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62" r:id="rId4"/>
  </p:sldMasterIdLst>
  <p:notesMasterIdLst>
    <p:notesMasterId r:id="rId24"/>
  </p:notesMasterIdLst>
  <p:handoutMasterIdLst>
    <p:handoutMasterId r:id="rId25"/>
  </p:handoutMasterIdLst>
  <p:sldIdLst>
    <p:sldId id="2470" r:id="rId5"/>
    <p:sldId id="2941" r:id="rId6"/>
    <p:sldId id="2972" r:id="rId7"/>
    <p:sldId id="2780" r:id="rId8"/>
    <p:sldId id="3031" r:id="rId9"/>
    <p:sldId id="2905" r:id="rId10"/>
    <p:sldId id="3032" r:id="rId11"/>
    <p:sldId id="3033" r:id="rId12"/>
    <p:sldId id="3034" r:id="rId13"/>
    <p:sldId id="3035" r:id="rId14"/>
    <p:sldId id="3036" r:id="rId15"/>
    <p:sldId id="3037" r:id="rId16"/>
    <p:sldId id="3038" r:id="rId17"/>
    <p:sldId id="3042" r:id="rId18"/>
    <p:sldId id="3030" r:id="rId19"/>
    <p:sldId id="2309" r:id="rId20"/>
    <p:sldId id="2310" r:id="rId21"/>
    <p:sldId id="2953" r:id="rId22"/>
    <p:sldId id="2955" r:id="rId23"/>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941"/>
            <p14:sldId id="2972"/>
            <p14:sldId id="2780"/>
            <p14:sldId id="3031"/>
            <p14:sldId id="2905"/>
            <p14:sldId id="3032"/>
            <p14:sldId id="3033"/>
            <p14:sldId id="3034"/>
            <p14:sldId id="3035"/>
            <p14:sldId id="3036"/>
            <p14:sldId id="3037"/>
            <p14:sldId id="3038"/>
            <p14:sldId id="3042"/>
            <p14:sldId id="3030"/>
            <p14:sldId id="2309"/>
            <p14:sldId id="2310"/>
            <p14:sldId id="2953"/>
            <p14:sldId id="2955"/>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EC269-F988-67BA-8F12-F98919325E3E}" name="Guest User" initials="GU" userId="S::urn:spo:anon#b0e4bdf21366cc95a8a3b9266d111a838025299f10b6478e4e77ef1e9cba5256::" providerId="AD"/>
  <p188:author id="{DCBD06B3-1815-B03A-C142-87E493C49F68}" name="Cristian Boffo" initials="CB" userId="S::crboffo@services.fnal.gov::1227677d-13bd-46c0-bdd5-02e0cbff23a7" providerId="AD"/>
  <p188:author id="{8CD176C2-3838-6ADE-DC05-0AECB74C7B25}" name="Richard P Stanek" initials="RPS" userId="S::rstanek@services.fnal.gov::b39fe952-ccac-4ff7-99e5-ef8dc3db4b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C97"/>
    <a:srgbClr val="0F2D62"/>
    <a:srgbClr val="003087"/>
    <a:srgbClr val="404040"/>
    <a:srgbClr val="4E4E4E"/>
    <a:srgbClr val="63666A"/>
    <a:srgbClr val="505050"/>
    <a:srgbClr val="50504E"/>
    <a:srgbClr val="A7A8A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449" y="24"/>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E Nobrega" userId="49b1fb89-8538-4408-a905-e0b01333cb11" providerId="ADAL" clId="{D05FD12B-63D8-4AB6-B12C-973401AAF9B1}"/>
    <pc:docChg chg="modSld">
      <pc:chgData name="Lucy E Nobrega" userId="49b1fb89-8538-4408-a905-e0b01333cb11" providerId="ADAL" clId="{D05FD12B-63D8-4AB6-B12C-973401AAF9B1}" dt="2024-05-11T01:05:49.149" v="375" actId="113"/>
      <pc:docMkLst>
        <pc:docMk/>
      </pc:docMkLst>
      <pc:sldChg chg="modSp mod">
        <pc:chgData name="Lucy E Nobrega" userId="49b1fb89-8538-4408-a905-e0b01333cb11" providerId="ADAL" clId="{D05FD12B-63D8-4AB6-B12C-973401AAF9B1}" dt="2024-05-11T01:05:49.149" v="375" actId="113"/>
        <pc:sldMkLst>
          <pc:docMk/>
          <pc:sldMk cId="1991807551" sldId="3030"/>
        </pc:sldMkLst>
        <pc:spChg chg="mod">
          <ac:chgData name="Lucy E Nobrega" userId="49b1fb89-8538-4408-a905-e0b01333cb11" providerId="ADAL" clId="{D05FD12B-63D8-4AB6-B12C-973401AAF9B1}" dt="2024-05-11T01:05:49.149" v="375" actId="113"/>
          <ac:spMkLst>
            <pc:docMk/>
            <pc:sldMk cId="1991807551" sldId="3030"/>
            <ac:spMk id="2" creationId="{F59CE217-9A8B-914E-29ED-2A1A37EA0EF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5/12/2024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5/12/2024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94789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Green “HO MS”, in slide, ties to BI750440 – BPM Pickup Components Ready for Installation, which drives a </a:t>
            </a:r>
            <a:r>
              <a:rPr lang="en-US">
                <a:sym typeface="Wingdings" panose="05000000000000000000" pitchFamily="2" charset="2"/>
              </a:rPr>
              <a:t>vacuum activity chain that drives (orange MS) LI-17100 &amp; LI-17110.</a:t>
            </a:r>
          </a:p>
          <a:p>
            <a:endParaRPr lang="en-US">
              <a:sym typeface="Wingdings" panose="05000000000000000000" pitchFamily="2" charset="2"/>
            </a:endParaRPr>
          </a:p>
          <a:p>
            <a:r>
              <a:rPr lang="en-US">
                <a:sym typeface="Wingdings" panose="05000000000000000000" pitchFamily="2" charset="2"/>
              </a:rPr>
              <a:t>QUESTION:</a:t>
            </a:r>
          </a:p>
          <a:p>
            <a:r>
              <a:rPr lang="en-US">
                <a:sym typeface="Wingdings" panose="05000000000000000000" pitchFamily="2" charset="2"/>
              </a:rPr>
              <a:t>	How many procurement cycles are there for the BPM pickups?</a:t>
            </a:r>
          </a:p>
          <a:p>
            <a:r>
              <a:rPr lang="en-US">
                <a:sym typeface="Wingdings" panose="05000000000000000000" pitchFamily="2" charset="2"/>
              </a:rPr>
              <a:t>	</a:t>
            </a:r>
          </a:p>
          <a:p>
            <a:r>
              <a:rPr lang="en-US"/>
              <a:t>RECOMMEND:</a:t>
            </a:r>
          </a:p>
          <a:p>
            <a:r>
              <a:rPr lang="en-US"/>
              <a:t>	Remove BI7514025 and BI7514035 as predecessor to BI750440</a:t>
            </a:r>
          </a:p>
          <a:p>
            <a:r>
              <a:rPr lang="en-US"/>
              <a:t>	Add HO MS for BPM installation in the BTL;  Predecessor to new HO MS will BI7514025 and BI7514035; Successor will be an BTL installation activity</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1982456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15</a:t>
            </a:fld>
            <a:endParaRPr lang="en-US"/>
          </a:p>
        </p:txBody>
      </p:sp>
    </p:spTree>
    <p:extLst>
      <p:ext uri="{BB962C8B-B14F-4D97-AF65-F5344CB8AC3E}">
        <p14:creationId xmlns:p14="http://schemas.microsoft.com/office/powerpoint/2010/main" val="297184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a:pPr>
                <a:defRPr/>
              </a:pPr>
              <a:t>16</a:t>
            </a:fld>
            <a:endParaRPr lang="en-US"/>
          </a:p>
        </p:txBody>
      </p:sp>
    </p:spTree>
    <p:extLst>
      <p:ext uri="{BB962C8B-B14F-4D97-AF65-F5344CB8AC3E}">
        <p14:creationId xmlns:p14="http://schemas.microsoft.com/office/powerpoint/2010/main" val="654089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a:pPr>
                <a:defRPr/>
              </a:pPr>
              <a:t>17</a:t>
            </a:fld>
            <a:endParaRPr lang="en-US"/>
          </a:p>
        </p:txBody>
      </p:sp>
    </p:spTree>
    <p:extLst>
      <p:ext uri="{BB962C8B-B14F-4D97-AF65-F5344CB8AC3E}">
        <p14:creationId xmlns:p14="http://schemas.microsoft.com/office/powerpoint/2010/main" val="2095270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19</a:t>
            </a:fld>
            <a:endParaRPr lang="en-US"/>
          </a:p>
        </p:txBody>
      </p:sp>
    </p:spTree>
    <p:extLst>
      <p:ext uri="{BB962C8B-B14F-4D97-AF65-F5344CB8AC3E}">
        <p14:creationId xmlns:p14="http://schemas.microsoft.com/office/powerpoint/2010/main" val="382238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354207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Helvetica" charset="0"/>
            </a:endParaRPr>
          </a:p>
        </p:txBody>
      </p:sp>
    </p:spTree>
    <p:extLst>
      <p:ext uri="{BB962C8B-B14F-4D97-AF65-F5344CB8AC3E}">
        <p14:creationId xmlns:p14="http://schemas.microsoft.com/office/powerpoint/2010/main" val="408043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3812005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8046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338262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632121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405597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System L3s (Vacuum) come to the Installation Readiness Review (IRR) with the following: </a:t>
            </a:r>
          </a:p>
          <a:p>
            <a:pPr marL="171450" indent="-171450">
              <a:buFont typeface="Arial" panose="020B0604020202020204" pitchFamily="34" charset="0"/>
              <a:buChar char="•"/>
            </a:pPr>
            <a:r>
              <a:rPr lang="en-US" sz="1000" dirty="0"/>
              <a:t>Functional and Technical Requirement Specifications</a:t>
            </a:r>
          </a:p>
          <a:p>
            <a:pPr marL="171450" indent="-171450">
              <a:buFont typeface="Arial" panose="020B0604020202020204" pitchFamily="34" charset="0"/>
              <a:buChar char="•"/>
            </a:pPr>
            <a:r>
              <a:rPr lang="en-US" sz="1000" dirty="0"/>
              <a:t>Preliminary and Final Design Reviews</a:t>
            </a:r>
          </a:p>
          <a:p>
            <a:pPr marL="628650" lvl="1" indent="-171450">
              <a:buFont typeface="Arial" panose="020B0604020202020204" pitchFamily="34" charset="0"/>
              <a:buChar char="•"/>
            </a:pPr>
            <a:r>
              <a:rPr lang="en-US" sz="1000" dirty="0"/>
              <a:t>Recommendations</a:t>
            </a:r>
          </a:p>
          <a:p>
            <a:pPr marL="628650" lvl="1" indent="-171450">
              <a:buFont typeface="Arial" panose="020B0604020202020204" pitchFamily="34" charset="0"/>
              <a:buChar char="•"/>
            </a:pPr>
            <a:r>
              <a:rPr lang="en-US" sz="1000" dirty="0"/>
              <a:t>Responses to Recommendations</a:t>
            </a:r>
          </a:p>
          <a:p>
            <a:pPr marL="171450" indent="-171450">
              <a:buFont typeface="Arial" panose="020B0604020202020204" pitchFamily="34" charset="0"/>
              <a:buChar char="•"/>
            </a:pPr>
            <a:r>
              <a:rPr lang="en-US" sz="1000" dirty="0"/>
              <a:t>Quality Control Documentation</a:t>
            </a:r>
          </a:p>
          <a:p>
            <a:pPr marL="628650" lvl="1" indent="-171450">
              <a:buFont typeface="Arial" panose="020B0604020202020204" pitchFamily="34" charset="0"/>
              <a:buChar char="•"/>
            </a:pPr>
            <a:r>
              <a:rPr lang="en-US" sz="1000" dirty="0"/>
              <a:t>Non-conformities</a:t>
            </a:r>
          </a:p>
          <a:p>
            <a:pPr marL="628650" lvl="1" indent="-171450">
              <a:buFont typeface="Arial" panose="020B0604020202020204" pitchFamily="34" charset="0"/>
              <a:buChar char="•"/>
            </a:pPr>
            <a:r>
              <a:rPr lang="en-US" sz="1000" dirty="0"/>
              <a:t>Corrective actions</a:t>
            </a:r>
          </a:p>
          <a:p>
            <a:pPr marL="171450" indent="-171450">
              <a:buFont typeface="Arial" panose="020B0604020202020204" pitchFamily="34" charset="0"/>
              <a:buChar char="•"/>
            </a:pPr>
            <a:r>
              <a:rPr lang="en-US" sz="1000" dirty="0"/>
              <a:t>Travelers</a:t>
            </a:r>
          </a:p>
          <a:p>
            <a:pPr marL="171450" indent="-171450">
              <a:buFont typeface="Arial" panose="020B0604020202020204" pitchFamily="34" charset="0"/>
              <a:buChar char="•"/>
            </a:pPr>
            <a:r>
              <a:rPr lang="en-US" sz="1000" dirty="0"/>
              <a:t>Installation Deliverables List (IDL)</a:t>
            </a:r>
          </a:p>
          <a:p>
            <a:pPr marL="628650" lvl="1" indent="-171450">
              <a:buFont typeface="Arial" panose="020B0604020202020204" pitchFamily="34" charset="0"/>
              <a:buChar char="•"/>
            </a:pPr>
            <a:r>
              <a:rPr lang="en-US" sz="1000" dirty="0"/>
              <a:t>Installation drawings</a:t>
            </a:r>
          </a:p>
          <a:p>
            <a:pPr marL="628650" lvl="1" indent="-171450">
              <a:buFont typeface="Arial" panose="020B0604020202020204" pitchFamily="34" charset="0"/>
              <a:buChar char="•"/>
            </a:pPr>
            <a:r>
              <a:rPr lang="en-US" sz="1000" dirty="0"/>
              <a:t>Special handling procedures</a:t>
            </a:r>
          </a:p>
          <a:p>
            <a:pPr marL="628650" lvl="1" indent="-171450">
              <a:buFont typeface="Arial" panose="020B0604020202020204" pitchFamily="34" charset="0"/>
              <a:buChar char="•"/>
            </a:pPr>
            <a:r>
              <a:rPr lang="en-US" sz="1000" dirty="0"/>
              <a:t>Hazard Analysis (When needed)</a:t>
            </a:r>
          </a:p>
          <a:p>
            <a:pPr marL="628650" lvl="1" indent="-171450">
              <a:buFont typeface="Arial" panose="020B0604020202020204" pitchFamily="34" charset="0"/>
              <a:buChar char="•"/>
            </a:pPr>
            <a:r>
              <a:rPr lang="en-US" sz="1000" dirty="0"/>
              <a:t>LOTO procedures (When needed)</a:t>
            </a:r>
          </a:p>
          <a:p>
            <a:r>
              <a:rPr lang="en-US" sz="1000" dirty="0"/>
              <a:t>Following completion of all IRRs the Vacuum L3 WBS will be closed out and Vacuum efforts will be covered under the Installation WBS (121.05.03 BTL Installation)</a:t>
            </a:r>
          </a:p>
          <a:p>
            <a:r>
              <a:rPr lang="en-US" sz="1000" dirty="0"/>
              <a:t>BTL Installation will continue with QC., Travelers and installation documentation which will all be presented at the Operational Readiness Clearance prior to running the systems.  Upon completion of the ORCs for all systems they will be presented to the Accelerator Readiness Review prior to the start of Commissioning.</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8566290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719077" y="4538271"/>
            <a:ext cx="3427737" cy="1969770"/>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PIP-II is a partnership of: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a:latin typeface="Helvetica"/>
              <a:cs typeface="Helvetica"/>
            </a:endParaRP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Poland-WUST, </a:t>
            </a:r>
            <a:r>
              <a:rPr lang="en-US" sz="1600" kern="1200" baseline="0">
                <a:solidFill>
                  <a:schemeClr val="bg2">
                    <a:lumMod val="50000"/>
                  </a:schemeClr>
                </a:solidFill>
                <a:latin typeface="Helvetica"/>
                <a:ea typeface="Geneva" charset="0"/>
                <a:cs typeface="Helvetica"/>
              </a:rPr>
              <a:t>WUT, TUL </a:t>
            </a:r>
            <a:endParaRPr lang="en-US" sz="1600" kern="1200" baseline="0">
              <a:solidFill>
                <a:schemeClr val="bg2">
                  <a:lumMod val="50000"/>
                </a:schemeClr>
              </a:solidFill>
              <a:latin typeface="Helvetica"/>
              <a:cs typeface="Helvetica"/>
            </a:endParaRPr>
          </a:p>
        </p:txBody>
      </p:sp>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3"/>
          <a:stretch>
            <a:fillRect/>
          </a:stretch>
        </p:blipFill>
        <p:spPr>
          <a:xfrm>
            <a:off x="-23683" y="-8883"/>
            <a:ext cx="1149244" cy="888052"/>
          </a:xfrm>
          <a:prstGeom prst="rect">
            <a:avLst/>
          </a:prstGeom>
        </p:spPr>
      </p:pic>
      <p:pic>
        <p:nvPicPr>
          <p:cNvPr id="5" name="Picture 4" descr="A picture containing sky, outdoor&#10;&#10;Description automatically generated">
            <a:extLst>
              <a:ext uri="{FF2B5EF4-FFF2-40B4-BE49-F238E27FC236}">
                <a16:creationId xmlns:a16="http://schemas.microsoft.com/office/drawing/2014/main" id="{9D1D5408-D304-5AAE-EA04-4CB7DEEF800D}"/>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876" y="882963"/>
            <a:ext cx="12197876" cy="3339267"/>
          </a:xfrm>
          <a:prstGeom prst="rect">
            <a:avLst/>
          </a:prstGeom>
        </p:spPr>
      </p:pic>
      <p:pic>
        <p:nvPicPr>
          <p:cNvPr id="3" name="Picture 2" descr="Icon&#10;&#10;Description automatically generated">
            <a:extLst>
              <a:ext uri="{FF2B5EF4-FFF2-40B4-BE49-F238E27FC236}">
                <a16:creationId xmlns:a16="http://schemas.microsoft.com/office/drawing/2014/main" id="{4E50AB1B-AFD0-6DDD-3BF3-EE3BDCFCA2A9}"/>
              </a:ext>
            </a:extLst>
          </p:cNvPr>
          <p:cNvPicPr>
            <a:picLocks noChangeAspect="1"/>
          </p:cNvPicPr>
          <p:nvPr userDrawn="1"/>
        </p:nvPicPr>
        <p:blipFill>
          <a:blip r:embed="rId5"/>
          <a:stretch>
            <a:fillRect/>
          </a:stretch>
        </p:blipFill>
        <p:spPr>
          <a:xfrm>
            <a:off x="8740793" y="6002447"/>
            <a:ext cx="274320" cy="274320"/>
          </a:xfrm>
          <a:prstGeom prst="rect">
            <a:avLst/>
          </a:prstGeom>
        </p:spPr>
      </p:pic>
      <p:pic>
        <p:nvPicPr>
          <p:cNvPr id="18" name="Picture 17" descr="Logo, company name&#10;&#10;Description automatically generated">
            <a:extLst>
              <a:ext uri="{FF2B5EF4-FFF2-40B4-BE49-F238E27FC236}">
                <a16:creationId xmlns:a16="http://schemas.microsoft.com/office/drawing/2014/main" id="{5AD41954-CE08-5041-C704-88F9FE5610FE}"/>
              </a:ext>
            </a:extLst>
          </p:cNvPr>
          <p:cNvPicPr>
            <a:picLocks noChangeAspect="1"/>
          </p:cNvPicPr>
          <p:nvPr userDrawn="1"/>
        </p:nvPicPr>
        <p:blipFill>
          <a:blip r:embed="rId6"/>
          <a:stretch>
            <a:fillRect/>
          </a:stretch>
        </p:blipFill>
        <p:spPr>
          <a:xfrm>
            <a:off x="8740793" y="5750044"/>
            <a:ext cx="274320" cy="274320"/>
          </a:xfrm>
          <a:prstGeom prst="rect">
            <a:avLst/>
          </a:prstGeom>
        </p:spPr>
      </p:pic>
      <p:pic>
        <p:nvPicPr>
          <p:cNvPr id="20" name="Picture 19" descr="Icon&#10;&#10;Description automatically generated">
            <a:extLst>
              <a:ext uri="{FF2B5EF4-FFF2-40B4-BE49-F238E27FC236}">
                <a16:creationId xmlns:a16="http://schemas.microsoft.com/office/drawing/2014/main" id="{2B7A71E6-5463-F439-F6E6-CC8F70320556}"/>
              </a:ext>
            </a:extLst>
          </p:cNvPr>
          <p:cNvPicPr>
            <a:picLocks noChangeAspect="1"/>
          </p:cNvPicPr>
          <p:nvPr userDrawn="1"/>
        </p:nvPicPr>
        <p:blipFill>
          <a:blip r:embed="rId7"/>
          <a:stretch>
            <a:fillRect/>
          </a:stretch>
        </p:blipFill>
        <p:spPr>
          <a:xfrm>
            <a:off x="8740793" y="5245238"/>
            <a:ext cx="274320" cy="274320"/>
          </a:xfrm>
          <a:prstGeom prst="rect">
            <a:avLst/>
          </a:prstGeom>
        </p:spPr>
      </p:pic>
      <p:pic>
        <p:nvPicPr>
          <p:cNvPr id="22" name="Picture 21" descr="Icon&#10;&#10;Description automatically generated">
            <a:extLst>
              <a:ext uri="{FF2B5EF4-FFF2-40B4-BE49-F238E27FC236}">
                <a16:creationId xmlns:a16="http://schemas.microsoft.com/office/drawing/2014/main" id="{EE67161A-CC10-AF1B-5277-232EB51984B1}"/>
              </a:ext>
            </a:extLst>
          </p:cNvPr>
          <p:cNvPicPr>
            <a:picLocks noChangeAspect="1"/>
          </p:cNvPicPr>
          <p:nvPr userDrawn="1"/>
        </p:nvPicPr>
        <p:blipFill>
          <a:blip r:embed="rId8"/>
          <a:stretch>
            <a:fillRect/>
          </a:stretch>
        </p:blipFill>
        <p:spPr>
          <a:xfrm>
            <a:off x="8740793" y="5497641"/>
            <a:ext cx="274320" cy="274320"/>
          </a:xfrm>
          <a:prstGeom prst="rect">
            <a:avLst/>
          </a:prstGeom>
        </p:spPr>
      </p:pic>
      <p:pic>
        <p:nvPicPr>
          <p:cNvPr id="24" name="Picture 23" descr="Icon&#10;&#10;Description automatically generated">
            <a:extLst>
              <a:ext uri="{FF2B5EF4-FFF2-40B4-BE49-F238E27FC236}">
                <a16:creationId xmlns:a16="http://schemas.microsoft.com/office/drawing/2014/main" id="{8B6545AB-7953-8D23-A6B9-3E0F657F40A6}"/>
              </a:ext>
            </a:extLst>
          </p:cNvPr>
          <p:cNvPicPr>
            <a:picLocks noChangeAspect="1"/>
          </p:cNvPicPr>
          <p:nvPr userDrawn="1"/>
        </p:nvPicPr>
        <p:blipFill>
          <a:blip r:embed="rId9"/>
          <a:stretch>
            <a:fillRect/>
          </a:stretch>
        </p:blipFill>
        <p:spPr>
          <a:xfrm>
            <a:off x="8740793" y="6254852"/>
            <a:ext cx="274320" cy="274320"/>
          </a:xfrm>
          <a:prstGeom prst="rect">
            <a:avLst/>
          </a:prstGeom>
        </p:spPr>
      </p:pic>
      <p:pic>
        <p:nvPicPr>
          <p:cNvPr id="26" name="Picture 25" descr="A red white and blue flag&#10;&#10;Description automatically generated with medium confidence">
            <a:extLst>
              <a:ext uri="{FF2B5EF4-FFF2-40B4-BE49-F238E27FC236}">
                <a16:creationId xmlns:a16="http://schemas.microsoft.com/office/drawing/2014/main" id="{667B7F80-BF5E-E6C8-7AAB-A56D34A288C0}"/>
              </a:ext>
            </a:extLst>
          </p:cNvPr>
          <p:cNvPicPr>
            <a:picLocks noChangeAspect="1"/>
          </p:cNvPicPr>
          <p:nvPr userDrawn="1"/>
        </p:nvPicPr>
        <p:blipFill>
          <a:blip r:embed="rId10"/>
          <a:stretch>
            <a:fillRect/>
          </a:stretch>
        </p:blipFill>
        <p:spPr>
          <a:xfrm>
            <a:off x="8740793" y="4992835"/>
            <a:ext cx="274320" cy="274320"/>
          </a:xfrm>
          <a:prstGeom prst="rect">
            <a:avLst/>
          </a:prstGeom>
        </p:spPr>
      </p:pic>
    </p:spTree>
    <p:extLst>
      <p:ext uri="{BB962C8B-B14F-4D97-AF65-F5344CB8AC3E}">
        <p14:creationId xmlns:p14="http://schemas.microsoft.com/office/powerpoint/2010/main" val="3705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Logo Bottom: 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87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6"/>
          </p:nvPr>
        </p:nvSpPr>
        <p:spPr>
          <a:xfrm>
            <a:off x="982436" y="6544190"/>
            <a:ext cx="900491" cy="241300"/>
          </a:xfrm>
          <a:prstGeom prst="rect">
            <a:avLst/>
          </a:prstGeom>
        </p:spPr>
        <p:txBody>
          <a:bodyPr/>
          <a:lstStyle>
            <a:lvl1pPr>
              <a:defRPr sz="1200" smtClean="0"/>
            </a:lvl1pPr>
          </a:lstStyle>
          <a:p>
            <a:pPr>
              <a:defRPr/>
            </a:pPr>
            <a:r>
              <a:rPr lang="en-US"/>
              <a:t>May 13, 2024</a:t>
            </a:r>
          </a:p>
        </p:txBody>
      </p:sp>
      <p:sp>
        <p:nvSpPr>
          <p:cNvPr id="7" name="Slide Number Placeholder 5"/>
          <p:cNvSpPr>
            <a:spLocks noGrp="1"/>
          </p:cNvSpPr>
          <p:nvPr>
            <p:ph type="sldNum" sz="quarter" idx="18"/>
          </p:nvPr>
        </p:nvSpPr>
        <p:spPr>
          <a:xfrm>
            <a:off x="304800" y="6548205"/>
            <a:ext cx="552451" cy="237285"/>
          </a:xfrm>
          <a:prstGeom prst="rect">
            <a:avLst/>
          </a:prstGeom>
        </p:spPr>
        <p:txBody>
          <a:bodyPr/>
          <a:lstStyle>
            <a:lvl1pPr>
              <a:defRPr sz="1200" smtClean="0"/>
            </a:lvl1pPr>
          </a:lstStyle>
          <a:p>
            <a:pPr>
              <a:defRPr/>
            </a:pPr>
            <a:fld id="{979A04A2-726F-2143-A443-7788AF27176E}" type="slidenum">
              <a:rPr lang="en-US" smtClean="0"/>
              <a:pPr>
                <a:defRPr/>
              </a:pPr>
              <a:t>‹#›</a:t>
            </a:fld>
            <a:endParaRPr lang="en-US"/>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Tree>
    <p:extLst>
      <p:ext uri="{BB962C8B-B14F-4D97-AF65-F5344CB8AC3E}">
        <p14:creationId xmlns:p14="http://schemas.microsoft.com/office/powerpoint/2010/main" val="227616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002F8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200" b="0" i="0">
                <a:solidFill>
                  <a:srgbClr val="282828"/>
                </a:solidFill>
                <a:latin typeface="Arial"/>
                <a:cs typeface="Arial"/>
              </a:defRPr>
            </a:lvl1pPr>
          </a:lstStyle>
          <a:p>
            <a:endParaRPr/>
          </a:p>
        </p:txBody>
      </p:sp>
      <p:sp>
        <p:nvSpPr>
          <p:cNvPr id="4" name="Date Placeholder 3">
            <a:extLst>
              <a:ext uri="{FF2B5EF4-FFF2-40B4-BE49-F238E27FC236}">
                <a16:creationId xmlns:a16="http://schemas.microsoft.com/office/drawing/2014/main" id="{73F14EFC-A5AE-BDD1-096B-9EE9FDF4DBAD}"/>
              </a:ext>
            </a:extLst>
          </p:cNvPr>
          <p:cNvSpPr txBox="1">
            <a:spLocks/>
          </p:cNvSpPr>
          <p:nvPr userDrawn="1"/>
        </p:nvSpPr>
        <p:spPr>
          <a:xfrm>
            <a:off x="855406" y="6545703"/>
            <a:ext cx="1041430" cy="274320"/>
          </a:xfrm>
          <a:prstGeom prst="rect">
            <a:avLst/>
          </a:prstGeom>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May 13, 2024</a:t>
            </a:r>
          </a:p>
        </p:txBody>
      </p:sp>
      <p:sp>
        <p:nvSpPr>
          <p:cNvPr id="5" name="Slide Number Placeholder 3">
            <a:extLst>
              <a:ext uri="{FF2B5EF4-FFF2-40B4-BE49-F238E27FC236}">
                <a16:creationId xmlns:a16="http://schemas.microsoft.com/office/drawing/2014/main" id="{A5C8B6A2-F996-FC98-521D-9FFF96E1AE26}"/>
              </a:ext>
            </a:extLst>
          </p:cNvPr>
          <p:cNvSpPr txBox="1">
            <a:spLocks/>
          </p:cNvSpPr>
          <p:nvPr userDrawn="1"/>
        </p:nvSpPr>
        <p:spPr>
          <a:xfrm>
            <a:off x="0" y="6545703"/>
            <a:ext cx="552450" cy="274320"/>
          </a:xfrm>
          <a:prstGeom prst="rect">
            <a:avLst/>
          </a:prstGeom>
        </p:spPr>
        <p:txBody>
          <a:bodyPr vert="horz" wrap="square" lIns="0" tIns="0" rIns="0" bIns="0" numCol="1" anchor="ctr"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03087"/>
                </a:solidFill>
              </a:rPr>
              <a:pPr algn="ctr">
                <a:defRPr/>
              </a:pPr>
              <a:t>‹#›</a:t>
            </a:fld>
            <a:endParaRPr lang="en-US">
              <a:solidFill>
                <a:srgbClr val="003087"/>
              </a:solidFill>
            </a:endParaRPr>
          </a:p>
        </p:txBody>
      </p:sp>
      <p:sp>
        <p:nvSpPr>
          <p:cNvPr id="6" name="Footer Placeholder 4">
            <a:extLst>
              <a:ext uri="{FF2B5EF4-FFF2-40B4-BE49-F238E27FC236}">
                <a16:creationId xmlns:a16="http://schemas.microsoft.com/office/drawing/2014/main" id="{F8669BD4-69B4-C40D-9266-BA8E1AC4F049}"/>
              </a:ext>
            </a:extLst>
          </p:cNvPr>
          <p:cNvSpPr txBox="1">
            <a:spLocks/>
          </p:cNvSpPr>
          <p:nvPr userDrawn="1"/>
        </p:nvSpPr>
        <p:spPr>
          <a:xfrm>
            <a:off x="1986116" y="6545703"/>
            <a:ext cx="9144000" cy="274320"/>
          </a:xfrm>
          <a:prstGeom prst="rect">
            <a:avLst/>
          </a:prstGeom>
        </p:spPr>
        <p:txBody>
          <a:bodyPr anchor="ct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Nobrega, Crawford, Ibrahim, Kendziora, Morris | VacSys Installation Handoff Documentation | PIP-II VacSys Integrated System FDR</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Tree>
    <p:extLst>
      <p:ext uri="{BB962C8B-B14F-4D97-AF65-F5344CB8AC3E}">
        <p14:creationId xmlns:p14="http://schemas.microsoft.com/office/powerpoint/2010/main" val="388149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Pictur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767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857256" y="6547277"/>
            <a:ext cx="1025671" cy="241300"/>
          </a:xfrm>
          <a:prstGeom prst="rect">
            <a:avLst/>
          </a:prstGeom>
        </p:spPr>
        <p:txBody>
          <a:bodyPr/>
          <a:lstStyle/>
          <a:p>
            <a:pPr>
              <a:defRPr/>
            </a:pPr>
            <a:r>
              <a:rPr lang="en-US"/>
              <a:t>May 13, 2024</a:t>
            </a:r>
            <a:endParaRPr lang="en-US" dirty="0"/>
          </a:p>
        </p:txBody>
      </p:sp>
      <p:sp>
        <p:nvSpPr>
          <p:cNvPr id="3" name="Footer Placeholder 2">
            <a:extLst>
              <a:ext uri="{FF2B5EF4-FFF2-40B4-BE49-F238E27FC236}">
                <a16:creationId xmlns:a16="http://schemas.microsoft.com/office/drawing/2014/main" id="{46C78005-5077-434A-80CA-8C55A16B17D2}"/>
              </a:ext>
            </a:extLst>
          </p:cNvPr>
          <p:cNvSpPr>
            <a:spLocks noGrp="1"/>
          </p:cNvSpPr>
          <p:nvPr>
            <p:ph type="ftr" sz="quarter" idx="11"/>
          </p:nvPr>
        </p:nvSpPr>
        <p:spPr>
          <a:xfrm>
            <a:off x="1956619" y="6545704"/>
            <a:ext cx="8996515" cy="237285"/>
          </a:xfrm>
        </p:spPr>
        <p:txBody>
          <a:bodyPr/>
          <a:lstStyle/>
          <a:p>
            <a:pPr>
              <a:defRPr/>
            </a:pPr>
            <a:r>
              <a:rPr lang="en-US"/>
              <a:t>Nobrega, Crawford, Ibrahim, Kendziora, Morris | VacSys Installation Handoff Documentation | PIP-II VacSys Integrated System FDR</a:t>
            </a:r>
            <a:endParaRPr lang="en-US" b="1" dirty="0"/>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933499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24232" y="6504213"/>
            <a:ext cx="958695" cy="237285"/>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May 13, 2024</a:t>
            </a:r>
            <a:endParaRPr lang="en-US" dirty="0"/>
          </a:p>
        </p:txBody>
      </p:sp>
      <p:sp>
        <p:nvSpPr>
          <p:cNvPr id="12" name="Footer Placeholder 4"/>
          <p:cNvSpPr>
            <a:spLocks noGrp="1"/>
          </p:cNvSpPr>
          <p:nvPr>
            <p:ph type="ftr" sz="quarter" idx="3"/>
          </p:nvPr>
        </p:nvSpPr>
        <p:spPr>
          <a:xfrm>
            <a:off x="2040803" y="6504215"/>
            <a:ext cx="8931997" cy="199149"/>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Nobrega, Crawford, Ibrahim, Kendziora, Morris | VacSys Installation Handoff Documentation | PIP-II VacSys Integrated System FDR</a:t>
            </a:r>
            <a:endParaRPr lang="en-US" b="1" dirty="0"/>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10415929" y="6258849"/>
            <a:ext cx="1477859"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85989" y="6323963"/>
            <a:ext cx="10041468"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55846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47277"/>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May 13, 2024</a:t>
            </a:r>
            <a:endParaRPr lang="en-US" dirty="0"/>
          </a:p>
        </p:txBody>
      </p:sp>
      <p:sp>
        <p:nvSpPr>
          <p:cNvPr id="11" name="Slide Number Placeholder 5"/>
          <p:cNvSpPr>
            <a:spLocks noGrp="1"/>
          </p:cNvSpPr>
          <p:nvPr>
            <p:ph type="sldNum" sz="quarter" idx="4"/>
          </p:nvPr>
        </p:nvSpPr>
        <p:spPr>
          <a:xfrm>
            <a:off x="304800" y="6548497"/>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13" name="Footer Placeholder 2">
            <a:extLst>
              <a:ext uri="{FF2B5EF4-FFF2-40B4-BE49-F238E27FC236}">
                <a16:creationId xmlns:a16="http://schemas.microsoft.com/office/drawing/2014/main" id="{7E161075-3224-4010-ABDA-A5185F35D1DE}"/>
              </a:ext>
            </a:extLst>
          </p:cNvPr>
          <p:cNvSpPr>
            <a:spLocks noGrp="1"/>
          </p:cNvSpPr>
          <p:nvPr>
            <p:ph type="ftr" sz="quarter" idx="11"/>
          </p:nvPr>
        </p:nvSpPr>
        <p:spPr>
          <a:xfrm>
            <a:off x="2051914" y="6545704"/>
            <a:ext cx="8347199" cy="242873"/>
          </a:xfrm>
        </p:spPr>
        <p:txBody>
          <a:bodyPr/>
          <a:lstStyle/>
          <a:p>
            <a:pPr>
              <a:defRPr/>
            </a:pPr>
            <a:r>
              <a:rPr lang="en-US"/>
              <a:t>Nobrega, Crawford, Ibrahim, Kendziora, Morris | VacSys Installation Handoff Documentation | PIP-II VacSys Integrated System FDR</a:t>
            </a:r>
            <a:endParaRPr lang="en-US" b="1" dirty="0"/>
          </a:p>
        </p:txBody>
      </p:sp>
    </p:spTree>
    <p:extLst>
      <p:ext uri="{BB962C8B-B14F-4D97-AF65-F5344CB8AC3E}">
        <p14:creationId xmlns:p14="http://schemas.microsoft.com/office/powerpoint/2010/main" val="28390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Nobrega, Crawford, Ibrahim, Kendziora, Morris | VacSys Installation Handoff Documentation | PIP-II VacSys Integrated System FDR</a:t>
            </a:r>
            <a:endParaRPr lang="en-US" b="1"/>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May 13, 2024</a:t>
            </a:r>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70" r:id="rId2"/>
    <p:sldLayoutId id="2147484166" r:id="rId3"/>
    <p:sldLayoutId id="2147484171" r:id="rId4"/>
    <p:sldLayoutId id="2147484172" r:id="rId5"/>
    <p:sldLayoutId id="2147484173" r:id="rId6"/>
    <p:sldLayoutId id="2147484174" r:id="rId7"/>
    <p:sldLayoutId id="2147484175" r:id="rId8"/>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AF37C5-B3E3-C3FB-CDF1-B9067F0AED12}"/>
              </a:ext>
            </a:extLst>
          </p:cNvPr>
          <p:cNvSpPr>
            <a:spLocks noGrp="1"/>
          </p:cNvSpPr>
          <p:nvPr>
            <p:ph type="body" sz="quarter" idx="11"/>
          </p:nvPr>
        </p:nvSpPr>
        <p:spPr>
          <a:xfrm>
            <a:off x="195216" y="4316829"/>
            <a:ext cx="8685361" cy="1013075"/>
          </a:xfrm>
        </p:spPr>
        <p:txBody>
          <a:bodyPr vert="horz" wrap="square" lIns="0" tIns="45720" rIns="91440" bIns="45720" anchor="ctr" anchorCtr="0">
            <a:noAutofit/>
          </a:bodyPr>
          <a:lstStyle/>
          <a:p>
            <a:pPr>
              <a:spcBef>
                <a:spcPts val="600"/>
              </a:spcBef>
            </a:pPr>
            <a:r>
              <a:rPr lang="en-US" sz="2300" dirty="0"/>
              <a:t>PIP-II Vacuum Systems Installation Handoff Documentation</a:t>
            </a:r>
          </a:p>
          <a:p>
            <a:pPr>
              <a:spcBef>
                <a:spcPts val="600"/>
              </a:spcBef>
            </a:pPr>
            <a:r>
              <a:rPr lang="en-US" sz="2300" dirty="0"/>
              <a:t>WBS 121.03.06</a:t>
            </a:r>
          </a:p>
        </p:txBody>
      </p:sp>
      <p:sp>
        <p:nvSpPr>
          <p:cNvPr id="7" name="Text Placeholder 6">
            <a:extLst>
              <a:ext uri="{FF2B5EF4-FFF2-40B4-BE49-F238E27FC236}">
                <a16:creationId xmlns:a16="http://schemas.microsoft.com/office/drawing/2014/main" id="{DE3DCA3B-E509-AA7E-714A-1D4594735661}"/>
              </a:ext>
            </a:extLst>
          </p:cNvPr>
          <p:cNvSpPr>
            <a:spLocks noGrp="1"/>
          </p:cNvSpPr>
          <p:nvPr>
            <p:ph type="body" sz="quarter" idx="10"/>
          </p:nvPr>
        </p:nvSpPr>
        <p:spPr>
          <a:xfrm>
            <a:off x="195219" y="5418997"/>
            <a:ext cx="8494861" cy="1247725"/>
          </a:xfrm>
        </p:spPr>
        <p:txBody>
          <a:bodyPr lIns="0" tIns="45720" rIns="0" bIns="45720" anchor="t">
            <a:noAutofit/>
          </a:bodyPr>
          <a:lstStyle/>
          <a:p>
            <a:r>
              <a:rPr lang="en-US" sz="1950" dirty="0"/>
              <a:t>Lucy Nobrega, Ryan Crawford, Aisha Ibrahim, Kyle Kendziora, Denton Morris</a:t>
            </a:r>
          </a:p>
          <a:p>
            <a:r>
              <a:rPr lang="en-US" dirty="0"/>
              <a:t>PIP-II Vacuum Systems Integrated System FDR</a:t>
            </a:r>
          </a:p>
          <a:p>
            <a:r>
              <a:rPr lang="en-US" sz="2100" dirty="0"/>
              <a:t>May 13, 2024</a:t>
            </a:r>
          </a:p>
        </p:txBody>
      </p:sp>
    </p:spTree>
    <p:extLst>
      <p:ext uri="{BB962C8B-B14F-4D97-AF65-F5344CB8AC3E}">
        <p14:creationId xmlns:p14="http://schemas.microsoft.com/office/powerpoint/2010/main" val="3577760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CF817-89B7-AD28-AB46-C6082188DCF9}"/>
              </a:ext>
            </a:extLst>
          </p:cNvPr>
          <p:cNvSpPr>
            <a:spLocks noGrp="1"/>
          </p:cNvSpPr>
          <p:nvPr>
            <p:ph type="title"/>
          </p:nvPr>
        </p:nvSpPr>
        <p:spPr/>
        <p:txBody>
          <a:bodyPr/>
          <a:lstStyle/>
          <a:p>
            <a:r>
              <a:rPr lang="en-US" sz="2800" dirty="0"/>
              <a:t>BTL Installation Phases</a:t>
            </a:r>
            <a:endParaRPr lang="en-US" dirty="0"/>
          </a:p>
        </p:txBody>
      </p:sp>
      <p:sp>
        <p:nvSpPr>
          <p:cNvPr id="4" name="Date Placeholder 3">
            <a:extLst>
              <a:ext uri="{FF2B5EF4-FFF2-40B4-BE49-F238E27FC236}">
                <a16:creationId xmlns:a16="http://schemas.microsoft.com/office/drawing/2014/main" id="{28D4BD5C-A075-AF6D-1961-559C39788A10}"/>
              </a:ext>
            </a:extLst>
          </p:cNvPr>
          <p:cNvSpPr>
            <a:spLocks noGrp="1"/>
          </p:cNvSpPr>
          <p:nvPr>
            <p:ph type="dt" sz="half" idx="10"/>
          </p:nvPr>
        </p:nvSpPr>
        <p:spPr/>
        <p:txBody>
          <a:bodyPr/>
          <a:lstStyle/>
          <a:p>
            <a:pPr>
              <a:defRPr/>
            </a:pPr>
            <a:r>
              <a:rPr lang="en-US"/>
              <a:t>May 13, 2024</a:t>
            </a:r>
          </a:p>
        </p:txBody>
      </p:sp>
      <p:sp>
        <p:nvSpPr>
          <p:cNvPr id="5" name="Footer Placeholder 4">
            <a:extLst>
              <a:ext uri="{FF2B5EF4-FFF2-40B4-BE49-F238E27FC236}">
                <a16:creationId xmlns:a16="http://schemas.microsoft.com/office/drawing/2014/main" id="{C7E97657-7F7F-FFF9-D2C5-CE26FC7754C2}"/>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a:p>
        </p:txBody>
      </p:sp>
      <p:sp>
        <p:nvSpPr>
          <p:cNvPr id="6" name="Slide Number Placeholder 5">
            <a:extLst>
              <a:ext uri="{FF2B5EF4-FFF2-40B4-BE49-F238E27FC236}">
                <a16:creationId xmlns:a16="http://schemas.microsoft.com/office/drawing/2014/main" id="{29FF3E72-ABE7-A2C7-10ED-EB84B534993B}"/>
              </a:ext>
            </a:extLst>
          </p:cNvPr>
          <p:cNvSpPr>
            <a:spLocks noGrp="1"/>
          </p:cNvSpPr>
          <p:nvPr>
            <p:ph type="sldNum" sz="quarter" idx="12"/>
          </p:nvPr>
        </p:nvSpPr>
        <p:spPr/>
        <p:txBody>
          <a:bodyPr/>
          <a:lstStyle/>
          <a:p>
            <a:pPr>
              <a:defRPr/>
            </a:pPr>
            <a:fld id="{148C009B-CB69-E04A-B9B3-34B26D69E9CF}" type="slidenum">
              <a:rPr lang="en-US" smtClean="0"/>
              <a:pPr>
                <a:defRPr/>
              </a:pPr>
              <a:t>10</a:t>
            </a:fld>
            <a:endParaRPr lang="en-US"/>
          </a:p>
        </p:txBody>
      </p:sp>
      <p:pic>
        <p:nvPicPr>
          <p:cNvPr id="10" name="Picture 9">
            <a:extLst>
              <a:ext uri="{FF2B5EF4-FFF2-40B4-BE49-F238E27FC236}">
                <a16:creationId xmlns:a16="http://schemas.microsoft.com/office/drawing/2014/main" id="{3436A1B0-FD8E-5E41-F00A-EA7CEACDEAC5}"/>
              </a:ext>
            </a:extLst>
          </p:cNvPr>
          <p:cNvPicPr>
            <a:picLocks noChangeAspect="1"/>
          </p:cNvPicPr>
          <p:nvPr/>
        </p:nvPicPr>
        <p:blipFill>
          <a:blip r:embed="rId3"/>
          <a:stretch>
            <a:fillRect/>
          </a:stretch>
        </p:blipFill>
        <p:spPr>
          <a:xfrm>
            <a:off x="716284" y="1251857"/>
            <a:ext cx="10759431" cy="4354286"/>
          </a:xfrm>
          <a:prstGeom prst="rect">
            <a:avLst/>
          </a:prstGeom>
        </p:spPr>
      </p:pic>
    </p:spTree>
    <p:extLst>
      <p:ext uri="{BB962C8B-B14F-4D97-AF65-F5344CB8AC3E}">
        <p14:creationId xmlns:p14="http://schemas.microsoft.com/office/powerpoint/2010/main" val="2366788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CE217-9A8B-914E-29ED-2A1A37EA0EF4}"/>
              </a:ext>
            </a:extLst>
          </p:cNvPr>
          <p:cNvSpPr>
            <a:spLocks noGrp="1"/>
          </p:cNvSpPr>
          <p:nvPr>
            <p:ph idx="1"/>
          </p:nvPr>
        </p:nvSpPr>
        <p:spPr/>
        <p:txBody>
          <a:bodyPr lIns="0" tIns="0" rIns="0" bIns="0" anchor="t"/>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BDCF817-89B7-AD28-AB46-C6082188DCF9}"/>
              </a:ext>
            </a:extLst>
          </p:cNvPr>
          <p:cNvSpPr>
            <a:spLocks noGrp="1"/>
          </p:cNvSpPr>
          <p:nvPr>
            <p:ph type="title"/>
          </p:nvPr>
        </p:nvSpPr>
        <p:spPr/>
        <p:txBody>
          <a:bodyPr/>
          <a:lstStyle/>
          <a:p>
            <a:r>
              <a:rPr lang="en-US" sz="2800" dirty="0"/>
              <a:t>VAC – Beam Transfer Line Installation (BTLI) Handoffs</a:t>
            </a:r>
            <a:endParaRPr lang="en-US" dirty="0"/>
          </a:p>
        </p:txBody>
      </p:sp>
      <p:sp>
        <p:nvSpPr>
          <p:cNvPr id="4" name="Date Placeholder 3">
            <a:extLst>
              <a:ext uri="{FF2B5EF4-FFF2-40B4-BE49-F238E27FC236}">
                <a16:creationId xmlns:a16="http://schemas.microsoft.com/office/drawing/2014/main" id="{28D4BD5C-A075-AF6D-1961-559C39788A10}"/>
              </a:ext>
            </a:extLst>
          </p:cNvPr>
          <p:cNvSpPr>
            <a:spLocks noGrp="1"/>
          </p:cNvSpPr>
          <p:nvPr>
            <p:ph type="dt" sz="half" idx="10"/>
          </p:nvPr>
        </p:nvSpPr>
        <p:spPr/>
        <p:txBody>
          <a:bodyPr/>
          <a:lstStyle/>
          <a:p>
            <a:pPr>
              <a:defRPr/>
            </a:pPr>
            <a:r>
              <a:rPr lang="en-US"/>
              <a:t>May 13, 2024</a:t>
            </a:r>
          </a:p>
        </p:txBody>
      </p:sp>
      <p:sp>
        <p:nvSpPr>
          <p:cNvPr id="5" name="Footer Placeholder 4">
            <a:extLst>
              <a:ext uri="{FF2B5EF4-FFF2-40B4-BE49-F238E27FC236}">
                <a16:creationId xmlns:a16="http://schemas.microsoft.com/office/drawing/2014/main" id="{C7E97657-7F7F-FFF9-D2C5-CE26FC7754C2}"/>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a:p>
        </p:txBody>
      </p:sp>
      <p:sp>
        <p:nvSpPr>
          <p:cNvPr id="6" name="Slide Number Placeholder 5">
            <a:extLst>
              <a:ext uri="{FF2B5EF4-FFF2-40B4-BE49-F238E27FC236}">
                <a16:creationId xmlns:a16="http://schemas.microsoft.com/office/drawing/2014/main" id="{29FF3E72-ABE7-A2C7-10ED-EB84B534993B}"/>
              </a:ext>
            </a:extLst>
          </p:cNvPr>
          <p:cNvSpPr>
            <a:spLocks noGrp="1"/>
          </p:cNvSpPr>
          <p:nvPr>
            <p:ph type="sldNum" sz="quarter" idx="12"/>
          </p:nvPr>
        </p:nvSpPr>
        <p:spPr/>
        <p:txBody>
          <a:bodyPr/>
          <a:lstStyle/>
          <a:p>
            <a:pPr>
              <a:defRPr/>
            </a:pPr>
            <a:fld id="{148C009B-CB69-E04A-B9B3-34B26D69E9CF}" type="slidenum">
              <a:rPr lang="en-US" smtClean="0"/>
              <a:pPr>
                <a:defRPr/>
              </a:pPr>
              <a:t>11</a:t>
            </a:fld>
            <a:endParaRPr lang="en-US"/>
          </a:p>
        </p:txBody>
      </p:sp>
      <p:pic>
        <p:nvPicPr>
          <p:cNvPr id="8" name="Picture 7">
            <a:extLst>
              <a:ext uri="{FF2B5EF4-FFF2-40B4-BE49-F238E27FC236}">
                <a16:creationId xmlns:a16="http://schemas.microsoft.com/office/drawing/2014/main" id="{4337550B-335B-3A40-E5A5-16B3B9E665EC}"/>
              </a:ext>
            </a:extLst>
          </p:cNvPr>
          <p:cNvPicPr>
            <a:picLocks noChangeAspect="1"/>
          </p:cNvPicPr>
          <p:nvPr/>
        </p:nvPicPr>
        <p:blipFill>
          <a:blip r:embed="rId3"/>
          <a:stretch>
            <a:fillRect/>
          </a:stretch>
        </p:blipFill>
        <p:spPr>
          <a:xfrm>
            <a:off x="506100" y="1110343"/>
            <a:ext cx="10996094" cy="4561114"/>
          </a:xfrm>
          <a:prstGeom prst="rect">
            <a:avLst/>
          </a:prstGeom>
        </p:spPr>
      </p:pic>
    </p:spTree>
    <p:extLst>
      <p:ext uri="{BB962C8B-B14F-4D97-AF65-F5344CB8AC3E}">
        <p14:creationId xmlns:p14="http://schemas.microsoft.com/office/powerpoint/2010/main" val="302750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CE217-9A8B-914E-29ED-2A1A37EA0EF4}"/>
              </a:ext>
            </a:extLst>
          </p:cNvPr>
          <p:cNvSpPr>
            <a:spLocks noGrp="1"/>
          </p:cNvSpPr>
          <p:nvPr>
            <p:ph idx="1"/>
          </p:nvPr>
        </p:nvSpPr>
        <p:spPr/>
        <p:txBody>
          <a:bodyPr lIns="0" tIns="0" rIns="0" bIns="0" anchor="t"/>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BDCF817-89B7-AD28-AB46-C6082188DCF9}"/>
              </a:ext>
            </a:extLst>
          </p:cNvPr>
          <p:cNvSpPr>
            <a:spLocks noGrp="1"/>
          </p:cNvSpPr>
          <p:nvPr>
            <p:ph type="title"/>
          </p:nvPr>
        </p:nvSpPr>
        <p:spPr/>
        <p:txBody>
          <a:bodyPr/>
          <a:lstStyle/>
          <a:p>
            <a:r>
              <a:rPr lang="en-US" sz="2800" dirty="0"/>
              <a:t>BTL Installation Hand-off</a:t>
            </a:r>
            <a:endParaRPr lang="en-US" dirty="0"/>
          </a:p>
        </p:txBody>
      </p:sp>
      <p:sp>
        <p:nvSpPr>
          <p:cNvPr id="4" name="Date Placeholder 3">
            <a:extLst>
              <a:ext uri="{FF2B5EF4-FFF2-40B4-BE49-F238E27FC236}">
                <a16:creationId xmlns:a16="http://schemas.microsoft.com/office/drawing/2014/main" id="{28D4BD5C-A075-AF6D-1961-559C39788A10}"/>
              </a:ext>
            </a:extLst>
          </p:cNvPr>
          <p:cNvSpPr>
            <a:spLocks noGrp="1"/>
          </p:cNvSpPr>
          <p:nvPr>
            <p:ph type="dt" sz="half" idx="10"/>
          </p:nvPr>
        </p:nvSpPr>
        <p:spPr/>
        <p:txBody>
          <a:bodyPr/>
          <a:lstStyle/>
          <a:p>
            <a:pPr>
              <a:defRPr/>
            </a:pPr>
            <a:r>
              <a:rPr lang="en-US"/>
              <a:t>May 13, 2024</a:t>
            </a:r>
          </a:p>
        </p:txBody>
      </p:sp>
      <p:sp>
        <p:nvSpPr>
          <p:cNvPr id="5" name="Footer Placeholder 4">
            <a:extLst>
              <a:ext uri="{FF2B5EF4-FFF2-40B4-BE49-F238E27FC236}">
                <a16:creationId xmlns:a16="http://schemas.microsoft.com/office/drawing/2014/main" id="{C7E97657-7F7F-FFF9-D2C5-CE26FC7754C2}"/>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dirty="0"/>
          </a:p>
        </p:txBody>
      </p:sp>
      <p:sp>
        <p:nvSpPr>
          <p:cNvPr id="6" name="Slide Number Placeholder 5">
            <a:extLst>
              <a:ext uri="{FF2B5EF4-FFF2-40B4-BE49-F238E27FC236}">
                <a16:creationId xmlns:a16="http://schemas.microsoft.com/office/drawing/2014/main" id="{29FF3E72-ABE7-A2C7-10ED-EB84B534993B}"/>
              </a:ext>
            </a:extLst>
          </p:cNvPr>
          <p:cNvSpPr>
            <a:spLocks noGrp="1"/>
          </p:cNvSpPr>
          <p:nvPr>
            <p:ph type="sldNum" sz="quarter" idx="12"/>
          </p:nvPr>
        </p:nvSpPr>
        <p:spPr/>
        <p:txBody>
          <a:bodyPr/>
          <a:lstStyle/>
          <a:p>
            <a:pPr>
              <a:defRPr/>
            </a:pPr>
            <a:fld id="{148C009B-CB69-E04A-B9B3-34B26D69E9CF}" type="slidenum">
              <a:rPr lang="en-US" smtClean="0"/>
              <a:pPr>
                <a:defRPr/>
              </a:pPr>
              <a:t>12</a:t>
            </a:fld>
            <a:endParaRPr lang="en-US"/>
          </a:p>
        </p:txBody>
      </p:sp>
      <p:pic>
        <p:nvPicPr>
          <p:cNvPr id="8" name="Picture 7">
            <a:extLst>
              <a:ext uri="{FF2B5EF4-FFF2-40B4-BE49-F238E27FC236}">
                <a16:creationId xmlns:a16="http://schemas.microsoft.com/office/drawing/2014/main" id="{B448F8B3-AAC8-6360-9E0A-71F43E5FB273}"/>
              </a:ext>
            </a:extLst>
          </p:cNvPr>
          <p:cNvPicPr>
            <a:picLocks noChangeAspect="1"/>
          </p:cNvPicPr>
          <p:nvPr/>
        </p:nvPicPr>
        <p:blipFill>
          <a:blip r:embed="rId3"/>
          <a:stretch>
            <a:fillRect/>
          </a:stretch>
        </p:blipFill>
        <p:spPr>
          <a:xfrm>
            <a:off x="1175651" y="1209365"/>
            <a:ext cx="9840698" cy="4439270"/>
          </a:xfrm>
          <a:prstGeom prst="rect">
            <a:avLst/>
          </a:prstGeom>
        </p:spPr>
      </p:pic>
    </p:spTree>
    <p:extLst>
      <p:ext uri="{BB962C8B-B14F-4D97-AF65-F5344CB8AC3E}">
        <p14:creationId xmlns:p14="http://schemas.microsoft.com/office/powerpoint/2010/main" val="3723931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7746C-1F7E-4AFF-931E-EB4948F68D6D}"/>
              </a:ext>
            </a:extLst>
          </p:cNvPr>
          <p:cNvSpPr>
            <a:spLocks noGrp="1"/>
          </p:cNvSpPr>
          <p:nvPr>
            <p:ph type="title"/>
          </p:nvPr>
        </p:nvSpPr>
        <p:spPr/>
        <p:txBody>
          <a:bodyPr/>
          <a:lstStyle/>
          <a:p>
            <a:r>
              <a:rPr lang="en-US" dirty="0"/>
              <a:t>Beam Instrumentation Handoff Paths</a:t>
            </a:r>
          </a:p>
        </p:txBody>
      </p:sp>
      <p:sp>
        <p:nvSpPr>
          <p:cNvPr id="4" name="Date Placeholder 3">
            <a:extLst>
              <a:ext uri="{FF2B5EF4-FFF2-40B4-BE49-F238E27FC236}">
                <a16:creationId xmlns:a16="http://schemas.microsoft.com/office/drawing/2014/main" id="{00404BF8-2A11-CB09-7904-74EC88651377}"/>
              </a:ext>
            </a:extLst>
          </p:cNvPr>
          <p:cNvSpPr>
            <a:spLocks noGrp="1"/>
          </p:cNvSpPr>
          <p:nvPr>
            <p:ph type="dt" sz="half" idx="4294967295"/>
          </p:nvPr>
        </p:nvSpPr>
        <p:spPr>
          <a:xfrm>
            <a:off x="800100" y="6535605"/>
            <a:ext cx="1007917" cy="258186"/>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May 13, 2024</a:t>
            </a:r>
          </a:p>
        </p:txBody>
      </p:sp>
      <p:sp>
        <p:nvSpPr>
          <p:cNvPr id="5" name="Footer Placeholder 4">
            <a:extLst>
              <a:ext uri="{FF2B5EF4-FFF2-40B4-BE49-F238E27FC236}">
                <a16:creationId xmlns:a16="http://schemas.microsoft.com/office/drawing/2014/main" id="{9203AD87-3F76-9F35-872A-F1EB4F86C9F6}"/>
              </a:ext>
            </a:extLst>
          </p:cNvPr>
          <p:cNvSpPr>
            <a:spLocks noGrp="1"/>
          </p:cNvSpPr>
          <p:nvPr>
            <p:ph type="ftr" sz="quarter" idx="4294967295"/>
          </p:nvPr>
        </p:nvSpPr>
        <p:spPr>
          <a:xfrm>
            <a:off x="1943531" y="6555666"/>
            <a:ext cx="8998527" cy="258186"/>
          </a:xfrm>
          <a:prstGeom prst="rect">
            <a:avLst/>
          </a:prstGeom>
        </p:spPr>
        <p:txBody>
          <a:bodyPr lIns="0" tIns="0" rIns="0" bIns="0" anchor="t" anchorCtr="0"/>
          <a:lstStyle>
            <a:defPPr>
              <a:defRPr lang="en-US"/>
            </a:defPPr>
            <a:lvl1pPr marL="0" algn="l" defTabSz="457200" rtl="0" fontAlgn="base">
              <a:spcBef>
                <a:spcPct val="0"/>
              </a:spcBef>
              <a:spcAft>
                <a:spcPct val="0"/>
              </a:spcAft>
              <a:defRPr sz="12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Nobrega, Crawford, Ibrahim, Kendziora, Morris | VacSys Installation Handoff Documentation | PIP-II VacSys Integrated System FDR</a:t>
            </a:r>
            <a:endParaRPr lang="en-US" b="1" dirty="0"/>
          </a:p>
        </p:txBody>
      </p:sp>
      <p:sp>
        <p:nvSpPr>
          <p:cNvPr id="6" name="Slide Number Placeholder 5">
            <a:extLst>
              <a:ext uri="{FF2B5EF4-FFF2-40B4-BE49-F238E27FC236}">
                <a16:creationId xmlns:a16="http://schemas.microsoft.com/office/drawing/2014/main" id="{E922E081-E5D8-B459-251D-5125EA6DD058}"/>
              </a:ext>
            </a:extLst>
          </p:cNvPr>
          <p:cNvSpPr>
            <a:spLocks noGrp="1"/>
          </p:cNvSpPr>
          <p:nvPr>
            <p:ph type="sldNum" sz="quarter" idx="4294967295"/>
          </p:nvPr>
        </p:nvSpPr>
        <p:spPr>
          <a:xfrm>
            <a:off x="250248" y="6555666"/>
            <a:ext cx="414338"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13</a:t>
            </a:fld>
            <a:endParaRPr lang="en-US" dirty="0"/>
          </a:p>
        </p:txBody>
      </p:sp>
      <p:pic>
        <p:nvPicPr>
          <p:cNvPr id="15" name="Picture 14">
            <a:extLst>
              <a:ext uri="{FF2B5EF4-FFF2-40B4-BE49-F238E27FC236}">
                <a16:creationId xmlns:a16="http://schemas.microsoft.com/office/drawing/2014/main" id="{D2653C2C-ABD7-8A98-63B0-8366E53693E2}"/>
              </a:ext>
            </a:extLst>
          </p:cNvPr>
          <p:cNvPicPr>
            <a:picLocks noChangeAspect="1"/>
          </p:cNvPicPr>
          <p:nvPr/>
        </p:nvPicPr>
        <p:blipFill>
          <a:blip r:embed="rId3"/>
          <a:stretch>
            <a:fillRect/>
          </a:stretch>
        </p:blipFill>
        <p:spPr>
          <a:xfrm>
            <a:off x="555708" y="793652"/>
            <a:ext cx="7538809" cy="5627930"/>
          </a:xfrm>
          <a:prstGeom prst="rect">
            <a:avLst/>
          </a:prstGeom>
        </p:spPr>
      </p:pic>
      <p:sp>
        <p:nvSpPr>
          <p:cNvPr id="16" name="Content Placeholder 5">
            <a:extLst>
              <a:ext uri="{FF2B5EF4-FFF2-40B4-BE49-F238E27FC236}">
                <a16:creationId xmlns:a16="http://schemas.microsoft.com/office/drawing/2014/main" id="{9EBF0872-0B5F-74F4-26B3-008ECB0B8C67}"/>
              </a:ext>
            </a:extLst>
          </p:cNvPr>
          <p:cNvSpPr txBox="1">
            <a:spLocks/>
          </p:cNvSpPr>
          <p:nvPr/>
        </p:nvSpPr>
        <p:spPr>
          <a:xfrm>
            <a:off x="8281552" y="1263223"/>
            <a:ext cx="3138055" cy="1937178"/>
          </a:xfrm>
          <a:prstGeom prst="rect">
            <a:avLst/>
          </a:prstGeom>
        </p:spPr>
        <p:style>
          <a:lnRef idx="1">
            <a:schemeClr val="dk1"/>
          </a:lnRef>
          <a:fillRef idx="2">
            <a:schemeClr val="dk1"/>
          </a:fillRef>
          <a:effectRef idx="1">
            <a:schemeClr val="dk1"/>
          </a:effectRef>
          <a:fontRef idx="minor">
            <a:schemeClr val="dk1"/>
          </a:fontRef>
        </p:style>
        <p:txBody>
          <a:bodyPr/>
          <a:lstStyle>
            <a:lvl1pPr marL="457189" indent="-457189" algn="l" defTabSz="609585" rtl="0" eaLnBrk="1" fontAlgn="base" hangingPunct="1">
              <a:spcBef>
                <a:spcPct val="20000"/>
              </a:spcBef>
              <a:spcAft>
                <a:spcPct val="0"/>
              </a:spcAft>
              <a:buFont typeface="Arial" charset="0"/>
              <a:buChar char="•"/>
              <a:defRPr kern="1200">
                <a:solidFill>
                  <a:schemeClr val="dk1"/>
                </a:solidFill>
                <a:latin typeface="+mn-lt"/>
                <a:ea typeface="+mn-ea"/>
                <a:cs typeface="+mn-cs"/>
              </a:defRPr>
            </a:lvl1pPr>
            <a:lvl2pPr marL="990575" indent="-380990" algn="l" defTabSz="609585" rtl="0" eaLnBrk="1" fontAlgn="base" hangingPunct="1">
              <a:spcBef>
                <a:spcPct val="20000"/>
              </a:spcBef>
              <a:spcAft>
                <a:spcPct val="0"/>
              </a:spcAft>
              <a:buFont typeface="Arial" charset="0"/>
              <a:buChar char="–"/>
              <a:defRPr sz="2133" kern="1200">
                <a:solidFill>
                  <a:schemeClr val="dk1"/>
                </a:solidFill>
                <a:latin typeface="+mn-lt"/>
                <a:ea typeface="+mn-ea"/>
                <a:cs typeface="+mn-cs"/>
              </a:defRPr>
            </a:lvl2pPr>
            <a:lvl3pPr marL="1523962" indent="-304792" algn="l" defTabSz="609585" rtl="0" eaLnBrk="1" fontAlgn="base" hangingPunct="1">
              <a:spcBef>
                <a:spcPct val="20000"/>
              </a:spcBef>
              <a:spcAft>
                <a:spcPct val="0"/>
              </a:spcAft>
              <a:buFont typeface="Arial" charset="0"/>
              <a:buChar char="•"/>
              <a:defRPr sz="1867" kern="1200">
                <a:solidFill>
                  <a:schemeClr val="dk1"/>
                </a:solidFill>
                <a:latin typeface="+mn-lt"/>
                <a:ea typeface="+mn-ea"/>
                <a:cs typeface="+mn-cs"/>
              </a:defRPr>
            </a:lvl3pPr>
            <a:lvl4pPr marL="2133547" indent="-304792" algn="l" defTabSz="609585" rtl="0" eaLnBrk="1" fontAlgn="base" hangingPunct="1">
              <a:spcBef>
                <a:spcPct val="20000"/>
              </a:spcBef>
              <a:spcAft>
                <a:spcPct val="0"/>
              </a:spcAft>
              <a:buFont typeface="Arial" charset="0"/>
              <a:buChar char="–"/>
              <a:defRPr sz="1600" kern="1200">
                <a:solidFill>
                  <a:schemeClr val="dk1"/>
                </a:solidFill>
                <a:latin typeface="+mn-lt"/>
                <a:ea typeface="+mn-ea"/>
                <a:cs typeface="+mn-cs"/>
              </a:defRPr>
            </a:lvl4pPr>
            <a:lvl5pPr marL="2743131" indent="-304792" algn="l" defTabSz="609585" rtl="0" eaLnBrk="1" fontAlgn="base" hangingPunct="1">
              <a:spcBef>
                <a:spcPct val="20000"/>
              </a:spcBef>
              <a:spcAft>
                <a:spcPct val="0"/>
              </a:spcAft>
              <a:buFont typeface="Arial" charset="0"/>
              <a:buChar char="»"/>
              <a:defRPr sz="1600" kern="1200">
                <a:solidFill>
                  <a:schemeClr val="dk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dk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dk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dk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dk1"/>
                </a:solidFill>
                <a:latin typeface="+mn-lt"/>
                <a:ea typeface="+mn-ea"/>
                <a:cs typeface="+mn-cs"/>
              </a:defRPr>
            </a:lvl9pPr>
          </a:lstStyle>
          <a:p>
            <a:pPr marL="400050" lvl="1" indent="0">
              <a:buFont typeface="Arial" charset="0"/>
              <a:buNone/>
            </a:pPr>
            <a:r>
              <a:rPr lang="en-US" sz="1600" dirty="0">
                <a:solidFill>
                  <a:schemeClr val="tx1"/>
                </a:solidFill>
              </a:rPr>
              <a:t>BI Acceptance Documents will be BI’s QC Plan (PIP-II-Doc-5520)</a:t>
            </a:r>
          </a:p>
          <a:p>
            <a:pPr marL="400050" lvl="1" indent="0">
              <a:buFont typeface="Arial" charset="0"/>
              <a:buNone/>
            </a:pPr>
            <a:endParaRPr lang="en-US" sz="1600" dirty="0">
              <a:solidFill>
                <a:schemeClr val="tx1"/>
              </a:solidFill>
            </a:endParaRPr>
          </a:p>
          <a:p>
            <a:pPr marL="400050" lvl="1" indent="0">
              <a:buFont typeface="Arial" charset="0"/>
              <a:buNone/>
            </a:pPr>
            <a:r>
              <a:rPr lang="en-US" sz="1600" dirty="0">
                <a:solidFill>
                  <a:schemeClr val="tx1"/>
                </a:solidFill>
              </a:rPr>
              <a:t>BI Verification Plans will be listed in the BI’s QC Plan (PIP-II-Doc-5520)</a:t>
            </a:r>
          </a:p>
          <a:p>
            <a:pPr marL="400050" lvl="1" indent="0">
              <a:buFont typeface="Arial" charset="0"/>
              <a:buNone/>
            </a:pPr>
            <a:endParaRPr lang="en-US" sz="1600" dirty="0">
              <a:solidFill>
                <a:schemeClr val="tx1"/>
              </a:solidFill>
            </a:endParaRPr>
          </a:p>
        </p:txBody>
      </p:sp>
    </p:spTree>
    <p:extLst>
      <p:ext uri="{BB962C8B-B14F-4D97-AF65-F5344CB8AC3E}">
        <p14:creationId xmlns:p14="http://schemas.microsoft.com/office/powerpoint/2010/main" val="3472886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9583308-BC87-8A93-FB11-9E721412A323}"/>
              </a:ext>
            </a:extLst>
          </p:cNvPr>
          <p:cNvSpPr txBox="1"/>
          <p:nvPr/>
        </p:nvSpPr>
        <p:spPr>
          <a:xfrm>
            <a:off x="1268707" y="1389202"/>
            <a:ext cx="9597436" cy="501675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600" i="1" dirty="0"/>
              <a:t>Example of how QA documents map against workflow and handoff milestones (HO MS)</a:t>
            </a:r>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a:p>
            <a:pPr algn="ctr"/>
            <a:endParaRPr lang="en-US" sz="1600" i="1" dirty="0"/>
          </a:p>
        </p:txBody>
      </p:sp>
      <p:pic>
        <p:nvPicPr>
          <p:cNvPr id="10" name="Content Placeholder 9" descr="Diagram&#10;&#10;Description automatically generated">
            <a:extLst>
              <a:ext uri="{FF2B5EF4-FFF2-40B4-BE49-F238E27FC236}">
                <a16:creationId xmlns:a16="http://schemas.microsoft.com/office/drawing/2014/main" id="{6D71D5A7-4F6F-0523-3D72-D2E03C55C325}"/>
              </a:ext>
            </a:extLst>
          </p:cNvPr>
          <p:cNvPicPr>
            <a:picLocks noGrp="1" noChangeAspect="1"/>
          </p:cNvPicPr>
          <p:nvPr>
            <p:ph type="pic" idx="13"/>
          </p:nvPr>
        </p:nvPicPr>
        <p:blipFill rotWithShape="1">
          <a:blip r:embed="rId2"/>
          <a:stretch/>
        </p:blipFill>
        <p:spPr>
          <a:xfrm>
            <a:off x="1432681" y="1766338"/>
            <a:ext cx="7442899" cy="4521971"/>
          </a:xfrm>
        </p:spPr>
      </p:pic>
      <p:sp>
        <p:nvSpPr>
          <p:cNvPr id="4" name="Text Placeholder 3">
            <a:extLst>
              <a:ext uri="{FF2B5EF4-FFF2-40B4-BE49-F238E27FC236}">
                <a16:creationId xmlns:a16="http://schemas.microsoft.com/office/drawing/2014/main" id="{9648D0FA-0549-809D-FEF7-1FA48F7AE8CE}"/>
              </a:ext>
            </a:extLst>
          </p:cNvPr>
          <p:cNvSpPr>
            <a:spLocks noGrp="1"/>
          </p:cNvSpPr>
          <p:nvPr>
            <p:ph type="body" sz="half" idx="2"/>
          </p:nvPr>
        </p:nvSpPr>
        <p:spPr>
          <a:xfrm>
            <a:off x="276225" y="843573"/>
            <a:ext cx="11582400" cy="1091259"/>
          </a:xfrm>
        </p:spPr>
        <p:txBody>
          <a:bodyPr/>
          <a:lstStyle/>
          <a:p>
            <a:pPr algn="ctr"/>
            <a:r>
              <a:rPr lang="en-US" noProof="0" dirty="0"/>
              <a:t>PIP-II Beam Instrumentation Quality Control Plan (PIP-II </a:t>
            </a:r>
            <a:r>
              <a:rPr lang="en-US" noProof="0" dirty="0" err="1"/>
              <a:t>docDB</a:t>
            </a:r>
            <a:r>
              <a:rPr lang="en-US" noProof="0" dirty="0"/>
              <a:t> 5520) </a:t>
            </a:r>
            <a:r>
              <a:rPr lang="en-US" dirty="0"/>
              <a:t>host tables, in which all acceptance documents, verification procedures, and travelers are enumerated, for each BI system.</a:t>
            </a:r>
          </a:p>
        </p:txBody>
      </p:sp>
      <p:sp>
        <p:nvSpPr>
          <p:cNvPr id="8" name="object 8"/>
          <p:cNvSpPr txBox="1">
            <a:spLocks noGrp="1"/>
          </p:cNvSpPr>
          <p:nvPr>
            <p:ph type="title"/>
          </p:nvPr>
        </p:nvSpPr>
        <p:spPr/>
        <p:txBody>
          <a:bodyPr/>
          <a:lstStyle/>
          <a:p>
            <a:r>
              <a:rPr lang="en-US" dirty="0"/>
              <a:t>Quality Control Plan (PIP-II </a:t>
            </a:r>
            <a:r>
              <a:rPr lang="en-US" dirty="0" err="1"/>
              <a:t>docDB</a:t>
            </a:r>
            <a:r>
              <a:rPr lang="en-US" dirty="0"/>
              <a:t> 5520) </a:t>
            </a:r>
          </a:p>
        </p:txBody>
      </p:sp>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135812" y="6548439"/>
            <a:ext cx="416637" cy="237286"/>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endParaRPr lang="en-US" dirty="0">
              <a:solidFill>
                <a:srgbClr val="0F2D62"/>
              </a:solidFill>
            </a:endParaRPr>
          </a:p>
        </p:txBody>
      </p:sp>
      <p:sp>
        <p:nvSpPr>
          <p:cNvPr id="3" name="Content Placeholder 1">
            <a:extLst>
              <a:ext uri="{FF2B5EF4-FFF2-40B4-BE49-F238E27FC236}">
                <a16:creationId xmlns:a16="http://schemas.microsoft.com/office/drawing/2014/main" id="{943A905F-7CCC-AD2C-E662-E42CFBCCF9C7}"/>
              </a:ext>
            </a:extLst>
          </p:cNvPr>
          <p:cNvSpPr txBox="1">
            <a:spLocks/>
          </p:cNvSpPr>
          <p:nvPr/>
        </p:nvSpPr>
        <p:spPr>
          <a:xfrm>
            <a:off x="304805" y="971552"/>
            <a:ext cx="11563351" cy="5059363"/>
          </a:xfrm>
        </p:spPr>
        <p:txBody>
          <a:bodyPr lIns="0" tIns="0" rIns="0" bIns="0"/>
          <a:lstStyle>
            <a:lvl1pPr marL="457189" indent="-457189" algn="l" defTabSz="609585" rtl="0" eaLnBrk="1" fontAlgn="base" hangingPunct="1">
              <a:spcBef>
                <a:spcPct val="20000"/>
              </a:spcBef>
              <a:spcAft>
                <a:spcPct val="0"/>
              </a:spcAft>
              <a:buFont typeface="Arial" charset="0"/>
              <a:buChar char="•"/>
              <a:defRPr sz="2200" b="0" i="0" kern="1200">
                <a:solidFill>
                  <a:srgbClr val="282828"/>
                </a:solidFill>
                <a:latin typeface="Arial"/>
                <a:ea typeface="Geneva" charset="0"/>
                <a:cs typeface="Arial"/>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lvl="1"/>
            <a:endParaRPr lang="en-US" dirty="0"/>
          </a:p>
        </p:txBody>
      </p:sp>
      <p:sp>
        <p:nvSpPr>
          <p:cNvPr id="2" name="Date Placeholder 1">
            <a:extLst>
              <a:ext uri="{FF2B5EF4-FFF2-40B4-BE49-F238E27FC236}">
                <a16:creationId xmlns:a16="http://schemas.microsoft.com/office/drawing/2014/main" id="{831EFE6D-3911-B8F1-1BA4-85A76E6545C8}"/>
              </a:ext>
            </a:extLst>
          </p:cNvPr>
          <p:cNvSpPr>
            <a:spLocks noGrp="1"/>
          </p:cNvSpPr>
          <p:nvPr>
            <p:ph type="dt" sz="half" idx="14"/>
          </p:nvPr>
        </p:nvSpPr>
        <p:spPr>
          <a:xfrm>
            <a:off x="721438" y="6547277"/>
            <a:ext cx="1161490" cy="235819"/>
          </a:xfrm>
        </p:spPr>
        <p:txBody>
          <a:bodyPr/>
          <a:lstStyle/>
          <a:p>
            <a:pPr>
              <a:defRPr/>
            </a:pPr>
            <a:r>
              <a:rPr lang="en-US" dirty="0"/>
              <a:t>May 13, 2024</a:t>
            </a:r>
          </a:p>
        </p:txBody>
      </p:sp>
      <p:sp>
        <p:nvSpPr>
          <p:cNvPr id="6" name="Footer Placeholder 5">
            <a:extLst>
              <a:ext uri="{FF2B5EF4-FFF2-40B4-BE49-F238E27FC236}">
                <a16:creationId xmlns:a16="http://schemas.microsoft.com/office/drawing/2014/main" id="{3E223A58-E3DA-EB2C-336A-1238803C77AB}"/>
              </a:ext>
            </a:extLst>
          </p:cNvPr>
          <p:cNvSpPr>
            <a:spLocks noGrp="1"/>
          </p:cNvSpPr>
          <p:nvPr>
            <p:ph type="ftr" sz="quarter" idx="11"/>
          </p:nvPr>
        </p:nvSpPr>
        <p:spPr>
          <a:xfrm>
            <a:off x="1787236" y="6545705"/>
            <a:ext cx="8884228" cy="235818"/>
          </a:xfrm>
        </p:spPr>
        <p:txBody>
          <a:bodyPr/>
          <a:lstStyle/>
          <a:p>
            <a:pPr>
              <a:defRPr/>
            </a:pPr>
            <a:r>
              <a:rPr lang="en-US" dirty="0"/>
              <a:t>Nobrega, Crawford, Ibrahim, Kendziora, Morris | VacSys Installation Handoff Documentation | PIP-II VacSys Integrated System FDR</a:t>
            </a:r>
            <a:endParaRPr lang="en-US" b="1" dirty="0"/>
          </a:p>
        </p:txBody>
      </p:sp>
      <p:sp>
        <p:nvSpPr>
          <p:cNvPr id="7" name="Rectangle 6">
            <a:extLst>
              <a:ext uri="{FF2B5EF4-FFF2-40B4-BE49-F238E27FC236}">
                <a16:creationId xmlns:a16="http://schemas.microsoft.com/office/drawing/2014/main" id="{ECED1853-AC0F-E789-91BD-925FA23283A3}"/>
              </a:ext>
            </a:extLst>
          </p:cNvPr>
          <p:cNvSpPr/>
          <p:nvPr/>
        </p:nvSpPr>
        <p:spPr>
          <a:xfrm>
            <a:off x="9507255" y="2880986"/>
            <a:ext cx="2379945" cy="24175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Diagrams are available in BI Verification and Validation Plan (pip2-docDB #7517)</a:t>
            </a:r>
          </a:p>
        </p:txBody>
      </p:sp>
      <p:sp>
        <p:nvSpPr>
          <p:cNvPr id="11" name="Right Brace 10">
            <a:extLst>
              <a:ext uri="{FF2B5EF4-FFF2-40B4-BE49-F238E27FC236}">
                <a16:creationId xmlns:a16="http://schemas.microsoft.com/office/drawing/2014/main" id="{CE7874DA-4C91-CD66-8ED9-C84548EF41F5}"/>
              </a:ext>
            </a:extLst>
          </p:cNvPr>
          <p:cNvSpPr/>
          <p:nvPr/>
        </p:nvSpPr>
        <p:spPr>
          <a:xfrm>
            <a:off x="8910422" y="1707512"/>
            <a:ext cx="513567" cy="4639622"/>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691ABDF2-C016-5908-15D3-13F7F98915E7}"/>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1933113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CE217-9A8B-914E-29ED-2A1A37EA0EF4}"/>
              </a:ext>
            </a:extLst>
          </p:cNvPr>
          <p:cNvSpPr>
            <a:spLocks noGrp="1"/>
          </p:cNvSpPr>
          <p:nvPr>
            <p:ph idx="1"/>
          </p:nvPr>
        </p:nvSpPr>
        <p:spPr>
          <a:xfrm>
            <a:off x="89301" y="1080655"/>
            <a:ext cx="2612335" cy="5276602"/>
          </a:xfrm>
        </p:spPr>
        <p:txBody>
          <a:bodyPr lIns="0" tIns="0" rIns="0" bIns="0" anchor="t"/>
          <a:lstStyle/>
          <a:p>
            <a:pPr marL="0" indent="0">
              <a:buNone/>
            </a:pPr>
            <a:r>
              <a:rPr lang="en-US" sz="1900" b="1" dirty="0">
                <a:latin typeface="Calibri" panose="020F0502020204030204" pitchFamily="34" charset="0"/>
                <a:ea typeface="Geneva"/>
                <a:cs typeface="Calibri" panose="020F0502020204030204" pitchFamily="34" charset="0"/>
              </a:rPr>
              <a:t>BI-VAC handoffs include</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(14) BPM (SCL)</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(7) BI Reference Line Tap</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(56) BPM (BTL)</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(2) Large Aperture BPM (BTL)</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(2) ACCT (SCL)</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(1) End of SCL ACCT</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(1) End of SCL DCCT</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(2) End of SCL TWS subassemblies</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(16) TWS subassemblies (BTL)</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(12) Laserwire subassemblies (SCL)</a:t>
            </a:r>
          </a:p>
          <a:p>
            <a:pPr lvl="1">
              <a:buFont typeface="Arial" panose="020B0604020202020204" pitchFamily="34" charset="0"/>
              <a:buChar char="•"/>
            </a:pPr>
            <a:r>
              <a:rPr lang="en-US" sz="1600" dirty="0">
                <a:latin typeface="Calibri" panose="020F0502020204030204" pitchFamily="34" charset="0"/>
                <a:ea typeface="Geneva"/>
                <a:cs typeface="Calibri" panose="020F0502020204030204" pitchFamily="34" charset="0"/>
              </a:rPr>
              <a:t>(12) Optical Mirror Box</a:t>
            </a:r>
          </a:p>
          <a:p>
            <a:pPr lvl="1">
              <a:buFont typeface="Arial" panose="020B0604020202020204" pitchFamily="34" charset="0"/>
              <a:buChar char="•"/>
            </a:pPr>
            <a:endParaRPr lang="en-US" sz="1800" dirty="0">
              <a:latin typeface="Calibri" panose="020F0502020204030204" pitchFamily="34" charset="0"/>
              <a:ea typeface="Geneva"/>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BDCF817-89B7-AD28-AB46-C6082188DCF9}"/>
              </a:ext>
            </a:extLst>
          </p:cNvPr>
          <p:cNvSpPr>
            <a:spLocks noGrp="1"/>
          </p:cNvSpPr>
          <p:nvPr>
            <p:ph type="title"/>
          </p:nvPr>
        </p:nvSpPr>
        <p:spPr/>
        <p:txBody>
          <a:bodyPr/>
          <a:lstStyle/>
          <a:p>
            <a:r>
              <a:rPr lang="en-US" sz="2800" dirty="0">
                <a:cs typeface="Helvetica"/>
              </a:rPr>
              <a:t>Beam Instrumentation Hand-off to Vacuum (BI-VAC IDL)</a:t>
            </a:r>
            <a:endParaRPr lang="en-US" dirty="0"/>
          </a:p>
        </p:txBody>
      </p:sp>
      <p:sp>
        <p:nvSpPr>
          <p:cNvPr id="4" name="Date Placeholder 3">
            <a:extLst>
              <a:ext uri="{FF2B5EF4-FFF2-40B4-BE49-F238E27FC236}">
                <a16:creationId xmlns:a16="http://schemas.microsoft.com/office/drawing/2014/main" id="{28D4BD5C-A075-AF6D-1961-559C39788A10}"/>
              </a:ext>
            </a:extLst>
          </p:cNvPr>
          <p:cNvSpPr>
            <a:spLocks noGrp="1"/>
          </p:cNvSpPr>
          <p:nvPr>
            <p:ph type="dt" sz="half" idx="10"/>
          </p:nvPr>
        </p:nvSpPr>
        <p:spPr/>
        <p:txBody>
          <a:bodyPr/>
          <a:lstStyle/>
          <a:p>
            <a:pPr>
              <a:defRPr/>
            </a:pPr>
            <a:r>
              <a:rPr lang="en-US"/>
              <a:t>May 13, 2024</a:t>
            </a:r>
          </a:p>
        </p:txBody>
      </p:sp>
      <p:sp>
        <p:nvSpPr>
          <p:cNvPr id="5" name="Footer Placeholder 4">
            <a:extLst>
              <a:ext uri="{FF2B5EF4-FFF2-40B4-BE49-F238E27FC236}">
                <a16:creationId xmlns:a16="http://schemas.microsoft.com/office/drawing/2014/main" id="{C7E97657-7F7F-FFF9-D2C5-CE26FC7754C2}"/>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a:p>
        </p:txBody>
      </p:sp>
      <p:sp>
        <p:nvSpPr>
          <p:cNvPr id="6" name="Slide Number Placeholder 5">
            <a:extLst>
              <a:ext uri="{FF2B5EF4-FFF2-40B4-BE49-F238E27FC236}">
                <a16:creationId xmlns:a16="http://schemas.microsoft.com/office/drawing/2014/main" id="{29FF3E72-ABE7-A2C7-10ED-EB84B534993B}"/>
              </a:ext>
            </a:extLst>
          </p:cNvPr>
          <p:cNvSpPr>
            <a:spLocks noGrp="1"/>
          </p:cNvSpPr>
          <p:nvPr>
            <p:ph type="sldNum" sz="quarter" idx="12"/>
          </p:nvPr>
        </p:nvSpPr>
        <p:spPr/>
        <p:txBody>
          <a:bodyPr/>
          <a:lstStyle/>
          <a:p>
            <a:pPr>
              <a:defRPr/>
            </a:pPr>
            <a:fld id="{148C009B-CB69-E04A-B9B3-34B26D69E9CF}" type="slidenum">
              <a:rPr lang="en-US" smtClean="0"/>
              <a:pPr>
                <a:defRPr/>
              </a:pPr>
              <a:t>15</a:t>
            </a:fld>
            <a:endParaRPr lang="en-US"/>
          </a:p>
        </p:txBody>
      </p:sp>
      <p:pic>
        <p:nvPicPr>
          <p:cNvPr id="10" name="Picture 9">
            <a:extLst>
              <a:ext uri="{FF2B5EF4-FFF2-40B4-BE49-F238E27FC236}">
                <a16:creationId xmlns:a16="http://schemas.microsoft.com/office/drawing/2014/main" id="{006424C5-2EE5-06B4-81E7-29FCD88A14B8}"/>
              </a:ext>
            </a:extLst>
          </p:cNvPr>
          <p:cNvPicPr>
            <a:picLocks noChangeAspect="1"/>
          </p:cNvPicPr>
          <p:nvPr/>
        </p:nvPicPr>
        <p:blipFill>
          <a:blip r:embed="rId3"/>
          <a:stretch>
            <a:fillRect/>
          </a:stretch>
        </p:blipFill>
        <p:spPr>
          <a:xfrm>
            <a:off x="2844910" y="974767"/>
            <a:ext cx="9042290" cy="4908465"/>
          </a:xfrm>
          <a:prstGeom prst="rect">
            <a:avLst/>
          </a:prstGeom>
        </p:spPr>
      </p:pic>
    </p:spTree>
    <p:extLst>
      <p:ext uri="{BB962C8B-B14F-4D97-AF65-F5344CB8AC3E}">
        <p14:creationId xmlns:p14="http://schemas.microsoft.com/office/powerpoint/2010/main" val="1991807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C08C8EF-785B-6535-2526-8F6573A8DC07}"/>
              </a:ext>
            </a:extLst>
          </p:cNvPr>
          <p:cNvSpPr/>
          <p:nvPr/>
        </p:nvSpPr>
        <p:spPr>
          <a:xfrm>
            <a:off x="4774132" y="327260"/>
            <a:ext cx="7334450" cy="2608446"/>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334E86A-717B-E20C-0A08-49357E0EF7D5}"/>
              </a:ext>
            </a:extLst>
          </p:cNvPr>
          <p:cNvPicPr>
            <a:picLocks noChangeAspect="1"/>
          </p:cNvPicPr>
          <p:nvPr/>
        </p:nvPicPr>
        <p:blipFill rotWithShape="1">
          <a:blip r:embed="rId3"/>
          <a:srcRect t="2543" b="26248"/>
          <a:stretch/>
        </p:blipFill>
        <p:spPr>
          <a:xfrm>
            <a:off x="4988725" y="617404"/>
            <a:ext cx="6985586" cy="1873628"/>
          </a:xfrm>
          <a:prstGeom prst="rect">
            <a:avLst/>
          </a:prstGeom>
        </p:spPr>
      </p:pic>
      <p:sp>
        <p:nvSpPr>
          <p:cNvPr id="10" name="Title 2">
            <a:extLst>
              <a:ext uri="{FF2B5EF4-FFF2-40B4-BE49-F238E27FC236}">
                <a16:creationId xmlns:a16="http://schemas.microsoft.com/office/drawing/2014/main" id="{2C601833-B53C-1E44-879E-2E23F939DAE5}"/>
              </a:ext>
            </a:extLst>
          </p:cNvPr>
          <p:cNvSpPr>
            <a:spLocks noGrp="1"/>
          </p:cNvSpPr>
          <p:nvPr>
            <p:ph type="title"/>
          </p:nvPr>
        </p:nvSpPr>
        <p:spPr>
          <a:xfrm>
            <a:off x="304805" y="189527"/>
            <a:ext cx="11582400" cy="427877"/>
          </a:xfrm>
        </p:spPr>
        <p:txBody>
          <a:bodyPr/>
          <a:lstStyle/>
          <a:p>
            <a:r>
              <a:rPr lang="en-US" dirty="0">
                <a:solidFill>
                  <a:schemeClr val="tx2"/>
                </a:solidFill>
              </a:rPr>
              <a:t>Cable and Connectors</a:t>
            </a:r>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12"/>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16</a:t>
            </a:fld>
            <a:endParaRPr lang="en-US" dirty="0"/>
          </a:p>
        </p:txBody>
      </p:sp>
      <p:sp>
        <p:nvSpPr>
          <p:cNvPr id="3" name="Content Placeholder 2">
            <a:extLst>
              <a:ext uri="{FF2B5EF4-FFF2-40B4-BE49-F238E27FC236}">
                <a16:creationId xmlns:a16="http://schemas.microsoft.com/office/drawing/2014/main" id="{747B8E6F-DD5F-4039-98B7-1DC8B5C24668}"/>
              </a:ext>
            </a:extLst>
          </p:cNvPr>
          <p:cNvSpPr>
            <a:spLocks noGrp="1"/>
          </p:cNvSpPr>
          <p:nvPr>
            <p:ph idx="1"/>
          </p:nvPr>
        </p:nvSpPr>
        <p:spPr>
          <a:xfrm>
            <a:off x="323854" y="2662506"/>
            <a:ext cx="11563351" cy="3762951"/>
          </a:xfrm>
        </p:spPr>
        <p:txBody>
          <a:bodyPr/>
          <a:lstStyle/>
          <a:p>
            <a:r>
              <a:rPr lang="en-US" sz="2200" dirty="0"/>
              <a:t>Cable Documents </a:t>
            </a:r>
          </a:p>
          <a:p>
            <a:pPr lvl="1">
              <a:buFont typeface="Arial" panose="020B0604020202020204" pitchFamily="34" charset="0"/>
              <a:buChar char="•"/>
            </a:pPr>
            <a:r>
              <a:rPr lang="en-US" sz="2000" dirty="0"/>
              <a:t>Standard Cable and Connector List - ED0014371</a:t>
            </a:r>
          </a:p>
          <a:p>
            <a:pPr lvl="2">
              <a:buFont typeface="Arial" panose="020B0604020202020204" pitchFamily="34" charset="0"/>
              <a:buChar char="•"/>
            </a:pPr>
            <a:r>
              <a:rPr lang="en-US" sz="1700" dirty="0"/>
              <a:t>Needs some updating as we move forward with final designs</a:t>
            </a:r>
          </a:p>
          <a:p>
            <a:pPr lvl="2">
              <a:buFont typeface="Arial" panose="020B0604020202020204" pitchFamily="34" charset="0"/>
              <a:buChar char="•"/>
            </a:pPr>
            <a:r>
              <a:rPr lang="en-US" sz="1700" dirty="0" err="1"/>
              <a:t>BldgI</a:t>
            </a:r>
            <a:r>
              <a:rPr lang="en-US" sz="1700" dirty="0"/>
              <a:t> will procure cables included in this document</a:t>
            </a:r>
          </a:p>
          <a:p>
            <a:pPr lvl="1">
              <a:buFont typeface="Arial" panose="020B0604020202020204" pitchFamily="34" charset="0"/>
              <a:buChar char="•"/>
            </a:pPr>
            <a:r>
              <a:rPr lang="en-US" sz="2000" dirty="0"/>
              <a:t>Cable Criteria - ED0014355</a:t>
            </a:r>
          </a:p>
          <a:p>
            <a:pPr lvl="2">
              <a:buFont typeface="Arial" panose="020B0604020202020204" pitchFamily="34" charset="0"/>
              <a:buChar char="•"/>
            </a:pPr>
            <a:r>
              <a:rPr lang="en-US" sz="1700" dirty="0"/>
              <a:t>Details requirements for standard (</a:t>
            </a:r>
            <a:r>
              <a:rPr lang="en-US" sz="1700" dirty="0" err="1"/>
              <a:t>BldgI</a:t>
            </a:r>
            <a:r>
              <a:rPr lang="en-US" sz="1700" dirty="0"/>
              <a:t> procured cables) and specialty cables (procured by individual L3s)</a:t>
            </a:r>
          </a:p>
          <a:p>
            <a:pPr>
              <a:buFont typeface="Arial" panose="020B0604020202020204" pitchFamily="34" charset="0"/>
              <a:buChar char="•"/>
            </a:pPr>
            <a:r>
              <a:rPr lang="en-US" sz="2200" dirty="0"/>
              <a:t>Handoffs</a:t>
            </a:r>
          </a:p>
          <a:p>
            <a:pPr lvl="1">
              <a:buFont typeface="Arial" panose="020B0604020202020204" pitchFamily="34" charset="0"/>
              <a:buChar char="•"/>
            </a:pPr>
            <a:r>
              <a:rPr lang="en-US" sz="2000" dirty="0"/>
              <a:t>Cable Plan - ED0014352</a:t>
            </a:r>
          </a:p>
          <a:p>
            <a:pPr lvl="2">
              <a:buFont typeface="Arial" panose="020B0604020202020204" pitchFamily="34" charset="0"/>
              <a:buChar char="•"/>
            </a:pPr>
            <a:r>
              <a:rPr lang="en-US" sz="1700" dirty="0"/>
              <a:t>QC checks (Tracked via Travelers)</a:t>
            </a:r>
          </a:p>
          <a:p>
            <a:pPr lvl="2">
              <a:buFont typeface="Arial" panose="020B0604020202020204" pitchFamily="34" charset="0"/>
              <a:buChar char="•"/>
            </a:pPr>
            <a:r>
              <a:rPr lang="en-US" sz="1700" dirty="0"/>
              <a:t>Hand off documents (Travelers, Cable DB entries, etc.)</a:t>
            </a:r>
          </a:p>
          <a:p>
            <a:pPr lvl="2">
              <a:buFont typeface="Arial" panose="020B0604020202020204" pitchFamily="34" charset="0"/>
              <a:buChar char="•"/>
            </a:pPr>
            <a:r>
              <a:rPr lang="en-US" sz="1700" dirty="0"/>
              <a:t>Cable DB requirements (Cable type, Origin, Destination, etc.)</a:t>
            </a:r>
          </a:p>
        </p:txBody>
      </p:sp>
      <p:pic>
        <p:nvPicPr>
          <p:cNvPr id="5" name="Picture 4">
            <a:extLst>
              <a:ext uri="{FF2B5EF4-FFF2-40B4-BE49-F238E27FC236}">
                <a16:creationId xmlns:a16="http://schemas.microsoft.com/office/drawing/2014/main" id="{142D663A-E974-66A5-F9D0-F92D539B4619}"/>
              </a:ext>
            </a:extLst>
          </p:cNvPr>
          <p:cNvPicPr>
            <a:picLocks noChangeAspect="1"/>
          </p:cNvPicPr>
          <p:nvPr/>
        </p:nvPicPr>
        <p:blipFill>
          <a:blip r:embed="rId4"/>
          <a:stretch>
            <a:fillRect/>
          </a:stretch>
        </p:blipFill>
        <p:spPr>
          <a:xfrm>
            <a:off x="6826318" y="2491032"/>
            <a:ext cx="3310400" cy="342948"/>
          </a:xfrm>
          <a:prstGeom prst="rect">
            <a:avLst/>
          </a:prstGeom>
        </p:spPr>
      </p:pic>
      <p:sp>
        <p:nvSpPr>
          <p:cNvPr id="2" name="Date Placeholder 1">
            <a:extLst>
              <a:ext uri="{FF2B5EF4-FFF2-40B4-BE49-F238E27FC236}">
                <a16:creationId xmlns:a16="http://schemas.microsoft.com/office/drawing/2014/main" id="{9A5CCB53-79A5-AEED-E0AD-2DB5B6092B90}"/>
              </a:ext>
            </a:extLst>
          </p:cNvPr>
          <p:cNvSpPr>
            <a:spLocks noGrp="1"/>
          </p:cNvSpPr>
          <p:nvPr>
            <p:ph type="dt" sz="half" idx="10"/>
          </p:nvPr>
        </p:nvSpPr>
        <p:spPr/>
        <p:txBody>
          <a:bodyPr/>
          <a:lstStyle/>
          <a:p>
            <a:pPr>
              <a:defRPr/>
            </a:pPr>
            <a:r>
              <a:rPr lang="en-US"/>
              <a:t>May 13, 2024</a:t>
            </a:r>
            <a:endParaRPr lang="en-US" dirty="0"/>
          </a:p>
        </p:txBody>
      </p:sp>
      <p:sp>
        <p:nvSpPr>
          <p:cNvPr id="9" name="Footer Placeholder 8">
            <a:extLst>
              <a:ext uri="{FF2B5EF4-FFF2-40B4-BE49-F238E27FC236}">
                <a16:creationId xmlns:a16="http://schemas.microsoft.com/office/drawing/2014/main" id="{485340C7-26BF-23F7-BCDA-EC899867EE41}"/>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dirty="0"/>
          </a:p>
        </p:txBody>
      </p:sp>
    </p:spTree>
    <p:extLst>
      <p:ext uri="{BB962C8B-B14F-4D97-AF65-F5344CB8AC3E}">
        <p14:creationId xmlns:p14="http://schemas.microsoft.com/office/powerpoint/2010/main" val="394614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2C601833-B53C-1E44-879E-2E23F939DAE5}"/>
              </a:ext>
            </a:extLst>
          </p:cNvPr>
          <p:cNvSpPr>
            <a:spLocks noGrp="1"/>
          </p:cNvSpPr>
          <p:nvPr>
            <p:ph type="title"/>
          </p:nvPr>
        </p:nvSpPr>
        <p:spPr>
          <a:xfrm>
            <a:off x="304805" y="189527"/>
            <a:ext cx="11582400" cy="427877"/>
          </a:xfrm>
        </p:spPr>
        <p:txBody>
          <a:bodyPr/>
          <a:lstStyle/>
          <a:p>
            <a:r>
              <a:rPr lang="en-US" dirty="0">
                <a:solidFill>
                  <a:schemeClr val="tx2"/>
                </a:solidFill>
              </a:rPr>
              <a:t>Cable and Connectors</a:t>
            </a:r>
          </a:p>
        </p:txBody>
      </p:sp>
      <p:sp>
        <p:nvSpPr>
          <p:cNvPr id="6" name="Slide Number Placeholder 5">
            <a:extLst>
              <a:ext uri="{FF2B5EF4-FFF2-40B4-BE49-F238E27FC236}">
                <a16:creationId xmlns:a16="http://schemas.microsoft.com/office/drawing/2014/main" id="{8D855AE1-40F1-8740-B0AB-7A52E4EB5B9D}"/>
              </a:ext>
            </a:extLst>
          </p:cNvPr>
          <p:cNvSpPr>
            <a:spLocks noGrp="1"/>
          </p:cNvSpPr>
          <p:nvPr>
            <p:ph type="sldNum" sz="quarter" idx="12"/>
          </p:nvPr>
        </p:nvSpPr>
        <p:spPr>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17</a:t>
            </a:fld>
            <a:endParaRPr lang="en-US" dirty="0"/>
          </a:p>
        </p:txBody>
      </p:sp>
      <p:sp>
        <p:nvSpPr>
          <p:cNvPr id="3" name="Content Placeholder 2">
            <a:extLst>
              <a:ext uri="{FF2B5EF4-FFF2-40B4-BE49-F238E27FC236}">
                <a16:creationId xmlns:a16="http://schemas.microsoft.com/office/drawing/2014/main" id="{747B8E6F-DD5F-4039-98B7-1DC8B5C24668}"/>
              </a:ext>
            </a:extLst>
          </p:cNvPr>
          <p:cNvSpPr>
            <a:spLocks noGrp="1"/>
          </p:cNvSpPr>
          <p:nvPr>
            <p:ph idx="1"/>
          </p:nvPr>
        </p:nvSpPr>
        <p:spPr/>
        <p:txBody>
          <a:bodyPr/>
          <a:lstStyle/>
          <a:p>
            <a:r>
              <a:rPr lang="en-US" dirty="0"/>
              <a:t>Cable DB</a:t>
            </a:r>
          </a:p>
          <a:p>
            <a:pPr lvl="1"/>
            <a:r>
              <a:rPr lang="en-US" dirty="0"/>
              <a:t>Used to track all cable and connector information</a:t>
            </a:r>
          </a:p>
          <a:p>
            <a:pPr lvl="1"/>
            <a:r>
              <a:rPr lang="en-US" dirty="0"/>
              <a:t>Automatic label generation</a:t>
            </a:r>
          </a:p>
          <a:p>
            <a:pPr lvl="1"/>
            <a:r>
              <a:rPr lang="en-US" dirty="0"/>
              <a:t>Used successfully since MI era at Fermilab</a:t>
            </a:r>
          </a:p>
        </p:txBody>
      </p:sp>
      <p:pic>
        <p:nvPicPr>
          <p:cNvPr id="14" name="Picture 13">
            <a:extLst>
              <a:ext uri="{FF2B5EF4-FFF2-40B4-BE49-F238E27FC236}">
                <a16:creationId xmlns:a16="http://schemas.microsoft.com/office/drawing/2014/main" id="{4A20A197-63D6-4447-4DE8-BC2FA6FDAACC}"/>
              </a:ext>
            </a:extLst>
          </p:cNvPr>
          <p:cNvPicPr>
            <a:picLocks noChangeAspect="1"/>
          </p:cNvPicPr>
          <p:nvPr/>
        </p:nvPicPr>
        <p:blipFill>
          <a:blip r:embed="rId3"/>
          <a:stretch>
            <a:fillRect/>
          </a:stretch>
        </p:blipFill>
        <p:spPr>
          <a:xfrm>
            <a:off x="539823" y="2943439"/>
            <a:ext cx="11080679" cy="1742082"/>
          </a:xfrm>
          <a:prstGeom prst="rect">
            <a:avLst/>
          </a:prstGeom>
        </p:spPr>
      </p:pic>
      <p:pic>
        <p:nvPicPr>
          <p:cNvPr id="15" name="Picture 14">
            <a:extLst>
              <a:ext uri="{FF2B5EF4-FFF2-40B4-BE49-F238E27FC236}">
                <a16:creationId xmlns:a16="http://schemas.microsoft.com/office/drawing/2014/main" id="{0CB39024-76FF-1BEC-BC8B-E6C4B3FFB30C}"/>
              </a:ext>
            </a:extLst>
          </p:cNvPr>
          <p:cNvPicPr>
            <a:picLocks noChangeAspect="1"/>
          </p:cNvPicPr>
          <p:nvPr/>
        </p:nvPicPr>
        <p:blipFill>
          <a:blip r:embed="rId4"/>
          <a:stretch>
            <a:fillRect/>
          </a:stretch>
        </p:blipFill>
        <p:spPr>
          <a:xfrm>
            <a:off x="3627559" y="5061404"/>
            <a:ext cx="1914525" cy="1028700"/>
          </a:xfrm>
          <a:prstGeom prst="rect">
            <a:avLst/>
          </a:prstGeom>
        </p:spPr>
      </p:pic>
      <p:sp>
        <p:nvSpPr>
          <p:cNvPr id="16" name="TextBox 15">
            <a:extLst>
              <a:ext uri="{FF2B5EF4-FFF2-40B4-BE49-F238E27FC236}">
                <a16:creationId xmlns:a16="http://schemas.microsoft.com/office/drawing/2014/main" id="{B64CAE63-CC8D-C574-344A-9D6E15BFB9E3}"/>
              </a:ext>
            </a:extLst>
          </p:cNvPr>
          <p:cNvSpPr txBox="1"/>
          <p:nvPr/>
        </p:nvSpPr>
        <p:spPr>
          <a:xfrm>
            <a:off x="5448483" y="5061404"/>
            <a:ext cx="3138854" cy="369332"/>
          </a:xfrm>
          <a:prstGeom prst="rect">
            <a:avLst/>
          </a:prstGeom>
          <a:noFill/>
        </p:spPr>
        <p:txBody>
          <a:bodyPr wrap="square" rtlCol="0">
            <a:spAutoFit/>
          </a:bodyPr>
          <a:lstStyle/>
          <a:p>
            <a:r>
              <a:rPr lang="en-US" sz="1800" dirty="0"/>
              <a:t>Cable Type and DB ID</a:t>
            </a:r>
          </a:p>
        </p:txBody>
      </p:sp>
      <p:sp>
        <p:nvSpPr>
          <p:cNvPr id="17" name="TextBox 16">
            <a:extLst>
              <a:ext uri="{FF2B5EF4-FFF2-40B4-BE49-F238E27FC236}">
                <a16:creationId xmlns:a16="http://schemas.microsoft.com/office/drawing/2014/main" id="{1AF526B9-4A50-D1AF-E19F-9D9C1325A24A}"/>
              </a:ext>
            </a:extLst>
          </p:cNvPr>
          <p:cNvSpPr txBox="1"/>
          <p:nvPr/>
        </p:nvSpPr>
        <p:spPr>
          <a:xfrm>
            <a:off x="5448483" y="5259846"/>
            <a:ext cx="3138854" cy="369332"/>
          </a:xfrm>
          <a:prstGeom prst="rect">
            <a:avLst/>
          </a:prstGeom>
          <a:noFill/>
        </p:spPr>
        <p:txBody>
          <a:bodyPr wrap="square" rtlCol="0">
            <a:spAutoFit/>
          </a:bodyPr>
          <a:lstStyle/>
          <a:p>
            <a:r>
              <a:rPr lang="en-US" sz="1800" dirty="0"/>
              <a:t>Function</a:t>
            </a:r>
          </a:p>
        </p:txBody>
      </p:sp>
      <p:sp>
        <p:nvSpPr>
          <p:cNvPr id="18" name="TextBox 17">
            <a:extLst>
              <a:ext uri="{FF2B5EF4-FFF2-40B4-BE49-F238E27FC236}">
                <a16:creationId xmlns:a16="http://schemas.microsoft.com/office/drawing/2014/main" id="{CA58CFC0-71BC-CD8F-5C61-B7BC1F347681}"/>
              </a:ext>
            </a:extLst>
          </p:cNvPr>
          <p:cNvSpPr txBox="1"/>
          <p:nvPr/>
        </p:nvSpPr>
        <p:spPr>
          <a:xfrm>
            <a:off x="5448483" y="5458288"/>
            <a:ext cx="3138854" cy="369332"/>
          </a:xfrm>
          <a:prstGeom prst="rect">
            <a:avLst/>
          </a:prstGeom>
          <a:noFill/>
        </p:spPr>
        <p:txBody>
          <a:bodyPr wrap="square" rtlCol="0">
            <a:spAutoFit/>
          </a:bodyPr>
          <a:lstStyle/>
          <a:p>
            <a:r>
              <a:rPr lang="en-US" sz="1800" dirty="0"/>
              <a:t>Origin</a:t>
            </a:r>
          </a:p>
        </p:txBody>
      </p:sp>
      <p:sp>
        <p:nvSpPr>
          <p:cNvPr id="19" name="TextBox 18">
            <a:extLst>
              <a:ext uri="{FF2B5EF4-FFF2-40B4-BE49-F238E27FC236}">
                <a16:creationId xmlns:a16="http://schemas.microsoft.com/office/drawing/2014/main" id="{FF6AB1D6-9A3B-1695-C019-5B2BF19937D4}"/>
              </a:ext>
            </a:extLst>
          </p:cNvPr>
          <p:cNvSpPr txBox="1"/>
          <p:nvPr/>
        </p:nvSpPr>
        <p:spPr>
          <a:xfrm>
            <a:off x="5448483" y="5651319"/>
            <a:ext cx="3138854" cy="369332"/>
          </a:xfrm>
          <a:prstGeom prst="rect">
            <a:avLst/>
          </a:prstGeom>
          <a:noFill/>
        </p:spPr>
        <p:txBody>
          <a:bodyPr wrap="square" rtlCol="0">
            <a:spAutoFit/>
          </a:bodyPr>
          <a:lstStyle/>
          <a:p>
            <a:r>
              <a:rPr lang="en-US" sz="1800" dirty="0"/>
              <a:t>Destination </a:t>
            </a:r>
          </a:p>
        </p:txBody>
      </p:sp>
      <p:sp>
        <p:nvSpPr>
          <p:cNvPr id="4" name="Date Placeholder 3">
            <a:extLst>
              <a:ext uri="{FF2B5EF4-FFF2-40B4-BE49-F238E27FC236}">
                <a16:creationId xmlns:a16="http://schemas.microsoft.com/office/drawing/2014/main" id="{4AC39C1B-9E6E-D7D1-F7A1-96AC2A427EE0}"/>
              </a:ext>
            </a:extLst>
          </p:cNvPr>
          <p:cNvSpPr>
            <a:spLocks noGrp="1"/>
          </p:cNvSpPr>
          <p:nvPr>
            <p:ph type="dt" sz="half" idx="10"/>
          </p:nvPr>
        </p:nvSpPr>
        <p:spPr/>
        <p:txBody>
          <a:bodyPr/>
          <a:lstStyle/>
          <a:p>
            <a:pPr>
              <a:defRPr/>
            </a:pPr>
            <a:r>
              <a:rPr lang="en-US"/>
              <a:t>May 13, 2024</a:t>
            </a:r>
            <a:endParaRPr lang="en-US" dirty="0"/>
          </a:p>
        </p:txBody>
      </p:sp>
      <p:sp>
        <p:nvSpPr>
          <p:cNvPr id="5" name="Footer Placeholder 4">
            <a:extLst>
              <a:ext uri="{FF2B5EF4-FFF2-40B4-BE49-F238E27FC236}">
                <a16:creationId xmlns:a16="http://schemas.microsoft.com/office/drawing/2014/main" id="{121A9A13-C5A9-BBEF-6DE4-7749EFB70C07}"/>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dirty="0"/>
          </a:p>
        </p:txBody>
      </p:sp>
    </p:spTree>
    <p:extLst>
      <p:ext uri="{BB962C8B-B14F-4D97-AF65-F5344CB8AC3E}">
        <p14:creationId xmlns:p14="http://schemas.microsoft.com/office/powerpoint/2010/main" val="1577650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19527" y="256397"/>
            <a:ext cx="6217920" cy="462306"/>
          </a:xfrm>
          <a:prstGeom prst="rect">
            <a:avLst/>
          </a:prstGeom>
        </p:spPr>
        <p:txBody>
          <a:bodyPr vert="horz" wrap="square" lIns="0" tIns="15875" rIns="0" bIns="0" rtlCol="0">
            <a:spAutoFit/>
          </a:bodyPr>
          <a:lstStyle/>
          <a:p>
            <a:pPr marL="12700">
              <a:lnSpc>
                <a:spcPct val="100000"/>
              </a:lnSpc>
              <a:spcBef>
                <a:spcPts val="125"/>
              </a:spcBef>
            </a:pPr>
            <a:r>
              <a:rPr lang="en-US" sz="2900" spc="-10" dirty="0">
                <a:solidFill>
                  <a:srgbClr val="004C97"/>
                </a:solidFill>
              </a:rPr>
              <a:t>Summary</a:t>
            </a:r>
            <a:endParaRPr sz="2900" dirty="0">
              <a:solidFill>
                <a:srgbClr val="004C97"/>
              </a:solidFill>
            </a:endParaRPr>
          </a:p>
        </p:txBody>
      </p:sp>
      <p:sp>
        <p:nvSpPr>
          <p:cNvPr id="2" name="Content Placeholder 1">
            <a:extLst>
              <a:ext uri="{FF2B5EF4-FFF2-40B4-BE49-F238E27FC236}">
                <a16:creationId xmlns:a16="http://schemas.microsoft.com/office/drawing/2014/main" id="{CADF132B-D3A6-9466-967D-27432ACCCBD0}"/>
              </a:ext>
            </a:extLst>
          </p:cNvPr>
          <p:cNvSpPr txBox="1">
            <a:spLocks/>
          </p:cNvSpPr>
          <p:nvPr/>
        </p:nvSpPr>
        <p:spPr>
          <a:xfrm>
            <a:off x="304805" y="971552"/>
            <a:ext cx="11563351" cy="5059363"/>
          </a:xfrm>
        </p:spPr>
        <p:txBody>
          <a:bodyPr lIns="0" tIns="0" rIns="0" bIns="0" anchor="t"/>
          <a:lstStyle>
            <a:lvl1pPr marL="457189" indent="-457189" algn="l" defTabSz="609585" rtl="0" eaLnBrk="1" fontAlgn="base" hangingPunct="1">
              <a:spcBef>
                <a:spcPct val="20000"/>
              </a:spcBef>
              <a:spcAft>
                <a:spcPct val="0"/>
              </a:spcAft>
              <a:buFont typeface="Arial" charset="0"/>
              <a:buChar char="•"/>
              <a:defRPr sz="2200" b="0" i="0" kern="1200">
                <a:solidFill>
                  <a:srgbClr val="282828"/>
                </a:solidFill>
                <a:latin typeface="Arial"/>
                <a:ea typeface="Geneva" charset="0"/>
                <a:cs typeface="Arial"/>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rtl="0" fontAlgn="ctr">
              <a:spcBef>
                <a:spcPts val="0"/>
              </a:spcBef>
              <a:spcAft>
                <a:spcPts val="0"/>
              </a:spcAft>
              <a:buFont typeface="Arial" panose="020B0604020202020204" pitchFamily="34" charset="0"/>
              <a:buChar char="•"/>
            </a:pPr>
            <a:endParaRPr lang="en-US" dirty="0">
              <a:latin typeface="+mn-lt"/>
            </a:endParaRPr>
          </a:p>
          <a:p>
            <a:pPr rtl="0" fontAlgn="ctr">
              <a:spcBef>
                <a:spcPts val="0"/>
              </a:spcBef>
              <a:spcAft>
                <a:spcPts val="0"/>
              </a:spcAft>
              <a:buFont typeface="Arial" panose="020B0604020202020204" pitchFamily="34" charset="0"/>
              <a:buChar char="•"/>
            </a:pPr>
            <a:r>
              <a:rPr lang="en-US" dirty="0">
                <a:latin typeface="+mn-lt"/>
              </a:rPr>
              <a:t>Installation Deliverables Lists detail handoffs.</a:t>
            </a:r>
          </a:p>
          <a:p>
            <a:pPr lvl="1" fontAlgn="ctr">
              <a:spcBef>
                <a:spcPts val="0"/>
              </a:spcBef>
              <a:spcAft>
                <a:spcPts val="0"/>
              </a:spcAft>
              <a:buFont typeface="Arial" panose="020B0604020202020204" pitchFamily="34" charset="0"/>
              <a:buChar char="•"/>
            </a:pPr>
            <a:r>
              <a:rPr lang="en-US" sz="2000" i="1" dirty="0">
                <a:solidFill>
                  <a:srgbClr val="000000"/>
                </a:solidFill>
                <a:latin typeface="+mn-lt"/>
              </a:rPr>
              <a:t>PIP-II IDL VAC-LI (ED0011282)</a:t>
            </a:r>
          </a:p>
          <a:p>
            <a:pPr lvl="1" fontAlgn="ctr">
              <a:spcBef>
                <a:spcPts val="0"/>
              </a:spcBef>
              <a:spcAft>
                <a:spcPts val="0"/>
              </a:spcAft>
              <a:buFont typeface="Arial" panose="020B0604020202020204" pitchFamily="34" charset="0"/>
              <a:buChar char="•"/>
            </a:pPr>
            <a:r>
              <a:rPr lang="en-US" sz="2000" i="1" dirty="0">
                <a:solidFill>
                  <a:srgbClr val="000000"/>
                </a:solidFill>
                <a:latin typeface="+mn-lt"/>
              </a:rPr>
              <a:t>PIP-II IDL VAC-BTLI (ED00XXXX)</a:t>
            </a:r>
          </a:p>
          <a:p>
            <a:pPr lvl="1" fontAlgn="ctr">
              <a:spcBef>
                <a:spcPts val="0"/>
              </a:spcBef>
              <a:spcAft>
                <a:spcPts val="0"/>
              </a:spcAft>
              <a:buFont typeface="Arial" panose="020B0604020202020204" pitchFamily="34" charset="0"/>
              <a:buChar char="•"/>
            </a:pPr>
            <a:r>
              <a:rPr lang="en-US" sz="2000" i="1" dirty="0">
                <a:solidFill>
                  <a:srgbClr val="000000"/>
                </a:solidFill>
                <a:latin typeface="+mn-lt"/>
              </a:rPr>
              <a:t>PIP-II BI IDL (ED0011271)</a:t>
            </a:r>
          </a:p>
          <a:p>
            <a:pPr lvl="1" fontAlgn="ctr">
              <a:spcBef>
                <a:spcPts val="0"/>
              </a:spcBef>
              <a:spcAft>
                <a:spcPts val="0"/>
              </a:spcAft>
              <a:buFont typeface="Arial" panose="020B0604020202020204" pitchFamily="34" charset="0"/>
              <a:buChar char="•"/>
            </a:pPr>
            <a:r>
              <a:rPr lang="en-US" sz="2000" i="1" dirty="0">
                <a:solidFill>
                  <a:srgbClr val="000000"/>
                </a:solidFill>
                <a:latin typeface="+mn-lt"/>
              </a:rPr>
              <a:t>PIP-II Cable Database</a:t>
            </a:r>
          </a:p>
          <a:p>
            <a:pPr fontAlgn="ctr">
              <a:spcBef>
                <a:spcPts val="0"/>
              </a:spcBef>
              <a:spcAft>
                <a:spcPts val="0"/>
              </a:spcAft>
              <a:buFont typeface="Arial" panose="020B0604020202020204" pitchFamily="34" charset="0"/>
              <a:buChar char="•"/>
            </a:pPr>
            <a:r>
              <a:rPr lang="en-US" dirty="0">
                <a:solidFill>
                  <a:schemeClr val="accent6">
                    <a:lumMod val="50000"/>
                  </a:schemeClr>
                </a:solidFill>
              </a:rPr>
              <a:t>Expectations and P6 handoffs are well understood and detailed in above documents</a:t>
            </a:r>
          </a:p>
          <a:p>
            <a:pPr fontAlgn="ctr">
              <a:spcBef>
                <a:spcPts val="0"/>
              </a:spcBef>
              <a:spcAft>
                <a:spcPts val="0"/>
              </a:spcAft>
              <a:buFont typeface="Arial" panose="020B0604020202020204" pitchFamily="34" charset="0"/>
              <a:buChar char="•"/>
            </a:pPr>
            <a:r>
              <a:rPr lang="en-US" dirty="0">
                <a:solidFill>
                  <a:schemeClr val="accent6">
                    <a:lumMod val="50000"/>
                  </a:schemeClr>
                </a:solidFill>
              </a:rPr>
              <a:t>Remaining work – complete the following</a:t>
            </a:r>
          </a:p>
          <a:p>
            <a:pPr lvl="1" fontAlgn="ctr">
              <a:spcBef>
                <a:spcPts val="0"/>
              </a:spcBef>
              <a:spcAft>
                <a:spcPts val="0"/>
              </a:spcAft>
              <a:buFont typeface="Arial" panose="020B0604020202020204" pitchFamily="34" charset="0"/>
              <a:buChar char="•"/>
            </a:pPr>
            <a:r>
              <a:rPr lang="en-US" sz="2000" i="1">
                <a:solidFill>
                  <a:schemeClr val="accent6">
                    <a:lumMod val="50000"/>
                  </a:schemeClr>
                </a:solidFill>
              </a:rPr>
              <a:t>VAC-BTLI </a:t>
            </a:r>
            <a:r>
              <a:rPr lang="en-US" sz="2000" i="1" dirty="0">
                <a:solidFill>
                  <a:schemeClr val="accent6">
                    <a:lumMod val="50000"/>
                  </a:schemeClr>
                </a:solidFill>
              </a:rPr>
              <a:t>IDL</a:t>
            </a:r>
          </a:p>
          <a:p>
            <a:pPr lvl="1" fontAlgn="ctr">
              <a:spcBef>
                <a:spcPts val="0"/>
              </a:spcBef>
              <a:spcAft>
                <a:spcPts val="0"/>
              </a:spcAft>
              <a:buFont typeface="Arial" panose="020B0604020202020204" pitchFamily="34" charset="0"/>
              <a:buChar char="•"/>
            </a:pPr>
            <a:r>
              <a:rPr lang="en-US" sz="2000" dirty="0">
                <a:solidFill>
                  <a:schemeClr val="accent6">
                    <a:lumMod val="50000"/>
                  </a:schemeClr>
                </a:solidFill>
              </a:rPr>
              <a:t>Unfinished document deliverables (procedures, documents, travelers)</a:t>
            </a:r>
          </a:p>
          <a:p>
            <a:pPr lvl="1" fontAlgn="ctr">
              <a:spcBef>
                <a:spcPts val="0"/>
              </a:spcBef>
              <a:spcAft>
                <a:spcPts val="0"/>
              </a:spcAft>
              <a:buFont typeface="Arial" panose="020B0604020202020204" pitchFamily="34" charset="0"/>
              <a:buChar char="•"/>
            </a:pPr>
            <a:r>
              <a:rPr lang="en-US" sz="2000" i="1" dirty="0">
                <a:solidFill>
                  <a:schemeClr val="accent6">
                    <a:lumMod val="50000"/>
                  </a:schemeClr>
                </a:solidFill>
              </a:rPr>
              <a:t>Acceptance Criteria Document </a:t>
            </a:r>
            <a:r>
              <a:rPr lang="en-US" sz="2000" dirty="0">
                <a:solidFill>
                  <a:schemeClr val="accent6">
                    <a:lumMod val="50000"/>
                  </a:schemeClr>
                </a:solidFill>
              </a:rPr>
              <a:t>for incoming off-the-shelf purchases and BI deliverables</a:t>
            </a:r>
          </a:p>
          <a:p>
            <a:pPr fontAlgn="ctr">
              <a:spcBef>
                <a:spcPts val="0"/>
              </a:spcBef>
              <a:spcAft>
                <a:spcPts val="0"/>
              </a:spcAft>
              <a:buFont typeface="Arial" panose="020B0604020202020204" pitchFamily="34" charset="0"/>
              <a:buChar char="•"/>
            </a:pPr>
            <a:r>
              <a:rPr lang="en-US" dirty="0">
                <a:solidFill>
                  <a:schemeClr val="accent6">
                    <a:lumMod val="50000"/>
                  </a:schemeClr>
                </a:solidFill>
              </a:rPr>
              <a:t>Meet handoff goals</a:t>
            </a:r>
          </a:p>
          <a:p>
            <a:pPr lvl="1" fontAlgn="ctr">
              <a:spcBef>
                <a:spcPts val="0"/>
              </a:spcBef>
              <a:spcAft>
                <a:spcPts val="0"/>
              </a:spcAft>
              <a:buFont typeface="Arial" panose="020B0604020202020204" pitchFamily="34" charset="0"/>
              <a:buChar char="•"/>
            </a:pPr>
            <a:r>
              <a:rPr lang="en-US" sz="2000" dirty="0">
                <a:solidFill>
                  <a:schemeClr val="accent6">
                    <a:lumMod val="50000"/>
                  </a:schemeClr>
                </a:solidFill>
              </a:rPr>
              <a:t>WFE assemblies to LI Q2 2025</a:t>
            </a:r>
          </a:p>
          <a:p>
            <a:pPr lvl="1" fontAlgn="ctr">
              <a:spcBef>
                <a:spcPts val="0"/>
              </a:spcBef>
              <a:spcAft>
                <a:spcPts val="0"/>
              </a:spcAft>
              <a:buFont typeface="Arial" panose="020B0604020202020204" pitchFamily="34" charset="0"/>
              <a:buChar char="•"/>
            </a:pPr>
            <a:r>
              <a:rPr lang="en-US" sz="2000" dirty="0">
                <a:solidFill>
                  <a:schemeClr val="accent6">
                    <a:lumMod val="50000"/>
                  </a:schemeClr>
                </a:solidFill>
              </a:rPr>
              <a:t>BTL assemblies to BTLI Q1 2026</a:t>
            </a:r>
          </a:p>
          <a:p>
            <a:pPr lvl="1" fontAlgn="ctr">
              <a:spcBef>
                <a:spcPts val="0"/>
              </a:spcBef>
              <a:spcAft>
                <a:spcPts val="0"/>
              </a:spcAft>
              <a:buFont typeface="Arial" panose="020B0604020202020204" pitchFamily="34" charset="0"/>
              <a:buChar char="•"/>
            </a:pPr>
            <a:r>
              <a:rPr lang="en-US" sz="2000" dirty="0">
                <a:solidFill>
                  <a:schemeClr val="accent6">
                    <a:lumMod val="50000"/>
                  </a:schemeClr>
                </a:solidFill>
              </a:rPr>
              <a:t>BAL assemblies to BTLI Q1 2027 </a:t>
            </a:r>
          </a:p>
          <a:p>
            <a:pPr marL="456565" indent="-456565"/>
            <a:endParaRPr lang="en-US" dirty="0">
              <a:solidFill>
                <a:schemeClr val="accent6">
                  <a:lumMod val="50000"/>
                </a:schemeClr>
              </a:solidFill>
              <a:cs typeface="Helvetica"/>
            </a:endParaRPr>
          </a:p>
          <a:p>
            <a:pPr marL="456565" indent="-456565"/>
            <a:endParaRPr lang="en-US" dirty="0">
              <a:solidFill>
                <a:schemeClr val="accent6">
                  <a:lumMod val="50000"/>
                </a:schemeClr>
              </a:solidFill>
              <a:cs typeface="Helvetica"/>
            </a:endParaRPr>
          </a:p>
        </p:txBody>
      </p:sp>
    </p:spTree>
    <p:extLst>
      <p:ext uri="{BB962C8B-B14F-4D97-AF65-F5344CB8AC3E}">
        <p14:creationId xmlns:p14="http://schemas.microsoft.com/office/powerpoint/2010/main" val="2686004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outdoor, road, way&#10;&#10;Description automatically generated">
            <a:extLst>
              <a:ext uri="{FF2B5EF4-FFF2-40B4-BE49-F238E27FC236}">
                <a16:creationId xmlns:a16="http://schemas.microsoft.com/office/drawing/2014/main" id="{68378CE0-F75C-2D00-E378-858BD7FBCDE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53"/>
          <a:stretch/>
        </p:blipFill>
        <p:spPr>
          <a:xfrm>
            <a:off x="0" y="-5159114"/>
            <a:ext cx="12191101" cy="12017114"/>
          </a:xfrm>
          <a:prstGeom prst="rect">
            <a:avLst/>
          </a:prstGeom>
        </p:spPr>
      </p:pic>
      <p:sp>
        <p:nvSpPr>
          <p:cNvPr id="7" name="Title 1">
            <a:extLst>
              <a:ext uri="{FF2B5EF4-FFF2-40B4-BE49-F238E27FC236}">
                <a16:creationId xmlns:a16="http://schemas.microsoft.com/office/drawing/2014/main" id="{19212A51-0F6B-4708-9A34-78F224DDB024}"/>
              </a:ext>
            </a:extLst>
          </p:cNvPr>
          <p:cNvSpPr txBox="1">
            <a:spLocks/>
          </p:cNvSpPr>
          <p:nvPr/>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a:solidFill>
                  <a:schemeClr val="bg1"/>
                </a:solidFill>
                <a:latin typeface="Telegraf UltraBold" pitchFamily="2" charset="77"/>
                <a:cs typeface="Helvetica" panose="020B0604020202020204" pitchFamily="34" charset="0"/>
              </a:rPr>
              <a:t>THE FUTURE OF FERMILAB</a:t>
            </a:r>
            <a:r>
              <a:rPr lang="en-US" sz="3200">
                <a:solidFill>
                  <a:schemeClr val="bg1"/>
                </a:solidFill>
                <a:latin typeface="Telegraf UltraBold" pitchFamily="2" charset="77"/>
                <a:cs typeface="Helvetica" panose="020B0604020202020204" pitchFamily="34" charset="0"/>
              </a:rPr>
              <a:t> </a:t>
            </a:r>
            <a:endParaRPr lang="en-US" sz="4000">
              <a:solidFill>
                <a:schemeClr val="bg1"/>
              </a:solidFill>
              <a:latin typeface="Telegraf UltraBold" pitchFamily="2" charset="77"/>
            </a:endParaRPr>
          </a:p>
        </p:txBody>
      </p:sp>
      <p:sp>
        <p:nvSpPr>
          <p:cNvPr id="2" name="TextBox 1">
            <a:extLst>
              <a:ext uri="{FF2B5EF4-FFF2-40B4-BE49-F238E27FC236}">
                <a16:creationId xmlns:a16="http://schemas.microsoft.com/office/drawing/2014/main" id="{7D19DF70-155B-F102-8574-68612E642F83}"/>
              </a:ext>
            </a:extLst>
          </p:cNvPr>
          <p:cNvSpPr txBox="1"/>
          <p:nvPr/>
        </p:nvSpPr>
        <p:spPr>
          <a:xfrm>
            <a:off x="250859" y="4658382"/>
            <a:ext cx="4281004" cy="1938992"/>
          </a:xfrm>
          <a:prstGeom prst="rect">
            <a:avLst/>
          </a:prstGeom>
          <a:noFill/>
        </p:spPr>
        <p:txBody>
          <a:bodyPr wrap="square" rtlCol="0">
            <a:spAutoFit/>
          </a:bodyPr>
          <a:lstStyle/>
          <a:p>
            <a:r>
              <a:rPr lang="en-US" sz="2000" b="1">
                <a:solidFill>
                  <a:schemeClr val="bg1"/>
                </a:solidFill>
                <a:latin typeface="Telegraf UltraBold" pitchFamily="2" charset="77"/>
              </a:rPr>
              <a:t>Follow us:</a:t>
            </a:r>
          </a:p>
          <a:p>
            <a:endParaRPr lang="en-US" sz="2000" b="1">
              <a:solidFill>
                <a:schemeClr val="bg1"/>
              </a:solidFill>
              <a:latin typeface="Telegraf UltraBold" pitchFamily="2" charset="77"/>
            </a:endParaRPr>
          </a:p>
          <a:p>
            <a:r>
              <a:rPr lang="en-US" sz="2000">
                <a:solidFill>
                  <a:schemeClr val="bg1"/>
                </a:solidFill>
              </a:rPr>
              <a:t>	</a:t>
            </a:r>
            <a:r>
              <a:rPr lang="en-US" sz="2000">
                <a:solidFill>
                  <a:schemeClr val="bg1"/>
                </a:solidFill>
                <a:latin typeface="Helvetica" pitchFamily="2" charset="0"/>
              </a:rPr>
              <a:t>http://pip2.fnal.gov/</a:t>
            </a:r>
          </a:p>
          <a:p>
            <a:r>
              <a:rPr lang="en-US" sz="1000">
                <a:solidFill>
                  <a:schemeClr val="bg1"/>
                </a:solidFill>
                <a:latin typeface="Helvetica" pitchFamily="2" charset="0"/>
              </a:rPr>
              <a:t>	</a:t>
            </a:r>
          </a:p>
          <a:p>
            <a:r>
              <a:rPr lang="en-US" sz="2000">
                <a:solidFill>
                  <a:schemeClr val="bg1"/>
                </a:solidFill>
                <a:latin typeface="Helvetica" pitchFamily="2" charset="0"/>
              </a:rPr>
              <a:t>	</a:t>
            </a:r>
            <a:r>
              <a:rPr lang="en-US" sz="2000" b="0" i="0">
                <a:solidFill>
                  <a:schemeClr val="bg1"/>
                </a:solidFill>
                <a:effectLst/>
                <a:latin typeface="Helvetica" pitchFamily="2" charset="0"/>
              </a:rPr>
              <a:t>@PIP2accelerator</a:t>
            </a:r>
          </a:p>
          <a:p>
            <a:endParaRPr lang="en-US" sz="1000">
              <a:solidFill>
                <a:schemeClr val="bg1"/>
              </a:solidFill>
              <a:latin typeface="Helvetica" pitchFamily="2" charset="0"/>
            </a:endParaRPr>
          </a:p>
          <a:p>
            <a:r>
              <a:rPr lang="en-US" sz="2000">
                <a:solidFill>
                  <a:schemeClr val="bg1"/>
                </a:solidFill>
                <a:latin typeface="Helvetica" pitchFamily="2" charset="0"/>
              </a:rPr>
              <a:t>	</a:t>
            </a:r>
            <a:r>
              <a:rPr lang="en-US" sz="2000" b="0" i="0">
                <a:solidFill>
                  <a:schemeClr val="bg1"/>
                </a:solidFill>
                <a:effectLst/>
                <a:latin typeface="Helvetica" pitchFamily="2" charset="0"/>
              </a:rPr>
              <a:t>/showcase/pip-ii/</a:t>
            </a:r>
            <a:endParaRPr lang="en-US" sz="2000">
              <a:solidFill>
                <a:schemeClr val="bg1"/>
              </a:solidFill>
              <a:latin typeface="Helvetica" pitchFamily="2" charset="0"/>
            </a:endParaRPr>
          </a:p>
        </p:txBody>
      </p:sp>
      <p:pic>
        <p:nvPicPr>
          <p:cNvPr id="3" name="Picture 2" descr="Logo&#10;&#10;Description automatically generated">
            <a:extLst>
              <a:ext uri="{FF2B5EF4-FFF2-40B4-BE49-F238E27FC236}">
                <a16:creationId xmlns:a16="http://schemas.microsoft.com/office/drawing/2014/main" id="{14FDC5E4-6DE3-7DB1-384F-2BFDAD3C6586}"/>
              </a:ext>
            </a:extLst>
          </p:cNvPr>
          <p:cNvPicPr>
            <a:picLocks noChangeAspect="1"/>
          </p:cNvPicPr>
          <p:nvPr/>
        </p:nvPicPr>
        <p:blipFill>
          <a:blip r:embed="rId4"/>
          <a:stretch>
            <a:fillRect/>
          </a:stretch>
        </p:blipFill>
        <p:spPr>
          <a:xfrm>
            <a:off x="300056" y="5776807"/>
            <a:ext cx="274320" cy="274320"/>
          </a:xfrm>
          <a:prstGeom prst="rect">
            <a:avLst/>
          </a:prstGeom>
        </p:spPr>
      </p:pic>
      <p:pic>
        <p:nvPicPr>
          <p:cNvPr id="4" name="Picture 3" descr="Logo, icon&#10;&#10;Description automatically generated">
            <a:extLst>
              <a:ext uri="{FF2B5EF4-FFF2-40B4-BE49-F238E27FC236}">
                <a16:creationId xmlns:a16="http://schemas.microsoft.com/office/drawing/2014/main" id="{60FC706A-FF4C-355B-21E7-2045D0EFA681}"/>
              </a:ext>
            </a:extLst>
          </p:cNvPr>
          <p:cNvPicPr>
            <a:picLocks noChangeAspect="1"/>
          </p:cNvPicPr>
          <p:nvPr/>
        </p:nvPicPr>
        <p:blipFill>
          <a:blip r:embed="rId5"/>
          <a:stretch>
            <a:fillRect/>
          </a:stretch>
        </p:blipFill>
        <p:spPr>
          <a:xfrm>
            <a:off x="300056" y="6237539"/>
            <a:ext cx="274320" cy="274320"/>
          </a:xfrm>
          <a:prstGeom prst="rect">
            <a:avLst/>
          </a:prstGeom>
        </p:spPr>
      </p:pic>
      <p:pic>
        <p:nvPicPr>
          <p:cNvPr id="5" name="Picture 4" descr="Icon&#10;&#10;Description automatically generated">
            <a:extLst>
              <a:ext uri="{FF2B5EF4-FFF2-40B4-BE49-F238E27FC236}">
                <a16:creationId xmlns:a16="http://schemas.microsoft.com/office/drawing/2014/main" id="{523DC7A3-8F75-F4AF-4374-69DBA382C72F}"/>
              </a:ext>
            </a:extLst>
          </p:cNvPr>
          <p:cNvPicPr>
            <a:picLocks noChangeAspect="1"/>
          </p:cNvPicPr>
          <p:nvPr/>
        </p:nvPicPr>
        <p:blipFill>
          <a:blip r:embed="rId6"/>
          <a:stretch>
            <a:fillRect/>
          </a:stretch>
        </p:blipFill>
        <p:spPr>
          <a:xfrm>
            <a:off x="300056" y="5316074"/>
            <a:ext cx="274320" cy="274320"/>
          </a:xfrm>
          <a:prstGeom prst="rect">
            <a:avLst/>
          </a:prstGeom>
        </p:spPr>
      </p:pic>
    </p:spTree>
    <p:extLst>
      <p:ext uri="{BB962C8B-B14F-4D97-AF65-F5344CB8AC3E}">
        <p14:creationId xmlns:p14="http://schemas.microsoft.com/office/powerpoint/2010/main" val="372904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19529" y="256397"/>
            <a:ext cx="2443480" cy="471805"/>
          </a:xfrm>
          <a:prstGeom prst="rect">
            <a:avLst/>
          </a:prstGeom>
        </p:spPr>
        <p:txBody>
          <a:bodyPr vert="horz" wrap="square" lIns="0" tIns="15875" rIns="0" bIns="0" rtlCol="0">
            <a:spAutoFit/>
          </a:bodyPr>
          <a:lstStyle/>
          <a:p>
            <a:pPr marL="12700">
              <a:lnSpc>
                <a:spcPct val="100000"/>
              </a:lnSpc>
              <a:spcBef>
                <a:spcPts val="125"/>
              </a:spcBef>
            </a:pPr>
            <a:r>
              <a:rPr lang="en-US" sz="2900" spc="-10">
                <a:solidFill>
                  <a:srgbClr val="004C97"/>
                </a:solidFill>
              </a:rPr>
              <a:t>Outline</a:t>
            </a:r>
            <a:endParaRPr sz="2900">
              <a:solidFill>
                <a:srgbClr val="004C97"/>
              </a:solidFill>
            </a:endParaRPr>
          </a:p>
        </p:txBody>
      </p:sp>
      <p:sp>
        <p:nvSpPr>
          <p:cNvPr id="4" name="Content Placeholder 1">
            <a:extLst>
              <a:ext uri="{FF2B5EF4-FFF2-40B4-BE49-F238E27FC236}">
                <a16:creationId xmlns:a16="http://schemas.microsoft.com/office/drawing/2014/main" id="{2AE9D38C-B707-2311-3222-05DD4B40F895}"/>
              </a:ext>
            </a:extLst>
          </p:cNvPr>
          <p:cNvSpPr txBox="1">
            <a:spLocks/>
          </p:cNvSpPr>
          <p:nvPr/>
        </p:nvSpPr>
        <p:spPr>
          <a:xfrm>
            <a:off x="304806" y="1063870"/>
            <a:ext cx="8613726" cy="4967046"/>
          </a:xfrm>
        </p:spPr>
        <p:txBody>
          <a:bodyPr lIns="0" tIns="0" rIns="0" bIns="0" anchor="t"/>
          <a:lstStyle>
            <a:lvl1pPr marL="457189" indent="-457189" algn="l" defTabSz="609585" rtl="0" eaLnBrk="1" fontAlgn="base" hangingPunct="1">
              <a:spcBef>
                <a:spcPct val="20000"/>
              </a:spcBef>
              <a:spcAft>
                <a:spcPct val="0"/>
              </a:spcAft>
              <a:buFont typeface="Arial" charset="0"/>
              <a:buChar char="•"/>
              <a:defRPr sz="2200" b="0" i="0" kern="1200">
                <a:solidFill>
                  <a:srgbClr val="282828"/>
                </a:solidFill>
                <a:latin typeface="Arial"/>
                <a:ea typeface="Geneva" charset="0"/>
                <a:cs typeface="Arial"/>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6565" indent="-456565"/>
            <a:r>
              <a:rPr lang="en-US" dirty="0"/>
              <a:t>Documentation Overview for Complex Handoffs</a:t>
            </a:r>
          </a:p>
          <a:p>
            <a:pPr marL="456565" indent="-456565"/>
            <a:r>
              <a:rPr lang="en-US" dirty="0"/>
              <a:t>Handoff Details</a:t>
            </a:r>
          </a:p>
          <a:p>
            <a:pPr marL="989965" lvl="1" indent="-380365">
              <a:buFont typeface="Arial" panose="020B0604020202020204" pitchFamily="34" charset="0"/>
              <a:buChar char="•"/>
            </a:pPr>
            <a:r>
              <a:rPr lang="en-US" sz="2100" dirty="0">
                <a:solidFill>
                  <a:srgbClr val="000000"/>
                </a:solidFill>
                <a:latin typeface="Arial"/>
                <a:ea typeface="ＭＳ Ｐゴシック"/>
                <a:cs typeface="Arial"/>
              </a:rPr>
              <a:t>Linac Installation</a:t>
            </a:r>
          </a:p>
          <a:p>
            <a:pPr marL="989965" lvl="1" indent="-380365">
              <a:buFont typeface="Arial" panose="020B0604020202020204" pitchFamily="34" charset="0"/>
              <a:buChar char="•"/>
            </a:pPr>
            <a:r>
              <a:rPr lang="en-US" sz="2100" dirty="0">
                <a:solidFill>
                  <a:srgbClr val="000000"/>
                </a:solidFill>
                <a:ea typeface="ＭＳ Ｐゴシック"/>
              </a:rPr>
              <a:t>BTL Installation</a:t>
            </a:r>
          </a:p>
          <a:p>
            <a:pPr marL="989965" lvl="1" indent="-380365">
              <a:buFont typeface="Arial" panose="020B0604020202020204" pitchFamily="34" charset="0"/>
              <a:buChar char="•"/>
            </a:pPr>
            <a:r>
              <a:rPr lang="en-US" sz="2100" dirty="0">
                <a:solidFill>
                  <a:srgbClr val="000000"/>
                </a:solidFill>
                <a:ea typeface="ＭＳ Ｐゴシック"/>
              </a:rPr>
              <a:t>Beam Instrumentation</a:t>
            </a:r>
          </a:p>
          <a:p>
            <a:pPr marL="989965" lvl="1" indent="-380365">
              <a:buFont typeface="Arial" panose="020B0604020202020204" pitchFamily="34" charset="0"/>
              <a:buChar char="•"/>
            </a:pPr>
            <a:r>
              <a:rPr lang="en-US" sz="2100" dirty="0">
                <a:solidFill>
                  <a:srgbClr val="000000"/>
                </a:solidFill>
                <a:ea typeface="ＭＳ Ｐゴシック"/>
              </a:rPr>
              <a:t>Cables and Connectors</a:t>
            </a:r>
            <a:endParaRPr lang="en-US" sz="2100" dirty="0">
              <a:solidFill>
                <a:srgbClr val="000000"/>
              </a:solidFill>
            </a:endParaRPr>
          </a:p>
          <a:p>
            <a:pPr marL="456565" indent="-456565"/>
            <a:r>
              <a:rPr lang="en-US" dirty="0">
                <a:ea typeface="ＭＳ Ｐゴシック"/>
              </a:rPr>
              <a:t>Summary</a:t>
            </a:r>
            <a:endParaRPr lang="en-US" dirty="0"/>
          </a:p>
        </p:txBody>
      </p:sp>
      <p:sp>
        <p:nvSpPr>
          <p:cNvPr id="2" name="TextBox 1">
            <a:extLst>
              <a:ext uri="{FF2B5EF4-FFF2-40B4-BE49-F238E27FC236}">
                <a16:creationId xmlns:a16="http://schemas.microsoft.com/office/drawing/2014/main" id="{3E5CCC7C-115B-52E3-A51B-76A755973F72}"/>
              </a:ext>
            </a:extLst>
          </p:cNvPr>
          <p:cNvSpPr txBox="1"/>
          <p:nvPr/>
        </p:nvSpPr>
        <p:spPr>
          <a:xfrm>
            <a:off x="9862457" y="256958"/>
            <a:ext cx="2024744" cy="461665"/>
          </a:xfrm>
          <a:prstGeom prst="rect">
            <a:avLst/>
          </a:prstGeom>
          <a:solidFill>
            <a:srgbClr val="004C97"/>
          </a:solidFill>
        </p:spPr>
        <p:txBody>
          <a:bodyPr wrap="square" rtlCol="0">
            <a:spAutoFit/>
          </a:bodyPr>
          <a:lstStyle/>
          <a:p>
            <a:pPr algn="ctr"/>
            <a:r>
              <a:rPr lang="en-US" dirty="0">
                <a:solidFill>
                  <a:schemeClr val="bg1"/>
                </a:solidFill>
              </a:rPr>
              <a:t>Charge #1,7</a:t>
            </a:r>
          </a:p>
        </p:txBody>
      </p:sp>
    </p:spTree>
    <p:extLst>
      <p:ext uri="{BB962C8B-B14F-4D97-AF65-F5344CB8AC3E}">
        <p14:creationId xmlns:p14="http://schemas.microsoft.com/office/powerpoint/2010/main" val="2583890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219527" y="256397"/>
            <a:ext cx="9599881" cy="462306"/>
          </a:xfrm>
          <a:prstGeom prst="rect">
            <a:avLst/>
          </a:prstGeom>
        </p:spPr>
        <p:txBody>
          <a:bodyPr vert="horz" wrap="square" lIns="0" tIns="15875" rIns="0" bIns="0" rtlCol="0">
            <a:spAutoFit/>
          </a:bodyPr>
          <a:lstStyle/>
          <a:p>
            <a:pPr marL="12700">
              <a:lnSpc>
                <a:spcPct val="100000"/>
              </a:lnSpc>
              <a:spcBef>
                <a:spcPts val="125"/>
              </a:spcBef>
            </a:pPr>
            <a:r>
              <a:rPr lang="en-US" sz="2900" dirty="0">
                <a:solidFill>
                  <a:srgbClr val="004C97"/>
                </a:solidFill>
              </a:rPr>
              <a:t>Documentation Overview for Complex Handoffs</a:t>
            </a:r>
            <a:endParaRPr sz="2900" dirty="0">
              <a:solidFill>
                <a:srgbClr val="004C97"/>
              </a:solidFill>
            </a:endParaRPr>
          </a:p>
        </p:txBody>
      </p:sp>
      <p:sp>
        <p:nvSpPr>
          <p:cNvPr id="4" name="Content Placeholder 1">
            <a:extLst>
              <a:ext uri="{FF2B5EF4-FFF2-40B4-BE49-F238E27FC236}">
                <a16:creationId xmlns:a16="http://schemas.microsoft.com/office/drawing/2014/main" id="{2AE9D38C-B707-2311-3222-05DD4B40F895}"/>
              </a:ext>
            </a:extLst>
          </p:cNvPr>
          <p:cNvSpPr txBox="1">
            <a:spLocks/>
          </p:cNvSpPr>
          <p:nvPr/>
        </p:nvSpPr>
        <p:spPr>
          <a:xfrm>
            <a:off x="467645" y="1180671"/>
            <a:ext cx="5283375" cy="4631406"/>
          </a:xfrm>
        </p:spPr>
        <p:txBody>
          <a:bodyPr lIns="0" tIns="0" rIns="0" bIns="0"/>
          <a:lstStyle>
            <a:lvl1pPr marL="457189" indent="-457189" algn="l" defTabSz="609585" rtl="0" eaLnBrk="1" fontAlgn="base" hangingPunct="1">
              <a:spcBef>
                <a:spcPct val="20000"/>
              </a:spcBef>
              <a:spcAft>
                <a:spcPct val="0"/>
              </a:spcAft>
              <a:buFont typeface="Arial" charset="0"/>
              <a:buChar char="•"/>
              <a:defRPr sz="2200" b="0" i="0" kern="1200">
                <a:solidFill>
                  <a:srgbClr val="282828"/>
                </a:solidFill>
                <a:latin typeface="Arial"/>
                <a:ea typeface="Geneva" charset="0"/>
                <a:cs typeface="Arial"/>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rtl="0" fontAlgn="ctr">
              <a:spcBef>
                <a:spcPts val="0"/>
              </a:spcBef>
              <a:spcAft>
                <a:spcPts val="0"/>
              </a:spcAft>
              <a:buFont typeface="Arial" panose="020B0604020202020204" pitchFamily="34" charset="0"/>
              <a:buChar char="•"/>
            </a:pPr>
            <a:r>
              <a:rPr lang="en-US" dirty="0">
                <a:latin typeface="+mn-lt"/>
              </a:rPr>
              <a:t>QC Plan PIP-II-docdb-5709 covers</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Acceptance</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Cleaning/handling</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Certification and other travelers</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Nonconformance handling</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Technician Qualification</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New: considering QR code assembly tracking system</a:t>
            </a:r>
          </a:p>
          <a:p>
            <a:pPr marL="0" indent="0" rtl="0" fontAlgn="ctr">
              <a:spcBef>
                <a:spcPts val="0"/>
              </a:spcBef>
              <a:spcAft>
                <a:spcPts val="0"/>
              </a:spcAft>
              <a:buNone/>
            </a:pPr>
            <a:endParaRPr lang="en-US" dirty="0">
              <a:effectLst/>
              <a:latin typeface="+mn-lt"/>
            </a:endParaRPr>
          </a:p>
        </p:txBody>
      </p:sp>
      <p:sp>
        <p:nvSpPr>
          <p:cNvPr id="3" name="Content Placeholder 1">
            <a:extLst>
              <a:ext uri="{FF2B5EF4-FFF2-40B4-BE49-F238E27FC236}">
                <a16:creationId xmlns:a16="http://schemas.microsoft.com/office/drawing/2014/main" id="{EF7AE4C2-7E16-FBEA-9FD5-3FDE6F7E919C}"/>
              </a:ext>
            </a:extLst>
          </p:cNvPr>
          <p:cNvSpPr txBox="1">
            <a:spLocks/>
          </p:cNvSpPr>
          <p:nvPr/>
        </p:nvSpPr>
        <p:spPr>
          <a:xfrm>
            <a:off x="6270171" y="1180670"/>
            <a:ext cx="5557556" cy="5043485"/>
          </a:xfrm>
        </p:spPr>
        <p:txBody>
          <a:bodyPr lIns="0" tIns="0" rIns="0" bIns="0"/>
          <a:lstStyle>
            <a:lvl1pPr marL="457189" indent="-457189" algn="l" defTabSz="609585" rtl="0" eaLnBrk="1" fontAlgn="base" hangingPunct="1">
              <a:spcBef>
                <a:spcPct val="20000"/>
              </a:spcBef>
              <a:spcAft>
                <a:spcPct val="0"/>
              </a:spcAft>
              <a:buFont typeface="Arial" charset="0"/>
              <a:buChar char="•"/>
              <a:defRPr sz="2200" b="0" i="0" kern="1200">
                <a:solidFill>
                  <a:srgbClr val="282828"/>
                </a:solidFill>
                <a:latin typeface="Arial"/>
                <a:ea typeface="Geneva" charset="0"/>
                <a:cs typeface="Arial"/>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rtl="0" fontAlgn="ctr">
              <a:spcBef>
                <a:spcPts val="0"/>
              </a:spcBef>
              <a:spcAft>
                <a:spcPts val="0"/>
              </a:spcAft>
              <a:buFont typeface="Arial" panose="020B0604020202020204" pitchFamily="34" charset="0"/>
              <a:buChar char="•"/>
            </a:pPr>
            <a:r>
              <a:rPr lang="en-US" dirty="0">
                <a:latin typeface="+mn-lt"/>
              </a:rPr>
              <a:t>Installation Deliverables lists detail handoffs</a:t>
            </a:r>
          </a:p>
          <a:p>
            <a:pPr lvl="1" fontAlgn="ctr">
              <a:spcBef>
                <a:spcPts val="0"/>
              </a:spcBef>
              <a:spcAft>
                <a:spcPts val="0"/>
              </a:spcAft>
              <a:buFont typeface="Arial" panose="020B0604020202020204" pitchFamily="34" charset="0"/>
              <a:buChar char="•"/>
            </a:pPr>
            <a:r>
              <a:rPr lang="en-US" sz="2000" i="1" dirty="0">
                <a:solidFill>
                  <a:srgbClr val="000000"/>
                </a:solidFill>
                <a:latin typeface="+mn-lt"/>
              </a:rPr>
              <a:t>PIP-II IDL VAC-LI (ED0011282)</a:t>
            </a:r>
          </a:p>
          <a:p>
            <a:pPr lvl="1" fontAlgn="ctr">
              <a:spcBef>
                <a:spcPts val="0"/>
              </a:spcBef>
              <a:spcAft>
                <a:spcPts val="0"/>
              </a:spcAft>
              <a:buFont typeface="Arial" panose="020B0604020202020204" pitchFamily="34" charset="0"/>
              <a:buChar char="•"/>
            </a:pPr>
            <a:r>
              <a:rPr lang="en-US" sz="2000" i="1" dirty="0">
                <a:solidFill>
                  <a:srgbClr val="000000"/>
                </a:solidFill>
                <a:latin typeface="+mn-lt"/>
              </a:rPr>
              <a:t>PIP-II IDL VAC-BTLI (ED00XXXX)</a:t>
            </a:r>
          </a:p>
          <a:p>
            <a:pPr lvl="1" fontAlgn="ctr">
              <a:spcBef>
                <a:spcPts val="0"/>
              </a:spcBef>
              <a:spcAft>
                <a:spcPts val="0"/>
              </a:spcAft>
              <a:buFont typeface="Arial" panose="020B0604020202020204" pitchFamily="34" charset="0"/>
              <a:buChar char="•"/>
            </a:pPr>
            <a:r>
              <a:rPr lang="en-US" sz="2000" i="1" dirty="0">
                <a:solidFill>
                  <a:srgbClr val="000000"/>
                </a:solidFill>
                <a:latin typeface="+mn-lt"/>
              </a:rPr>
              <a:t>PIP-II BI IDL (ED0011271)</a:t>
            </a:r>
          </a:p>
          <a:p>
            <a:pPr lvl="1" fontAlgn="ctr">
              <a:spcBef>
                <a:spcPts val="0"/>
              </a:spcBef>
              <a:spcAft>
                <a:spcPts val="0"/>
              </a:spcAft>
              <a:buFont typeface="Arial" panose="020B0604020202020204" pitchFamily="34" charset="0"/>
              <a:buChar char="•"/>
            </a:pPr>
            <a:r>
              <a:rPr lang="en-US" sz="2000" i="1" dirty="0">
                <a:solidFill>
                  <a:srgbClr val="000000"/>
                </a:solidFill>
                <a:latin typeface="+mn-lt"/>
              </a:rPr>
              <a:t>PIP-II Cable Database</a:t>
            </a:r>
          </a:p>
          <a:p>
            <a:pPr fontAlgn="ctr">
              <a:spcBef>
                <a:spcPts val="0"/>
              </a:spcBef>
              <a:spcAft>
                <a:spcPts val="0"/>
              </a:spcAft>
              <a:buFont typeface="Arial" panose="020B0604020202020204" pitchFamily="34" charset="0"/>
              <a:buChar char="•"/>
            </a:pPr>
            <a:r>
              <a:rPr lang="en-US" dirty="0">
                <a:solidFill>
                  <a:srgbClr val="000000"/>
                </a:solidFill>
                <a:latin typeface="+mn-lt"/>
              </a:rPr>
              <a:t>These include</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Equipment list</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Shipping configuration/location</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Configuration at handoff</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Quantity</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Documentation</a:t>
            </a:r>
          </a:p>
          <a:p>
            <a:pPr lvl="1" fontAlgn="ctr">
              <a:spcBef>
                <a:spcPts val="0"/>
              </a:spcBef>
              <a:spcAft>
                <a:spcPts val="0"/>
              </a:spcAft>
              <a:buFont typeface="Arial" panose="020B0604020202020204" pitchFamily="34" charset="0"/>
              <a:buChar char="•"/>
            </a:pPr>
            <a:r>
              <a:rPr lang="en-US" sz="2000" dirty="0">
                <a:solidFill>
                  <a:srgbClr val="000000"/>
                </a:solidFill>
                <a:latin typeface="+mn-lt"/>
              </a:rPr>
              <a:t>Additional details as required</a:t>
            </a:r>
          </a:p>
          <a:p>
            <a:pPr fontAlgn="ctr">
              <a:spcBef>
                <a:spcPts val="0"/>
              </a:spcBef>
              <a:spcAft>
                <a:spcPts val="0"/>
              </a:spcAft>
              <a:buFont typeface="Arial" panose="020B0604020202020204" pitchFamily="34" charset="0"/>
              <a:buChar char="•"/>
            </a:pPr>
            <a:r>
              <a:rPr lang="en-US" i="1" dirty="0">
                <a:solidFill>
                  <a:srgbClr val="000000"/>
                </a:solidFill>
                <a:latin typeface="+mn-lt"/>
              </a:rPr>
              <a:t>Acceptance Criteria Document, </a:t>
            </a:r>
            <a:r>
              <a:rPr lang="en-US" i="1" dirty="0">
                <a:latin typeface="+mn-lt"/>
              </a:rPr>
              <a:t>ED00XXXX</a:t>
            </a:r>
            <a:r>
              <a:rPr lang="en-US" dirty="0">
                <a:latin typeface="+mn-lt"/>
              </a:rPr>
              <a:t>, will be attached to IDL’s to describe incoming deliverables.</a:t>
            </a:r>
          </a:p>
          <a:p>
            <a:pPr marL="0" indent="0" rtl="0" fontAlgn="ctr">
              <a:spcBef>
                <a:spcPts val="0"/>
              </a:spcBef>
              <a:spcAft>
                <a:spcPts val="0"/>
              </a:spcAft>
              <a:buNone/>
            </a:pPr>
            <a:endParaRPr lang="en-US" dirty="0">
              <a:effectLst/>
              <a:latin typeface="+mn-lt"/>
            </a:endParaRPr>
          </a:p>
        </p:txBody>
      </p:sp>
    </p:spTree>
    <p:extLst>
      <p:ext uri="{BB962C8B-B14F-4D97-AF65-F5344CB8AC3E}">
        <p14:creationId xmlns:p14="http://schemas.microsoft.com/office/powerpoint/2010/main" val="205341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900" dirty="0">
                <a:cs typeface="Helvetica"/>
              </a:rPr>
              <a:t>Vacuum Hardware Hand-off to Linac Installation- VAC IDL</a:t>
            </a:r>
            <a:endParaRPr lang="en-US" dirty="0"/>
          </a:p>
        </p:txBody>
      </p:sp>
      <p:sp>
        <p:nvSpPr>
          <p:cNvPr id="4" name="Date Placeholder 3"/>
          <p:cNvSpPr>
            <a:spLocks noGrp="1"/>
          </p:cNvSpPr>
          <p:nvPr>
            <p:ph type="dt" sz="half" idx="10"/>
          </p:nvPr>
        </p:nvSpPr>
        <p:spPr>
          <a:xfrm>
            <a:off x="695413" y="6544482"/>
            <a:ext cx="1047574" cy="241300"/>
          </a:xfr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rPr>
              <a:t>May 13, 2024</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p:cNvSpPr>
            <a:spLocks noGrp="1"/>
          </p:cNvSpPr>
          <p:nvPr>
            <p:ph type="ftr" sz="quarter" idx="11"/>
          </p:nvPr>
        </p:nvSpPr>
        <p:spPr>
          <a:xfrm>
            <a:off x="1953491" y="6544482"/>
            <a:ext cx="9019309" cy="241301"/>
          </a:xfrm>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4C97"/>
                </a:solidFill>
                <a:effectLst/>
                <a:uLnTx/>
                <a:uFillTx/>
                <a:latin typeface="Helvetica"/>
                <a:ea typeface="ＭＳ Ｐゴシック" charset="0"/>
              </a:rPr>
              <a:t>Nobrega, Crawford, Ibrahim, Kendziora, Morris | VacSys Installation Handoff Documentation | PIP-II VacSys Integrated System FDR</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10" name="Picture 9">
            <a:extLst>
              <a:ext uri="{FF2B5EF4-FFF2-40B4-BE49-F238E27FC236}">
                <a16:creationId xmlns:a16="http://schemas.microsoft.com/office/drawing/2014/main" id="{95E97011-8C96-1250-5FE7-7390A94594EA}"/>
              </a:ext>
            </a:extLst>
          </p:cNvPr>
          <p:cNvPicPr>
            <a:picLocks noChangeAspect="1"/>
          </p:cNvPicPr>
          <p:nvPr/>
        </p:nvPicPr>
        <p:blipFill>
          <a:blip r:embed="rId3"/>
          <a:stretch>
            <a:fillRect/>
          </a:stretch>
        </p:blipFill>
        <p:spPr>
          <a:xfrm>
            <a:off x="857256" y="679629"/>
            <a:ext cx="10231902" cy="2747384"/>
          </a:xfrm>
          <a:prstGeom prst="rect">
            <a:avLst/>
          </a:prstGeom>
        </p:spPr>
      </p:pic>
      <p:pic>
        <p:nvPicPr>
          <p:cNvPr id="12" name="Picture 11">
            <a:extLst>
              <a:ext uri="{FF2B5EF4-FFF2-40B4-BE49-F238E27FC236}">
                <a16:creationId xmlns:a16="http://schemas.microsoft.com/office/drawing/2014/main" id="{A1153AF2-BA0F-2410-677F-8B9BA4EE6378}"/>
              </a:ext>
            </a:extLst>
          </p:cNvPr>
          <p:cNvPicPr>
            <a:picLocks noChangeAspect="1"/>
          </p:cNvPicPr>
          <p:nvPr/>
        </p:nvPicPr>
        <p:blipFill>
          <a:blip r:embed="rId4"/>
          <a:stretch>
            <a:fillRect/>
          </a:stretch>
        </p:blipFill>
        <p:spPr>
          <a:xfrm>
            <a:off x="836262" y="3427013"/>
            <a:ext cx="10231901" cy="3017492"/>
          </a:xfrm>
          <a:prstGeom prst="rect">
            <a:avLst/>
          </a:prstGeom>
        </p:spPr>
      </p:pic>
    </p:spTree>
    <p:extLst>
      <p:ext uri="{BB962C8B-B14F-4D97-AF65-F5344CB8AC3E}">
        <p14:creationId xmlns:p14="http://schemas.microsoft.com/office/powerpoint/2010/main" val="3715495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rPr>
              <a:t>May 13, 2024</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p:cNvSpPr>
            <a:spLocks noGrp="1"/>
          </p:cNvSpPr>
          <p:nvPr>
            <p:ph type="ftr" sz="quarter" idx="3"/>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Nobrega, Crawford, Ibrahim, Kendziora, Morris | VacSys Installation Handoff Documentation | PIP-II VacSys Integrated System FDR</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p:cNvSpPr>
            <a:spLocks noGrp="1"/>
          </p:cNvSpPr>
          <p:nvPr>
            <p:ph type="sldNum" sz="quarter" idx="4"/>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3" name="Title 2"/>
          <p:cNvSpPr>
            <a:spLocks noGrp="1"/>
          </p:cNvSpPr>
          <p:nvPr>
            <p:ph type="title"/>
          </p:nvPr>
        </p:nvSpPr>
        <p:spPr/>
        <p:txBody>
          <a:bodyPr/>
          <a:lstStyle/>
          <a:p>
            <a:r>
              <a:rPr lang="en-US" sz="2900" dirty="0">
                <a:cs typeface="Helvetica"/>
              </a:rPr>
              <a:t>Vacuum Hardware Hand-off to Linac Installation- VAC IDL</a:t>
            </a:r>
            <a:endParaRPr lang="en-US" dirty="0"/>
          </a:p>
        </p:txBody>
      </p:sp>
      <p:pic>
        <p:nvPicPr>
          <p:cNvPr id="13" name="Picture 12">
            <a:extLst>
              <a:ext uri="{FF2B5EF4-FFF2-40B4-BE49-F238E27FC236}">
                <a16:creationId xmlns:a16="http://schemas.microsoft.com/office/drawing/2014/main" id="{87D039FC-C840-9AA9-FB6A-1E5F7CF666FB}"/>
              </a:ext>
            </a:extLst>
          </p:cNvPr>
          <p:cNvPicPr>
            <a:picLocks noChangeAspect="1"/>
          </p:cNvPicPr>
          <p:nvPr/>
        </p:nvPicPr>
        <p:blipFill rotWithShape="1">
          <a:blip r:embed="rId2"/>
          <a:srcRect r="5000" b="34510"/>
          <a:stretch/>
        </p:blipFill>
        <p:spPr>
          <a:xfrm>
            <a:off x="296333" y="876985"/>
            <a:ext cx="11582400" cy="4326386"/>
          </a:xfrm>
          <a:prstGeom prst="rect">
            <a:avLst/>
          </a:prstGeom>
          <a:ln w="19050">
            <a:solidFill>
              <a:schemeClr val="tx2"/>
            </a:solidFill>
          </a:ln>
        </p:spPr>
      </p:pic>
      <p:sp>
        <p:nvSpPr>
          <p:cNvPr id="14" name="Content Placeholder 1">
            <a:extLst>
              <a:ext uri="{FF2B5EF4-FFF2-40B4-BE49-F238E27FC236}">
                <a16:creationId xmlns:a16="http://schemas.microsoft.com/office/drawing/2014/main" id="{8CFC482B-AAC4-6539-E520-C68B22295606}"/>
              </a:ext>
            </a:extLst>
          </p:cNvPr>
          <p:cNvSpPr txBox="1">
            <a:spLocks/>
          </p:cNvSpPr>
          <p:nvPr/>
        </p:nvSpPr>
        <p:spPr>
          <a:xfrm>
            <a:off x="572558" y="5400726"/>
            <a:ext cx="10575870" cy="580289"/>
          </a:xfrm>
        </p:spPr>
        <p:txBody>
          <a:bodyPr lIns="0" tIns="0" rIns="0" bIns="0"/>
          <a:lstStyle>
            <a:lvl1pPr marL="457189" indent="-457189" algn="l" defTabSz="609585" rtl="0" eaLnBrk="1" fontAlgn="base" hangingPunct="1">
              <a:spcBef>
                <a:spcPct val="20000"/>
              </a:spcBef>
              <a:spcAft>
                <a:spcPct val="0"/>
              </a:spcAft>
              <a:buFont typeface="Arial" charset="0"/>
              <a:buChar char="•"/>
              <a:defRPr sz="2200" b="0" i="0" kern="1200">
                <a:solidFill>
                  <a:srgbClr val="282828"/>
                </a:solidFill>
                <a:latin typeface="Arial"/>
                <a:ea typeface="Geneva" charset="0"/>
                <a:cs typeface="Arial"/>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fontAlgn="ctr">
              <a:spcBef>
                <a:spcPts val="0"/>
              </a:spcBef>
              <a:spcAft>
                <a:spcPts val="0"/>
              </a:spcAft>
              <a:buNone/>
            </a:pPr>
            <a:r>
              <a:rPr lang="en-US" sz="1800" b="1" i="1" dirty="0">
                <a:latin typeface="+mn-lt"/>
              </a:rPr>
              <a:t>Includes controllers and special cables only. Interface between VAC and </a:t>
            </a:r>
            <a:r>
              <a:rPr lang="en-US" sz="1800" b="1" i="1" dirty="0" err="1">
                <a:latin typeface="+mn-lt"/>
              </a:rPr>
              <a:t>Cntrls</a:t>
            </a:r>
            <a:r>
              <a:rPr lang="en-US" sz="1800" b="1" i="1" dirty="0">
                <a:latin typeface="+mn-lt"/>
              </a:rPr>
              <a:t> is connector on back of controller.</a:t>
            </a:r>
          </a:p>
          <a:p>
            <a:pPr marL="0" indent="0" rtl="0" fontAlgn="ctr">
              <a:spcBef>
                <a:spcPts val="0"/>
              </a:spcBef>
              <a:spcAft>
                <a:spcPts val="0"/>
              </a:spcAft>
              <a:buNone/>
            </a:pPr>
            <a:endParaRPr lang="en-US" dirty="0">
              <a:effectLst/>
              <a:latin typeface="+mn-lt"/>
            </a:endParaRPr>
          </a:p>
        </p:txBody>
      </p:sp>
    </p:spTree>
    <p:extLst>
      <p:ext uri="{BB962C8B-B14F-4D97-AF65-F5344CB8AC3E}">
        <p14:creationId xmlns:p14="http://schemas.microsoft.com/office/powerpoint/2010/main" val="3203362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1EF27C-0264-4744-8151-919DE7C5D0EC}"/>
              </a:ext>
            </a:extLst>
          </p:cNvPr>
          <p:cNvSpPr>
            <a:spLocks noGrp="1"/>
          </p:cNvSpPr>
          <p:nvPr>
            <p:ph idx="1"/>
          </p:nvPr>
        </p:nvSpPr>
        <p:spPr>
          <a:xfrm>
            <a:off x="294866" y="981491"/>
            <a:ext cx="11376122" cy="5324473"/>
          </a:xfrm>
        </p:spPr>
        <p:txBody>
          <a:bodyPr/>
          <a:lstStyle/>
          <a:p>
            <a:r>
              <a:rPr lang="en-US" sz="2200" dirty="0">
                <a:solidFill>
                  <a:srgbClr val="505050"/>
                </a:solidFill>
                <a:latin typeface="Helvetica"/>
              </a:rPr>
              <a:t>Work to be documented in travelers, utilizing FNAL’s Vector system</a:t>
            </a:r>
          </a:p>
          <a:p>
            <a:r>
              <a:rPr lang="en-US" sz="2200" dirty="0"/>
              <a:t>H</a:t>
            </a:r>
            <a:r>
              <a:rPr lang="en-US" sz="2200" dirty="0">
                <a:solidFill>
                  <a:srgbClr val="505050"/>
                </a:solidFill>
                <a:latin typeface="Helvetica"/>
              </a:rPr>
              <a:t>ierarchical traveler tree reflects system build-up</a:t>
            </a:r>
          </a:p>
          <a:p>
            <a:r>
              <a:rPr lang="en-US" sz="2200" dirty="0">
                <a:solidFill>
                  <a:srgbClr val="505050"/>
                </a:solidFill>
                <a:latin typeface="Helvetica"/>
              </a:rPr>
              <a:t>Gates (e.g. Operational Readiness Clearance) identified and coordinated with Verification &amp; Validation </a:t>
            </a:r>
          </a:p>
        </p:txBody>
      </p:sp>
      <p:sp>
        <p:nvSpPr>
          <p:cNvPr id="3" name="Title 2">
            <a:extLst>
              <a:ext uri="{FF2B5EF4-FFF2-40B4-BE49-F238E27FC236}">
                <a16:creationId xmlns:a16="http://schemas.microsoft.com/office/drawing/2014/main" id="{B7EDC52F-222F-4031-A21D-7064FB1F2F78}"/>
              </a:ext>
            </a:extLst>
          </p:cNvPr>
          <p:cNvSpPr>
            <a:spLocks noGrp="1"/>
          </p:cNvSpPr>
          <p:nvPr>
            <p:ph type="title"/>
          </p:nvPr>
        </p:nvSpPr>
        <p:spPr/>
        <p:txBody>
          <a:bodyPr/>
          <a:lstStyle/>
          <a:p>
            <a:r>
              <a:rPr lang="en-US" dirty="0"/>
              <a:t>Quality Assurance- Traveler Tree</a:t>
            </a:r>
          </a:p>
        </p:txBody>
      </p:sp>
      <p:sp>
        <p:nvSpPr>
          <p:cNvPr id="4" name="Date Placeholder 3">
            <a:extLst>
              <a:ext uri="{FF2B5EF4-FFF2-40B4-BE49-F238E27FC236}">
                <a16:creationId xmlns:a16="http://schemas.microsoft.com/office/drawing/2014/main" id="{B36A3CB9-3679-4EAC-8BC5-CE62463E8638}"/>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charset="0"/>
              </a:rPr>
              <a:t>May 13, 2024</a:t>
            </a:r>
            <a:endParaRPr kumimoji="0" lang="en-US" sz="1200" b="0" i="0" u="none" strike="noStrike" kern="1200" cap="none" spc="0" normalizeH="0" baseline="0" noProof="0" dirty="0">
              <a:ln>
                <a:noFill/>
              </a:ln>
              <a:solidFill>
                <a:srgbClr val="004C97"/>
              </a:solidFill>
              <a:effectLst/>
              <a:uLnTx/>
              <a:uFillTx/>
              <a:latin typeface="Helvetica" charset="0"/>
            </a:endParaRPr>
          </a:p>
        </p:txBody>
      </p:sp>
      <p:sp>
        <p:nvSpPr>
          <p:cNvPr id="5" name="Footer Placeholder 4">
            <a:extLst>
              <a:ext uri="{FF2B5EF4-FFF2-40B4-BE49-F238E27FC236}">
                <a16:creationId xmlns:a16="http://schemas.microsoft.com/office/drawing/2014/main" id="{FCBC8880-2EC5-4EDA-9A91-7788A5C4B351}"/>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4C97"/>
                </a:solidFill>
                <a:effectLst/>
                <a:uLnTx/>
                <a:uFillTx/>
                <a:latin typeface="Helvetica"/>
                <a:ea typeface="ＭＳ Ｐゴシック" charset="0"/>
              </a:rPr>
              <a:t>Nobrega, Crawford, Ibrahim, Kendziora, Morris | VacSys Installation Handoff Documentation | PIP-II VacSys Integrated System FDR</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Slide Number Placeholder 5">
            <a:extLst>
              <a:ext uri="{FF2B5EF4-FFF2-40B4-BE49-F238E27FC236}">
                <a16:creationId xmlns:a16="http://schemas.microsoft.com/office/drawing/2014/main" id="{C7502C4E-7868-4000-9FFE-14453CEC4BB2}"/>
              </a:ext>
            </a:extLst>
          </p:cNvPr>
          <p:cNvSpPr>
            <a:spLocks noGrp="1"/>
          </p:cNvSpPr>
          <p:nvPr>
            <p:ph type="sldNum" sz="quarter" idx="12"/>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4C97"/>
              </a:solidFill>
              <a:effectLst/>
              <a:uLnTx/>
              <a:uFillTx/>
              <a:latin typeface="Helvetica" charset="0"/>
            </a:endParaRPr>
          </a:p>
        </p:txBody>
      </p:sp>
      <p:pic>
        <p:nvPicPr>
          <p:cNvPr id="10" name="Picture 9">
            <a:extLst>
              <a:ext uri="{FF2B5EF4-FFF2-40B4-BE49-F238E27FC236}">
                <a16:creationId xmlns:a16="http://schemas.microsoft.com/office/drawing/2014/main" id="{72EEE25A-DB15-4AF6-B25E-CAB459B5CC4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65686" y="2493633"/>
            <a:ext cx="8756092" cy="3662433"/>
          </a:xfrm>
          <a:prstGeom prst="rect">
            <a:avLst/>
          </a:prstGeom>
        </p:spPr>
      </p:pic>
      <p:sp>
        <p:nvSpPr>
          <p:cNvPr id="8" name="Rectangle 7">
            <a:extLst>
              <a:ext uri="{FF2B5EF4-FFF2-40B4-BE49-F238E27FC236}">
                <a16:creationId xmlns:a16="http://schemas.microsoft.com/office/drawing/2014/main" id="{1B06DF0F-6505-480B-B5DF-05AEDAB9D118}"/>
              </a:ext>
            </a:extLst>
          </p:cNvPr>
          <p:cNvSpPr/>
          <p:nvPr/>
        </p:nvSpPr>
        <p:spPr>
          <a:xfrm>
            <a:off x="6592638" y="4553339"/>
            <a:ext cx="3073876" cy="13529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Callout: Line 8">
            <a:extLst>
              <a:ext uri="{FF2B5EF4-FFF2-40B4-BE49-F238E27FC236}">
                <a16:creationId xmlns:a16="http://schemas.microsoft.com/office/drawing/2014/main" id="{3A0B2703-B44A-4C52-94C9-1FF3A8B4E7E5}"/>
              </a:ext>
            </a:extLst>
          </p:cNvPr>
          <p:cNvSpPr/>
          <p:nvPr/>
        </p:nvSpPr>
        <p:spPr>
          <a:xfrm>
            <a:off x="6393024" y="5743827"/>
            <a:ext cx="2939143" cy="409992"/>
          </a:xfrm>
          <a:prstGeom prst="borderCallout1">
            <a:avLst>
              <a:gd name="adj1" fmla="val 61908"/>
              <a:gd name="adj2" fmla="val -78"/>
              <a:gd name="adj3" fmla="val -182322"/>
              <a:gd name="adj4" fmla="val -27538"/>
            </a:avLst>
          </a:prstGeom>
          <a:solidFill>
            <a:schemeClr val="bg1"/>
          </a:solidFill>
          <a:ln w="28575">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Arial"/>
                <a:ea typeface="+mn-ea"/>
                <a:cs typeface="+mn-cs"/>
              </a:rPr>
              <a:t>Individual Traveler</a:t>
            </a:r>
          </a:p>
        </p:txBody>
      </p:sp>
      <p:sp>
        <p:nvSpPr>
          <p:cNvPr id="11" name="Callout: Line 10">
            <a:extLst>
              <a:ext uri="{FF2B5EF4-FFF2-40B4-BE49-F238E27FC236}">
                <a16:creationId xmlns:a16="http://schemas.microsoft.com/office/drawing/2014/main" id="{BC6BF3BD-F209-4B49-9962-B2899D1C7A91}"/>
              </a:ext>
            </a:extLst>
          </p:cNvPr>
          <p:cNvSpPr/>
          <p:nvPr/>
        </p:nvSpPr>
        <p:spPr>
          <a:xfrm>
            <a:off x="6926985" y="4904878"/>
            <a:ext cx="2939143" cy="409992"/>
          </a:xfrm>
          <a:prstGeom prst="borderCallout1">
            <a:avLst>
              <a:gd name="adj1" fmla="val 55080"/>
              <a:gd name="adj2" fmla="val 239"/>
              <a:gd name="adj3" fmla="val 4294"/>
              <a:gd name="adj4" fmla="val -29126"/>
            </a:avLst>
          </a:prstGeom>
          <a:solidFill>
            <a:schemeClr val="bg1"/>
          </a:solidFill>
          <a:ln w="28575">
            <a:solidFill>
              <a:srgbClr val="003087"/>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solidFill>
                <a:effectLst/>
                <a:uLnTx/>
                <a:uFillTx/>
                <a:latin typeface="Arial"/>
                <a:ea typeface="+mn-ea"/>
                <a:cs typeface="+mn-cs"/>
              </a:rPr>
              <a:t>ORC gate</a:t>
            </a:r>
          </a:p>
        </p:txBody>
      </p:sp>
    </p:spTree>
    <p:extLst>
      <p:ext uri="{BB962C8B-B14F-4D97-AF65-F5344CB8AC3E}">
        <p14:creationId xmlns:p14="http://schemas.microsoft.com/office/powerpoint/2010/main" val="169616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CE217-9A8B-914E-29ED-2A1A37EA0EF4}"/>
              </a:ext>
            </a:extLst>
          </p:cNvPr>
          <p:cNvSpPr>
            <a:spLocks noGrp="1"/>
          </p:cNvSpPr>
          <p:nvPr>
            <p:ph idx="1"/>
          </p:nvPr>
        </p:nvSpPr>
        <p:spPr/>
        <p:txBody>
          <a:bodyPr lIns="0" tIns="0" rIns="0" bIns="0" anchor="t"/>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DBDCF817-89B7-AD28-AB46-C6082188DCF9}"/>
              </a:ext>
            </a:extLst>
          </p:cNvPr>
          <p:cNvSpPr>
            <a:spLocks noGrp="1"/>
          </p:cNvSpPr>
          <p:nvPr>
            <p:ph type="title"/>
          </p:nvPr>
        </p:nvSpPr>
        <p:spPr/>
        <p:txBody>
          <a:bodyPr/>
          <a:lstStyle/>
          <a:p>
            <a:r>
              <a:rPr lang="en-US" sz="2800" dirty="0"/>
              <a:t>BTL Installation Scope</a:t>
            </a:r>
            <a:endParaRPr lang="en-US" dirty="0"/>
          </a:p>
        </p:txBody>
      </p:sp>
      <p:sp>
        <p:nvSpPr>
          <p:cNvPr id="4" name="Date Placeholder 3">
            <a:extLst>
              <a:ext uri="{FF2B5EF4-FFF2-40B4-BE49-F238E27FC236}">
                <a16:creationId xmlns:a16="http://schemas.microsoft.com/office/drawing/2014/main" id="{28D4BD5C-A075-AF6D-1961-559C39788A10}"/>
              </a:ext>
            </a:extLst>
          </p:cNvPr>
          <p:cNvSpPr>
            <a:spLocks noGrp="1"/>
          </p:cNvSpPr>
          <p:nvPr>
            <p:ph type="dt" sz="half" idx="10"/>
          </p:nvPr>
        </p:nvSpPr>
        <p:spPr/>
        <p:txBody>
          <a:bodyPr/>
          <a:lstStyle/>
          <a:p>
            <a:pPr>
              <a:defRPr/>
            </a:pPr>
            <a:r>
              <a:rPr lang="en-US"/>
              <a:t>May 13, 2024</a:t>
            </a:r>
          </a:p>
        </p:txBody>
      </p:sp>
      <p:sp>
        <p:nvSpPr>
          <p:cNvPr id="5" name="Footer Placeholder 4">
            <a:extLst>
              <a:ext uri="{FF2B5EF4-FFF2-40B4-BE49-F238E27FC236}">
                <a16:creationId xmlns:a16="http://schemas.microsoft.com/office/drawing/2014/main" id="{C7E97657-7F7F-FFF9-D2C5-CE26FC7754C2}"/>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a:p>
        </p:txBody>
      </p:sp>
      <p:sp>
        <p:nvSpPr>
          <p:cNvPr id="6" name="Slide Number Placeholder 5">
            <a:extLst>
              <a:ext uri="{FF2B5EF4-FFF2-40B4-BE49-F238E27FC236}">
                <a16:creationId xmlns:a16="http://schemas.microsoft.com/office/drawing/2014/main" id="{29FF3E72-ABE7-A2C7-10ED-EB84B534993B}"/>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a:p>
        </p:txBody>
      </p:sp>
      <p:pic>
        <p:nvPicPr>
          <p:cNvPr id="10" name="Picture 9">
            <a:extLst>
              <a:ext uri="{FF2B5EF4-FFF2-40B4-BE49-F238E27FC236}">
                <a16:creationId xmlns:a16="http://schemas.microsoft.com/office/drawing/2014/main" id="{503D5EF4-EC5E-73BB-BAD1-92942D92767A}"/>
              </a:ext>
            </a:extLst>
          </p:cNvPr>
          <p:cNvPicPr>
            <a:picLocks noChangeAspect="1"/>
          </p:cNvPicPr>
          <p:nvPr/>
        </p:nvPicPr>
        <p:blipFill rotWithShape="1">
          <a:blip r:embed="rId3"/>
          <a:srcRect r="2430" b="1659"/>
          <a:stretch/>
        </p:blipFill>
        <p:spPr>
          <a:xfrm>
            <a:off x="620486" y="913177"/>
            <a:ext cx="10493828" cy="5524361"/>
          </a:xfrm>
          <a:prstGeom prst="rect">
            <a:avLst/>
          </a:prstGeom>
        </p:spPr>
      </p:pic>
    </p:spTree>
    <p:extLst>
      <p:ext uri="{BB962C8B-B14F-4D97-AF65-F5344CB8AC3E}">
        <p14:creationId xmlns:p14="http://schemas.microsoft.com/office/powerpoint/2010/main" val="2916630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CF817-89B7-AD28-AB46-C6082188DCF9}"/>
              </a:ext>
            </a:extLst>
          </p:cNvPr>
          <p:cNvSpPr>
            <a:spLocks noGrp="1"/>
          </p:cNvSpPr>
          <p:nvPr>
            <p:ph type="title"/>
          </p:nvPr>
        </p:nvSpPr>
        <p:spPr/>
        <p:txBody>
          <a:bodyPr/>
          <a:lstStyle/>
          <a:p>
            <a:r>
              <a:rPr lang="en-US" sz="2800" dirty="0"/>
              <a:t>BTL Installation Phases</a:t>
            </a:r>
            <a:endParaRPr lang="en-US" dirty="0"/>
          </a:p>
        </p:txBody>
      </p:sp>
      <p:sp>
        <p:nvSpPr>
          <p:cNvPr id="4" name="Date Placeholder 3">
            <a:extLst>
              <a:ext uri="{FF2B5EF4-FFF2-40B4-BE49-F238E27FC236}">
                <a16:creationId xmlns:a16="http://schemas.microsoft.com/office/drawing/2014/main" id="{28D4BD5C-A075-AF6D-1961-559C39788A10}"/>
              </a:ext>
            </a:extLst>
          </p:cNvPr>
          <p:cNvSpPr>
            <a:spLocks noGrp="1"/>
          </p:cNvSpPr>
          <p:nvPr>
            <p:ph type="dt" sz="half" idx="10"/>
          </p:nvPr>
        </p:nvSpPr>
        <p:spPr/>
        <p:txBody>
          <a:bodyPr/>
          <a:lstStyle/>
          <a:p>
            <a:pPr>
              <a:defRPr/>
            </a:pPr>
            <a:r>
              <a:rPr lang="en-US"/>
              <a:t>May 13, 2024</a:t>
            </a:r>
          </a:p>
        </p:txBody>
      </p:sp>
      <p:sp>
        <p:nvSpPr>
          <p:cNvPr id="5" name="Footer Placeholder 4">
            <a:extLst>
              <a:ext uri="{FF2B5EF4-FFF2-40B4-BE49-F238E27FC236}">
                <a16:creationId xmlns:a16="http://schemas.microsoft.com/office/drawing/2014/main" id="{C7E97657-7F7F-FFF9-D2C5-CE26FC7754C2}"/>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a:p>
        </p:txBody>
      </p:sp>
      <p:sp>
        <p:nvSpPr>
          <p:cNvPr id="6" name="Slide Number Placeholder 5">
            <a:extLst>
              <a:ext uri="{FF2B5EF4-FFF2-40B4-BE49-F238E27FC236}">
                <a16:creationId xmlns:a16="http://schemas.microsoft.com/office/drawing/2014/main" id="{29FF3E72-ABE7-A2C7-10ED-EB84B534993B}"/>
              </a:ext>
            </a:extLst>
          </p:cNvPr>
          <p:cNvSpPr>
            <a:spLocks noGrp="1"/>
          </p:cNvSpPr>
          <p:nvPr>
            <p:ph type="sldNum" sz="quarter" idx="12"/>
          </p:nvPr>
        </p:nvSpPr>
        <p:spPr/>
        <p:txBody>
          <a:bodyPr/>
          <a:lstStyle/>
          <a:p>
            <a:pPr>
              <a:defRPr/>
            </a:pPr>
            <a:fld id="{148C009B-CB69-E04A-B9B3-34B26D69E9CF}" type="slidenum">
              <a:rPr lang="en-US" smtClean="0"/>
              <a:pPr>
                <a:defRPr/>
              </a:pPr>
              <a:t>8</a:t>
            </a:fld>
            <a:endParaRPr lang="en-US"/>
          </a:p>
        </p:txBody>
      </p:sp>
      <p:pic>
        <p:nvPicPr>
          <p:cNvPr id="10" name="Picture 9">
            <a:extLst>
              <a:ext uri="{FF2B5EF4-FFF2-40B4-BE49-F238E27FC236}">
                <a16:creationId xmlns:a16="http://schemas.microsoft.com/office/drawing/2014/main" id="{B9F2F83A-97AE-4FC7-5696-93601DD0C5E6}"/>
              </a:ext>
            </a:extLst>
          </p:cNvPr>
          <p:cNvPicPr>
            <a:picLocks noChangeAspect="1"/>
          </p:cNvPicPr>
          <p:nvPr/>
        </p:nvPicPr>
        <p:blipFill>
          <a:blip r:embed="rId3"/>
          <a:stretch>
            <a:fillRect/>
          </a:stretch>
        </p:blipFill>
        <p:spPr>
          <a:xfrm>
            <a:off x="488781" y="1404257"/>
            <a:ext cx="11030065" cy="3755572"/>
          </a:xfrm>
          <a:prstGeom prst="rect">
            <a:avLst/>
          </a:prstGeom>
        </p:spPr>
      </p:pic>
    </p:spTree>
    <p:extLst>
      <p:ext uri="{BB962C8B-B14F-4D97-AF65-F5344CB8AC3E}">
        <p14:creationId xmlns:p14="http://schemas.microsoft.com/office/powerpoint/2010/main" val="2563191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CF817-89B7-AD28-AB46-C6082188DCF9}"/>
              </a:ext>
            </a:extLst>
          </p:cNvPr>
          <p:cNvSpPr>
            <a:spLocks noGrp="1"/>
          </p:cNvSpPr>
          <p:nvPr>
            <p:ph type="title"/>
          </p:nvPr>
        </p:nvSpPr>
        <p:spPr/>
        <p:txBody>
          <a:bodyPr/>
          <a:lstStyle/>
          <a:p>
            <a:r>
              <a:rPr lang="en-US" sz="2800" dirty="0"/>
              <a:t>BTL Installation Phases</a:t>
            </a:r>
            <a:endParaRPr lang="en-US" dirty="0"/>
          </a:p>
        </p:txBody>
      </p:sp>
      <p:sp>
        <p:nvSpPr>
          <p:cNvPr id="4" name="Date Placeholder 3">
            <a:extLst>
              <a:ext uri="{FF2B5EF4-FFF2-40B4-BE49-F238E27FC236}">
                <a16:creationId xmlns:a16="http://schemas.microsoft.com/office/drawing/2014/main" id="{28D4BD5C-A075-AF6D-1961-559C39788A10}"/>
              </a:ext>
            </a:extLst>
          </p:cNvPr>
          <p:cNvSpPr>
            <a:spLocks noGrp="1"/>
          </p:cNvSpPr>
          <p:nvPr>
            <p:ph type="dt" sz="half" idx="10"/>
          </p:nvPr>
        </p:nvSpPr>
        <p:spPr/>
        <p:txBody>
          <a:bodyPr/>
          <a:lstStyle/>
          <a:p>
            <a:pPr>
              <a:defRPr/>
            </a:pPr>
            <a:r>
              <a:rPr lang="en-US"/>
              <a:t>May 13, 2024</a:t>
            </a:r>
          </a:p>
        </p:txBody>
      </p:sp>
      <p:sp>
        <p:nvSpPr>
          <p:cNvPr id="5" name="Footer Placeholder 4">
            <a:extLst>
              <a:ext uri="{FF2B5EF4-FFF2-40B4-BE49-F238E27FC236}">
                <a16:creationId xmlns:a16="http://schemas.microsoft.com/office/drawing/2014/main" id="{C7E97657-7F7F-FFF9-D2C5-CE26FC7754C2}"/>
              </a:ext>
            </a:extLst>
          </p:cNvPr>
          <p:cNvSpPr>
            <a:spLocks noGrp="1"/>
          </p:cNvSpPr>
          <p:nvPr>
            <p:ph type="ftr" sz="quarter" idx="11"/>
          </p:nvPr>
        </p:nvSpPr>
        <p:spPr/>
        <p:txBody>
          <a:bodyPr/>
          <a:lstStyle/>
          <a:p>
            <a:pPr>
              <a:defRPr/>
            </a:pPr>
            <a:r>
              <a:rPr lang="en-US"/>
              <a:t>Nobrega, Crawford, Ibrahim, Kendziora, Morris | VacSys Installation Handoff Documentation | PIP-II VacSys Integrated System FDR</a:t>
            </a:r>
            <a:endParaRPr lang="en-US" b="1"/>
          </a:p>
        </p:txBody>
      </p:sp>
      <p:sp>
        <p:nvSpPr>
          <p:cNvPr id="6" name="Slide Number Placeholder 5">
            <a:extLst>
              <a:ext uri="{FF2B5EF4-FFF2-40B4-BE49-F238E27FC236}">
                <a16:creationId xmlns:a16="http://schemas.microsoft.com/office/drawing/2014/main" id="{29FF3E72-ABE7-A2C7-10ED-EB84B534993B}"/>
              </a:ext>
            </a:extLst>
          </p:cNvPr>
          <p:cNvSpPr>
            <a:spLocks noGrp="1"/>
          </p:cNvSpPr>
          <p:nvPr>
            <p:ph type="sldNum" sz="quarter" idx="12"/>
          </p:nvPr>
        </p:nvSpPr>
        <p:spPr/>
        <p:txBody>
          <a:bodyPr/>
          <a:lstStyle/>
          <a:p>
            <a:pPr>
              <a:defRPr/>
            </a:pPr>
            <a:fld id="{148C009B-CB69-E04A-B9B3-34B26D69E9CF}" type="slidenum">
              <a:rPr lang="en-US" smtClean="0"/>
              <a:pPr>
                <a:defRPr/>
              </a:pPr>
              <a:t>9</a:t>
            </a:fld>
            <a:endParaRPr lang="en-US"/>
          </a:p>
        </p:txBody>
      </p:sp>
      <p:pic>
        <p:nvPicPr>
          <p:cNvPr id="10" name="Picture 9">
            <a:extLst>
              <a:ext uri="{FF2B5EF4-FFF2-40B4-BE49-F238E27FC236}">
                <a16:creationId xmlns:a16="http://schemas.microsoft.com/office/drawing/2014/main" id="{95355975-26D4-6B26-0CD6-2AB1CB7A4BAA}"/>
              </a:ext>
            </a:extLst>
          </p:cNvPr>
          <p:cNvPicPr>
            <a:picLocks noChangeAspect="1"/>
          </p:cNvPicPr>
          <p:nvPr/>
        </p:nvPicPr>
        <p:blipFill>
          <a:blip r:embed="rId3"/>
          <a:stretch>
            <a:fillRect/>
          </a:stretch>
        </p:blipFill>
        <p:spPr>
          <a:xfrm>
            <a:off x="588253" y="1023258"/>
            <a:ext cx="10890883" cy="4757056"/>
          </a:xfrm>
          <a:prstGeom prst="rect">
            <a:avLst/>
          </a:prstGeom>
        </p:spPr>
      </p:pic>
    </p:spTree>
    <p:extLst>
      <p:ext uri="{BB962C8B-B14F-4D97-AF65-F5344CB8AC3E}">
        <p14:creationId xmlns:p14="http://schemas.microsoft.com/office/powerpoint/2010/main" val="1678402267"/>
      </p:ext>
    </p:extLst>
  </p:cSld>
  <p:clrMapOvr>
    <a:masterClrMapping/>
  </p:clrMapOvr>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0661F7AF64338459D9FF57ADA21C796" ma:contentTypeVersion="6" ma:contentTypeDescription="Create a new document." ma:contentTypeScope="" ma:versionID="2584a84c9e623ae3880d56527661b53a">
  <xsd:schema xmlns:xsd="http://www.w3.org/2001/XMLSchema" xmlns:xs="http://www.w3.org/2001/XMLSchema" xmlns:p="http://schemas.microsoft.com/office/2006/metadata/properties" xmlns:ns2="a5a812ba-523c-4121-aae8-e7375dfbae3f" xmlns:ns3="46816f9a-da28-4e47-a320-924bf2b120cb" targetNamespace="http://schemas.microsoft.com/office/2006/metadata/properties" ma:root="true" ma:fieldsID="6449a06df138fd6992352dd4b58d1303" ns2:_="" ns3:_="">
    <xsd:import namespace="a5a812ba-523c-4121-aae8-e7375dfbae3f"/>
    <xsd:import namespace="46816f9a-da28-4e47-a320-924bf2b120c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a812ba-523c-4121-aae8-e7375dfbae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816f9a-da28-4e47-a320-924bf2b120c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2.xml><?xml version="1.0" encoding="utf-8"?>
<ds:datastoreItem xmlns:ds="http://schemas.openxmlformats.org/officeDocument/2006/customXml" ds:itemID="{CA63B76E-83B2-40C0-8D90-605CE8A7086B}">
  <ds:schemaRefs>
    <ds:schemaRef ds:uri="46816f9a-da28-4e47-a320-924bf2b120cb"/>
    <ds:schemaRef ds:uri="a5a812ba-523c-4121-aae8-e7375dfbae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E1F245F-DB62-428D-A566-B113377E9116}">
  <ds:schemaRefs>
    <ds:schemaRef ds:uri="http://schemas.microsoft.com/office/2006/documentManagement/types"/>
    <ds:schemaRef ds:uri="a5a812ba-523c-4121-aae8-e7375dfbae3f"/>
    <ds:schemaRef ds:uri="http://purl.org/dc/elements/1.1/"/>
    <ds:schemaRef ds:uri="http://purl.org/dc/terms/"/>
    <ds:schemaRef ds:uri="http://www.w3.org/XML/1998/namespace"/>
    <ds:schemaRef ds:uri="http://purl.org/dc/dcmitype/"/>
    <ds:schemaRef ds:uri="http://schemas.openxmlformats.org/package/2006/metadata/core-properties"/>
    <ds:schemaRef ds:uri="46816f9a-da28-4e47-a320-924bf2b120cb"/>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Fermilab_PPT_090815</Template>
  <TotalTime>3210</TotalTime>
  <Words>1265</Words>
  <Application>Microsoft Office PowerPoint</Application>
  <PresentationFormat>Widescreen</PresentationFormat>
  <Paragraphs>227</Paragraphs>
  <Slides>19</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ＭＳ Ｐゴシック</vt:lpstr>
      <vt:lpstr>Arial</vt:lpstr>
      <vt:lpstr>Calibri</vt:lpstr>
      <vt:lpstr>Helvetica</vt:lpstr>
      <vt:lpstr>Telegraf UltraBold</vt:lpstr>
      <vt:lpstr>Wingdings</vt:lpstr>
      <vt:lpstr>2_Fermilab_PPT_090915</vt:lpstr>
      <vt:lpstr>PowerPoint Presentation</vt:lpstr>
      <vt:lpstr>Outline</vt:lpstr>
      <vt:lpstr>Documentation Overview for Complex Handoffs</vt:lpstr>
      <vt:lpstr>Vacuum Hardware Hand-off to Linac Installation- VAC IDL</vt:lpstr>
      <vt:lpstr>Vacuum Hardware Hand-off to Linac Installation- VAC IDL</vt:lpstr>
      <vt:lpstr>Quality Assurance- Traveler Tree</vt:lpstr>
      <vt:lpstr>BTL Installation Scope</vt:lpstr>
      <vt:lpstr>BTL Installation Phases</vt:lpstr>
      <vt:lpstr>BTL Installation Phases</vt:lpstr>
      <vt:lpstr>BTL Installation Phases</vt:lpstr>
      <vt:lpstr>VAC – Beam Transfer Line Installation (BTLI) Handoffs</vt:lpstr>
      <vt:lpstr>BTL Installation Hand-off</vt:lpstr>
      <vt:lpstr>Beam Instrumentation Handoff Paths</vt:lpstr>
      <vt:lpstr>Quality Control Plan (PIP-II docDB 5520) </vt:lpstr>
      <vt:lpstr>Beam Instrumentation Hand-off to Vacuum (BI-VAC IDL)</vt:lpstr>
      <vt:lpstr>Cable and Connectors</vt:lpstr>
      <vt:lpstr>Cable and Connectors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Lucy E Nobrega</cp:lastModifiedBy>
  <cp:revision>49</cp:revision>
  <cp:lastPrinted>2020-01-24T20:57:46Z</cp:lastPrinted>
  <dcterms:created xsi:type="dcterms:W3CDTF">2019-12-16T19:54:36Z</dcterms:created>
  <dcterms:modified xsi:type="dcterms:W3CDTF">2024-05-13T01:53:48Z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0x010100B0661F7AF64338459D9FF57ADA21C796</vt:lpwstr>
  </property>
</Properties>
</file>