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4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slide footer_maroon_74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slide header_maroon_74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备注占位符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4251959"/>
          </a:xfrm>
        </p:spPr>
        <p:txBody>
          <a:bodyPr lIns="91440" tIns="91440" rIns="91440" bIns="45720"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6D01FF-24E6-4C3C-9E87-63E342AB9AD8}" type="slidenum">
              <a:t>2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FD7703-55A6-4ECE-92E7-E03D20A149AC}" type="slidenum">
              <a:t>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DejaVu San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备注占位符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4251959"/>
          </a:xfrm>
        </p:spPr>
        <p:txBody>
          <a:bodyPr lIns="91440" tIns="91440" rIns="91440" bIns="45720"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9A0DDB-5C97-4C6D-A418-AFE0336DFA24}" type="slidenum">
              <a:t>4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备注占位符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4251959"/>
          </a:xfrm>
        </p:spPr>
        <p:txBody>
          <a:bodyPr lIns="91440" tIns="91440" rIns="91440" bIns="45720"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947240-20A8-40E9-A7C4-34E13E76A721}" type="slidenum">
              <a:t>5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备注占位符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4251959"/>
          </a:xfrm>
        </p:spPr>
        <p:txBody>
          <a:bodyPr lIns="91440" tIns="91440" rIns="91440" bIns="45720"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D75C083-12DF-46D7-B409-F8774E067849}" type="slidenum">
              <a:t>6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备注占位符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4251959"/>
          </a:xfrm>
        </p:spPr>
        <p:txBody>
          <a:bodyPr lIns="91440" tIns="91440" rIns="91440" bIns="45720"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41BF72-8F3C-4856-854D-9824918BF4A1}" type="slidenum">
              <a:t>7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2A6AC2-17F8-4F5A-AD38-6405600FD80C}" type="slidenum">
              <a:t>8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DejaVu San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备注占位符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56" cy="4251959"/>
          </a:xfrm>
        </p:spPr>
        <p:txBody>
          <a:bodyPr lIns="91440" tIns="91440" rIns="91440" bIns="45720"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9510FA9-B840-4D53-BD83-6EA441EE85E4}" type="slidenum">
              <a:t>9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title header_maroon_742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title footer_maroon_7421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E0AC35-651C-9E48-BB90-6CEFCF205ED9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AF76E1-853A-5348-B4BE-5B8EDD94F2AC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287910-1AE4-8644-ADBA-53DF699903FF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E64F26-FC83-0B4C-ACE4-218BB7BAE81B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265DC3-E048-5448-9A63-DB80132618AE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84284A-CB27-104B-9367-35FAD239EF4C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1E12B2-EA4B-0D41-AE8A-C6175723CE49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FADC1D-F5D0-284A-A011-6E12F27B9C49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DFCD6-9DEF-7443-90D7-DB59D3383B68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424DDB-65E5-A648-99A4-C428DE3717C9}" type="datetime1">
              <a:rPr lang="en-US" smtClean="0"/>
              <a:pPr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slide footer_maroon_742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34C19D65-216B-F240-86E7-0AAA0C60A7BD}" type="datetime1">
              <a:rPr lang="en-US" smtClean="0"/>
              <a:pPr/>
              <a:t>8/9/2012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4" descr="slide header_maroon_7421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s.anl.gov/~fischer/collins/g05300_t2.gi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1F497D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Thermal Modeling of </a:t>
            </a:r>
            <a:r>
              <a:rPr lang="zh-CN" altLang="zh-CN" dirty="0" smtClean="0">
                <a:solidFill>
                  <a:srgbClr val="1F497D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Wire-coil </a:t>
            </a:r>
            <a:r>
              <a:rPr lang="en-US" altLang="zh-CN" dirty="0" smtClean="0">
                <a:solidFill>
                  <a:srgbClr val="1F497D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I</a:t>
            </a:r>
            <a:r>
              <a:rPr lang="zh-CN" altLang="zh-CN" dirty="0" smtClean="0">
                <a:solidFill>
                  <a:srgbClr val="1F497D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nsert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14400" y="2743200"/>
            <a:ext cx="7624762" cy="175260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kern="1200" dirty="0" err="1" smtClean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ea typeface="WenQuanYi Zen Hei" pitchFamily="2"/>
                <a:cs typeface="Times New Roman" pitchFamily="18"/>
              </a:rPr>
              <a:t>Chuqiao</a:t>
            </a:r>
            <a:r>
              <a:rPr lang="en-US" altLang="zh-CN" kern="1200" dirty="0" smtClean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ea typeface="WenQuanYi Zen Hei" pitchFamily="2"/>
                <a:cs typeface="Times New Roman" pitchFamily="18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ea typeface="WenQuanYi Zen Hei" pitchFamily="2"/>
                <a:cs typeface="Times New Roman" pitchFamily="18"/>
              </a:rPr>
              <a:t>(Vicky) </a:t>
            </a:r>
            <a:r>
              <a:rPr lang="en-US" altLang="zh-CN" kern="1200" dirty="0" smtClean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ea typeface="WenQuanYi Zen Hei" pitchFamily="2"/>
                <a:cs typeface="Times New Roman" pitchFamily="18"/>
              </a:rPr>
              <a:t>Yang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/>
                <a:ea typeface="WenQuanYi Zen Hei" pitchFamily="2"/>
                <a:cs typeface="Times New Roman" pitchFamily="18"/>
              </a:rPr>
              <a:t>Aug 10, 2012</a:t>
            </a:r>
            <a:endParaRPr lang="en-US" altLang="zh-CN" kern="1200" dirty="0" smtClean="0">
              <a:solidFill>
                <a:srgbClr val="000000"/>
              </a:solidFill>
              <a:latin typeface="Times New Roman" pitchFamily="18"/>
              <a:ea typeface="WenQuanYi Zen Hei" pitchFamily="2"/>
              <a:cs typeface="Times New Roman" pitchFamily="18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altLang="zh-CN" kern="1200" dirty="0" smtClean="0">
              <a:solidFill>
                <a:srgbClr val="000000"/>
              </a:solidFill>
              <a:latin typeface="Times New Roman" pitchFamily="18"/>
              <a:ea typeface="WenQuanYi Zen Hei" pitchFamily="2"/>
              <a:cs typeface="Times New Roman" pitchFamily="18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kern="1200" dirty="0" smtClean="0">
                <a:solidFill>
                  <a:srgbClr val="000000"/>
                </a:solidFill>
                <a:latin typeface="Times New Roman" pitchFamily="18"/>
                <a:ea typeface="WenQuanYi Zen Hei" pitchFamily="2"/>
                <a:cs typeface="Times New Roman" pitchFamily="18"/>
              </a:rPr>
              <a:t>Mentors: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kern="1200" dirty="0" smtClean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ea typeface="WenQuanYi Zen Hei" pitchFamily="2"/>
                <a:cs typeface="Times New Roman" pitchFamily="18"/>
              </a:rPr>
              <a:t>Jeff Collins</a:t>
            </a:r>
            <a:endParaRPr lang="en-US" altLang="zh-CN" dirty="0" smtClean="0">
              <a:solidFill>
                <a:srgbClr val="000000"/>
              </a:solidFill>
              <a:latin typeface="Times New Roman" pitchFamily="18"/>
              <a:ea typeface="WenQuanYi Zen Hei" pitchFamily="2"/>
              <a:cs typeface="Times New Roman" pitchFamily="18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/>
                <a:ea typeface="WenQuanYi Zen Hei" pitchFamily="2"/>
                <a:cs typeface="Times New Roman" pitchFamily="18"/>
              </a:rPr>
              <a:t>Advance Photon Source Engineering Support </a:t>
            </a:r>
            <a:r>
              <a:rPr lang="en-US" altLang="zh-CN" kern="1200" dirty="0" smtClean="0">
                <a:solidFill>
                  <a:srgbClr val="000000"/>
                </a:solidFill>
                <a:latin typeface="Times New Roman" pitchFamily="18"/>
                <a:ea typeface="WenQuanYi Zen Hei" pitchFamily="2"/>
                <a:cs typeface="Times New Roman" pitchFamily="18"/>
              </a:rPr>
              <a:t>Division (AES</a:t>
            </a:r>
            <a:r>
              <a:rPr lang="en-US" altLang="zh-CN" kern="1200" dirty="0" smtClean="0">
                <a:solidFill>
                  <a:srgbClr val="000000"/>
                </a:solidFill>
                <a:latin typeface="Times New Roman" pitchFamily="18"/>
                <a:ea typeface="WenQuanYi Zen Hei" pitchFamily="2"/>
                <a:cs typeface="Times New Roman" pitchFamily="18"/>
              </a:rPr>
              <a:t>),  ANL;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kern="1200" dirty="0" smtClean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ea typeface="WenQuanYi Zen Hei" pitchFamily="2"/>
                <a:cs typeface="Times New Roman" pitchFamily="18"/>
              </a:rPr>
              <a:t>Paul Fischer</a:t>
            </a:r>
            <a:endParaRPr lang="en-US" altLang="zh-CN" dirty="0" smtClean="0">
              <a:solidFill>
                <a:srgbClr val="000000"/>
              </a:solidFill>
              <a:latin typeface="Times New Roman" pitchFamily="18"/>
              <a:ea typeface="WenQuanYi Zen Hei" pitchFamily="2"/>
              <a:cs typeface="Times New Roman" pitchFamily="18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kern="1200" dirty="0" smtClean="0">
                <a:solidFill>
                  <a:srgbClr val="000000"/>
                </a:solidFill>
                <a:latin typeface="Times New Roman" pitchFamily="18"/>
                <a:ea typeface="WenQuanYi Zen Hei" pitchFamily="2"/>
                <a:cs typeface="Times New Roman" pitchFamily="18"/>
              </a:rPr>
              <a:t>Mathematics and Computer Science Division (MCS),  ANL.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altLang="zh-CN" sz="1600" dirty="0" smtClean="0">
              <a:solidFill>
                <a:srgbClr val="000000"/>
              </a:solidFill>
              <a:latin typeface="Times New Roman" pitchFamily="18"/>
              <a:ea typeface="WenQuanYi Zen Hei" pitchFamily="2"/>
              <a:cs typeface="Times New Roman" pitchFamily="18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altLang="zh-CN" sz="1600" dirty="0" smtClean="0">
              <a:solidFill>
                <a:srgbClr val="000000"/>
              </a:solidFill>
              <a:latin typeface="Times New Roman" pitchFamily="18"/>
              <a:ea typeface="WenQuanYi Zen Hei" pitchFamily="2"/>
              <a:cs typeface="Times New Roman" pitchFamily="18"/>
            </a:endParaRPr>
          </a:p>
          <a:p>
            <a:pPr lvl="0"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kern="1200" dirty="0" smtClean="0">
                <a:solidFill>
                  <a:srgbClr val="000000"/>
                </a:solidFill>
                <a:latin typeface="Times New Roman" pitchFamily="18"/>
                <a:ea typeface="WenQuanYi Zen Hei" pitchFamily="2"/>
                <a:cs typeface="Times New Roman" pitchFamily="18"/>
              </a:rPr>
              <a:t>Acknowledgements: </a:t>
            </a:r>
          </a:p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/>
                <a:ea typeface="WenQuanYi Zen Hei" pitchFamily="2"/>
                <a:cs typeface="Times New Roman" pitchFamily="18"/>
              </a:rPr>
              <a:t>Jason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/>
                <a:ea typeface="WenQuanYi Zen Hei" pitchFamily="2"/>
                <a:cs typeface="Times New Roman" pitchFamily="18"/>
              </a:rPr>
              <a:t>Carter (AES);  Katie </a:t>
            </a:r>
            <a:r>
              <a:rPr lang="en-US" altLang="zh-CN" dirty="0" err="1" smtClean="0">
                <a:solidFill>
                  <a:srgbClr val="000000"/>
                </a:solidFill>
                <a:latin typeface="Times New Roman" pitchFamily="18"/>
                <a:ea typeface="WenQuanYi Zen Hei" pitchFamily="2"/>
                <a:cs typeface="Times New Roman" pitchFamily="18"/>
              </a:rPr>
              <a:t>Heisey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/>
                <a:ea typeface="WenQuanYi Zen Hei" pitchFamily="2"/>
                <a:cs typeface="Times New Roman" pitchFamily="18"/>
              </a:rPr>
              <a:t> (MCS)</a:t>
            </a:r>
            <a:endParaRPr lang="en-US" altLang="zh-CN" dirty="0" smtClean="0">
              <a:solidFill>
                <a:srgbClr val="000000"/>
              </a:solidFill>
              <a:latin typeface="Times New Roman" pitchFamily="18"/>
              <a:ea typeface="WenQuanYi Zen Hei" pitchFamily="2"/>
              <a:cs typeface="Times New Roman" pitchFamily="18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altLang="zh-CN" kern="1200" dirty="0" smtClean="0">
              <a:solidFill>
                <a:srgbClr val="000000"/>
              </a:solidFill>
              <a:latin typeface="Times New Roman" pitchFamily="18"/>
              <a:ea typeface="WenQuanYi Zen Hei" pitchFamily="2"/>
              <a:cs typeface="Times New Roman" pitchFamily="1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>
            <a:spLocks noGrp="1"/>
          </p:cNvSpPr>
          <p:nvPr>
            <p:ph type="title" idx="4294967295"/>
          </p:nvPr>
        </p:nvSpPr>
        <p:spPr>
          <a:xfrm>
            <a:off x="-76315" y="228600"/>
            <a:ext cx="9219959" cy="553998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 altLang="zh-CN" dirty="0" smtClean="0">
                <a:solidFill>
                  <a:srgbClr val="1F497D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     </a:t>
            </a:r>
            <a:r>
              <a:rPr lang="zh-CN" sz="3000" dirty="0" smtClean="0">
                <a:solidFill>
                  <a:srgbClr val="1F497D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What </a:t>
            </a:r>
            <a:r>
              <a:rPr lang="zh-CN" sz="3000" dirty="0">
                <a:solidFill>
                  <a:srgbClr val="1F497D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is wire-coil insert?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914400" y="1219196"/>
            <a:ext cx="4038118" cy="24008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内容占位符 5"/>
          <p:cNvSpPr txBox="1">
            <a:spLocks noGrp="1"/>
          </p:cNvSpPr>
          <p:nvPr>
            <p:ph type="body" idx="4294967295"/>
          </p:nvPr>
        </p:nvSpPr>
        <p:spPr>
          <a:xfrm>
            <a:off x="152403" y="4074109"/>
            <a:ext cx="9229194" cy="1985159"/>
          </a:xfrm>
        </p:spPr>
        <p:txBody>
          <a:bodyPr>
            <a:spAutoFit/>
          </a:bodyPr>
          <a:lstStyle/>
          <a:p>
            <a:pPr marL="0" lvl="0" indent="0">
              <a:spcBef>
                <a:spcPts val="640"/>
              </a:spcBef>
            </a:pPr>
            <a:r>
              <a:rPr lang="en-US" sz="2700" dirty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Enhances heat transfer, up to 4 times efficiency of plain tube</a:t>
            </a:r>
          </a:p>
          <a:p>
            <a:pPr marL="0" lvl="0" indent="0">
              <a:spcBef>
                <a:spcPts val="640"/>
              </a:spcBef>
            </a:pPr>
            <a:r>
              <a:rPr lang="en-US" sz="2700" dirty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Used in APS front end and </a:t>
            </a:r>
            <a:r>
              <a:rPr lang="en-US" sz="2700" dirty="0" err="1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beamline</a:t>
            </a:r>
            <a:endParaRPr lang="en-US" sz="2700" dirty="0">
              <a:solidFill>
                <a:schemeClr val="tx1">
                  <a:lumMod val="50000"/>
                </a:schemeClr>
              </a:solidFill>
              <a:latin typeface="Times New Roman" pitchFamily="18"/>
              <a:cs typeface="Times New Roman" pitchFamily="18"/>
            </a:endParaRPr>
          </a:p>
          <a:p>
            <a:pPr marL="0" lvl="0" indent="0">
              <a:spcBef>
                <a:spcPts val="640"/>
              </a:spcBef>
            </a:pPr>
            <a:r>
              <a:rPr lang="en-US" sz="2700" dirty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Restricted in flow rate and size for APS</a:t>
            </a:r>
          </a:p>
          <a:p>
            <a:pPr marL="0" lvl="0" indent="0">
              <a:spcBef>
                <a:spcPts val="640"/>
              </a:spcBef>
            </a:pPr>
            <a:r>
              <a:rPr lang="en-US" sz="2700" dirty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Geometry described by wire diameter, coil diameter, and pitch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400013">
            <a:off x="5725858" y="1741735"/>
            <a:ext cx="2635748" cy="1590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066800"/>
            <a:ext cx="6635655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en-US" sz="3000" dirty="0">
                <a:solidFill>
                  <a:srgbClr val="1F497D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Previous experiments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762000" y="6096000"/>
            <a:ext cx="8305796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宋体"/>
                <a:cs typeface="Times New Roman" pitchFamily="18"/>
              </a:rPr>
              <a:t>J.T. Collins, C.M. Conley, J.N.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宋体"/>
                <a:cs typeface="Times New Roman" pitchFamily="18"/>
              </a:rPr>
              <a:t>Attig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宋体"/>
                <a:cs typeface="Times New Roman" pitchFamily="18"/>
              </a:rPr>
              <a:t> &amp; M.M.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宋体"/>
                <a:cs typeface="Times New Roman" pitchFamily="18"/>
              </a:rPr>
              <a:t>Baehl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宋体"/>
                <a:cs typeface="Times New Roman" pitchFamily="18"/>
              </a:rPr>
              <a:t>, “Enhanced heat transfer using wire-coil inserts for high-heat load applications”, 2</a:t>
            </a:r>
            <a:r>
              <a:rPr lang="en-US" sz="1200" b="0" i="0" u="none" strike="noStrike" kern="1200" cap="none" spc="0" baseline="30000" dirty="0">
                <a:solidFill>
                  <a:srgbClr val="000000"/>
                </a:solidFill>
                <a:uFillTx/>
                <a:latin typeface="Times New Roman" pitchFamily="18"/>
                <a:ea typeface="宋体"/>
                <a:cs typeface="Times New Roman" pitchFamily="18"/>
              </a:rPr>
              <a:t>nd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宋体"/>
                <a:cs typeface="Times New Roman" pitchFamily="18"/>
              </a:rPr>
              <a:t> International Workshop on Mechanical Engineering Design of Synchrotron Radiation Equipment and Instrumentation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6553200" y="1600200"/>
            <a:ext cx="2590800" cy="3139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chemeClr val="tx1">
                    <a:lumMod val="50000"/>
                  </a:schemeClr>
                </a:solidFill>
                <a:uFillTx/>
                <a:latin typeface="Times New Roman" pitchFamily="18"/>
                <a:ea typeface="宋体"/>
                <a:cs typeface="Times New Roman" pitchFamily="18"/>
              </a:rPr>
              <a:t>Optimal geometry found for fixed heat transfer coefficient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0" i="0" u="none" strike="noStrike" kern="1200" cap="none" spc="0" baseline="0" dirty="0">
              <a:solidFill>
                <a:schemeClr val="tx1">
                  <a:lumMod val="50000"/>
                </a:schemeClr>
              </a:solidFill>
              <a:uFillTx/>
              <a:latin typeface="Times New Roman" pitchFamily="18"/>
              <a:ea typeface="宋体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0" cap="none" spc="0" baseline="0" dirty="0">
                <a:solidFill>
                  <a:schemeClr val="tx1">
                    <a:lumMod val="50000"/>
                  </a:schemeClr>
                </a:solidFill>
                <a:uFillTx/>
                <a:latin typeface="Times New Roman" pitchFamily="18"/>
                <a:ea typeface="宋体"/>
                <a:cs typeface="Times New Roman" pitchFamily="18"/>
              </a:rPr>
              <a:t>Goal: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chemeClr val="tx1">
                    <a:lumMod val="50000"/>
                  </a:schemeClr>
                </a:solidFill>
                <a:uFillTx/>
                <a:latin typeface="Times New Roman" pitchFamily="18"/>
                <a:ea typeface="宋体"/>
                <a:cs typeface="Times New Roman" pitchFamily="18"/>
              </a:rPr>
              <a:t>Simulate heat transfe</a:t>
            </a:r>
            <a:r>
              <a:rPr lang="en-US" sz="2200" b="0" i="0" u="none" strike="noStrike" kern="0" cap="none" spc="0" baseline="0" dirty="0">
                <a:solidFill>
                  <a:schemeClr val="tx1">
                    <a:lumMod val="50000"/>
                  </a:schemeClr>
                </a:solidFill>
                <a:uFillTx/>
                <a:latin typeface="Times New Roman" pitchFamily="18"/>
                <a:ea typeface="宋体"/>
                <a:cs typeface="Times New Roman" pitchFamily="18"/>
              </a:rPr>
              <a:t>r and validate with experimental data</a:t>
            </a:r>
            <a:endParaRPr lang="en-US" sz="2200" b="0" i="0" u="none" strike="noStrike" kern="1200" cap="none" spc="0" baseline="0" dirty="0">
              <a:solidFill>
                <a:schemeClr val="tx1">
                  <a:lumMod val="50000"/>
                </a:schemeClr>
              </a:solidFill>
              <a:uFillTx/>
              <a:latin typeface="Times New Roman" pitchFamily="18"/>
              <a:ea typeface="宋体"/>
              <a:cs typeface="Times New Roman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24600" y="2895597"/>
            <a:ext cx="2590796" cy="35814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zh-CN" sz="3000" dirty="0">
                <a:solidFill>
                  <a:srgbClr val="1F497D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Approaching the problem</a:t>
            </a:r>
          </a:p>
        </p:txBody>
      </p:sp>
      <p:sp>
        <p:nvSpPr>
          <p:cNvPr id="4" name="内容占位符 2"/>
          <p:cNvSpPr txBox="1">
            <a:spLocks noGrp="1"/>
          </p:cNvSpPr>
          <p:nvPr>
            <p:ph type="body" idx="4294967295"/>
          </p:nvPr>
        </p:nvSpPr>
        <p:spPr>
          <a:xfrm>
            <a:off x="381004" y="1371600"/>
            <a:ext cx="8762996" cy="4419596"/>
          </a:xfrm>
        </p:spPr>
        <p:txBody>
          <a:bodyPr/>
          <a:lstStyle/>
          <a:p>
            <a:pPr marL="0" lvl="0" indent="0">
              <a:spcBef>
                <a:spcPts val="640"/>
              </a:spcBef>
              <a:buNone/>
            </a:pPr>
            <a:r>
              <a:rPr lang="en-TT" sz="2700" dirty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3D conjugate heat transfer (Nek5000 fluid dynamics solver</a:t>
            </a:r>
            <a:r>
              <a:rPr lang="en-TT" sz="2700" dirty="0" smtClean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):</a:t>
            </a:r>
            <a:endParaRPr lang="en-TT" sz="2700" dirty="0">
              <a:solidFill>
                <a:schemeClr val="tx1">
                  <a:lumMod val="50000"/>
                </a:schemeClr>
              </a:solidFill>
              <a:latin typeface="Times New Roman" pitchFamily="18"/>
              <a:cs typeface="Times New Roman" pitchFamily="18"/>
            </a:endParaRPr>
          </a:p>
          <a:p>
            <a:pPr marL="0" lvl="0" indent="0">
              <a:spcBef>
                <a:spcPts val="640"/>
              </a:spcBef>
            </a:pPr>
            <a:r>
              <a:rPr lang="en-TT" sz="2700" dirty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  </a:t>
            </a:r>
            <a:r>
              <a:rPr lang="en-TT" sz="2700" dirty="0" err="1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Navier</a:t>
            </a:r>
            <a:r>
              <a:rPr lang="en-TT" sz="2700" dirty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-Stoke </a:t>
            </a:r>
            <a:r>
              <a:rPr lang="en-TT" sz="2700" dirty="0" smtClean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equation                                          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TT" sz="2700" dirty="0" smtClean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TT" sz="2700" dirty="0" smtClean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   (</a:t>
            </a:r>
            <a:r>
              <a:rPr lang="en-TT" sz="2700" dirty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turbulent flow, periodic boundary condition)</a:t>
            </a:r>
          </a:p>
          <a:p>
            <a:pPr marL="0" lvl="0" indent="0">
              <a:spcBef>
                <a:spcPts val="640"/>
              </a:spcBef>
            </a:pPr>
            <a:r>
              <a:rPr lang="en-TT" sz="2700" dirty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TT" sz="2700" dirty="0" smtClean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 Convection-diffusion equation 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TT" sz="2700" dirty="0" smtClean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TT" sz="2700" dirty="0" smtClean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   (prescribed </a:t>
            </a:r>
            <a:r>
              <a:rPr lang="en-TT" sz="2700" dirty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heat flux)</a:t>
            </a:r>
          </a:p>
          <a:p>
            <a:pPr marL="0" lvl="0" indent="0">
              <a:spcBef>
                <a:spcPts val="640"/>
              </a:spcBef>
            </a:pPr>
            <a:r>
              <a:rPr lang="en-TT" sz="2700" dirty="0" smtClean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 Uses </a:t>
            </a:r>
            <a:r>
              <a:rPr lang="en-TT" sz="2700" dirty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Spectral Element Method</a:t>
            </a:r>
          </a:p>
          <a:p>
            <a:pPr marL="0" lvl="0" indent="0">
              <a:spcBef>
                <a:spcPts val="640"/>
              </a:spcBef>
            </a:pPr>
            <a:r>
              <a:rPr lang="en-US" sz="2700" dirty="0" smtClean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 Calculate </a:t>
            </a:r>
            <a:r>
              <a:rPr lang="en-US" sz="2700" dirty="0" err="1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Nusselt</a:t>
            </a:r>
            <a:r>
              <a:rPr lang="en-US" sz="2700" dirty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 number to</a:t>
            </a:r>
          </a:p>
          <a:p>
            <a:pPr marL="0" lvl="0" indent="0">
              <a:spcBef>
                <a:spcPts val="640"/>
              </a:spcBef>
              <a:buNone/>
            </a:pPr>
            <a:r>
              <a:rPr lang="en-US" sz="2700" dirty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   validate model</a:t>
            </a:r>
          </a:p>
          <a:p>
            <a:pPr marL="0" lvl="0" indent="0">
              <a:spcBef>
                <a:spcPts val="640"/>
              </a:spcBef>
            </a:pPr>
            <a:endParaRPr lang="en-TT" sz="2700" dirty="0">
              <a:solidFill>
                <a:schemeClr val="tx1">
                  <a:lumMod val="50000"/>
                </a:schemeClr>
              </a:solidFill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847721"/>
            <a:ext cx="5603059" cy="30384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>
            <a:spLocks noGrp="1"/>
          </p:cNvSpPr>
          <p:nvPr>
            <p:ph type="title" idx="4294967295"/>
          </p:nvPr>
        </p:nvSpPr>
        <p:spPr>
          <a:xfrm>
            <a:off x="152403" y="0"/>
            <a:ext cx="8686800" cy="1142643"/>
          </a:xfrm>
        </p:spPr>
        <p:txBody>
          <a:bodyPr/>
          <a:lstStyle/>
          <a:p>
            <a:pPr lvl="0">
              <a:buNone/>
            </a:pPr>
            <a:r>
              <a:rPr lang="en-US" sz="3000" dirty="0">
                <a:solidFill>
                  <a:srgbClr val="1F497D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Testing conjugate heat transfer </a:t>
            </a:r>
            <a:r>
              <a:rPr lang="en-US" sz="3000" dirty="0" smtClean="0">
                <a:solidFill>
                  <a:srgbClr val="1F497D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/>
            </a:r>
            <a:br>
              <a:rPr lang="en-US" sz="3000" dirty="0" smtClean="0">
                <a:solidFill>
                  <a:srgbClr val="1F497D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</a:br>
            <a:r>
              <a:rPr lang="en-US" sz="3000" dirty="0" smtClean="0">
                <a:solidFill>
                  <a:srgbClr val="1F497D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and </a:t>
            </a:r>
            <a:r>
              <a:rPr lang="en-US" sz="3000" dirty="0" err="1" smtClean="0">
                <a:solidFill>
                  <a:srgbClr val="1F497D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Nusselt</a:t>
            </a:r>
            <a:r>
              <a:rPr lang="en-US" sz="3000" dirty="0" smtClean="0">
                <a:solidFill>
                  <a:srgbClr val="1F497D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</a:t>
            </a:r>
            <a:r>
              <a:rPr lang="en-US" sz="3000" dirty="0">
                <a:solidFill>
                  <a:srgbClr val="1F497D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number</a:t>
            </a:r>
            <a:endParaRPr lang="zh-CN" sz="3000" dirty="0">
              <a:solidFill>
                <a:srgbClr val="1F497D"/>
              </a:solidFill>
              <a:effectLst>
                <a:outerShdw dist="38096" dir="2700000">
                  <a:srgbClr val="000000"/>
                </a:outerShdw>
              </a:effectLst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62761" y="3810003"/>
            <a:ext cx="8881238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8"/>
          <p:cNvSpPr txBox="1"/>
          <p:nvPr/>
        </p:nvSpPr>
        <p:spPr>
          <a:xfrm>
            <a:off x="5715000" y="1219196"/>
            <a:ext cx="3276596" cy="25853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宋体"/>
                <a:cs typeface="Times New Roman" pitchFamily="18"/>
              </a:rPr>
              <a:t>Inner wall of wire-coil insert is difficult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宋体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宋体"/>
                <a:cs typeface="Times New Roman" pitchFamily="18"/>
              </a:rPr>
              <a:t>Nusselt</a:t>
            </a:r>
            <a:r>
              <a:rPr lang="en-US" sz="27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宋体"/>
                <a:cs typeface="Times New Roman" pitchFamily="18"/>
              </a:rPr>
              <a:t> number expressed in outer wall properties:</a:t>
            </a:r>
          </a:p>
        </p:txBody>
      </p:sp>
      <p:sp>
        <p:nvSpPr>
          <p:cNvPr id="6" name="矩形 9"/>
          <p:cNvSpPr/>
          <p:nvPr/>
        </p:nvSpPr>
        <p:spPr>
          <a:xfrm>
            <a:off x="0" y="6565611"/>
            <a:ext cx="8915400" cy="29238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宋体"/>
                <a:cs typeface="Times New Roman" pitchFamily="18"/>
              </a:rPr>
              <a:t>* Incropera, Frank P.; DeWitt, David P. (2002). </a:t>
            </a:r>
            <a:r>
              <a:rPr lang="en-US" sz="1300" b="0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宋体"/>
                <a:cs typeface="Times New Roman" pitchFamily="18"/>
              </a:rPr>
              <a:t>Fundamentals of Heat and Mass Transfer</a:t>
            </a:r>
            <a:r>
              <a: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宋体"/>
                <a:cs typeface="Times New Roman" pitchFamily="18"/>
              </a:rPr>
              <a:t> (5th ed.). Hoboken: Wiley. pp. 486, 487. 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381000" y="5562600"/>
            <a:ext cx="8458200" cy="5078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宋体"/>
                <a:cs typeface="Times New Roman" pitchFamily="18"/>
              </a:rPr>
              <a:t>Simulation Solution = Analytic Solution*,  Nu = 4.36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 t="10958" b="12329"/>
          <a:stretch>
            <a:fillRect/>
          </a:stretch>
        </p:blipFill>
        <p:spPr>
          <a:xfrm>
            <a:off x="0" y="4800600"/>
            <a:ext cx="9144000" cy="533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 idx="4294967295"/>
          </p:nvPr>
        </p:nvSpPr>
        <p:spPr>
          <a:xfrm>
            <a:off x="380884" y="152284"/>
            <a:ext cx="8229243" cy="1142643"/>
          </a:xfrm>
        </p:spPr>
        <p:txBody>
          <a:bodyPr/>
          <a:lstStyle/>
          <a:p>
            <a:pPr lvl="0">
              <a:buNone/>
            </a:pPr>
            <a:r>
              <a:rPr lang="zh-CN" dirty="0">
                <a:solidFill>
                  <a:srgbClr val="1F497D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Mesh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00600" y="852477"/>
            <a:ext cx="4114443" cy="53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81000" y="838200"/>
            <a:ext cx="4191115" cy="4831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 cstate="print"/>
          <a:srcRect l="5728"/>
          <a:stretch>
            <a:fillRect/>
          </a:stretch>
        </p:blipFill>
        <p:spPr>
          <a:xfrm>
            <a:off x="762000" y="5638800"/>
            <a:ext cx="3762371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38200" y="6260065"/>
            <a:ext cx="472440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宋体"/>
                <a:cs typeface="Times New Roman" pitchFamily="18"/>
              </a:rPr>
              <a:t>R: Outer radius of coil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zh-CN" sz="3000" dirty="0">
                <a:solidFill>
                  <a:srgbClr val="1F497D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Results</a:t>
            </a:r>
          </a:p>
        </p:txBody>
      </p:sp>
      <p:sp>
        <p:nvSpPr>
          <p:cNvPr id="3" name="内容占位符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lvl="0" indent="0">
              <a:spcBef>
                <a:spcPts val="640"/>
              </a:spcBef>
              <a:buNone/>
            </a:pPr>
            <a:r>
              <a:rPr lang="en-TT" sz="2500" dirty="0">
                <a:latin typeface="Times New Roman" pitchFamily="18"/>
                <a:cs typeface="Times New Roman" pitchFamily="18"/>
                <a:hlinkClick r:id="rId3"/>
              </a:rPr>
              <a:t>http://www.mcs.anl.gov/~fischer/collins/g05300_t2.gif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764" y="381000"/>
            <a:ext cx="8928832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3878" y="6200775"/>
            <a:ext cx="3514725" cy="504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 noGrp="1"/>
          </p:cNvSpPr>
          <p:nvPr>
            <p:ph type="body" idx="4294967295"/>
          </p:nvPr>
        </p:nvSpPr>
        <p:spPr>
          <a:xfrm>
            <a:off x="457200" y="304915"/>
            <a:ext cx="8229600" cy="2539157"/>
          </a:xfrm>
        </p:spPr>
        <p:txBody>
          <a:bodyPr>
            <a:spAutoFit/>
          </a:bodyPr>
          <a:lstStyle/>
          <a:p>
            <a:pPr marL="0" lvl="0" indent="0" algn="ctr">
              <a:spcBef>
                <a:spcPts val="640"/>
              </a:spcBef>
              <a:buNone/>
            </a:pPr>
            <a:r>
              <a:rPr lang="en-US" sz="3000" dirty="0">
                <a:solidFill>
                  <a:schemeClr val="tx2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Conclusions</a:t>
            </a:r>
          </a:p>
          <a:p>
            <a:pPr marL="0" lvl="0" indent="0">
              <a:spcBef>
                <a:spcPts val="640"/>
              </a:spcBef>
            </a:pPr>
            <a:r>
              <a:rPr lang="en-US" sz="2700" dirty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Successfully generate wire-coil geometry</a:t>
            </a:r>
          </a:p>
          <a:p>
            <a:pPr marL="0" lvl="0" indent="0">
              <a:spcBef>
                <a:spcPts val="640"/>
              </a:spcBef>
            </a:pPr>
            <a:r>
              <a:rPr lang="en-US" sz="2700" dirty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Simulation results match </a:t>
            </a:r>
            <a:r>
              <a:rPr lang="en-US" sz="2700" dirty="0" err="1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Dittus-Boelter</a:t>
            </a:r>
            <a:r>
              <a:rPr lang="en-US" sz="2700" dirty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 and experimental data</a:t>
            </a:r>
          </a:p>
          <a:p>
            <a:pPr marL="0" lvl="0" indent="0">
              <a:spcBef>
                <a:spcPts val="640"/>
              </a:spcBef>
              <a:buNone/>
            </a:pPr>
            <a:endParaRPr lang="en-US" sz="2700" dirty="0">
              <a:solidFill>
                <a:schemeClr val="tx1">
                  <a:lumMod val="50000"/>
                </a:schemeClr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内容占位符 2"/>
          <p:cNvSpPr txBox="1">
            <a:spLocks noGrp="1"/>
          </p:cNvSpPr>
          <p:nvPr>
            <p:ph type="body" idx="4294967295"/>
          </p:nvPr>
        </p:nvSpPr>
        <p:spPr>
          <a:xfrm>
            <a:off x="381003" y="3200400"/>
            <a:ext cx="8484836" cy="2954655"/>
          </a:xfrm>
        </p:spPr>
        <p:txBody>
          <a:bodyPr>
            <a:spAutoFit/>
          </a:bodyPr>
          <a:lstStyle/>
          <a:p>
            <a:pPr marL="0" lvl="0" indent="0" algn="ctr">
              <a:spcBef>
                <a:spcPts val="640"/>
              </a:spcBef>
              <a:buNone/>
            </a:pPr>
            <a:r>
              <a:rPr lang="en-US" sz="3000" dirty="0">
                <a:solidFill>
                  <a:srgbClr val="1F497D"/>
                </a:solidFill>
                <a:effectLst>
                  <a:outerShdw dist="17962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Future work</a:t>
            </a:r>
          </a:p>
          <a:p>
            <a:pPr marL="0" lvl="0" indent="0">
              <a:spcBef>
                <a:spcPts val="640"/>
              </a:spcBef>
            </a:pPr>
            <a:r>
              <a:rPr lang="en-US" sz="2700" dirty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Simulations for the exact parameters in experiments and compare with data</a:t>
            </a:r>
          </a:p>
          <a:p>
            <a:pPr marL="0" lvl="0" indent="0">
              <a:spcBef>
                <a:spcPts val="640"/>
              </a:spcBef>
            </a:pPr>
            <a:r>
              <a:rPr lang="en-US" sz="2700" dirty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Study mechanism of heat transfer enhancement     </a:t>
            </a:r>
            <a:r>
              <a:rPr lang="en-US" sz="2700" dirty="0" smtClean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        (</a:t>
            </a:r>
            <a:r>
              <a:rPr lang="en-US" sz="2700" dirty="0">
                <a:solidFill>
                  <a:schemeClr val="tx1">
                    <a:lumMod val="50000"/>
                  </a:schemeClr>
                </a:solidFill>
                <a:latin typeface="Times New Roman" pitchFamily="18"/>
                <a:cs typeface="Times New Roman" pitchFamily="18"/>
              </a:rPr>
              <a:t>vary thermal properties)</a:t>
            </a:r>
          </a:p>
          <a:p>
            <a:pPr marL="0" lvl="0" indent="0">
              <a:spcBef>
                <a:spcPts val="640"/>
              </a:spcBef>
              <a:buNone/>
            </a:pPr>
            <a:endParaRPr lang="en-US" sz="2700" dirty="0">
              <a:solidFill>
                <a:schemeClr val="tx1">
                  <a:lumMod val="50000"/>
                </a:schemeClr>
              </a:solidFill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oon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maroon_2007</Template>
  <TotalTime>22</TotalTime>
  <Words>341</Words>
  <Application>Microsoft Office PowerPoint</Application>
  <PresentationFormat>全屏显示(4:3)</PresentationFormat>
  <Paragraphs>59</Paragraphs>
  <Slides>9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maroon_2007</vt:lpstr>
      <vt:lpstr>Thermal Modeling of Wire-coil Insert</vt:lpstr>
      <vt:lpstr>      What is wire-coil insert?</vt:lpstr>
      <vt:lpstr>Previous experiments</vt:lpstr>
      <vt:lpstr>Approaching the problem</vt:lpstr>
      <vt:lpstr>Testing conjugate heat transfer  and Nusselt number</vt:lpstr>
      <vt:lpstr>Mesh</vt:lpstr>
      <vt:lpstr>Results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7</cp:revision>
  <dcterms:created xsi:type="dcterms:W3CDTF">2012-08-10T01:33:29Z</dcterms:created>
  <dcterms:modified xsi:type="dcterms:W3CDTF">2012-08-10T01:55:48Z</dcterms:modified>
</cp:coreProperties>
</file>