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84" r:id="rId3"/>
    <p:sldId id="257" r:id="rId4"/>
    <p:sldId id="259" r:id="rId5"/>
    <p:sldId id="269" r:id="rId6"/>
    <p:sldId id="260" r:id="rId7"/>
    <p:sldId id="279" r:id="rId8"/>
    <p:sldId id="262" r:id="rId9"/>
    <p:sldId id="264" r:id="rId10"/>
    <p:sldId id="275" r:id="rId11"/>
    <p:sldId id="265" r:id="rId12"/>
    <p:sldId id="266" r:id="rId13"/>
    <p:sldId id="267" r:id="rId14"/>
    <p:sldId id="271" r:id="rId15"/>
    <p:sldId id="272" r:id="rId16"/>
    <p:sldId id="273" r:id="rId17"/>
    <p:sldId id="274" r:id="rId18"/>
    <p:sldId id="276" r:id="rId19"/>
    <p:sldId id="280" r:id="rId20"/>
    <p:sldId id="281" r:id="rId21"/>
    <p:sldId id="286" r:id="rId22"/>
    <p:sldId id="282" r:id="rId23"/>
    <p:sldId id="283" r:id="rId24"/>
    <p:sldId id="28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6F904-80E9-4A26-BFF8-8D827F724EE6}" type="datetimeFigureOut">
              <a:rPr lang="en-US" smtClean="0"/>
              <a:t>8/9/2012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35340-BAA5-4AE8-89C9-30669CA89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98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Tevatron</a:t>
            </a:r>
            <a:r>
              <a:rPr lang="en-US" baseline="0" dirty="0" smtClean="0"/>
              <a:t> last year, possibly LHC in the future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35340-BAA5-4AE8-89C9-30669CA893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15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Residual standard error : 31.84 on 468 DOF, 31.84/468~68mA,</a:t>
            </a:r>
            <a:r>
              <a:rPr lang="en-US" baseline="0" dirty="0" smtClean="0"/>
              <a:t> corresponding to the standard deviation of the </a:t>
            </a:r>
            <a:r>
              <a:rPr lang="en-US" baseline="0" smtClean="0"/>
              <a:t>residual distribution.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35340-BAA5-4AE8-89C9-30669CA893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49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0.2-mm</a:t>
            </a:r>
            <a:r>
              <a:rPr lang="en-US" baseline="0" dirty="0" smtClean="0"/>
              <a:t> diameter pinhole, sweeping electron beam in small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35340-BAA5-4AE8-89C9-30669CA893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86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correlation is due to beam jitter – bunches oscillating coherently. The effect of HEBC reduces the correlation, and even introduces a negative correlation.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35340-BAA5-4AE8-89C9-30669CA893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15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35340-BAA5-4AE8-89C9-30669CA893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65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18F20-4468-49DE-A152-25700FFF8B79}" type="datetime1">
              <a:rPr lang="en-US" smtClean="0"/>
              <a:t>8/9/2012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7165-D40F-462B-B70D-47143885F31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DCCF3-91F6-48EF-BAD8-45ED3A035D6A}" type="datetime1">
              <a:rPr lang="en-US" smtClean="0"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7165-D40F-462B-B70D-47143885F3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2920-4479-4D1A-AAD5-A521745C0BEE}" type="datetime1">
              <a:rPr lang="en-US" smtClean="0"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7165-D40F-462B-B70D-47143885F3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89A7-3A3B-48AB-8C9A-72A467879B52}" type="datetime1">
              <a:rPr lang="en-US" smtClean="0"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7165-D40F-462B-B70D-47143885F3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48CE8-8358-4228-9E17-E5FB326C0B3A}" type="datetime1">
              <a:rPr lang="en-US" smtClean="0"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7165-D40F-462B-B70D-47143885F31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0EA2-99A4-4925-84C9-6A69684FEC3C}" type="datetime1">
              <a:rPr lang="en-US" smtClean="0"/>
              <a:t>8/9/2012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7165-D40F-462B-B70D-47143885F3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2384-4909-4FEF-800D-BAF294B1FA81}" type="datetime1">
              <a:rPr lang="en-US" smtClean="0"/>
              <a:t>8/9/2012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7165-D40F-462B-B70D-47143885F3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85C79-616A-4592-B4E6-433319D427B2}" type="datetime1">
              <a:rPr lang="en-US" smtClean="0"/>
              <a:t>8/9/2012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7165-D40F-462B-B70D-47143885F3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CC67-1FFF-4B50-A8B2-E82CC302B732}" type="datetime1">
              <a:rPr lang="en-US" smtClean="0"/>
              <a:t>8/9/2012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7165-D40F-462B-B70D-47143885F3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EDC4-82AB-4E9F-BA45-F3864F0E73F5}" type="datetime1">
              <a:rPr lang="en-US" smtClean="0"/>
              <a:t>8/9/2012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7165-D40F-462B-B70D-47143885F3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9760-A714-4176-9959-E89B384BA28D}" type="datetime1">
              <a:rPr lang="en-US" smtClean="0"/>
              <a:t>8/9/2012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13F7165-D40F-462B-B70D-47143885F31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F85270-CC0C-4CA2-A425-7607316EE3BE}" type="datetime1">
              <a:rPr lang="en-US" smtClean="0"/>
              <a:t>8/9/2012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3F7165-D40F-462B-B70D-47143885F316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752600"/>
            <a:ext cx="8686800" cy="1828800"/>
          </a:xfrm>
        </p:spPr>
        <p:txBody>
          <a:bodyPr>
            <a:noAutofit/>
          </a:bodyPr>
          <a:lstStyle/>
          <a:p>
            <a:r>
              <a:rPr lang="en-US" sz="4800" dirty="0"/>
              <a:t>Characterization of Electron </a:t>
            </a:r>
            <a:r>
              <a:rPr lang="en-US" sz="4800" dirty="0" smtClean="0"/>
              <a:t>Gun </a:t>
            </a:r>
            <a:r>
              <a:rPr lang="en-US" sz="4800" dirty="0"/>
              <a:t>for Hollow Electron Beam </a:t>
            </a:r>
            <a:r>
              <a:rPr lang="en-US" sz="4800" dirty="0" smtClean="0"/>
              <a:t>Collimation (HEBC)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91000"/>
            <a:ext cx="7854696" cy="17526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Siqi</a:t>
            </a:r>
            <a:r>
              <a:rPr lang="en-US" sz="3600" dirty="0" smtClean="0"/>
              <a:t> Li</a:t>
            </a:r>
          </a:p>
          <a:p>
            <a:r>
              <a:rPr lang="en-US" sz="3600" dirty="0" smtClean="0"/>
              <a:t>Supervisor: </a:t>
            </a:r>
            <a:r>
              <a:rPr lang="en-US" sz="3600" dirty="0" err="1" smtClean="0"/>
              <a:t>Giulio</a:t>
            </a:r>
            <a:r>
              <a:rPr lang="en-US" sz="3600" dirty="0" smtClean="0"/>
              <a:t> </a:t>
            </a:r>
            <a:r>
              <a:rPr lang="en-US" sz="3600" dirty="0" err="1" smtClean="0"/>
              <a:t>Stancari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7165-D40F-462B-B70D-47143885F3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2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characterized a </a:t>
            </a:r>
            <a:r>
              <a:rPr lang="en-US" dirty="0" smtClean="0"/>
              <a:t>new 1-inch hollow electron gun for HEBC.</a:t>
            </a:r>
          </a:p>
          <a:p>
            <a:r>
              <a:rPr lang="en-US" dirty="0" smtClean="0"/>
              <a:t>Current work and next </a:t>
            </a:r>
            <a:r>
              <a:rPr lang="en-US" dirty="0" smtClean="0"/>
              <a:t>step: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gun geometry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re-measuring the test stand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7165-D40F-462B-B70D-47143885F3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0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819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Thank you for listening!</a:t>
            </a:r>
            <a:endParaRPr lang="en-US" sz="6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7165-D40F-462B-B70D-47143885F3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5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2667000" y="3048000"/>
            <a:ext cx="41338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Back up slides</a:t>
            </a:r>
            <a:endParaRPr lang="en-US" sz="4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7165-D40F-462B-B70D-47143885F3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6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measurement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19139"/>
            <a:ext cx="3200400" cy="32004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5" y="2895600"/>
            <a:ext cx="4303753" cy="3114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0329" y="1981200"/>
            <a:ext cx="8440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HEBC increases the halo beam diffusion rate, so the halo tails are suppressed. The beam and the sensitive components in the machine become less vulnerable to beam jitter.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61722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G. </a:t>
            </a:r>
            <a:r>
              <a:rPr lang="en-US" dirty="0" err="1" smtClean="0"/>
              <a:t>Stancari</a:t>
            </a:r>
            <a:r>
              <a:rPr lang="en-US" dirty="0" smtClean="0"/>
              <a:t> et al. IPAC 11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7165-D40F-462B-B70D-47143885F3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6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1-inch hollow gun diagram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816" y="1904999"/>
            <a:ext cx="3531294" cy="498433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7165-D40F-462B-B70D-47143885F31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6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profile scan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462" y="2177256"/>
            <a:ext cx="4029075" cy="390525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7165-D40F-462B-B70D-47143885F31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1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Filament heating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33600"/>
            <a:ext cx="4639301" cy="462627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7165-D40F-462B-B70D-47143885F31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5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factor alpha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676400" y="1981201"/>
                <a:ext cx="4495800" cy="1033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𝛼</m:t>
                      </m:r>
                      <m:r>
                        <a:rPr lang="en-US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𝜆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𝛽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1−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𝜃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𝜃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981201"/>
                <a:ext cx="4495800" cy="103310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14400" y="3429000"/>
                <a:ext cx="3626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429000"/>
                <a:ext cx="36260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447800" y="34290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Proportional to the barium pressure.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14400" y="4114800"/>
                <a:ext cx="3818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114800"/>
                <a:ext cx="381836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447800" y="41148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e/</a:t>
            </a:r>
            <a:r>
              <a:rPr lang="en-US" dirty="0" err="1" smtClean="0"/>
              <a:t>kT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8882" y="48768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       partition function for the internal properties of the </a:t>
            </a:r>
          </a:p>
          <a:p>
            <a:r>
              <a:rPr lang="en-US" dirty="0" smtClean="0"/>
              <a:t>         absorbed atoms.      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04783" y="5867400"/>
                <a:ext cx="3722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783" y="5867400"/>
                <a:ext cx="37221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447800" y="5867400"/>
            <a:ext cx="556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Barium coverage on the cathode surface.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7165-D40F-462B-B70D-47143885F31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5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Longo Model Residuals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416" y="1935163"/>
            <a:ext cx="4742548" cy="4846637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7165-D40F-462B-B70D-47143885F31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5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Gun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820" y="3200400"/>
            <a:ext cx="3825557" cy="286916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9" y="2743200"/>
            <a:ext cx="3750996" cy="2543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983" y="132951"/>
            <a:ext cx="3857625" cy="26102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91200" y="2743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Heat shield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115" y="5289224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athode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7165-D40F-462B-B70D-47143885F316}" type="slidenum">
              <a:rPr lang="en-US" smtClean="0"/>
              <a:t>19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81600" y="6248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Cathode and electrode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12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Hollow Electron Beam Collimation (HEBC)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The main experimental apparatus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consists </a:t>
            </a:r>
            <a:r>
              <a:rPr lang="en-US" dirty="0"/>
              <a:t>of a pulsed electron gun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a straight </a:t>
            </a:r>
            <a:r>
              <a:rPr lang="en-US" dirty="0" err="1"/>
              <a:t>beamline</a:t>
            </a:r>
            <a:r>
              <a:rPr lang="en-US" dirty="0"/>
              <a:t>, and a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water-cooled </a:t>
            </a:r>
            <a:r>
              <a:rPr lang="en-US" dirty="0"/>
              <a:t>collector.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7165-D40F-462B-B70D-47143885F316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259" y="4191000"/>
            <a:ext cx="3074370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24000"/>
            <a:ext cx="5845170" cy="224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8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Space-charge and </a:t>
            </a:r>
            <a:br>
              <a:rPr lang="en-US" dirty="0"/>
            </a:br>
            <a:r>
              <a:rPr lang="en-US" dirty="0"/>
              <a:t>temperature-limited regimes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2209800"/>
            <a:ext cx="3276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Measured current yield vs. </a:t>
            </a:r>
            <a:br>
              <a:rPr lang="en-US" sz="2800" dirty="0"/>
            </a:br>
            <a:r>
              <a:rPr lang="en-US" sz="2800" dirty="0"/>
              <a:t>temperature to determine gun working point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144111"/>
            <a:ext cx="5257800" cy="471388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7165-D40F-462B-B70D-47143885F31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3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Longo model fitting residuals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55900"/>
            <a:ext cx="5010844" cy="48497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7165-D40F-462B-B70D-47143885F31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6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Oscilloscope signal for </a:t>
            </a:r>
            <a:r>
              <a:rPr lang="en-US" dirty="0" err="1" smtClean="0"/>
              <a:t>perveance</a:t>
            </a:r>
            <a:r>
              <a:rPr lang="en-US" dirty="0" smtClean="0"/>
              <a:t> measurement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792" y="1935163"/>
            <a:ext cx="5840415" cy="438943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7165-D40F-462B-B70D-47143885F31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7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considerations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01031"/>
            <a:ext cx="5714917" cy="122316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7165-D40F-462B-B70D-47143885F316}" type="slidenum">
              <a:rPr lang="en-US" smtClean="0"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3249182"/>
            <a:ext cx="7772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Halo particles / hollow electron beam spams 4</a:t>
            </a:r>
            <a:r>
              <a:rPr lang="el-GR" dirty="0" smtClean="0"/>
              <a:t>σ</a:t>
            </a:r>
            <a:r>
              <a:rPr lang="en-US" dirty="0" smtClean="0"/>
              <a:t> ~ 8</a:t>
            </a:r>
            <a:r>
              <a:rPr lang="el-GR" dirty="0" smtClean="0"/>
              <a:t>σ</a:t>
            </a:r>
            <a:r>
              <a:rPr lang="en-US" dirty="0" smtClean="0"/>
              <a:t>, 1.2 mm~2.4 mm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30182"/>
            <a:ext cx="3448050" cy="1381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62400" y="39624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~ 6mm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" y="4953000"/>
            <a:ext cx="2928938" cy="747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4926672"/>
            <a:ext cx="2791106" cy="7737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11" y="5867400"/>
            <a:ext cx="4084889" cy="7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Perveance</a:t>
            </a:r>
            <a:r>
              <a:rPr lang="en-US" dirty="0" smtClean="0"/>
              <a:t> vs. Voltage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980" y="1935163"/>
            <a:ext cx="5240040" cy="438943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7165-D40F-462B-B70D-47143885F31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Conventional collimation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Conventional collimation system consists of a primary and a secondary collimator.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24664"/>
            <a:ext cx="5383416" cy="30654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4600" y="33528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Collimator must not be placed too close to the beam.</a:t>
            </a:r>
          </a:p>
          <a:p>
            <a:pPr marL="342900" indent="-342900">
              <a:buAutoNum type="arabicPeriod"/>
            </a:pPr>
            <a:r>
              <a:rPr lang="en-US" dirty="0" smtClean="0"/>
              <a:t>Beam jitter.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7165-D40F-462B-B70D-47143885F3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1-Inch Hollow Electron Gun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981200"/>
            <a:ext cx="8229600" cy="4389120"/>
          </a:xfrm>
        </p:spPr>
        <p:txBody>
          <a:bodyPr/>
          <a:lstStyle/>
          <a:p>
            <a:r>
              <a:rPr lang="en-US" dirty="0" smtClean="0"/>
              <a:t>Thermionic dispenser cathode: as we increase the temperature, electrons are emitted from the cathode surface.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505200"/>
            <a:ext cx="4270797" cy="2895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7165-D40F-462B-B70D-47143885F316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14607"/>
            <a:ext cx="4483562" cy="674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9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overview: characterization of the hollow electron gun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measured the cathode yield as a function of cathode-anode voltage and temperature.</a:t>
            </a:r>
          </a:p>
          <a:p>
            <a:r>
              <a:rPr lang="en-US" dirty="0" smtClean="0"/>
              <a:t>We measured the electron beam profile.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7165-D40F-462B-B70D-47143885F316}" type="slidenum">
              <a:rPr lang="en-US" smtClean="0"/>
              <a:t>5</a:t>
            </a:fld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505200"/>
            <a:ext cx="638514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6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Theory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Space-charge regime and temperature-limited regimes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514600"/>
            <a:ext cx="4043362" cy="404336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800600" y="3276600"/>
            <a:ext cx="1143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7315200" y="3200400"/>
            <a:ext cx="762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46081" y="4114800"/>
            <a:ext cx="1940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Space-charge limited regime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761131"/>
            <a:ext cx="2438400" cy="1123721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stCxn id="16" idx="1"/>
          </p:cNvCxnSpPr>
          <p:nvPr/>
        </p:nvCxnSpPr>
        <p:spPr>
          <a:xfrm flipH="1">
            <a:off x="3002422" y="5290066"/>
            <a:ext cx="274178" cy="120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76600" y="5105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shape factor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80059"/>
            <a:ext cx="3710326" cy="21562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2667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Temperature limited regime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7165-D40F-462B-B70D-47143885F3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1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Perveance</a:t>
            </a:r>
            <a:r>
              <a:rPr lang="en-US" dirty="0"/>
              <a:t> </a:t>
            </a:r>
            <a:r>
              <a:rPr lang="en-US" dirty="0" smtClean="0"/>
              <a:t>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229600" cy="4389120"/>
          </a:xfrm>
        </p:spPr>
        <p:txBody>
          <a:bodyPr/>
          <a:lstStyle/>
          <a:p>
            <a:r>
              <a:rPr lang="en-US" dirty="0"/>
              <a:t>Measured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current </a:t>
            </a:r>
            <a:r>
              <a:rPr lang="en-US" dirty="0"/>
              <a:t>vs. voltage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curves </a:t>
            </a:r>
            <a:r>
              <a:rPr lang="en-US" dirty="0"/>
              <a:t>to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characterize </a:t>
            </a:r>
            <a:r>
              <a:rPr lang="en-US" dirty="0"/>
              <a:t>gun </a:t>
            </a:r>
            <a:r>
              <a:rPr lang="en-US" dirty="0" smtClean="0"/>
              <a:t>yield.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47" y="4502611"/>
            <a:ext cx="1943100" cy="7334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7165-D40F-462B-B70D-47143885F316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7103"/>
            <a:ext cx="4295775" cy="923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774224"/>
            <a:ext cx="5661586" cy="432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Longo’s Model fitting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fitted our data with Longo’s model. Below </a:t>
            </a:r>
            <a:r>
              <a:rPr lang="en-US" dirty="0" smtClean="0"/>
              <a:t>are the </a:t>
            </a:r>
            <a:r>
              <a:rPr lang="en-US" dirty="0" smtClean="0"/>
              <a:t>fitting results for free parameters.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199" y="2971800"/>
            <a:ext cx="5093001" cy="3648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49" y="4705146"/>
            <a:ext cx="2107702" cy="9713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286" y="2895600"/>
            <a:ext cx="5474000" cy="4120767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7165-D40F-462B-B70D-47143885F3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8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36" y="152400"/>
            <a:ext cx="8229600" cy="1143000"/>
          </a:xfrm>
        </p:spPr>
        <p:txBody>
          <a:bodyPr/>
          <a:lstStyle/>
          <a:p>
            <a:r>
              <a:rPr lang="en-US" dirty="0" smtClean="0"/>
              <a:t>Beam profile measurements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306" y="1805076"/>
            <a:ext cx="5552630" cy="24504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184337"/>
            <a:ext cx="5600699" cy="249268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2514600" y="3030304"/>
            <a:ext cx="685800" cy="10082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514600" y="4184337"/>
            <a:ext cx="685800" cy="11496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3743235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This can be seen in profile measurements at different currents. =&gt; cathode off-center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981200"/>
            <a:ext cx="2628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Measured 1-D and 2-D scan of beam profile.</a:t>
            </a:r>
            <a:endParaRPr lang="en-US" sz="28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7165-D40F-462B-B70D-47143885F3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8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2077</TotalTime>
  <Words>490</Words>
  <Application>Microsoft Office PowerPoint</Application>
  <PresentationFormat>On-screen Show (4:3)</PresentationFormat>
  <Paragraphs>108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Characterization of Electron Gun for Hollow Electron Beam Collimation (HEBC)</vt:lpstr>
      <vt:lpstr>Hollow Electron Beam Collimation (HEBC)</vt:lpstr>
      <vt:lpstr>Conventional collimation system</vt:lpstr>
      <vt:lpstr>1-Inch Hollow Electron Gun</vt:lpstr>
      <vt:lpstr>Project overview: characterization of the hollow electron gun</vt:lpstr>
      <vt:lpstr>Theory background</vt:lpstr>
      <vt:lpstr>Perveance measurement</vt:lpstr>
      <vt:lpstr>Longo’s Model fitting</vt:lpstr>
      <vt:lpstr>Beam profile measurements</vt:lpstr>
      <vt:lpstr>Conclusion</vt:lpstr>
      <vt:lpstr>Thank you for listening!</vt:lpstr>
      <vt:lpstr>PowerPoint Presentation</vt:lpstr>
      <vt:lpstr>Diffusion measurement</vt:lpstr>
      <vt:lpstr>1-inch hollow gun diagram</vt:lpstr>
      <vt:lpstr>3D profile scan</vt:lpstr>
      <vt:lpstr>Filament heating</vt:lpstr>
      <vt:lpstr>Shape factor alpha</vt:lpstr>
      <vt:lpstr>Longo Model Residuals</vt:lpstr>
      <vt:lpstr>Electron Gun</vt:lpstr>
      <vt:lpstr>Space-charge and  temperature-limited regimes</vt:lpstr>
      <vt:lpstr>Longo model fitting residuals</vt:lpstr>
      <vt:lpstr>Oscilloscope signal for perveance measurement</vt:lpstr>
      <vt:lpstr>Design considerations</vt:lpstr>
      <vt:lpstr>Perveance vs. Voltage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Characterization of Electron Guns for Hollow Electron Beam Collimation</dc:title>
  <dc:creator>Siqi Li x8369 15913N</dc:creator>
  <cp:lastModifiedBy>Siqi Li x8369 15913N</cp:lastModifiedBy>
  <cp:revision>51</cp:revision>
  <dcterms:created xsi:type="dcterms:W3CDTF">2012-07-17T21:13:46Z</dcterms:created>
  <dcterms:modified xsi:type="dcterms:W3CDTF">2012-08-09T20:49:17Z</dcterms:modified>
</cp:coreProperties>
</file>