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71" r:id="rId6"/>
    <p:sldId id="269" r:id="rId7"/>
    <p:sldId id="274" r:id="rId8"/>
    <p:sldId id="275" r:id="rId9"/>
    <p:sldId id="267" r:id="rId10"/>
    <p:sldId id="276" r:id="rId11"/>
    <p:sldId id="270" r:id="rId12"/>
    <p:sldId id="277" r:id="rId13"/>
    <p:sldId id="272" r:id="rId14"/>
    <p:sldId id="264" r:id="rId15"/>
    <p:sldId id="266" r:id="rId16"/>
    <p:sldId id="261" r:id="rId17"/>
    <p:sldId id="259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57" autoAdjust="0"/>
  </p:normalViewPr>
  <p:slideViewPr>
    <p:cSldViewPr>
      <p:cViewPr varScale="1">
        <p:scale>
          <a:sx n="53" d="100"/>
          <a:sy n="53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01871D-9B41-41E2-8253-55A6A9CE843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8B5DA23-D4C0-450A-AA95-BA276CDB7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</p:spPr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Bunch Compression and CSR Study in ASTA</a:t>
            </a:r>
            <a:endParaRPr lang="en-US" cap="none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Dhruv</a:t>
            </a:r>
            <a:r>
              <a:rPr lang="en-US" dirty="0" smtClean="0"/>
              <a:t> </a:t>
            </a:r>
            <a:r>
              <a:rPr lang="en-US" dirty="0" err="1" smtClean="0"/>
              <a:t>Kedar</a:t>
            </a:r>
            <a:endParaRPr lang="en-US" dirty="0" smtClean="0"/>
          </a:p>
          <a:p>
            <a:pPr algn="ctr"/>
            <a:r>
              <a:rPr lang="en-US" dirty="0" err="1" smtClean="0"/>
              <a:t>Fermilab</a:t>
            </a:r>
            <a:endParaRPr lang="en-US" dirty="0" smtClean="0"/>
          </a:p>
          <a:p>
            <a:pPr algn="ctr"/>
            <a:r>
              <a:rPr lang="en-US" dirty="0" smtClean="0"/>
              <a:t>University of Chicago</a:t>
            </a:r>
          </a:p>
          <a:p>
            <a:pPr algn="ctr"/>
            <a:r>
              <a:rPr lang="en-US" smtClean="0"/>
              <a:t>July 24</a:t>
            </a:r>
            <a:r>
              <a:rPr lang="en-US" baseline="30000" smtClean="0"/>
              <a:t>th</a:t>
            </a:r>
            <a:r>
              <a:rPr lang="en-US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Compressor CSR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439" t="19602" r="54504" b="33675"/>
          <a:stretch/>
        </p:blipFill>
        <p:spPr bwMode="auto">
          <a:xfrm>
            <a:off x="394770" y="3200400"/>
            <a:ext cx="402483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752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Nonlinearities introduced to LPS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Readjust optimal CAV2 phase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Phase closer to on-crest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564" t="9977" r="45032" b="22463"/>
          <a:stretch/>
        </p:blipFill>
        <p:spPr bwMode="auto">
          <a:xfrm>
            <a:off x="4892768" y="3200398"/>
            <a:ext cx="3762375" cy="2667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4076" y="606260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Without Cav39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780" y="606260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With Cav39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892" y="1752599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BC1 compression from 2.4mm to 0.07mm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CSR increases RMS size to 0.2mm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Study </a:t>
            </a:r>
            <a:r>
              <a:rPr lang="en-US" sz="2800" dirty="0" smtClean="0"/>
              <a:t>CSR effects in BC2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With addition of BC2, optimize: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CM1 phase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56</a:t>
            </a:r>
            <a:r>
              <a:rPr lang="en-US" sz="2800" dirty="0" smtClean="0"/>
              <a:t> of BC2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Cav39 phase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6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069" y="1828800"/>
            <a:ext cx="7195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Tanaji</a:t>
            </a:r>
            <a:r>
              <a:rPr lang="en-US" sz="2800" dirty="0" smtClean="0"/>
              <a:t> </a:t>
            </a:r>
            <a:r>
              <a:rPr lang="en-US" sz="2800" dirty="0" err="1" smtClean="0"/>
              <a:t>Sen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Chris </a:t>
            </a:r>
            <a:r>
              <a:rPr lang="en-US" sz="2800" dirty="0" err="1" smtClean="0"/>
              <a:t>Prokop</a:t>
            </a:r>
            <a:r>
              <a:rPr lang="en-US" sz="2800" dirty="0" smtClean="0"/>
              <a:t> and Philippe </a:t>
            </a:r>
            <a:r>
              <a:rPr lang="en-US" sz="2800" dirty="0" err="1" smtClean="0"/>
              <a:t>Piot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Eric </a:t>
            </a:r>
            <a:r>
              <a:rPr lang="en-US" sz="2800" dirty="0" err="1" smtClean="0"/>
              <a:t>Prebys</a:t>
            </a:r>
            <a:r>
              <a:rPr lang="en-US" sz="2800" dirty="0" smtClean="0"/>
              <a:t> and Carol </a:t>
            </a:r>
            <a:r>
              <a:rPr lang="en-US" sz="2800" dirty="0" err="1" smtClean="0"/>
              <a:t>Angarola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1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1D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dynamics with ELEGANT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9872" t="22108" r="52180" b="30713"/>
          <a:stretch/>
        </p:blipFill>
        <p:spPr bwMode="auto">
          <a:xfrm>
            <a:off x="1143000" y="2268177"/>
            <a:ext cx="3139570" cy="2227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8205" t="19601" r="53718" b="33219"/>
          <a:stretch/>
        </p:blipFill>
        <p:spPr bwMode="auto">
          <a:xfrm>
            <a:off x="5029200" y="2268176"/>
            <a:ext cx="3070442" cy="2227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052" t="8433" r="59999" b="44388"/>
          <a:stretch/>
        </p:blipFill>
        <p:spPr bwMode="auto">
          <a:xfrm>
            <a:off x="5021371" y="4724400"/>
            <a:ext cx="30861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6923" t="17322" r="55128" b="35954"/>
          <a:stretch/>
        </p:blipFill>
        <p:spPr bwMode="auto">
          <a:xfrm>
            <a:off x="1143000" y="4724400"/>
            <a:ext cx="3138935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146172" y="554721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Cav39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17506" y="3181932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Cav2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Linearization of phase space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0" y="2438400"/>
                <a:ext cx="4419600" cy="14107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Chirp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56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5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𝑒𝑉𝑐𝑜𝑠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𝜑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𝑘𝑧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0" y="2438400"/>
                <a:ext cx="4419600" cy="14107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7444"/>
            <a:ext cx="49911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86400" y="3581400"/>
                <a:ext cx="3238500" cy="84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𝑧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581400"/>
                <a:ext cx="3238500" cy="8483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88702" y="5562600"/>
                <a:ext cx="7669498" cy="990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=0→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39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39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= 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39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2" y="5562600"/>
                <a:ext cx="7669498" cy="9907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8702" y="4829304"/>
                <a:ext cx="2335498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𝑒𝑉𝑘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2" y="4829304"/>
                <a:ext cx="2335498" cy="8557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Linearization of phase space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0" y="1752599"/>
                <a:ext cx="5638800" cy="25146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𝑆</m:t>
                      </m:r>
                      <m:r>
                        <a:rPr lang="en-US" i="1" smtClean="0">
                          <a:latin typeface="Cambria Math"/>
                        </a:rPr>
                        <m:t>=2</m:t>
                      </m:r>
                      <m:r>
                        <a:rPr lang="en-US" i="1" smtClean="0">
                          <a:latin typeface="Cambria Math"/>
                        </a:rPr>
                        <m:t>𝜌𝜃</m:t>
                      </m:r>
                      <m:r>
                        <a:rPr lang="en-US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600" dirty="0" smtClean="0"/>
              </a:p>
              <a:p>
                <a:pPr marL="0" indent="0">
                  <a:buNone/>
                </a:pPr>
                <a:endParaRPr lang="en-US" sz="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𝑒𝐵</m:t>
                          </m:r>
                        </m:den>
                      </m:f>
                    </m:oMath>
                  </m:oMathPara>
                </a14:m>
                <a:endParaRPr lang="en-US" sz="800" i="1" dirty="0" smtClean="0"/>
              </a:p>
              <a:p>
                <a:pPr marL="0" indent="0" algn="ctr">
                  <a:buNone/>
                </a:pPr>
                <a:endParaRPr lang="en-US" sz="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𝑒𝐵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0" y="1752599"/>
                <a:ext cx="5638800" cy="251460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514600" cy="262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81000" y="4114800"/>
                <a:ext cx="74676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Introduce deviation: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(1+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7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7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56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566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14800"/>
                <a:ext cx="7467600" cy="2743200"/>
              </a:xfrm>
              <a:prstGeom prst="rect">
                <a:avLst/>
              </a:prstGeom>
              <a:blipFill rotWithShape="1">
                <a:blip r:embed="rId4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10000" y="6096000"/>
            <a:ext cx="685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1D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dynamics with ELEGANT</a:t>
            </a:r>
          </a:p>
          <a:p>
            <a:r>
              <a:rPr lang="en-US" dirty="0" smtClean="0"/>
              <a:t>More compression equates with higher peak current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9871" t="22792" r="57616" b="30484"/>
          <a:stretch/>
        </p:blipFill>
        <p:spPr bwMode="auto">
          <a:xfrm>
            <a:off x="4724400" y="2820670"/>
            <a:ext cx="4038600" cy="3199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31795" t="33505" r="35524" b="19316"/>
          <a:stretch/>
        </p:blipFill>
        <p:spPr bwMode="auto">
          <a:xfrm>
            <a:off x="622126" y="2820670"/>
            <a:ext cx="3987974" cy="3199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00800" y="624840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Cav39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2684" y="6200745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Cav2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Nonlinear effects on LPS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7526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Unwanted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</a:p>
          <a:p>
            <a:pPr lvl="1"/>
            <a:r>
              <a:rPr lang="en-US" dirty="0" smtClean="0"/>
              <a:t>Collective space charge effects (LE)</a:t>
            </a:r>
          </a:p>
          <a:p>
            <a:pPr lvl="1"/>
            <a:r>
              <a:rPr lang="en-US" dirty="0" smtClean="0"/>
              <a:t>Falls as 1/</a:t>
            </a:r>
            <a:r>
              <a:rPr lang="en-US" dirty="0" smtClean="0">
                <a:latin typeface="Arial"/>
                <a:cs typeface="Arial"/>
              </a:rPr>
              <a:t>ɣ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endParaRPr lang="en-US" dirty="0" smtClean="0"/>
          </a:p>
          <a:p>
            <a:pPr lvl="1"/>
            <a:r>
              <a:rPr lang="en-US" dirty="0" smtClean="0"/>
              <a:t>Coherent Synchrotron Radiation (HE)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78867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7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52900" cy="2895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ASTA (Advanced Superconducting Test Accelerator)</a:t>
            </a:r>
          </a:p>
          <a:p>
            <a:pPr>
              <a:buClrTx/>
            </a:pPr>
            <a:r>
              <a:rPr lang="en-US" dirty="0" smtClean="0"/>
              <a:t>Develop SRF technology</a:t>
            </a:r>
          </a:p>
          <a:p>
            <a:pPr>
              <a:buClrTx/>
            </a:pPr>
            <a:r>
              <a:rPr lang="en-US" dirty="0" smtClean="0"/>
              <a:t>International Linear Collider </a:t>
            </a:r>
            <a:r>
              <a:rPr lang="en-US" dirty="0"/>
              <a:t>c</a:t>
            </a:r>
            <a:r>
              <a:rPr lang="en-US" dirty="0" smtClean="0"/>
              <a:t>omponent design</a:t>
            </a:r>
          </a:p>
          <a:p>
            <a:pPr>
              <a:buClrTx/>
            </a:pPr>
            <a:r>
              <a:rPr lang="en-US" dirty="0" smtClean="0"/>
              <a:t>Beams with ILC parameters</a:t>
            </a:r>
          </a:p>
          <a:p>
            <a:pPr>
              <a:buClrTx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7828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62468" cy="312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105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sz="2400" dirty="0"/>
              <a:t>Optimize two-stage bunch compression 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sz="2400" dirty="0"/>
              <a:t>Minimize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distortions due </a:t>
            </a:r>
            <a:r>
              <a:rPr lang="en-US" sz="2400" dirty="0"/>
              <a:t>to CSR effects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27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549236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793" y="3733800"/>
            <a:ext cx="3352800" cy="2895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Two stage bunch compression</a:t>
            </a:r>
          </a:p>
          <a:p>
            <a:pPr>
              <a:buFontTx/>
              <a:buChar char="-"/>
            </a:pPr>
            <a:r>
              <a:rPr lang="en-US" sz="2000" dirty="0" smtClean="0"/>
              <a:t>Compression from differences in path length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09600" y="147828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6878" y="3156216"/>
            <a:ext cx="2191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Credit P. </a:t>
            </a:r>
            <a:r>
              <a:rPr lang="en-US" sz="1200" i="1" dirty="0" err="1" smtClean="0"/>
              <a:t>Piot</a:t>
            </a:r>
            <a:r>
              <a:rPr lang="en-US" sz="1200" i="1" dirty="0" smtClean="0"/>
              <a:t>, C. </a:t>
            </a:r>
            <a:r>
              <a:rPr lang="en-US" sz="1200" i="1" dirty="0" err="1" smtClean="0"/>
              <a:t>Prokop</a:t>
            </a:r>
            <a:r>
              <a:rPr lang="en-US" sz="1200" i="1" dirty="0" smtClean="0"/>
              <a:t>, NIU</a:t>
            </a:r>
            <a:endParaRPr lang="en-US" sz="1200" i="1" dirty="0"/>
          </a:p>
        </p:txBody>
      </p:sp>
      <p:pic>
        <p:nvPicPr>
          <p:cNvPr id="9" name="Picture 4" descr="Slid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8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Linearization Procedure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05000"/>
                <a:ext cx="8077200" cy="1524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∆</m:t>
                    </m:r>
                    <m:r>
                      <a:rPr lang="en-US" i="1" smtClean="0">
                        <a:latin typeface="Cambria Math"/>
                      </a:rPr>
                      <m:t>𝐸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𝑒𝑉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𝑘𝑧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Optimize phase of CAV2: CAV1 – CAV2 – BC1</a:t>
                </a:r>
              </a:p>
              <a:p>
                <a:r>
                  <a:rPr lang="en-US" dirty="0" smtClean="0"/>
                  <a:t>Remove quadratic term of LPS: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05000"/>
                <a:ext cx="8077200" cy="1524000"/>
              </a:xfrm>
              <a:blipFill rotWithShape="1">
                <a:blip r:embed="rId2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9600" y="147828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5782" t="22684" r="37517" b="45765"/>
          <a:stretch/>
        </p:blipFill>
        <p:spPr bwMode="auto">
          <a:xfrm>
            <a:off x="4273990" y="3706388"/>
            <a:ext cx="4876800" cy="315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765" y="33528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CAV1 – CAV2 – CAV39 – BC1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Voltage optimization: CAV2, CAV2, CAV39 phase on-crest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Phase optimization: CAV2 on phase, scan CAV39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51280" t="19955" r="38032" b="65217"/>
          <a:stretch/>
        </p:blipFill>
        <p:spPr bwMode="auto">
          <a:xfrm>
            <a:off x="0" y="4886016"/>
            <a:ext cx="2415988" cy="1971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024" y="3433215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Credit E. Kim, KNU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573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Linearization of phase space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0" y="1486544"/>
                <a:ext cx="4419600" cy="14107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Chirp</m:t>
                      </m:r>
                      <m:r>
                        <a:rPr lang="en-US" i="1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5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𝑒𝑉𝑐𝑜𝑠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𝜑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𝑘𝑧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0" y="1486544"/>
                <a:ext cx="4419600" cy="14107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7444"/>
            <a:ext cx="2798218" cy="175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52499" y="2604014"/>
                <a:ext cx="4267200" cy="671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+…..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99" y="2604014"/>
                <a:ext cx="4267200" cy="671915"/>
              </a:xfrm>
              <a:prstGeom prst="rect">
                <a:avLst/>
              </a:prstGeom>
              <a:blipFill rotWithShape="1">
                <a:blip r:embed="rId4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 rotWithShape="1">
          <a:blip r:embed="rId5"/>
          <a:srcRect l="47596" t="53877" r="31410" b="26453"/>
          <a:stretch/>
        </p:blipFill>
        <p:spPr bwMode="auto">
          <a:xfrm>
            <a:off x="203721" y="3886200"/>
            <a:ext cx="4406379" cy="2803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42672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ELEGANT simulation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6D particle tracking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Simulation of tracking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Computations of CSR, space charge, </a:t>
            </a:r>
            <a:r>
              <a:rPr lang="en-US" sz="2000" dirty="0" err="1" smtClean="0"/>
              <a:t>wakefields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7001" y="3628037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Credit M. </a:t>
            </a:r>
            <a:r>
              <a:rPr lang="en-US" sz="1200" i="1" dirty="0" err="1" smtClean="0"/>
              <a:t>Mamtinim</a:t>
            </a:r>
            <a:r>
              <a:rPr lang="en-US" sz="1200" i="1" dirty="0" smtClean="0"/>
              <a:t>, ISU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458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1D Simulation with ELEGANT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9872" t="22108" r="52180" b="30713"/>
          <a:stretch/>
        </p:blipFill>
        <p:spPr bwMode="auto">
          <a:xfrm>
            <a:off x="762000" y="1981200"/>
            <a:ext cx="2590800" cy="1922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8205" t="19601" r="53718" b="33219"/>
          <a:stretch/>
        </p:blipFill>
        <p:spPr bwMode="auto">
          <a:xfrm>
            <a:off x="3505200" y="2001423"/>
            <a:ext cx="2438400" cy="1922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052" t="8433" r="59999" b="44388"/>
          <a:stretch/>
        </p:blipFill>
        <p:spPr bwMode="auto">
          <a:xfrm>
            <a:off x="3505200" y="4210676"/>
            <a:ext cx="24384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6923" t="17322" r="55128" b="35954"/>
          <a:stretch/>
        </p:blipFill>
        <p:spPr bwMode="auto">
          <a:xfrm>
            <a:off x="730624" y="4210676"/>
            <a:ext cx="25908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38779" y="492502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Cav39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32554" y="2742489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Cav2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6"/>
          <a:srcRect l="31795" t="33505" r="35524" b="19316"/>
          <a:stretch/>
        </p:blipFill>
        <p:spPr bwMode="auto">
          <a:xfrm>
            <a:off x="6096000" y="2001423"/>
            <a:ext cx="2438400" cy="1922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/>
          <a:srcRect l="9871" t="22792" r="57616" b="30484"/>
          <a:stretch/>
        </p:blipFill>
        <p:spPr bwMode="auto">
          <a:xfrm>
            <a:off x="6096000" y="4210676"/>
            <a:ext cx="24384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02225" y="6260012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Before BC1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626" y="6260012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After BC1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985" y="626001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Profile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CSR </a:t>
            </a:r>
            <a:r>
              <a:rPr lang="en-US" dirty="0" smtClean="0">
                <a:solidFill>
                  <a:schemeClr val="tx1"/>
                </a:solidFill>
              </a:rPr>
              <a:t>Complications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47" y="1676400"/>
            <a:ext cx="8382000" cy="3124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Charged particles in dipole emit synchrotron radiation in phase</a:t>
            </a:r>
          </a:p>
          <a:p>
            <a:r>
              <a:rPr lang="en-US" sz="2800" dirty="0" smtClean="0"/>
              <a:t>Coherent Synchrotron Radiation </a:t>
            </a:r>
            <a:r>
              <a:rPr lang="en-US" sz="2800" dirty="0" smtClean="0"/>
              <a:t>generates energy spread (tail interacts with head)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33578" r="71569" b="46569"/>
          <a:stretch/>
        </p:blipFill>
        <p:spPr bwMode="auto">
          <a:xfrm>
            <a:off x="4489099" y="3657600"/>
            <a:ext cx="4654902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CSR Complications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47" y="1676400"/>
            <a:ext cx="83820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Charged particles in dipole emit synchrotron radiation in phase</a:t>
            </a:r>
          </a:p>
          <a:p>
            <a:r>
              <a:rPr lang="en-US" sz="2800" dirty="0" smtClean="0"/>
              <a:t>CSR generates energy spread (tail interacts with head)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457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Benefits of two-stage compression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Reduce bending angle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(R</a:t>
            </a:r>
            <a:r>
              <a:rPr lang="en-US" sz="2800" baseline="-25000" dirty="0">
                <a:solidFill>
                  <a:srgbClr val="FF0000"/>
                </a:solidFill>
              </a:rPr>
              <a:t>56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Stronger </a:t>
            </a:r>
            <a:r>
              <a:rPr lang="en-US" sz="2800" dirty="0">
                <a:solidFill>
                  <a:srgbClr val="FF0000"/>
                </a:solidFill>
              </a:rPr>
              <a:t>harmonic cavity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06" y="3581400"/>
            <a:ext cx="476472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4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Compressor CSR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439" t="19602" r="54504" b="33675"/>
          <a:stretch/>
        </p:blipFill>
        <p:spPr bwMode="auto">
          <a:xfrm>
            <a:off x="394770" y="3200400"/>
            <a:ext cx="402483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752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Nonlinearities introduced to LPS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Readjust optimal CAV2 phase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Phase </a:t>
            </a:r>
            <a:r>
              <a:rPr lang="en-US" sz="2400" dirty="0"/>
              <a:t>closer to on-crest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1469721"/>
            <a:ext cx="8001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075" y="6065067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Without Cav39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2451</TotalTime>
  <Words>632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Bunch Compression and CSR Study in ASTA</vt:lpstr>
      <vt:lpstr>Overview</vt:lpstr>
      <vt:lpstr>Beamline</vt:lpstr>
      <vt:lpstr>Linearization Procedure</vt:lpstr>
      <vt:lpstr>Linearization of phase space</vt:lpstr>
      <vt:lpstr>1D Simulation with ELEGANT</vt:lpstr>
      <vt:lpstr>CSR Complications</vt:lpstr>
      <vt:lpstr>CSR Complications</vt:lpstr>
      <vt:lpstr>Bunch Compressor CSR</vt:lpstr>
      <vt:lpstr>Bunch Compressor CSR</vt:lpstr>
      <vt:lpstr>Conclusion &amp; Next steps</vt:lpstr>
      <vt:lpstr>Acknowledgements</vt:lpstr>
      <vt:lpstr>Questions</vt:lpstr>
      <vt:lpstr>1D Simulation</vt:lpstr>
      <vt:lpstr>Linearization of phase space</vt:lpstr>
      <vt:lpstr>Linearization of phase space</vt:lpstr>
      <vt:lpstr>1D Simulation</vt:lpstr>
      <vt:lpstr>Nonlinear effects on LPS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</dc:creator>
  <cp:lastModifiedBy>localadmin</cp:lastModifiedBy>
  <cp:revision>46</cp:revision>
  <dcterms:created xsi:type="dcterms:W3CDTF">2012-07-23T14:23:42Z</dcterms:created>
  <dcterms:modified xsi:type="dcterms:W3CDTF">2012-08-10T16:08:50Z</dcterms:modified>
</cp:coreProperties>
</file>