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286" r:id="rId4"/>
    <p:sldId id="292" r:id="rId5"/>
    <p:sldId id="289" r:id="rId6"/>
    <p:sldId id="290" r:id="rId7"/>
    <p:sldId id="293" r:id="rId8"/>
    <p:sldId id="294" r:id="rId9"/>
    <p:sldId id="275" r:id="rId10"/>
    <p:sldId id="276" r:id="rId11"/>
    <p:sldId id="307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89"/>
            <p14:sldId id="290"/>
            <p14:sldId id="293"/>
            <p14:sldId id="294"/>
            <p14:sldId id="275"/>
            <p14:sldId id="276"/>
            <p14:sldId id="307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7E"/>
    <a:srgbClr val="003087"/>
    <a:srgbClr val="B50BAD"/>
    <a:srgbClr val="004C97"/>
    <a:srgbClr val="404040"/>
    <a:srgbClr val="6600FF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1/17/2023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January 23,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5E2C-32DE-344B-AC27-DA76495A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AP-0 A/C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899FF-FEE4-3A34-2C30-64768022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29" y="837644"/>
            <a:ext cx="5901532" cy="5677456"/>
          </a:xfrm>
        </p:spPr>
        <p:txBody>
          <a:bodyPr/>
          <a:lstStyle/>
          <a:p>
            <a:r>
              <a:rPr lang="en-US" sz="1800" dirty="0">
                <a:solidFill>
                  <a:srgbClr val="7030A0"/>
                </a:solidFill>
              </a:rPr>
              <a:t>Working with Radiation Safety and ISD on plan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Clearly can’t be running beam to g-2 when work is going on in Water Cage</a:t>
            </a:r>
          </a:p>
          <a:p>
            <a:pPr lvl="1"/>
            <a:r>
              <a:rPr lang="en-US" sz="1600" dirty="0"/>
              <a:t>RAW systems cool to ~30 </a:t>
            </a:r>
            <a:r>
              <a:rPr lang="en-US" sz="1600" dirty="0" err="1"/>
              <a:t>mR</a:t>
            </a:r>
            <a:r>
              <a:rPr lang="en-US" sz="1600" dirty="0"/>
              <a:t>/</a:t>
            </a:r>
            <a:r>
              <a:rPr lang="en-US" sz="1600" dirty="0" err="1"/>
              <a:t>Hr</a:t>
            </a:r>
            <a:r>
              <a:rPr lang="en-US" sz="1600" dirty="0"/>
              <a:t> 2 hours after g-2 beam is off, but much lower where A/C work will be going on</a:t>
            </a:r>
          </a:p>
          <a:p>
            <a:pPr lvl="1"/>
            <a:r>
              <a:rPr lang="en-US" sz="1600" b="1" dirty="0"/>
              <a:t>Work is projected to take up to a month, beginning sometime in February</a:t>
            </a:r>
          </a:p>
          <a:p>
            <a:pPr lvl="1"/>
            <a:r>
              <a:rPr lang="en-US" sz="1600" dirty="0"/>
              <a:t>Prefer to put off start if possible (contract may not allow) to align with next g-2 cryo warm-up</a:t>
            </a:r>
          </a:p>
          <a:p>
            <a:r>
              <a:rPr lang="en-US" sz="1800" dirty="0"/>
              <a:t>Rad Fence area behind AP-0</a:t>
            </a:r>
          </a:p>
          <a:p>
            <a:pPr lvl="1"/>
            <a:r>
              <a:rPr lang="en-US" sz="1600" dirty="0"/>
              <a:t>Vault A/C units located in fenced area</a:t>
            </a:r>
          </a:p>
          <a:p>
            <a:pPr lvl="1"/>
            <a:r>
              <a:rPr lang="en-US" sz="1600" dirty="0"/>
              <a:t>Fenced area may be Tevatron legacy, SY120 and Muon Shielding Assessments show adequate passive shielding</a:t>
            </a:r>
          </a:p>
          <a:p>
            <a:pPr lvl="1"/>
            <a:r>
              <a:rPr lang="en-US" sz="1600" dirty="0"/>
              <a:t>Peak rate near back of AP-0 when running beam to g-2 should be around 20 </a:t>
            </a:r>
            <a:r>
              <a:rPr lang="en-US" sz="1600" dirty="0" err="1"/>
              <a:t>mR</a:t>
            </a:r>
            <a:r>
              <a:rPr lang="en-US" sz="1600" dirty="0"/>
              <a:t>/</a:t>
            </a:r>
            <a:r>
              <a:rPr lang="en-US" sz="1600" dirty="0" err="1"/>
              <a:t>Hr</a:t>
            </a:r>
            <a:r>
              <a:rPr lang="en-US" sz="1600" dirty="0"/>
              <a:t>, not far from A/C units</a:t>
            </a:r>
          </a:p>
          <a:p>
            <a:r>
              <a:rPr lang="en-US" sz="1800" dirty="0"/>
              <a:t>Proposal under consideration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Do Mu2e studies during workdays (13W beam power), run beam at night and on weekends</a:t>
            </a:r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Run beam to g-2 on days that work isn’t in water cage or (maybe) rad fence area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023F-A28B-34BD-EFD3-196A84A3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1/27/23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321E-28E5-E328-8C1E-236B506F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AP-0 A/C units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F123-EB1A-050D-85DA-68EDDEB9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CE62EE-68CD-48CB-0C14-54E7A1CFF1AF}"/>
              </a:ext>
            </a:extLst>
          </p:cNvPr>
          <p:cNvGrpSpPr/>
          <p:nvPr/>
        </p:nvGrpSpPr>
        <p:grpSpPr>
          <a:xfrm>
            <a:off x="6180138" y="890032"/>
            <a:ext cx="2963863" cy="5320268"/>
            <a:chOff x="6180138" y="890032"/>
            <a:chExt cx="2963863" cy="532026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63C053-87DF-7341-9001-845969ACD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80138" y="890032"/>
              <a:ext cx="2963863" cy="5320268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90ED70-6928-4DCD-B346-6C852C6895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91513" y="4152900"/>
              <a:ext cx="195262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86264A-CE69-012E-0022-21D37AADE568}"/>
                </a:ext>
              </a:extLst>
            </p:cNvPr>
            <p:cNvCxnSpPr>
              <a:stCxn id="8" idx="2"/>
            </p:cNvCxnSpPr>
            <p:nvPr/>
          </p:nvCxnSpPr>
          <p:spPr>
            <a:xfrm flipH="1" flipV="1">
              <a:off x="7396163" y="3633788"/>
              <a:ext cx="265907" cy="25765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C641F62-CF4B-B590-1C17-B1F7734C81DA}"/>
                </a:ext>
              </a:extLst>
            </p:cNvPr>
            <p:cNvCxnSpPr/>
            <p:nvPr/>
          </p:nvCxnSpPr>
          <p:spPr>
            <a:xfrm flipH="1">
              <a:off x="8191500" y="4152900"/>
              <a:ext cx="10001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E0520EF-6043-2296-2F75-457590CC252A}"/>
                </a:ext>
              </a:extLst>
            </p:cNvPr>
            <p:cNvCxnSpPr/>
            <p:nvPr/>
          </p:nvCxnSpPr>
          <p:spPr>
            <a:xfrm flipV="1">
              <a:off x="7526338" y="1233488"/>
              <a:ext cx="255587" cy="9715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91CAAB6-C4BB-6CA7-336C-760F829CD9DC}"/>
                </a:ext>
              </a:extLst>
            </p:cNvPr>
            <p:cNvCxnSpPr/>
            <p:nvPr/>
          </p:nvCxnSpPr>
          <p:spPr>
            <a:xfrm flipV="1">
              <a:off x="7781925" y="890032"/>
              <a:ext cx="38100" cy="3434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E268A21-BD90-7FC4-7088-81139170B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41506" y="890032"/>
              <a:ext cx="50007" cy="9149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511579A-B6F9-FF4A-A346-94A297799A03}"/>
                </a:ext>
              </a:extLst>
            </p:cNvPr>
            <p:cNvCxnSpPr/>
            <p:nvPr/>
          </p:nvCxnSpPr>
          <p:spPr>
            <a:xfrm>
              <a:off x="8075612" y="1804988"/>
              <a:ext cx="16589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8426F53-F5C0-E469-B101-7B2D5039F7A9}"/>
                </a:ext>
              </a:extLst>
            </p:cNvPr>
            <p:cNvCxnSpPr/>
            <p:nvPr/>
          </p:nvCxnSpPr>
          <p:spPr>
            <a:xfrm>
              <a:off x="8037512" y="2095501"/>
              <a:ext cx="203994" cy="1762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AAC669A-CB60-CD63-0426-ACF9883475B6}"/>
                </a:ext>
              </a:extLst>
            </p:cNvPr>
            <p:cNvCxnSpPr/>
            <p:nvPr/>
          </p:nvCxnSpPr>
          <p:spPr>
            <a:xfrm>
              <a:off x="8241506" y="2271713"/>
              <a:ext cx="50007" cy="13620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CCFCEEF-10A2-43AE-122B-B6D43DE50A1B}"/>
                </a:ext>
              </a:extLst>
            </p:cNvPr>
            <p:cNvCxnSpPr/>
            <p:nvPr/>
          </p:nvCxnSpPr>
          <p:spPr>
            <a:xfrm flipH="1">
              <a:off x="8191500" y="3633788"/>
              <a:ext cx="10001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06B23B-A2D6-BAF7-8D29-3DCC503E7430}"/>
              </a:ext>
            </a:extLst>
          </p:cNvPr>
          <p:cNvCxnSpPr>
            <a:cxnSpLocks/>
          </p:cNvCxnSpPr>
          <p:nvPr/>
        </p:nvCxnSpPr>
        <p:spPr>
          <a:xfrm rot="-60000">
            <a:off x="7710488" y="2738438"/>
            <a:ext cx="71437" cy="440531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220149-3F55-FDF3-FAF6-3723C4844171}"/>
              </a:ext>
            </a:extLst>
          </p:cNvPr>
          <p:cNvCxnSpPr>
            <a:cxnSpLocks/>
          </p:cNvCxnSpPr>
          <p:nvPr/>
        </p:nvCxnSpPr>
        <p:spPr>
          <a:xfrm rot="120000" flipH="1">
            <a:off x="7610474" y="2738448"/>
            <a:ext cx="100584" cy="21431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E4A697-E600-2B1F-21B4-EE406D4050E5}"/>
              </a:ext>
            </a:extLst>
          </p:cNvPr>
          <p:cNvCxnSpPr>
            <a:cxnSpLocks/>
          </p:cNvCxnSpPr>
          <p:nvPr/>
        </p:nvCxnSpPr>
        <p:spPr>
          <a:xfrm rot="120000" flipH="1">
            <a:off x="7689055" y="3179037"/>
            <a:ext cx="100584" cy="21431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4925AF-0260-8283-2E07-24EDA3B88DD7}"/>
              </a:ext>
            </a:extLst>
          </p:cNvPr>
          <p:cNvSpPr txBox="1"/>
          <p:nvPr/>
        </p:nvSpPr>
        <p:spPr>
          <a:xfrm rot="15811201">
            <a:off x="6584290" y="4081002"/>
            <a:ext cx="220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Rad Fence Area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C691B-3F33-2381-C578-2CA7E158D6A3}"/>
              </a:ext>
            </a:extLst>
          </p:cNvPr>
          <p:cNvSpPr txBox="1"/>
          <p:nvPr/>
        </p:nvSpPr>
        <p:spPr>
          <a:xfrm>
            <a:off x="6418079" y="4405853"/>
            <a:ext cx="1409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Main Unit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B4C0304-8285-CA7E-16F4-3E59D1AB6958}"/>
              </a:ext>
            </a:extLst>
          </p:cNvPr>
          <p:cNvCxnSpPr/>
          <p:nvPr/>
        </p:nvCxnSpPr>
        <p:spPr>
          <a:xfrm flipV="1">
            <a:off x="6877050" y="3712369"/>
            <a:ext cx="307794" cy="6596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84C22B-5489-1AE3-EA0F-39399FE93479}"/>
              </a:ext>
            </a:extLst>
          </p:cNvPr>
          <p:cNvSpPr txBox="1"/>
          <p:nvPr/>
        </p:nvSpPr>
        <p:spPr>
          <a:xfrm>
            <a:off x="7380105" y="2183197"/>
            <a:ext cx="1409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Vault Units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AD0BB74-7625-9618-D8B6-3DF959C619EA}"/>
              </a:ext>
            </a:extLst>
          </p:cNvPr>
          <p:cNvCxnSpPr>
            <a:cxnSpLocks/>
          </p:cNvCxnSpPr>
          <p:nvPr/>
        </p:nvCxnSpPr>
        <p:spPr>
          <a:xfrm flipH="1">
            <a:off x="7688711" y="2425127"/>
            <a:ext cx="155126" cy="444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97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945C982C-6E3E-4B69-8D34-5BD5AD859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998" y="778827"/>
            <a:ext cx="6519002" cy="52023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117446" y="979366"/>
            <a:ext cx="25103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BB057E"/>
                </a:solidFill>
              </a:rPr>
              <a:t>8Gev Delivery Ring beam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DBAFA04-8DEE-4D8A-8A29-DBE7E39EE7E5}"/>
              </a:ext>
            </a:extLst>
          </p:cNvPr>
          <p:cNvSpPr txBox="1">
            <a:spLocks/>
          </p:cNvSpPr>
          <p:nvPr/>
        </p:nvSpPr>
        <p:spPr>
          <a:xfrm rot="16200000">
            <a:off x="5167200" y="256871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M4 Beamline Studies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1CFF355-0D4A-4AFB-B815-F5AEA8E29CF2}"/>
              </a:ext>
            </a:extLst>
          </p:cNvPr>
          <p:cNvSpPr txBox="1">
            <a:spLocks/>
          </p:cNvSpPr>
          <p:nvPr/>
        </p:nvSpPr>
        <p:spPr>
          <a:xfrm rot="16200000">
            <a:off x="2606305" y="203341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R:KPS4A repair    &amp;  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Trolley Run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ACD9F42-0954-4EDE-B7AC-6ADC730221EB}"/>
              </a:ext>
            </a:extLst>
          </p:cNvPr>
          <p:cNvSpPr txBox="1">
            <a:spLocks/>
          </p:cNvSpPr>
          <p:nvPr/>
        </p:nvSpPr>
        <p:spPr>
          <a:xfrm rot="16200000">
            <a:off x="3706389" y="2039707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Trolley Run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391D16A-C2E3-42F1-9F80-5ECB1F8510C9}"/>
              </a:ext>
            </a:extLst>
          </p:cNvPr>
          <p:cNvSpPr txBox="1">
            <a:spLocks/>
          </p:cNvSpPr>
          <p:nvPr/>
        </p:nvSpPr>
        <p:spPr>
          <a:xfrm rot="16200000">
            <a:off x="5737884" y="256871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Booster Study Day – No beam to g-2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CBC4C17-6A78-4389-ABA6-CD65D6C9E3E3}"/>
              </a:ext>
            </a:extLst>
          </p:cNvPr>
          <p:cNvSpPr txBox="1">
            <a:spLocks/>
          </p:cNvSpPr>
          <p:nvPr/>
        </p:nvSpPr>
        <p:spPr>
          <a:xfrm rot="16200000">
            <a:off x="6454720" y="256576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Studies – Time in 20 &amp; 50 House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42A1480C-8ED3-4ED4-87B2-2EC7BA3F56E0}"/>
              </a:ext>
            </a:extLst>
          </p:cNvPr>
          <p:cNvSpPr txBox="1">
            <a:spLocks/>
          </p:cNvSpPr>
          <p:nvPr/>
        </p:nvSpPr>
        <p:spPr>
          <a:xfrm>
            <a:off x="7173201" y="452693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&lt;-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g-2 off      -&gt;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   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Cryo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 work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153099" y="495731"/>
            <a:ext cx="8686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Delivered beam to g-2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Work completed: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Diagnosed M40 to gain BLM aborts for M3, DR and M4 beamlines.  Still needs more work.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Replaced digitizer for D:ICABT (DR abort ion chamber)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Reversed the polarity D:Q106  back to nominal.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Target Blower maintenance &amp; replaced a pressure transducer for air pressure D:TRMP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Replaced a dead chipmunk at AP50.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RF water cooling skid at AP50 is fixed!!  RF is ON.    Thanks to MSD, Dez and ISD for making the modifications to the water skid.  </a:t>
            </a:r>
          </a:p>
          <a:p>
            <a:pPr lvl="2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ESS2 (mu2e electrostatic septa) Power Supply Installation to be completed in 1-2 weeks.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New DR BPM 100% Installed and 66% timed in.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8Gev Studies:  (2 days)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BPM 8Gev beam studies.  Installed &amp; trouble shoot the 20 &amp; 50 house BPM's. (Patel 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Delivering Ring work to tune up RF system with beam and diagnose new BPM data.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M4 beamline instrument calibration study. (Werkema, Drendel)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1CA8-D116-4E1C-BED5-0BDF44C6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Downtime for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B444-873D-456C-AA92-241B42F7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4507"/>
            <a:ext cx="4687410" cy="5478251"/>
          </a:xfrm>
        </p:spPr>
        <p:txBody>
          <a:bodyPr/>
          <a:lstStyle/>
          <a:p>
            <a:r>
              <a:rPr lang="en-US" sz="1800" dirty="0">
                <a:solidFill>
                  <a:srgbClr val="004C97"/>
                </a:solidFill>
              </a:rPr>
              <a:t>Muon:  				(Total 0.0  hours)</a:t>
            </a:r>
          </a:p>
          <a:p>
            <a:pPr marL="457200" lvl="1" indent="0">
              <a:buNone/>
            </a:pPr>
            <a:r>
              <a:rPr lang="en-US" sz="1600" dirty="0"/>
              <a:t>- 		 				 	(0.0 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4C97"/>
                </a:solidFill>
              </a:rPr>
              <a:t>-  </a:t>
            </a:r>
            <a:r>
              <a:rPr lang="en-US" sz="1600" dirty="0">
                <a:solidFill>
                  <a:schemeClr val="accent6"/>
                </a:solidFill>
              </a:rPr>
              <a:t>8Gev</a:t>
            </a:r>
            <a:r>
              <a:rPr lang="en-US" sz="1600" dirty="0">
                <a:solidFill>
                  <a:srgbClr val="004C97"/>
                </a:solidFill>
              </a:rPr>
              <a:t> </a:t>
            </a:r>
            <a:r>
              <a:rPr lang="en-US" sz="1600" dirty="0">
                <a:solidFill>
                  <a:schemeClr val="accent6"/>
                </a:solidFill>
              </a:rPr>
              <a:t>Studies – 				</a:t>
            </a:r>
            <a:r>
              <a:rPr lang="en-US" sz="1600" dirty="0"/>
              <a:t>(13.6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800" dirty="0">
                <a:solidFill>
                  <a:srgbClr val="004C97"/>
                </a:solidFill>
              </a:rPr>
              <a:t>Upstream Machine:	(Total  14.3  hours)</a:t>
            </a:r>
          </a:p>
          <a:p>
            <a:pPr lvl="1"/>
            <a:r>
              <a:rPr lang="en-US" sz="1600" dirty="0" err="1"/>
              <a:t>Preacc</a:t>
            </a:r>
            <a:r>
              <a:rPr lang="en-US" sz="1600" dirty="0"/>
              <a:t>- 					( 0.0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LINAC       			       		( 0.3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MI						( 0.0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Booster </a:t>
            </a:r>
            <a:r>
              <a:rPr lang="en-US" sz="1200" dirty="0"/>
              <a:t>					</a:t>
            </a:r>
            <a:r>
              <a:rPr lang="en-US" sz="1600" dirty="0"/>
              <a:t>( 1.3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RR –KPS4A		 		( 3.9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Booster Studies			 	(8.8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800" dirty="0">
              <a:solidFill>
                <a:srgbClr val="004C97"/>
              </a:solidFill>
            </a:endParaRPr>
          </a:p>
          <a:p>
            <a:r>
              <a:rPr lang="en-US" sz="1800" dirty="0">
                <a:solidFill>
                  <a:srgbClr val="004C97"/>
                </a:solidFill>
              </a:rPr>
              <a:t>G-2 Experiment:	 (Total 26.5 hours)</a:t>
            </a: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Trolley run  				   	(3.6  </a:t>
            </a:r>
            <a:r>
              <a:rPr lang="en-US" sz="1600" dirty="0" err="1">
                <a:solidFill>
                  <a:schemeClr val="accent6"/>
                </a:solidFill>
              </a:rPr>
              <a:t>hr</a:t>
            </a:r>
            <a:r>
              <a:rPr lang="en-US" sz="1600" dirty="0">
                <a:solidFill>
                  <a:schemeClr val="accent6"/>
                </a:solidFill>
              </a:rPr>
              <a:t> )</a:t>
            </a: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No beam request   			(2.25 </a:t>
            </a:r>
            <a:r>
              <a:rPr lang="en-US" sz="1600" dirty="0" err="1">
                <a:solidFill>
                  <a:schemeClr val="accent6"/>
                </a:solidFill>
              </a:rPr>
              <a:t>hr</a:t>
            </a:r>
            <a:r>
              <a:rPr lang="en-US" sz="1600" dirty="0">
                <a:solidFill>
                  <a:schemeClr val="accent6"/>
                </a:solidFill>
              </a:rPr>
              <a:t>)</a:t>
            </a:r>
          </a:p>
          <a:p>
            <a:pPr lvl="1"/>
            <a:r>
              <a:rPr lang="en-US" sz="1600" dirty="0" err="1">
                <a:solidFill>
                  <a:schemeClr val="accent6"/>
                </a:solidFill>
              </a:rPr>
              <a:t>Cryo</a:t>
            </a:r>
            <a:r>
              <a:rPr lang="en-US" sz="1600" dirty="0">
                <a:solidFill>
                  <a:schemeClr val="accent6"/>
                </a:solidFill>
              </a:rPr>
              <a:t> Work					(*18.2hr)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4C97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DAA9E-F588-4B83-8A27-BD91733A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4DCE-E051-4B8E-9F44-6FAF78AA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27FE0-4DA4-4912-BA73-54845251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A3891-4163-46A5-ACBF-1DB2AD2EE1EB}"/>
              </a:ext>
            </a:extLst>
          </p:cNvPr>
          <p:cNvSpPr txBox="1"/>
          <p:nvPr/>
        </p:nvSpPr>
        <p:spPr>
          <a:xfrm>
            <a:off x="165257" y="6045760"/>
            <a:ext cx="6878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Reporting Period from 0800 Friday Jan 20 to 0800 Friday Jan 27   -- 168 hours per week potential operation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682A77-E487-40AC-9D37-E35CF2C11EAA}"/>
              </a:ext>
            </a:extLst>
          </p:cNvPr>
          <p:cNvSpPr/>
          <p:nvPr/>
        </p:nvSpPr>
        <p:spPr>
          <a:xfrm>
            <a:off x="5033055" y="745403"/>
            <a:ext cx="412907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4C97"/>
                </a:solidFill>
              </a:rPr>
              <a:t>Total Downtime:  (</a:t>
            </a:r>
            <a:r>
              <a:rPr lang="en-US" dirty="0">
                <a:solidFill>
                  <a:srgbClr val="00B050"/>
                </a:solidFill>
              </a:rPr>
              <a:t>40.8 hours*</a:t>
            </a:r>
            <a:r>
              <a:rPr lang="en-US" dirty="0">
                <a:solidFill>
                  <a:srgbClr val="004C97"/>
                </a:solidFill>
              </a:rPr>
              <a:t>)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Downtime %  :   </a:t>
            </a:r>
            <a:r>
              <a:rPr lang="en-US" dirty="0">
                <a:solidFill>
                  <a:srgbClr val="00B050"/>
                </a:solidFill>
              </a:rPr>
              <a:t>24 </a:t>
            </a:r>
            <a:r>
              <a:rPr lang="en-US" dirty="0">
                <a:solidFill>
                  <a:srgbClr val="004C97"/>
                </a:solidFill>
              </a:rPr>
              <a:t>%</a:t>
            </a:r>
          </a:p>
          <a:p>
            <a:r>
              <a:rPr lang="en-US" dirty="0">
                <a:solidFill>
                  <a:srgbClr val="004C97"/>
                </a:solidFill>
              </a:rPr>
              <a:t>Uptime %       :    76 %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AD Downtime                : 8.5 %</a:t>
            </a:r>
          </a:p>
          <a:p>
            <a:r>
              <a:rPr lang="en-US" dirty="0">
                <a:solidFill>
                  <a:srgbClr val="004C97"/>
                </a:solidFill>
              </a:rPr>
              <a:t>Experiment Downtime: 15.5*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9F79A0-1A54-4CB5-9FD7-87617310DB51}"/>
              </a:ext>
            </a:extLst>
          </p:cNvPr>
          <p:cNvSpPr txBox="1"/>
          <p:nvPr/>
        </p:nvSpPr>
        <p:spPr>
          <a:xfrm>
            <a:off x="5101920" y="4268907"/>
            <a:ext cx="370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*Adjusted for conducting beam studies &amp; g-2 downtime </a:t>
            </a:r>
          </a:p>
        </p:txBody>
      </p:sp>
    </p:spTree>
    <p:extLst>
      <p:ext uri="{BB962C8B-B14F-4D97-AF65-F5344CB8AC3E}">
        <p14:creationId xmlns:p14="http://schemas.microsoft.com/office/powerpoint/2010/main" val="380249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3492AD64-AC4C-474D-863F-AA97FC878F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3" r="1588" b="3481"/>
          <a:stretch/>
        </p:blipFill>
        <p:spPr>
          <a:xfrm>
            <a:off x="986173" y="3929972"/>
            <a:ext cx="2982547" cy="2235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 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 21 BNL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289624" y="738819"/>
            <a:ext cx="32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  </a:t>
            </a:r>
            <a:r>
              <a:rPr lang="en-US" sz="1200" dirty="0"/>
              <a:t>Delivered ~ 4.5E20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1/27/2023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9330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1.59 BNL</a:t>
            </a:r>
          </a:p>
          <a:p>
            <a:r>
              <a:rPr lang="en-US" sz="1400" dirty="0"/>
              <a:t>0.14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692264"/>
            <a:ext cx="3820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20.5 BNL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FE2E873-5CF3-4142-ACFA-C33BBBFA4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386" y="4081266"/>
            <a:ext cx="3683578" cy="198533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DF7A968-5D20-438B-BCBC-32D6C1D69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11" y="1129489"/>
            <a:ext cx="3741350" cy="246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6868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Deliver Beam to g-2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Muon Campus Study Plans :   (3 day shifts of 8Gev studies)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	– </a:t>
            </a:r>
            <a:r>
              <a:rPr lang="en-US" sz="1600" dirty="0">
                <a:solidFill>
                  <a:srgbClr val="00B050"/>
                </a:solidFill>
              </a:rPr>
              <a:t>BPM data path trouble shooting.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Saturday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Sunday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Monday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Tuesday     	- BPM timing studies.   Time in 30 &amp; 40 house.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Wednesday 	- BPM data path trouble shooting.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Thursday 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  	– Deliver beam to g-2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Future Planning : 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Heads up:    </a:t>
            </a:r>
            <a:r>
              <a:rPr lang="en-US" sz="1600" dirty="0">
                <a:solidFill>
                  <a:schemeClr val="accent6"/>
                </a:solidFill>
              </a:rPr>
              <a:t>We are starting the discussion about AC installation at AP0.  </a:t>
            </a:r>
            <a:r>
              <a:rPr lang="en-US" sz="1600" b="1" dirty="0">
                <a:solidFill>
                  <a:schemeClr val="accent6"/>
                </a:solidFill>
              </a:rPr>
              <a:t>This will have an impact on g-2 beam delivery and mu2e studies.   </a:t>
            </a:r>
            <a:r>
              <a:rPr lang="en-US" sz="1600" dirty="0">
                <a:solidFill>
                  <a:schemeClr val="accent6"/>
                </a:solidFill>
              </a:rPr>
              <a:t>Length of work ~ month.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line</a:t>
            </a: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AP-0 A/C units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27,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AP-0 Target Station Air Conditioning replacement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1/27/23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AP-0 A/C units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 descr="An old barn in a field&#10;&#10;Description automatically generated">
            <a:extLst>
              <a:ext uri="{FF2B5EF4-FFF2-40B4-BE49-F238E27FC236}">
                <a16:creationId xmlns:a16="http://schemas.microsoft.com/office/drawing/2014/main" id="{4174F649-71E2-05D8-AF4A-7EEBC1BEFD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9998" y="1533525"/>
            <a:ext cx="4592890" cy="418147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F9AD29-508B-CCD1-A5E7-9047FD3F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962025"/>
            <a:ext cx="4229101" cy="5248275"/>
          </a:xfrm>
        </p:spPr>
        <p:txBody>
          <a:bodyPr/>
          <a:lstStyle/>
          <a:p>
            <a:r>
              <a:rPr lang="en-US" sz="1800" dirty="0">
                <a:solidFill>
                  <a:srgbClr val="00B050"/>
                </a:solidFill>
              </a:rPr>
              <a:t>AP-0 A/C hasn’t worked for several years and is being replaced</a:t>
            </a:r>
          </a:p>
          <a:p>
            <a:pPr lvl="1"/>
            <a:r>
              <a:rPr lang="en-US" sz="1600" dirty="0"/>
              <a:t>One 30-Ton main A/C unit south of AP-0</a:t>
            </a:r>
          </a:p>
          <a:p>
            <a:pPr lvl="1"/>
            <a:r>
              <a:rPr lang="en-US" sz="1600" dirty="0"/>
              <a:t>Two 5-Ton units behind AP-0, dedicated to blowing directly into Vault area</a:t>
            </a:r>
          </a:p>
          <a:p>
            <a:r>
              <a:rPr lang="en-US" sz="1800" dirty="0"/>
              <a:t>Contract bid accepted last March</a:t>
            </a:r>
          </a:p>
          <a:p>
            <a:pPr lvl="1"/>
            <a:r>
              <a:rPr lang="en-US" sz="1600" dirty="0"/>
              <a:t>Delay getting 7-Ton unit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Contractor now wants to start ASAP</a:t>
            </a:r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Checking if work can be delayed</a:t>
            </a:r>
          </a:p>
          <a:p>
            <a:r>
              <a:rPr lang="en-US" sz="1800" dirty="0">
                <a:solidFill>
                  <a:srgbClr val="00B050"/>
                </a:solidFill>
              </a:rPr>
              <a:t>Numerous radiological issues</a:t>
            </a:r>
          </a:p>
          <a:p>
            <a:pPr lvl="1"/>
            <a:r>
              <a:rPr lang="en-US" sz="1600" dirty="0"/>
              <a:t>AP-0 is Radiation Area</a:t>
            </a:r>
          </a:p>
          <a:p>
            <a:pPr lvl="1"/>
            <a:r>
              <a:rPr lang="en-US" sz="1600" dirty="0"/>
              <a:t>Vault A/C equipment is behind AP-0 and in Water Cage, a High Radiation Area</a:t>
            </a:r>
          </a:p>
          <a:p>
            <a:pPr lvl="1"/>
            <a:r>
              <a:rPr lang="en-US" sz="1600" dirty="0"/>
              <a:t>During g-2 Operation, Rad Detector near Dump RAW system reads 2,850 </a:t>
            </a:r>
            <a:r>
              <a:rPr lang="en-US" sz="1600" dirty="0" err="1"/>
              <a:t>mR</a:t>
            </a:r>
            <a:r>
              <a:rPr lang="en-US" sz="1600" dirty="0"/>
              <a:t>/</a:t>
            </a:r>
            <a:r>
              <a:rPr lang="en-US" sz="1600" dirty="0" err="1"/>
              <a:t>Hr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458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AP-0 Air Condition components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1/27/23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AP-0 A/C units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C0AF44-7FE5-C514-2C4B-3172B71F23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75" y="1806099"/>
            <a:ext cx="9137415" cy="3949341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39FE9F-3E00-2C87-62B5-F27380596850}"/>
              </a:ext>
            </a:extLst>
          </p:cNvPr>
          <p:cNvCxnSpPr>
            <a:cxnSpLocks/>
          </p:cNvCxnSpPr>
          <p:nvPr/>
        </p:nvCxnSpPr>
        <p:spPr>
          <a:xfrm>
            <a:off x="8094663" y="1189097"/>
            <a:ext cx="1019175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5401AB3-3D57-4952-8D38-A85445C19A00}"/>
              </a:ext>
            </a:extLst>
          </p:cNvPr>
          <p:cNvSpPr txBox="1"/>
          <p:nvPr/>
        </p:nvSpPr>
        <p:spPr>
          <a:xfrm>
            <a:off x="8183563" y="746125"/>
            <a:ext cx="119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North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5F4D8A-1225-9F9A-122D-AD8BFEFE1574}"/>
              </a:ext>
            </a:extLst>
          </p:cNvPr>
          <p:cNvSpPr/>
          <p:nvPr/>
        </p:nvSpPr>
        <p:spPr>
          <a:xfrm>
            <a:off x="3162300" y="4267200"/>
            <a:ext cx="2190750" cy="381000"/>
          </a:xfrm>
          <a:prstGeom prst="rect">
            <a:avLst/>
          </a:prstGeom>
          <a:noFill/>
          <a:ln w="349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81B80-53A8-B363-B58B-29A95BF568F7}"/>
              </a:ext>
            </a:extLst>
          </p:cNvPr>
          <p:cNvSpPr txBox="1"/>
          <p:nvPr/>
        </p:nvSpPr>
        <p:spPr>
          <a:xfrm>
            <a:off x="3679136" y="4267200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Water Cage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3BCCB-D8E1-BA36-20A9-E859811432F1}"/>
              </a:ext>
            </a:extLst>
          </p:cNvPr>
          <p:cNvSpPr txBox="1"/>
          <p:nvPr/>
        </p:nvSpPr>
        <p:spPr>
          <a:xfrm>
            <a:off x="2326586" y="5632520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A/C units behind AP-0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8AAB0-4388-8EF6-A478-BB032F5FE2DB}"/>
              </a:ext>
            </a:extLst>
          </p:cNvPr>
          <p:cNvSpPr txBox="1"/>
          <p:nvPr/>
        </p:nvSpPr>
        <p:spPr>
          <a:xfrm rot="16200000">
            <a:off x="156780" y="2481168"/>
            <a:ext cx="171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Main A/C unit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7E7827-5EF2-2951-C838-11DF62C0FA0C}"/>
              </a:ext>
            </a:extLst>
          </p:cNvPr>
          <p:cNvSpPr txBox="1"/>
          <p:nvPr/>
        </p:nvSpPr>
        <p:spPr>
          <a:xfrm>
            <a:off x="1621736" y="2199564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AHU-1</a:t>
            </a:r>
          </a:p>
        </p:txBody>
      </p:sp>
      <p:pic>
        <p:nvPicPr>
          <p:cNvPr id="2" name="Picture 1" descr="A picture containing outdoor, ground, building, concrete&#10;&#10;Description automatically generated">
            <a:extLst>
              <a:ext uri="{FF2B5EF4-FFF2-40B4-BE49-F238E27FC236}">
                <a16:creationId xmlns:a16="http://schemas.microsoft.com/office/drawing/2014/main" id="{B8B9B3FA-A00F-376F-412F-7921B30299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" y="845150"/>
            <a:ext cx="1671610" cy="1253708"/>
          </a:xfrm>
          <a:prstGeom prst="rect">
            <a:avLst/>
          </a:prstGeom>
        </p:spPr>
      </p:pic>
      <p:pic>
        <p:nvPicPr>
          <p:cNvPr id="4" name="Picture 3" descr="A picture containing text, indoor, miller&#10;&#10;Description automatically generated">
            <a:extLst>
              <a:ext uri="{FF2B5EF4-FFF2-40B4-BE49-F238E27FC236}">
                <a16:creationId xmlns:a16="http://schemas.microsoft.com/office/drawing/2014/main" id="{DEC3741F-8848-113A-A73F-820B68C5F0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2034" y="983352"/>
            <a:ext cx="2401916" cy="14714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3B63C6-FD29-5043-33CC-C6E54AB013F9}"/>
              </a:ext>
            </a:extLst>
          </p:cNvPr>
          <p:cNvCxnSpPr/>
          <p:nvPr/>
        </p:nvCxnSpPr>
        <p:spPr>
          <a:xfrm flipH="1">
            <a:off x="2120740" y="2568896"/>
            <a:ext cx="795484" cy="231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B4BB4D64-AE0B-D31E-7358-FC8AD8CE1FF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79136" y="5369471"/>
            <a:ext cx="1383002" cy="889711"/>
          </a:xfrm>
          <a:prstGeom prst="rect">
            <a:avLst/>
          </a:prstGeom>
        </p:spPr>
      </p:pic>
      <p:pic>
        <p:nvPicPr>
          <p:cNvPr id="15" name="Picture 14" descr="A picture containing indoor, device, miller&#10;&#10;Description automatically generated">
            <a:extLst>
              <a:ext uri="{FF2B5EF4-FFF2-40B4-BE49-F238E27FC236}">
                <a16:creationId xmlns:a16="http://schemas.microsoft.com/office/drawing/2014/main" id="{13379316-4309-43EA-595B-2EC74A98A4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986" y="3859235"/>
            <a:ext cx="1409701" cy="105727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44E8A2-06B6-9CEF-D25B-574082ECF87F}"/>
              </a:ext>
            </a:extLst>
          </p:cNvPr>
          <p:cNvCxnSpPr>
            <a:cxnSpLocks/>
          </p:cNvCxnSpPr>
          <p:nvPr/>
        </p:nvCxnSpPr>
        <p:spPr>
          <a:xfrm>
            <a:off x="3022976" y="4405078"/>
            <a:ext cx="470318" cy="46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77276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523155</TotalTime>
  <Words>823</Words>
  <Application>Microsoft Office PowerPoint</Application>
  <PresentationFormat>On-screen Show (4:3)</PresentationFormat>
  <Paragraphs>193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Machine Downtime for the Week</vt:lpstr>
      <vt:lpstr>G-2 Performance – Integrated for Run 6</vt:lpstr>
      <vt:lpstr>Plan for Next Week</vt:lpstr>
      <vt:lpstr>AP-0 A/C units</vt:lpstr>
      <vt:lpstr>AP-0 Target Station Air Conditioning replacement</vt:lpstr>
      <vt:lpstr>AP-0 Air Condition components</vt:lpstr>
      <vt:lpstr>AP-0 A/C replacement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1439</cp:revision>
  <cp:lastPrinted>2016-10-17T16:36:40Z</cp:lastPrinted>
  <dcterms:created xsi:type="dcterms:W3CDTF">2014-12-17T13:45:40Z</dcterms:created>
  <dcterms:modified xsi:type="dcterms:W3CDTF">2023-01-27T14:19:03Z</dcterms:modified>
</cp:coreProperties>
</file>