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294" r:id="rId2"/>
    <p:sldId id="307" r:id="rId3"/>
    <p:sldId id="308" r:id="rId4"/>
    <p:sldId id="309" r:id="rId5"/>
    <p:sldId id="310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000000"/>
    <a:srgbClr val="004C97"/>
    <a:srgbClr val="50504E"/>
    <a:srgbClr val="4E4E4E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33" autoAdjust="0"/>
    <p:restoredTop sz="94660"/>
  </p:normalViewPr>
  <p:slideViewPr>
    <p:cSldViewPr snapToGrid="0" snapToObjects="1" showGuides="1">
      <p:cViewPr varScale="1">
        <p:scale>
          <a:sx n="138" d="100"/>
          <a:sy n="138" d="100"/>
        </p:scale>
        <p:origin x="500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01/27/2023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 Proton Injector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249D9F-27AB-415E-B45A-24120661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" y="5211021"/>
            <a:ext cx="8993081" cy="13409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192B4-536B-9D69-8D15-12E1A8E3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42616"/>
            <a:ext cx="8686800" cy="5059363"/>
          </a:xfrm>
        </p:spPr>
        <p:txBody>
          <a:bodyPr/>
          <a:lstStyle/>
          <a:p>
            <a:r>
              <a:rPr lang="en-US" dirty="0"/>
              <a:t>Source</a:t>
            </a:r>
          </a:p>
          <a:p>
            <a:pPr lvl="1"/>
            <a:r>
              <a:rPr lang="en-US" sz="2000" dirty="0"/>
              <a:t>HV Enclosure work continues</a:t>
            </a:r>
          </a:p>
          <a:p>
            <a:pPr lvl="2"/>
            <a:r>
              <a:rPr lang="en-US" sz="1800" dirty="0"/>
              <a:t>Extractor Modulator Circuit Tested*</a:t>
            </a:r>
          </a:p>
          <a:p>
            <a:pPr lvl="2"/>
            <a:r>
              <a:rPr lang="en-US" sz="1800" dirty="0"/>
              <a:t>Auxiliary Electronics Shelf In Progress*</a:t>
            </a:r>
          </a:p>
          <a:p>
            <a:pPr lvl="2"/>
            <a:endParaRPr lang="en-US" dirty="0"/>
          </a:p>
          <a:p>
            <a:r>
              <a:rPr lang="en-US" dirty="0"/>
              <a:t>Mechanical</a:t>
            </a:r>
          </a:p>
          <a:p>
            <a:pPr lvl="1"/>
            <a:r>
              <a:rPr lang="en-US" sz="2000" dirty="0"/>
              <a:t>Cable Procurement Summary*</a:t>
            </a:r>
          </a:p>
          <a:p>
            <a:pPr lvl="1"/>
            <a:r>
              <a:rPr lang="en-US" sz="2000"/>
              <a:t>RF Penetration…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dirty="0"/>
              <a:t>RF</a:t>
            </a:r>
          </a:p>
          <a:p>
            <a:pPr lvl="1"/>
            <a:r>
              <a:rPr lang="en-US" sz="2000" dirty="0"/>
              <a:t>Engineering review of variable coupler stand expected Feb/March</a:t>
            </a:r>
          </a:p>
          <a:p>
            <a:pPr lvl="1"/>
            <a:r>
              <a:rPr lang="en-US" sz="2000" dirty="0"/>
              <a:t>Ordering circulator stand kit separately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25C350-450F-E80B-C2FC-062FBCBC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0851"/>
            <a:ext cx="8686800" cy="427877"/>
          </a:xfrm>
        </p:spPr>
        <p:txBody>
          <a:bodyPr/>
          <a:lstStyle/>
          <a:p>
            <a:r>
              <a:rPr lang="en-US" dirty="0"/>
              <a:t>IPI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29C5-A992-3753-00E9-3AB635B2F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334" y="6504213"/>
            <a:ext cx="907861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01013-1BEB-611B-F40E-F6B7E1131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7773-07E9-0464-62A0-A5D6CC27B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4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D8260-CBC0-7E29-174E-9583E77A7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TTL Fiber Receiver Modules</a:t>
            </a:r>
          </a:p>
          <a:p>
            <a:r>
              <a:rPr lang="en-US" sz="1600" dirty="0"/>
              <a:t>Cisco Fiber Network Switch</a:t>
            </a:r>
          </a:p>
          <a:p>
            <a:r>
              <a:rPr lang="en-US" sz="1600" dirty="0"/>
              <a:t>375 </a:t>
            </a:r>
            <a:r>
              <a:rPr lang="en-US" sz="1600" dirty="0" err="1"/>
              <a:t>Convectron</a:t>
            </a:r>
            <a:r>
              <a:rPr lang="en-US" sz="1600" dirty="0"/>
              <a:t> Vacuum Gauge</a:t>
            </a:r>
          </a:p>
          <a:p>
            <a:r>
              <a:rPr lang="en-US" sz="1600" dirty="0"/>
              <a:t>WS6 200MHz </a:t>
            </a:r>
            <a:r>
              <a:rPr lang="en-US" sz="1600" dirty="0" err="1"/>
              <a:t>TiePie</a:t>
            </a:r>
            <a:r>
              <a:rPr lang="en-US" sz="1600" dirty="0"/>
              <a:t> Oscilloscope</a:t>
            </a:r>
          </a:p>
          <a:p>
            <a:r>
              <a:rPr lang="en-US" sz="1600" dirty="0"/>
              <a:t>120 VAC Distribution</a:t>
            </a:r>
          </a:p>
          <a:p>
            <a:r>
              <a:rPr lang="en-US" sz="1600" dirty="0"/>
              <a:t>Thanks Dave Franck &amp; Tom Kelly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6ACA18-4AE8-E3DA-45D4-0AF8E595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Enclosure Auxiliary Electronics Shelf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E5C8-4D4C-96D6-0C5C-A20D6A0F25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C7572-1C6E-D331-57FC-462BF07A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7EC-BFBE-D101-1AF5-4EFBA926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44E719-D125-2476-6544-6C76ED94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894730"/>
            <a:ext cx="7244288" cy="3372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500B0-FB15-F37D-1D76-1A14CA3D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277" y="1199021"/>
            <a:ext cx="5184742" cy="1880740"/>
          </a:xfrm>
          <a:prstGeom prst="rect">
            <a:avLst/>
          </a:prstGeom>
          <a:effectLst>
            <a:outerShdw blurRad="190500" sx="101000" sy="101000" algn="ctr" rotWithShape="0">
              <a:prstClr val="black">
                <a:alpha val="42000"/>
              </a:prstClr>
            </a:outerShdw>
          </a:effectLst>
        </p:spPr>
      </p:pic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6A3B3149-FE0E-0B86-674A-7F08EFFDF92A}"/>
              </a:ext>
            </a:extLst>
          </p:cNvPr>
          <p:cNvSpPr/>
          <p:nvPr/>
        </p:nvSpPr>
        <p:spPr>
          <a:xfrm rot="1408118">
            <a:off x="7552818" y="2657810"/>
            <a:ext cx="1410725" cy="264143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3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5F7467-F3A3-5300-619A-954E96CAA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2744506" cy="5059363"/>
          </a:xfrm>
        </p:spPr>
        <p:txBody>
          <a:bodyPr/>
          <a:lstStyle/>
          <a:p>
            <a:r>
              <a:rPr lang="en-US" dirty="0"/>
              <a:t>Circuit Tested!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Thanks Greg </a:t>
            </a:r>
            <a:r>
              <a:rPr lang="en-US" sz="1400" dirty="0" err="1"/>
              <a:t>Saewert</a:t>
            </a:r>
            <a:r>
              <a:rPr lang="en-US" sz="1400" dirty="0"/>
              <a:t> &amp; Jeff Simmons!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MOVs in protection circuit nudged into conductance resulting in a ~5% voltage droop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1.8</a:t>
            </a:r>
            <a:r>
              <a:rPr lang="el-GR" sz="1400" dirty="0"/>
              <a:t>μ</a:t>
            </a:r>
            <a:r>
              <a:rPr lang="en-US" sz="1400" dirty="0"/>
              <a:t>s needed for IOTA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600</a:t>
            </a:r>
            <a:r>
              <a:rPr lang="el-GR" sz="1400" dirty="0"/>
              <a:t>μ</a:t>
            </a:r>
            <a:r>
              <a:rPr lang="en-US" sz="1400" dirty="0"/>
              <a:t>s estimated for neutralization of beam in the LEBT (</a:t>
            </a:r>
            <a:r>
              <a:rPr lang="az-Cyrl-AZ" sz="1400" dirty="0"/>
              <a:t>Саша Ш.</a:t>
            </a:r>
            <a:r>
              <a:rPr lang="en-US" sz="1400" dirty="0"/>
              <a:t>)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D8E9A-1E0F-E0C3-5D3E-131F0175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Extractor Modulator &amp; Spark Protection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11C7F-5455-CB9B-1D56-5336C42F2C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8C8D2-7246-B6E6-CCBD-DDF289EED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EE968-3D40-E14B-C07F-750B4C98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42C50-57B5-0C57-5CD9-E8A26F83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934" y="827087"/>
            <a:ext cx="5988014" cy="44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37DE8-DC64-4872-934C-5FF30353D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Longest Leads (so far…)</a:t>
            </a:r>
          </a:p>
          <a:p>
            <a:pPr lvl="1"/>
            <a:r>
              <a:rPr lang="en-US" dirty="0"/>
              <a:t>10 Cond: 06/12/2023 (Backordered)</a:t>
            </a:r>
          </a:p>
          <a:p>
            <a:pPr lvl="1"/>
            <a:r>
              <a:rPr lang="en-US" dirty="0"/>
              <a:t>8-Pair: 06/</a:t>
            </a:r>
            <a:r>
              <a:rPr lang="en-US" dirty="0">
                <a:effectLst/>
              </a:rPr>
              <a:t>02/2023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5DE93-E604-983D-9CB0-567DC7A1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Procurement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ADDF-1A88-A6C0-E28E-60F919FAD7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65F3-1492-86B5-7B6B-F7D6DF33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542-B764-1F18-A0D9-59ACBE33F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32E5B-5763-1499-F266-C0DB8AE9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843"/>
            <a:ext cx="9144000" cy="35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538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32939</TotalTime>
  <Words>185</Words>
  <Application>Microsoft Office PowerPoint</Application>
  <PresentationFormat>On-screen Show (4:3)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Helvetica</vt:lpstr>
      <vt:lpstr>Fermilab_PPT_090815</vt:lpstr>
      <vt:lpstr>PowerPoint Presentation</vt:lpstr>
      <vt:lpstr>IPI Summary</vt:lpstr>
      <vt:lpstr>HV Enclosure Auxiliary Electronics Shelf</vt:lpstr>
      <vt:lpstr>Extractor Modulator &amp; Spark Protection</vt:lpstr>
      <vt:lpstr>Cable Procurement 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Edstrom, Jr</cp:lastModifiedBy>
  <cp:revision>648</cp:revision>
  <cp:lastPrinted>2014-01-20T19:40:21Z</cp:lastPrinted>
  <dcterms:created xsi:type="dcterms:W3CDTF">2020-08-18T18:58:22Z</dcterms:created>
  <dcterms:modified xsi:type="dcterms:W3CDTF">2023-01-27T17:27:35Z</dcterms:modified>
</cp:coreProperties>
</file>