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358" r:id="rId6"/>
    <p:sldId id="383" r:id="rId7"/>
    <p:sldId id="666" r:id="rId8"/>
    <p:sldId id="673" r:id="rId9"/>
    <p:sldId id="674" r:id="rId10"/>
    <p:sldId id="675" r:id="rId11"/>
    <p:sldId id="676" r:id="rId12"/>
    <p:sldId id="672" r:id="rId13"/>
    <p:sldId id="677" r:id="rId14"/>
    <p:sldId id="416" r:id="rId15"/>
    <p:sldId id="417" r:id="rId16"/>
    <p:sldId id="410" r:id="rId17"/>
    <p:sldId id="381" r:id="rId18"/>
    <p:sldId id="39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5F5F5F"/>
    <a:srgbClr val="8000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0" autoAdjust="0"/>
    <p:restoredTop sz="93819" autoAdjust="0"/>
  </p:normalViewPr>
  <p:slideViewPr>
    <p:cSldViewPr snapToGrid="0" showGuides="1">
      <p:cViewPr varScale="1">
        <p:scale>
          <a:sx n="114" d="100"/>
          <a:sy n="114" d="100"/>
        </p:scale>
        <p:origin x="832" y="176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4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9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91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73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s://indico.fnal.gov/event/57433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MQXFA14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Katherine Ray, Paolo </a:t>
            </a:r>
            <a:r>
              <a:rPr lang="en-GB" dirty="0" err="1"/>
              <a:t>Ferracin</a:t>
            </a:r>
            <a:r>
              <a:rPr lang="en-GB" dirty="0"/>
              <a:t>, Mike Solis</a:t>
            </a:r>
          </a:p>
          <a:p>
            <a:r>
              <a:rPr lang="en-US" i="1" dirty="0" smtClean="0"/>
              <a:t>07-Feb-</a:t>
            </a:r>
            <a:r>
              <a:rPr lang="en-US" i="1" dirty="0" smtClean="0"/>
              <a:t>2023</a:t>
            </a:r>
            <a:endParaRPr lang="en-US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CA075E7-DA8D-4923-82EE-F8FCF521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80652"/>
            <a:ext cx="7920000" cy="720000"/>
          </a:xfrm>
        </p:spPr>
        <p:txBody>
          <a:bodyPr/>
          <a:lstStyle/>
          <a:p>
            <a:r>
              <a:rPr lang="it-IT" dirty="0"/>
              <a:t>MQXFA14 Acceptable coil ordering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B127A248-0A60-4916-94AF-ED9BC34B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D932D79D-E2CE-4395-8578-A9D514198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07-Feb-23 MQXFA14 Coil Pack and Shimming Proposal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DEC2AFB-467E-434B-B2E7-4254D4890525}"/>
              </a:ext>
            </a:extLst>
          </p:cNvPr>
          <p:cNvSpPr txBox="1">
            <a:spLocks/>
          </p:cNvSpPr>
          <p:nvPr/>
        </p:nvSpPr>
        <p:spPr>
          <a:xfrm>
            <a:off x="182928" y="511143"/>
            <a:ext cx="9052461" cy="8586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There are 69 acceptable coil orderings with voltage &lt; 353 V that are common for both rolled and minor edge RRR values (values reported for rolled RRR)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4A8A5CA-BE19-4489-BECC-AB40CF24F4CC}"/>
              </a:ext>
            </a:extLst>
          </p:cNvPr>
          <p:cNvSpPr txBox="1"/>
          <p:nvPr/>
        </p:nvSpPr>
        <p:spPr>
          <a:xfrm rot="5400000">
            <a:off x="7073664" y="2413901"/>
            <a:ext cx="2668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/>
              <a:t>Coils are reported in </a:t>
            </a:r>
            <a:r>
              <a:rPr lang="it-IT" b="1" dirty="0"/>
              <a:t>mechanical order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="" xmlns:a16="http://schemas.microsoft.com/office/drawing/2014/main" id="{C2D4EEA4-BABA-432B-925E-278A67F3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7812"/>
              </p:ext>
            </p:extLst>
          </p:nvPr>
        </p:nvGraphicFramePr>
        <p:xfrm>
          <a:off x="423756" y="990908"/>
          <a:ext cx="3390885" cy="586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77">
                  <a:extLst>
                    <a:ext uri="{9D8B030D-6E8A-4147-A177-3AD203B41FA5}">
                      <a16:colId xmlns="" xmlns:a16="http://schemas.microsoft.com/office/drawing/2014/main" val="534196917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3430114189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3023615416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435058151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1016224226"/>
                    </a:ext>
                  </a:extLst>
                </a:gridCol>
              </a:tblGrid>
              <a:tr h="16583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653893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635123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2433314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408180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0921547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71748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0193030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72185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8293340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379458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2162623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2972333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496712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983454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901251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6593305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78314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="" xmlns:a16="http://schemas.microsoft.com/office/drawing/2014/main" id="{F7945614-0D10-4E5D-86C0-289CFB483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03346"/>
              </p:ext>
            </p:extLst>
          </p:nvPr>
        </p:nvGraphicFramePr>
        <p:xfrm>
          <a:off x="4491957" y="788247"/>
          <a:ext cx="3390885" cy="603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77">
                  <a:extLst>
                    <a:ext uri="{9D8B030D-6E8A-4147-A177-3AD203B41FA5}">
                      <a16:colId xmlns="" xmlns:a16="http://schemas.microsoft.com/office/drawing/2014/main" val="534196917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3430114189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3023615416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435058151"/>
                    </a:ext>
                  </a:extLst>
                </a:gridCol>
                <a:gridCol w="678177">
                  <a:extLst>
                    <a:ext uri="{9D8B030D-6E8A-4147-A177-3AD203B41FA5}">
                      <a16:colId xmlns="" xmlns:a16="http://schemas.microsoft.com/office/drawing/2014/main" val="1016224226"/>
                    </a:ext>
                  </a:extLst>
                </a:gridCol>
              </a:tblGrid>
              <a:tr h="16583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53893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635123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2433314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408180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0921547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71748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0193030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72185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8293340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7379458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162623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2972333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9671284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1983454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1539826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01251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6593305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8783140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57F66847-17AD-F846-962C-036ECB0DF277}"/>
              </a:ext>
            </a:extLst>
          </p:cNvPr>
          <p:cNvSpPr/>
          <p:nvPr/>
        </p:nvSpPr>
        <p:spPr>
          <a:xfrm>
            <a:off x="196249" y="2029670"/>
            <a:ext cx="3898152" cy="2268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9">
            <a:extLst>
              <a:ext uri="{FF2B5EF4-FFF2-40B4-BE49-F238E27FC236}">
                <a16:creationId xmlns="" xmlns:a16="http://schemas.microsoft.com/office/drawing/2014/main" id="{D2DC425E-F9F8-4662-8DF4-E73E34C1E5CB}"/>
              </a:ext>
            </a:extLst>
          </p:cNvPr>
          <p:cNvSpPr txBox="1"/>
          <p:nvPr/>
        </p:nvSpPr>
        <p:spPr>
          <a:xfrm>
            <a:off x="0" y="4229220"/>
            <a:ext cx="5145764" cy="139667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fontScale="85000" lnSpcReduction="10000"/>
          </a:bodyPr>
          <a:lstStyle/>
          <a:p>
            <a:r>
              <a:rPr lang="it-IT" dirty="0"/>
              <a:t>Coils reported in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ordering</a:t>
            </a:r>
            <a:r>
              <a:rPr lang="it-IT" dirty="0"/>
              <a:t> from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Peak</a:t>
            </a:r>
            <a:r>
              <a:rPr lang="it-IT" dirty="0"/>
              <a:t> voltages evaluated in usual </a:t>
            </a:r>
            <a:r>
              <a:rPr lang="it-IT" dirty="0" err="1"/>
              <a:t>failure</a:t>
            </a:r>
            <a:r>
              <a:rPr lang="it-IT" dirty="0"/>
              <a:t> </a:t>
            </a:r>
            <a:r>
              <a:rPr lang="it-IT" dirty="0" err="1"/>
              <a:t>scenarios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Removed</a:t>
            </a:r>
            <a:r>
              <a:rPr lang="it-IT" dirty="0"/>
              <a:t> </a:t>
            </a:r>
            <a:r>
              <a:rPr lang="it-IT" dirty="0" err="1"/>
              <a:t>spare</a:t>
            </a:r>
            <a:r>
              <a:rPr lang="it-IT" dirty="0"/>
              <a:t> 220 from </a:t>
            </a:r>
            <a:r>
              <a:rPr lang="it-IT" dirty="0" err="1"/>
              <a:t>options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Preserved</a:t>
            </a:r>
            <a:r>
              <a:rPr lang="it-IT" dirty="0"/>
              <a:t> </a:t>
            </a:r>
            <a:r>
              <a:rPr lang="it-IT" dirty="0" err="1"/>
              <a:t>opposing</a:t>
            </a:r>
            <a:r>
              <a:rPr lang="it-IT" dirty="0"/>
              <a:t> </a:t>
            </a:r>
            <a:r>
              <a:rPr lang="it-IT" dirty="0" err="1"/>
              <a:t>quadrants</a:t>
            </a:r>
            <a:r>
              <a:rPr lang="it-IT" dirty="0"/>
              <a:t> for FNAL/BNL coils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FNAL in Q1/Q3; BNL in Q2/Q4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Three </a:t>
            </a:r>
            <a:r>
              <a:rPr lang="it-IT" b="1" u="sng" dirty="0" err="1"/>
              <a:t>cases</a:t>
            </a:r>
            <a:r>
              <a:rPr lang="it-IT" b="1" u="sng" dirty="0"/>
              <a:t> </a:t>
            </a:r>
            <a:r>
              <a:rPr lang="it-IT" b="1" u="sng" dirty="0" err="1"/>
              <a:t>available</a:t>
            </a:r>
            <a:r>
              <a:rPr lang="it-IT" b="1" u="sng" dirty="0"/>
              <a:t>, </a:t>
            </a:r>
            <a:r>
              <a:rPr lang="it-IT" b="1" u="sng" dirty="0" err="1"/>
              <a:t>lowest</a:t>
            </a:r>
            <a:r>
              <a:rPr lang="it-IT" b="1" u="sng" dirty="0"/>
              <a:t> </a:t>
            </a:r>
            <a:r>
              <a:rPr lang="it-IT" b="1" u="sng" dirty="0" err="1"/>
              <a:t>voltage</a:t>
            </a:r>
            <a:r>
              <a:rPr lang="it-IT" b="1" u="sng" dirty="0"/>
              <a:t> </a:t>
            </a:r>
            <a:r>
              <a:rPr lang="it-IT" b="1" u="sng" dirty="0" err="1"/>
              <a:t>picked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25322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MQXFA14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612000" y="1408827"/>
            <a:ext cx="27537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~.004”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+ 0.002” 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:142 – 231 – 230 – 143: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=""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MQXFA14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038574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=""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=""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=""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6891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=""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=""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Coils 142, 143, 230, 231 chosen for the MQXFA14 magnet</a:t>
            </a:r>
          </a:p>
          <a:p>
            <a:pPr lvl="1"/>
            <a:r>
              <a:rPr lang="en-US" dirty="0" err="1"/>
              <a:t>Midplane</a:t>
            </a:r>
            <a:r>
              <a:rPr lang="en-US" dirty="0"/>
              <a:t> shimming determined to be added:</a:t>
            </a:r>
          </a:p>
          <a:p>
            <a:pPr lvl="2"/>
            <a:r>
              <a:rPr lang="en-US" dirty="0"/>
              <a:t>Coil 142 will have 0.005” per side added</a:t>
            </a:r>
          </a:p>
          <a:p>
            <a:pPr lvl="2"/>
            <a:r>
              <a:rPr lang="en-US" dirty="0"/>
              <a:t>Coil 143 will have 0.005” per side added</a:t>
            </a:r>
          </a:p>
          <a:p>
            <a:pPr lvl="2"/>
            <a:r>
              <a:rPr lang="en-US" dirty="0"/>
              <a:t>Coil 230 will have 0.002”+0.002” per side added</a:t>
            </a:r>
          </a:p>
          <a:p>
            <a:pPr lvl="2"/>
            <a:r>
              <a:rPr lang="en-US" dirty="0"/>
              <a:t>Coil 231 will have 0.002” per side added</a:t>
            </a:r>
          </a:p>
          <a:p>
            <a:pPr lvl="1"/>
            <a:r>
              <a:rPr lang="en-US" dirty="0"/>
              <a:t>Coil 142, 230 will be upper coils</a:t>
            </a:r>
          </a:p>
          <a:p>
            <a:pPr lvl="2"/>
            <a:r>
              <a:rPr lang="en-US" dirty="0"/>
              <a:t>Most coils will require a number of </a:t>
            </a:r>
            <a:r>
              <a:rPr lang="en-US" dirty="0" err="1"/>
              <a:t>Pions</a:t>
            </a:r>
            <a:r>
              <a:rPr lang="en-US" dirty="0"/>
              <a:t> to be machined, even for the lower coils</a:t>
            </a:r>
          </a:p>
          <a:p>
            <a:r>
              <a:rPr lang="en-US" dirty="0"/>
              <a:t>Coil circuit order is </a:t>
            </a:r>
            <a:r>
              <a:rPr lang="en-US" b="1" dirty="0"/>
              <a:t>142-231-230-143</a:t>
            </a:r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AC0794-C48B-0E41-AAB0-93F01CF91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91" y="1259033"/>
            <a:ext cx="3532909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580456" cy="4651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MQXFA14 Coil Selection Review was held 16-Dec-2022</a:t>
            </a:r>
          </a:p>
          <a:p>
            <a:pPr lvl="1"/>
            <a:r>
              <a:rPr lang="en-US" dirty="0"/>
              <a:t>Coils 142, 143, 230, 231 reviewed, plus Coil 220 as spare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4"/>
              </a:rPr>
              <a:t>https://indico.fnal.gov/event/57433/</a:t>
            </a:r>
            <a:endParaRPr lang="en-US" dirty="0"/>
          </a:p>
          <a:p>
            <a:r>
              <a:rPr lang="en-US" dirty="0"/>
              <a:t>All coils are approved for use; a few notes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="" xmlns:a16="http://schemas.microsoft.com/office/drawing/2014/main" id="{35C8BF49-F7F5-4C44-9EFB-57035FC9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25" y="1688760"/>
            <a:ext cx="4407922" cy="3200400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="" xmlns:a16="http://schemas.microsoft.com/office/drawing/2014/main" id="{04B73F95-3FF3-F84C-BAF9-EB2E97294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" y="1698335"/>
            <a:ext cx="4407922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4" y="989014"/>
            <a:ext cx="3644991" cy="25887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Coil 143 smaller than spec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947491" y="3173023"/>
            <a:ext cx="120626" cy="7785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F7C6022-9FF2-4840-8CC5-3964352887E0}"/>
              </a:ext>
            </a:extLst>
          </p:cNvPr>
          <p:cNvCxnSpPr>
            <a:cxnSpLocks/>
          </p:cNvCxnSpPr>
          <p:nvPr/>
        </p:nvCxnSpPr>
        <p:spPr>
          <a:xfrm flipV="1">
            <a:off x="6626523" y="3925229"/>
            <a:ext cx="1328588" cy="1095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994476"/>
            <a:ext cx="37254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142 ~-200 µm (~-238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143 ~-250 µm (~-273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220 ~-60 µm (~-82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230 ~-150 µm (-210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231 ~-35 µm (-91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5">
            <a:extLst>
              <a:ext uri="{FF2B5EF4-FFF2-40B4-BE49-F238E27FC236}">
                <a16:creationId xmlns="" xmlns:a16="http://schemas.microsoft.com/office/drawing/2014/main" id="{9ECC060B-5F74-4722-8E78-BAC089BD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003915" y="2105325"/>
            <a:ext cx="506741" cy="893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00850" y="2957655"/>
            <a:ext cx="310069" cy="1431466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276130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avg. within </a:t>
            </a:r>
            <a:r>
              <a:rPr lang="fr-FR" dirty="0" err="1"/>
              <a:t>spec</a:t>
            </a:r>
            <a:endParaRPr lang="fr-FR" dirty="0"/>
          </a:p>
          <a:p>
            <a:pPr lvl="1"/>
            <a:r>
              <a:rPr lang="fr-FR" dirty="0"/>
              <a:t>But </a:t>
            </a:r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smaller</a:t>
            </a:r>
            <a:r>
              <a:rPr lang="fr-FR" dirty="0"/>
              <a:t> </a:t>
            </a:r>
            <a:r>
              <a:rPr lang="fr-FR" dirty="0" err="1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0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6">
            <a:extLst>
              <a:ext uri="{FF2B5EF4-FFF2-40B4-BE49-F238E27FC236}">
                <a16:creationId xmlns="" xmlns:a16="http://schemas.microsoft.com/office/drawing/2014/main" id="{16D7BBA7-575C-477B-811E-E883B60A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77" y="2748150"/>
            <a:ext cx="4407922" cy="3200400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="" xmlns:a16="http://schemas.microsoft.com/office/drawing/2014/main" id="{750CD622-EDB9-4A0F-A434-CCA423325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797" y="2650163"/>
            <a:ext cx="4496080" cy="3264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85415" y="3346079"/>
            <a:ext cx="326123" cy="769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12000" y="1775480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=""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532000" y="3513453"/>
            <a:ext cx="399300" cy="76891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62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>
            <a:extLst>
              <a:ext uri="{FF2B5EF4-FFF2-40B4-BE49-F238E27FC236}">
                <a16:creationId xmlns="" xmlns:a16="http://schemas.microsoft.com/office/drawing/2014/main" id="{3FC41C34-8B2A-49FB-B5E8-0C0EEDD6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277683" y="1511005"/>
            <a:ext cx="761054" cy="531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</a:t>
            </a:r>
            <a:r>
              <a:rPr lang="en-US" sz="1400" b="1" dirty="0" err="1">
                <a:solidFill>
                  <a:srgbClr val="FF0000"/>
                </a:solidFill>
              </a:rPr>
              <a:t>keyslots</a:t>
            </a:r>
            <a:r>
              <a:rPr lang="en-US" sz="1400" b="1" dirty="0">
                <a:solidFill>
                  <a:srgbClr val="FF0000"/>
                </a:solidFill>
              </a:rPr>
              <a:t> out of spec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44145" y="1688980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035556" cy="3063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within </a:t>
            </a:r>
            <a:r>
              <a:rPr lang="fr-FR" dirty="0" err="1"/>
              <a:t>spec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8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MQXFA14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98794"/>
              </p:ext>
            </p:extLst>
          </p:nvPr>
        </p:nvGraphicFramePr>
        <p:xfrm>
          <a:off x="612775" y="779663"/>
          <a:ext cx="791844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8">
                  <a:extLst>
                    <a:ext uri="{9D8B030D-6E8A-4147-A177-3AD203B41FA5}">
                      <a16:colId xmlns="" xmlns:a16="http://schemas.microsoft.com/office/drawing/2014/main" val="1049327427"/>
                    </a:ext>
                  </a:extLst>
                </a:gridCol>
                <a:gridCol w="1112188">
                  <a:extLst>
                    <a:ext uri="{9D8B030D-6E8A-4147-A177-3AD203B41FA5}">
                      <a16:colId xmlns="" xmlns:a16="http://schemas.microsoft.com/office/drawing/2014/main" val="330595013"/>
                    </a:ext>
                  </a:extLst>
                </a:gridCol>
                <a:gridCol w="1506581">
                  <a:extLst>
                    <a:ext uri="{9D8B030D-6E8A-4147-A177-3AD203B41FA5}">
                      <a16:colId xmlns="" xmlns:a16="http://schemas.microsoft.com/office/drawing/2014/main" val="3623164223"/>
                    </a:ext>
                  </a:extLst>
                </a:gridCol>
                <a:gridCol w="1932525">
                  <a:extLst>
                    <a:ext uri="{9D8B030D-6E8A-4147-A177-3AD203B41FA5}">
                      <a16:colId xmlns="" xmlns:a16="http://schemas.microsoft.com/office/drawing/2014/main" val="3793856644"/>
                    </a:ext>
                  </a:extLst>
                </a:gridCol>
                <a:gridCol w="1223649">
                  <a:extLst>
                    <a:ext uri="{9D8B030D-6E8A-4147-A177-3AD203B41FA5}">
                      <a16:colId xmlns="" xmlns:a16="http://schemas.microsoft.com/office/drawing/2014/main" val="3129968683"/>
                    </a:ext>
                  </a:extLst>
                </a:gridCol>
                <a:gridCol w="12575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Pole </a:t>
                      </a:r>
                    </a:p>
                    <a:p>
                      <a:pPr algn="ctr"/>
                      <a:r>
                        <a:rPr lang="en-US" dirty="0"/>
                        <a:t>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~-46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~-119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~-52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~-137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~90 µm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~-18 µm</a:t>
                      </a:r>
                      <a:endParaRPr lang="en-US" sz="18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~-41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~-40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~-105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~-18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~-46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61516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3898899"/>
            <a:ext cx="7906887" cy="232313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OD: all coils are slightly undersized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 err="1">
                <a:solidFill>
                  <a:schemeClr val="accent5"/>
                </a:solidFill>
              </a:rPr>
              <a:t>Midplane</a:t>
            </a:r>
            <a:r>
              <a:rPr lang="en-US" sz="2800" dirty="0">
                <a:solidFill>
                  <a:schemeClr val="accent5"/>
                </a:solidFill>
              </a:rPr>
              <a:t>: all coils are undersized, will require extra midplane shims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coils </a:t>
            </a:r>
            <a:r>
              <a:rPr lang="en-US" sz="2800" dirty="0">
                <a:solidFill>
                  <a:schemeClr val="accent5"/>
                </a:solidFill>
              </a:rPr>
              <a:t>pole inner radii show deviations into the bore; </a:t>
            </a:r>
            <a:r>
              <a:rPr lang="en-US" sz="2800" dirty="0" err="1">
                <a:solidFill>
                  <a:schemeClr val="accent5"/>
                </a:solidFill>
              </a:rPr>
              <a:t>pions</a:t>
            </a:r>
            <a:r>
              <a:rPr lang="en-US" sz="2800" dirty="0">
                <a:solidFill>
                  <a:schemeClr val="accent5"/>
                </a:solidFill>
              </a:rPr>
              <a:t> will need to be machined in these 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4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36C2E9-E3A0-478A-9CC7-3C11DD75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" y="3094440"/>
            <a:ext cx="4398264" cy="3195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142, 143, 230, 231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07-Feb-23 MQXFA14 Coil Pack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4354" y="3490724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0885" y="1719677"/>
            <a:ext cx="2396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142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0.002”+0.002” </a:t>
            </a:r>
            <a:r>
              <a:rPr lang="en-US" dirty="0"/>
              <a:t>on 230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 </a:t>
            </a:r>
            <a:r>
              <a:rPr lang="en-US" dirty="0"/>
              <a:t>on 231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017A8F-1B98-468C-9B31-FB5D587B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60" y="3094440"/>
            <a:ext cx="4398264" cy="31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0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www.w3.org/XML/1998/namespace"/>
    <ds:schemaRef ds:uri="http://purl.org/dc/terms/"/>
    <ds:schemaRef ds:uri="8946e33d-fd2f-4ae4-8ee9-d90c129cdf9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49743</TotalTime>
  <Words>1439</Words>
  <Application>Microsoft Macintosh PowerPoint</Application>
  <PresentationFormat>On-screen Show (4:3)</PresentationFormat>
  <Paragraphs>599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Symbol</vt:lpstr>
      <vt:lpstr>Wingdings</vt:lpstr>
      <vt:lpstr>Arial</vt:lpstr>
      <vt:lpstr>Thème Office</vt:lpstr>
      <vt:lpstr>MQXFA14 Coil Pack and Shimming Proposal </vt:lpstr>
      <vt:lpstr>Outline</vt:lpstr>
      <vt:lpstr>Coil Selection Review Report Summary</vt:lpstr>
      <vt:lpstr>Total Arc Length Excess (Leica)</vt:lpstr>
      <vt:lpstr>Outer Radius Profile Deviations (Leica)</vt:lpstr>
      <vt:lpstr>Pole Inner Radius Deviations (Pion Locations)</vt:lpstr>
      <vt:lpstr>Key Slot Deviations</vt:lpstr>
      <vt:lpstr>MQXFA14 Coils Matrix</vt:lpstr>
      <vt:lpstr>Coil Size estimates with midplane shims </vt:lpstr>
      <vt:lpstr>MQXFA14 Acceptable coil ordering</vt:lpstr>
      <vt:lpstr>MQXFA14 Proposed Coil Arrangement</vt:lpstr>
      <vt:lpstr>MQXFA14 Coil Pack Build 1 (Fuji)</vt:lpstr>
      <vt:lpstr>MQXFA13 Coil Pack Build (Final)</vt:lpstr>
      <vt:lpstr>Summary</vt:lpstr>
      <vt:lpstr>Additional Slides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536</cp:revision>
  <cp:lastPrinted>2021-06-08T20:41:03Z</cp:lastPrinted>
  <dcterms:created xsi:type="dcterms:W3CDTF">2020-11-03T17:25:38Z</dcterms:created>
  <dcterms:modified xsi:type="dcterms:W3CDTF">2023-02-07T01:49:58Z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