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8" r:id="rId2"/>
    <p:sldId id="334" r:id="rId3"/>
    <p:sldId id="354" r:id="rId4"/>
    <p:sldId id="355" r:id="rId5"/>
    <p:sldId id="356" r:id="rId6"/>
    <p:sldId id="360" r:id="rId7"/>
    <p:sldId id="357" r:id="rId8"/>
    <p:sldId id="358" r:id="rId9"/>
    <p:sldId id="342" r:id="rId10"/>
    <p:sldId id="372" r:id="rId11"/>
    <p:sldId id="365" r:id="rId12"/>
    <p:sldId id="367" r:id="rId13"/>
    <p:sldId id="330" r:id="rId14"/>
    <p:sldId id="332" r:id="rId15"/>
    <p:sldId id="369" r:id="rId16"/>
    <p:sldId id="373" r:id="rId17"/>
    <p:sldId id="377" r:id="rId18"/>
    <p:sldId id="340" r:id="rId19"/>
    <p:sldId id="361" r:id="rId20"/>
    <p:sldId id="362" r:id="rId21"/>
    <p:sldId id="376" r:id="rId22"/>
    <p:sldId id="364" r:id="rId23"/>
    <p:sldId id="363" r:id="rId24"/>
    <p:sldId id="366" r:id="rId25"/>
    <p:sldId id="347" r:id="rId26"/>
    <p:sldId id="368" r:id="rId27"/>
    <p:sldId id="343" r:id="rId28"/>
    <p:sldId id="374" r:id="rId29"/>
    <p:sldId id="306" r:id="rId30"/>
    <p:sldId id="375" r:id="rId31"/>
  </p:sldIdLst>
  <p:sldSz cx="9144000" cy="6858000" type="screen4x3"/>
  <p:notesSz cx="9296400" cy="70104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68D6"/>
    <a:srgbClr val="97218F"/>
    <a:srgbClr val="FF0000"/>
    <a:srgbClr val="800000"/>
    <a:srgbClr val="9B17BF"/>
    <a:srgbClr val="B5DEE1"/>
    <a:srgbClr val="006666"/>
    <a:srgbClr val="F60CFC"/>
    <a:srgbClr val="339933"/>
    <a:srgbClr val="3F97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67" autoAdjust="0"/>
    <p:restoredTop sz="94718" autoAdjust="0"/>
  </p:normalViewPr>
  <p:slideViewPr>
    <p:cSldViewPr snapToGrid="0">
      <p:cViewPr>
        <p:scale>
          <a:sx n="75" d="100"/>
          <a:sy n="75" d="100"/>
        </p:scale>
        <p:origin x="-59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-786" y="-84"/>
      </p:cViewPr>
      <p:guideLst>
        <p:guide orient="horz" pos="2208"/>
        <p:guide pos="2927"/>
      </p:guideLst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8try\8try\data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348216279071336"/>
          <c:y val="0"/>
          <c:w val="0.72017471409883138"/>
          <c:h val="0.85199857555494063"/>
        </c:manualLayout>
      </c:layout>
      <c:scatterChart>
        <c:scatterStyle val="lineMarker"/>
        <c:varyColors val="0"/>
        <c:ser>
          <c:idx val="0"/>
          <c:order val="0"/>
          <c:tx>
            <c:v>All mu</c:v>
          </c:tx>
          <c:xVal>
            <c:numRef>
              <c:f>ecalc9f!$B$1:$B$232</c:f>
              <c:numCache>
                <c:formatCode>0.00E+00</c:formatCode>
                <c:ptCount val="232"/>
                <c:pt idx="0">
                  <c:v>0</c:v>
                </c:pt>
                <c:pt idx="1">
                  <c:v>1</c:v>
                </c:pt>
                <c:pt idx="2">
                  <c:v>14.75</c:v>
                </c:pt>
                <c:pt idx="3">
                  <c:v>38.75</c:v>
                </c:pt>
                <c:pt idx="4">
                  <c:v>41.75</c:v>
                </c:pt>
                <c:pt idx="5">
                  <c:v>44.75</c:v>
                </c:pt>
                <c:pt idx="6">
                  <c:v>47.75</c:v>
                </c:pt>
                <c:pt idx="7">
                  <c:v>48.5</c:v>
                </c:pt>
                <c:pt idx="8">
                  <c:v>49.25</c:v>
                </c:pt>
                <c:pt idx="9">
                  <c:v>50</c:v>
                </c:pt>
                <c:pt idx="10">
                  <c:v>50.75</c:v>
                </c:pt>
                <c:pt idx="11">
                  <c:v>51.5</c:v>
                </c:pt>
                <c:pt idx="12">
                  <c:v>52.25</c:v>
                </c:pt>
                <c:pt idx="13">
                  <c:v>53</c:v>
                </c:pt>
                <c:pt idx="14">
                  <c:v>53.75</c:v>
                </c:pt>
                <c:pt idx="15">
                  <c:v>54.5</c:v>
                </c:pt>
                <c:pt idx="16">
                  <c:v>55.25</c:v>
                </c:pt>
                <c:pt idx="17">
                  <c:v>56</c:v>
                </c:pt>
                <c:pt idx="18">
                  <c:v>56.75</c:v>
                </c:pt>
                <c:pt idx="19">
                  <c:v>57.5</c:v>
                </c:pt>
                <c:pt idx="20">
                  <c:v>58.25</c:v>
                </c:pt>
                <c:pt idx="21">
                  <c:v>59</c:v>
                </c:pt>
                <c:pt idx="22">
                  <c:v>59.75</c:v>
                </c:pt>
                <c:pt idx="23">
                  <c:v>60.5</c:v>
                </c:pt>
                <c:pt idx="24">
                  <c:v>61.25</c:v>
                </c:pt>
                <c:pt idx="25">
                  <c:v>62</c:v>
                </c:pt>
                <c:pt idx="26">
                  <c:v>62.75</c:v>
                </c:pt>
                <c:pt idx="27">
                  <c:v>63.5</c:v>
                </c:pt>
                <c:pt idx="28">
                  <c:v>64.25</c:v>
                </c:pt>
                <c:pt idx="29">
                  <c:v>65</c:v>
                </c:pt>
                <c:pt idx="30">
                  <c:v>65.75</c:v>
                </c:pt>
                <c:pt idx="31">
                  <c:v>66.5</c:v>
                </c:pt>
                <c:pt idx="32">
                  <c:v>67.25</c:v>
                </c:pt>
                <c:pt idx="33">
                  <c:v>68</c:v>
                </c:pt>
                <c:pt idx="34">
                  <c:v>68.75</c:v>
                </c:pt>
                <c:pt idx="35">
                  <c:v>69.5</c:v>
                </c:pt>
                <c:pt idx="36">
                  <c:v>70.25</c:v>
                </c:pt>
                <c:pt idx="37">
                  <c:v>71</c:v>
                </c:pt>
                <c:pt idx="38">
                  <c:v>71.75</c:v>
                </c:pt>
                <c:pt idx="39">
                  <c:v>72.5</c:v>
                </c:pt>
                <c:pt idx="40">
                  <c:v>73.25</c:v>
                </c:pt>
                <c:pt idx="41">
                  <c:v>74</c:v>
                </c:pt>
                <c:pt idx="42">
                  <c:v>74.75</c:v>
                </c:pt>
                <c:pt idx="43">
                  <c:v>75.5</c:v>
                </c:pt>
                <c:pt idx="44">
                  <c:v>76.25</c:v>
                </c:pt>
                <c:pt idx="45">
                  <c:v>77</c:v>
                </c:pt>
                <c:pt idx="46">
                  <c:v>77.75</c:v>
                </c:pt>
                <c:pt idx="47">
                  <c:v>78.5</c:v>
                </c:pt>
                <c:pt idx="48">
                  <c:v>79.25</c:v>
                </c:pt>
                <c:pt idx="49">
                  <c:v>80</c:v>
                </c:pt>
                <c:pt idx="50">
                  <c:v>80.75</c:v>
                </c:pt>
                <c:pt idx="51">
                  <c:v>81.5</c:v>
                </c:pt>
                <c:pt idx="52">
                  <c:v>82.25</c:v>
                </c:pt>
                <c:pt idx="53">
                  <c:v>83</c:v>
                </c:pt>
                <c:pt idx="54">
                  <c:v>83.75</c:v>
                </c:pt>
                <c:pt idx="55">
                  <c:v>84.5</c:v>
                </c:pt>
                <c:pt idx="56">
                  <c:v>85.25</c:v>
                </c:pt>
                <c:pt idx="57">
                  <c:v>86</c:v>
                </c:pt>
                <c:pt idx="58">
                  <c:v>86.75</c:v>
                </c:pt>
                <c:pt idx="59">
                  <c:v>87.5</c:v>
                </c:pt>
                <c:pt idx="60">
                  <c:v>88.25</c:v>
                </c:pt>
                <c:pt idx="61">
                  <c:v>89</c:v>
                </c:pt>
                <c:pt idx="62">
                  <c:v>89.75</c:v>
                </c:pt>
                <c:pt idx="63">
                  <c:v>90.5</c:v>
                </c:pt>
                <c:pt idx="64">
                  <c:v>91.25</c:v>
                </c:pt>
                <c:pt idx="65">
                  <c:v>92</c:v>
                </c:pt>
                <c:pt idx="66">
                  <c:v>92.75</c:v>
                </c:pt>
                <c:pt idx="67">
                  <c:v>93.5</c:v>
                </c:pt>
                <c:pt idx="68">
                  <c:v>94.25</c:v>
                </c:pt>
                <c:pt idx="69">
                  <c:v>95</c:v>
                </c:pt>
                <c:pt idx="70">
                  <c:v>95.75</c:v>
                </c:pt>
                <c:pt idx="71">
                  <c:v>96.5</c:v>
                </c:pt>
                <c:pt idx="72">
                  <c:v>97.25</c:v>
                </c:pt>
                <c:pt idx="73">
                  <c:v>98</c:v>
                </c:pt>
                <c:pt idx="74">
                  <c:v>98.75</c:v>
                </c:pt>
                <c:pt idx="75">
                  <c:v>99.5</c:v>
                </c:pt>
                <c:pt idx="76">
                  <c:v>100.2</c:v>
                </c:pt>
                <c:pt idx="77">
                  <c:v>100.2</c:v>
                </c:pt>
                <c:pt idx="78">
                  <c:v>100.6</c:v>
                </c:pt>
                <c:pt idx="79">
                  <c:v>101.4</c:v>
                </c:pt>
                <c:pt idx="80">
                  <c:v>102.1</c:v>
                </c:pt>
                <c:pt idx="81">
                  <c:v>102.9</c:v>
                </c:pt>
                <c:pt idx="82">
                  <c:v>103.6</c:v>
                </c:pt>
                <c:pt idx="83">
                  <c:v>104.4</c:v>
                </c:pt>
                <c:pt idx="84">
                  <c:v>105.1</c:v>
                </c:pt>
                <c:pt idx="85">
                  <c:v>105.9</c:v>
                </c:pt>
                <c:pt idx="86">
                  <c:v>106.6</c:v>
                </c:pt>
                <c:pt idx="87">
                  <c:v>107.4</c:v>
                </c:pt>
                <c:pt idx="88">
                  <c:v>108.1</c:v>
                </c:pt>
                <c:pt idx="89">
                  <c:v>108.9</c:v>
                </c:pt>
                <c:pt idx="90">
                  <c:v>109.6</c:v>
                </c:pt>
                <c:pt idx="91">
                  <c:v>110.4</c:v>
                </c:pt>
                <c:pt idx="92">
                  <c:v>111.1</c:v>
                </c:pt>
                <c:pt idx="93">
                  <c:v>111.9</c:v>
                </c:pt>
                <c:pt idx="94">
                  <c:v>112.6</c:v>
                </c:pt>
                <c:pt idx="95">
                  <c:v>113.4</c:v>
                </c:pt>
                <c:pt idx="96">
                  <c:v>114.1</c:v>
                </c:pt>
                <c:pt idx="97">
                  <c:v>114.9</c:v>
                </c:pt>
                <c:pt idx="98">
                  <c:v>115.6</c:v>
                </c:pt>
                <c:pt idx="99">
                  <c:v>116.4</c:v>
                </c:pt>
                <c:pt idx="100">
                  <c:v>117.1</c:v>
                </c:pt>
                <c:pt idx="101">
                  <c:v>117.9</c:v>
                </c:pt>
                <c:pt idx="102">
                  <c:v>118.6</c:v>
                </c:pt>
                <c:pt idx="103">
                  <c:v>119.4</c:v>
                </c:pt>
                <c:pt idx="104">
                  <c:v>120.1</c:v>
                </c:pt>
                <c:pt idx="105">
                  <c:v>120.9</c:v>
                </c:pt>
                <c:pt idx="106">
                  <c:v>121.6</c:v>
                </c:pt>
                <c:pt idx="107">
                  <c:v>122.4</c:v>
                </c:pt>
                <c:pt idx="108">
                  <c:v>123.1</c:v>
                </c:pt>
                <c:pt idx="109">
                  <c:v>123.9</c:v>
                </c:pt>
                <c:pt idx="110">
                  <c:v>124.6</c:v>
                </c:pt>
                <c:pt idx="111">
                  <c:v>125.4</c:v>
                </c:pt>
                <c:pt idx="112">
                  <c:v>126.1</c:v>
                </c:pt>
                <c:pt idx="113">
                  <c:v>126.9</c:v>
                </c:pt>
                <c:pt idx="114">
                  <c:v>127.6</c:v>
                </c:pt>
                <c:pt idx="115">
                  <c:v>128.4</c:v>
                </c:pt>
                <c:pt idx="116">
                  <c:v>129.1</c:v>
                </c:pt>
                <c:pt idx="117">
                  <c:v>129.9</c:v>
                </c:pt>
                <c:pt idx="118">
                  <c:v>130.6</c:v>
                </c:pt>
                <c:pt idx="119">
                  <c:v>131.4</c:v>
                </c:pt>
                <c:pt idx="120">
                  <c:v>132.1</c:v>
                </c:pt>
                <c:pt idx="121">
                  <c:v>132.9</c:v>
                </c:pt>
                <c:pt idx="122">
                  <c:v>133.6</c:v>
                </c:pt>
                <c:pt idx="123">
                  <c:v>134.4</c:v>
                </c:pt>
                <c:pt idx="124">
                  <c:v>135.1</c:v>
                </c:pt>
                <c:pt idx="125">
                  <c:v>135.9</c:v>
                </c:pt>
                <c:pt idx="126">
                  <c:v>136.6</c:v>
                </c:pt>
                <c:pt idx="127">
                  <c:v>137.4</c:v>
                </c:pt>
                <c:pt idx="128">
                  <c:v>138.1</c:v>
                </c:pt>
                <c:pt idx="129">
                  <c:v>138.9</c:v>
                </c:pt>
                <c:pt idx="130">
                  <c:v>139.6</c:v>
                </c:pt>
                <c:pt idx="131">
                  <c:v>140.4</c:v>
                </c:pt>
                <c:pt idx="132">
                  <c:v>141.1</c:v>
                </c:pt>
                <c:pt idx="133">
                  <c:v>141.9</c:v>
                </c:pt>
                <c:pt idx="134">
                  <c:v>142.6</c:v>
                </c:pt>
                <c:pt idx="135">
                  <c:v>143.4</c:v>
                </c:pt>
                <c:pt idx="136">
                  <c:v>144.1</c:v>
                </c:pt>
                <c:pt idx="137">
                  <c:v>144.9</c:v>
                </c:pt>
                <c:pt idx="138">
                  <c:v>145.6</c:v>
                </c:pt>
                <c:pt idx="139">
                  <c:v>146.4</c:v>
                </c:pt>
                <c:pt idx="140">
                  <c:v>147.1</c:v>
                </c:pt>
                <c:pt idx="141">
                  <c:v>147.9</c:v>
                </c:pt>
                <c:pt idx="142">
                  <c:v>148.6</c:v>
                </c:pt>
                <c:pt idx="143">
                  <c:v>149.4</c:v>
                </c:pt>
                <c:pt idx="144">
                  <c:v>150.1</c:v>
                </c:pt>
                <c:pt idx="145">
                  <c:v>150.9</c:v>
                </c:pt>
                <c:pt idx="146">
                  <c:v>151.6</c:v>
                </c:pt>
                <c:pt idx="147">
                  <c:v>152.4</c:v>
                </c:pt>
                <c:pt idx="148">
                  <c:v>153.1</c:v>
                </c:pt>
                <c:pt idx="149">
                  <c:v>153.9</c:v>
                </c:pt>
                <c:pt idx="150">
                  <c:v>154.6</c:v>
                </c:pt>
                <c:pt idx="151">
                  <c:v>155.4</c:v>
                </c:pt>
                <c:pt idx="152">
                  <c:v>156.1</c:v>
                </c:pt>
                <c:pt idx="153">
                  <c:v>156.9</c:v>
                </c:pt>
                <c:pt idx="154">
                  <c:v>157.6</c:v>
                </c:pt>
                <c:pt idx="155">
                  <c:v>158.4</c:v>
                </c:pt>
                <c:pt idx="156">
                  <c:v>159.1</c:v>
                </c:pt>
                <c:pt idx="157">
                  <c:v>159.9</c:v>
                </c:pt>
                <c:pt idx="158">
                  <c:v>160.6</c:v>
                </c:pt>
                <c:pt idx="159">
                  <c:v>161.4</c:v>
                </c:pt>
                <c:pt idx="160">
                  <c:v>162.1</c:v>
                </c:pt>
                <c:pt idx="161">
                  <c:v>162.9</c:v>
                </c:pt>
                <c:pt idx="162">
                  <c:v>163.6</c:v>
                </c:pt>
                <c:pt idx="163">
                  <c:v>164.4</c:v>
                </c:pt>
                <c:pt idx="164">
                  <c:v>165.1</c:v>
                </c:pt>
                <c:pt idx="165">
                  <c:v>165.9</c:v>
                </c:pt>
                <c:pt idx="166">
                  <c:v>166.6</c:v>
                </c:pt>
                <c:pt idx="167">
                  <c:v>167.4</c:v>
                </c:pt>
                <c:pt idx="168">
                  <c:v>168.1</c:v>
                </c:pt>
                <c:pt idx="169">
                  <c:v>168.9</c:v>
                </c:pt>
                <c:pt idx="170">
                  <c:v>169.6</c:v>
                </c:pt>
                <c:pt idx="171">
                  <c:v>170.4</c:v>
                </c:pt>
                <c:pt idx="172">
                  <c:v>171.1</c:v>
                </c:pt>
                <c:pt idx="173">
                  <c:v>171.9</c:v>
                </c:pt>
                <c:pt idx="174">
                  <c:v>172.6</c:v>
                </c:pt>
                <c:pt idx="175">
                  <c:v>173.4</c:v>
                </c:pt>
                <c:pt idx="176">
                  <c:v>174.1</c:v>
                </c:pt>
                <c:pt idx="177">
                  <c:v>174.9</c:v>
                </c:pt>
                <c:pt idx="178">
                  <c:v>175.6</c:v>
                </c:pt>
                <c:pt idx="179">
                  <c:v>176.4</c:v>
                </c:pt>
                <c:pt idx="180">
                  <c:v>177.1</c:v>
                </c:pt>
                <c:pt idx="181">
                  <c:v>177.9</c:v>
                </c:pt>
                <c:pt idx="182">
                  <c:v>178.6</c:v>
                </c:pt>
                <c:pt idx="183">
                  <c:v>179.4</c:v>
                </c:pt>
                <c:pt idx="184">
                  <c:v>180.1</c:v>
                </c:pt>
                <c:pt idx="185">
                  <c:v>180.9</c:v>
                </c:pt>
                <c:pt idx="186">
                  <c:v>181.6</c:v>
                </c:pt>
                <c:pt idx="187">
                  <c:v>182.4</c:v>
                </c:pt>
                <c:pt idx="188">
                  <c:v>183.1</c:v>
                </c:pt>
                <c:pt idx="189">
                  <c:v>183.9</c:v>
                </c:pt>
                <c:pt idx="190">
                  <c:v>184.6</c:v>
                </c:pt>
                <c:pt idx="191">
                  <c:v>185.4</c:v>
                </c:pt>
                <c:pt idx="192">
                  <c:v>186.1</c:v>
                </c:pt>
                <c:pt idx="193">
                  <c:v>186.9</c:v>
                </c:pt>
                <c:pt idx="194">
                  <c:v>187.6</c:v>
                </c:pt>
                <c:pt idx="195">
                  <c:v>188.4</c:v>
                </c:pt>
                <c:pt idx="196">
                  <c:v>189.1</c:v>
                </c:pt>
                <c:pt idx="197">
                  <c:v>189.9</c:v>
                </c:pt>
                <c:pt idx="198">
                  <c:v>190.6</c:v>
                </c:pt>
                <c:pt idx="199">
                  <c:v>191.4</c:v>
                </c:pt>
                <c:pt idx="200">
                  <c:v>192.1</c:v>
                </c:pt>
                <c:pt idx="201">
                  <c:v>192.9</c:v>
                </c:pt>
                <c:pt idx="202">
                  <c:v>193.6</c:v>
                </c:pt>
                <c:pt idx="203">
                  <c:v>194.4</c:v>
                </c:pt>
                <c:pt idx="204">
                  <c:v>195.1</c:v>
                </c:pt>
                <c:pt idx="205">
                  <c:v>195.9</c:v>
                </c:pt>
                <c:pt idx="206">
                  <c:v>196.6</c:v>
                </c:pt>
                <c:pt idx="207">
                  <c:v>197.4</c:v>
                </c:pt>
                <c:pt idx="208">
                  <c:v>198.1</c:v>
                </c:pt>
                <c:pt idx="209">
                  <c:v>198.9</c:v>
                </c:pt>
                <c:pt idx="210">
                  <c:v>199.6</c:v>
                </c:pt>
                <c:pt idx="211">
                  <c:v>200.4</c:v>
                </c:pt>
                <c:pt idx="212">
                  <c:v>201.1</c:v>
                </c:pt>
                <c:pt idx="213">
                  <c:v>201.9</c:v>
                </c:pt>
                <c:pt idx="214">
                  <c:v>202.6</c:v>
                </c:pt>
                <c:pt idx="215">
                  <c:v>203.4</c:v>
                </c:pt>
                <c:pt idx="216">
                  <c:v>204.1</c:v>
                </c:pt>
                <c:pt idx="217">
                  <c:v>204.9</c:v>
                </c:pt>
                <c:pt idx="218">
                  <c:v>205.6</c:v>
                </c:pt>
                <c:pt idx="219">
                  <c:v>206.4</c:v>
                </c:pt>
                <c:pt idx="220">
                  <c:v>207.1</c:v>
                </c:pt>
                <c:pt idx="221">
                  <c:v>207.9</c:v>
                </c:pt>
                <c:pt idx="222">
                  <c:v>208.6</c:v>
                </c:pt>
                <c:pt idx="223">
                  <c:v>209.4</c:v>
                </c:pt>
                <c:pt idx="224">
                  <c:v>210.1</c:v>
                </c:pt>
                <c:pt idx="225">
                  <c:v>210.9</c:v>
                </c:pt>
                <c:pt idx="226">
                  <c:v>211.6</c:v>
                </c:pt>
                <c:pt idx="227">
                  <c:v>212.4</c:v>
                </c:pt>
                <c:pt idx="228">
                  <c:v>213.1</c:v>
                </c:pt>
                <c:pt idx="229">
                  <c:v>213.9</c:v>
                </c:pt>
                <c:pt idx="230">
                  <c:v>214.6</c:v>
                </c:pt>
                <c:pt idx="231">
                  <c:v>215.4</c:v>
                </c:pt>
              </c:numCache>
            </c:numRef>
          </c:xVal>
          <c:yVal>
            <c:numRef>
              <c:f>ecalc9f!$N$1:$N$232</c:f>
              <c:numCache>
                <c:formatCode>0.00E+00</c:formatCode>
                <c:ptCount val="232"/>
                <c:pt idx="0">
                  <c:v>87.77</c:v>
                </c:pt>
                <c:pt idx="1">
                  <c:v>357.3</c:v>
                </c:pt>
                <c:pt idx="2">
                  <c:v>1975</c:v>
                </c:pt>
                <c:pt idx="3">
                  <c:v>2790</c:v>
                </c:pt>
                <c:pt idx="4">
                  <c:v>2829</c:v>
                </c:pt>
                <c:pt idx="5">
                  <c:v>2860</c:v>
                </c:pt>
                <c:pt idx="6">
                  <c:v>2884</c:v>
                </c:pt>
                <c:pt idx="7">
                  <c:v>2886</c:v>
                </c:pt>
                <c:pt idx="8">
                  <c:v>2894</c:v>
                </c:pt>
                <c:pt idx="9">
                  <c:v>2899</c:v>
                </c:pt>
                <c:pt idx="10">
                  <c:v>2905</c:v>
                </c:pt>
                <c:pt idx="11">
                  <c:v>2911</c:v>
                </c:pt>
                <c:pt idx="12">
                  <c:v>2914</c:v>
                </c:pt>
                <c:pt idx="13">
                  <c:v>2916</c:v>
                </c:pt>
                <c:pt idx="14">
                  <c:v>2918</c:v>
                </c:pt>
                <c:pt idx="15">
                  <c:v>2918</c:v>
                </c:pt>
                <c:pt idx="16">
                  <c:v>2919</c:v>
                </c:pt>
                <c:pt idx="17">
                  <c:v>2926</c:v>
                </c:pt>
                <c:pt idx="18">
                  <c:v>2931</c:v>
                </c:pt>
                <c:pt idx="19">
                  <c:v>2936</c:v>
                </c:pt>
                <c:pt idx="20">
                  <c:v>2936</c:v>
                </c:pt>
                <c:pt idx="21">
                  <c:v>2940</c:v>
                </c:pt>
                <c:pt idx="22">
                  <c:v>2942</c:v>
                </c:pt>
                <c:pt idx="23">
                  <c:v>2939</c:v>
                </c:pt>
                <c:pt idx="24">
                  <c:v>2937</c:v>
                </c:pt>
                <c:pt idx="25">
                  <c:v>2939</c:v>
                </c:pt>
                <c:pt idx="26">
                  <c:v>2935</c:v>
                </c:pt>
                <c:pt idx="27">
                  <c:v>2929</c:v>
                </c:pt>
                <c:pt idx="28">
                  <c:v>2926</c:v>
                </c:pt>
                <c:pt idx="29">
                  <c:v>2923</c:v>
                </c:pt>
                <c:pt idx="30">
                  <c:v>2928</c:v>
                </c:pt>
                <c:pt idx="31">
                  <c:v>2927</c:v>
                </c:pt>
                <c:pt idx="32">
                  <c:v>2927</c:v>
                </c:pt>
                <c:pt idx="33">
                  <c:v>2929</c:v>
                </c:pt>
                <c:pt idx="34">
                  <c:v>2938</c:v>
                </c:pt>
                <c:pt idx="35">
                  <c:v>2937</c:v>
                </c:pt>
                <c:pt idx="36">
                  <c:v>2942</c:v>
                </c:pt>
                <c:pt idx="37">
                  <c:v>2951</c:v>
                </c:pt>
                <c:pt idx="38">
                  <c:v>2956</c:v>
                </c:pt>
                <c:pt idx="39">
                  <c:v>2954</c:v>
                </c:pt>
                <c:pt idx="40">
                  <c:v>2952</c:v>
                </c:pt>
                <c:pt idx="41">
                  <c:v>2981</c:v>
                </c:pt>
                <c:pt idx="42">
                  <c:v>3023</c:v>
                </c:pt>
                <c:pt idx="43">
                  <c:v>3057</c:v>
                </c:pt>
                <c:pt idx="44">
                  <c:v>3085</c:v>
                </c:pt>
                <c:pt idx="45">
                  <c:v>3103</c:v>
                </c:pt>
                <c:pt idx="46">
                  <c:v>3105</c:v>
                </c:pt>
                <c:pt idx="47">
                  <c:v>3104</c:v>
                </c:pt>
                <c:pt idx="48">
                  <c:v>3105</c:v>
                </c:pt>
                <c:pt idx="49">
                  <c:v>3098</c:v>
                </c:pt>
                <c:pt idx="50">
                  <c:v>3109</c:v>
                </c:pt>
                <c:pt idx="51">
                  <c:v>3119</c:v>
                </c:pt>
                <c:pt idx="52">
                  <c:v>3140</c:v>
                </c:pt>
                <c:pt idx="53">
                  <c:v>3160</c:v>
                </c:pt>
                <c:pt idx="54">
                  <c:v>3172</c:v>
                </c:pt>
                <c:pt idx="55">
                  <c:v>3181</c:v>
                </c:pt>
                <c:pt idx="56">
                  <c:v>3184</c:v>
                </c:pt>
                <c:pt idx="57">
                  <c:v>3185</c:v>
                </c:pt>
                <c:pt idx="58">
                  <c:v>3188</c:v>
                </c:pt>
                <c:pt idx="59">
                  <c:v>3186</c:v>
                </c:pt>
                <c:pt idx="60">
                  <c:v>3191</c:v>
                </c:pt>
                <c:pt idx="61">
                  <c:v>3192</c:v>
                </c:pt>
                <c:pt idx="62">
                  <c:v>3192</c:v>
                </c:pt>
                <c:pt idx="63">
                  <c:v>3201</c:v>
                </c:pt>
                <c:pt idx="64">
                  <c:v>3201</c:v>
                </c:pt>
                <c:pt idx="65">
                  <c:v>3203</c:v>
                </c:pt>
                <c:pt idx="66">
                  <c:v>3210</c:v>
                </c:pt>
                <c:pt idx="67">
                  <c:v>3219</c:v>
                </c:pt>
                <c:pt idx="68">
                  <c:v>3221</c:v>
                </c:pt>
                <c:pt idx="69">
                  <c:v>3226</c:v>
                </c:pt>
                <c:pt idx="70">
                  <c:v>3233</c:v>
                </c:pt>
                <c:pt idx="71">
                  <c:v>3239</c:v>
                </c:pt>
                <c:pt idx="72">
                  <c:v>3247</c:v>
                </c:pt>
                <c:pt idx="73">
                  <c:v>3254</c:v>
                </c:pt>
                <c:pt idx="74">
                  <c:v>3257</c:v>
                </c:pt>
                <c:pt idx="75">
                  <c:v>3257</c:v>
                </c:pt>
                <c:pt idx="76">
                  <c:v>3261</c:v>
                </c:pt>
                <c:pt idx="77">
                  <c:v>3261</c:v>
                </c:pt>
                <c:pt idx="78">
                  <c:v>3261</c:v>
                </c:pt>
                <c:pt idx="79">
                  <c:v>3266</c:v>
                </c:pt>
                <c:pt idx="80">
                  <c:v>3247</c:v>
                </c:pt>
                <c:pt idx="81">
                  <c:v>3230</c:v>
                </c:pt>
                <c:pt idx="82">
                  <c:v>3225</c:v>
                </c:pt>
                <c:pt idx="83">
                  <c:v>3219</c:v>
                </c:pt>
                <c:pt idx="84">
                  <c:v>3214</c:v>
                </c:pt>
                <c:pt idx="85">
                  <c:v>3205</c:v>
                </c:pt>
                <c:pt idx="86">
                  <c:v>3205</c:v>
                </c:pt>
                <c:pt idx="87">
                  <c:v>3197</c:v>
                </c:pt>
                <c:pt idx="88">
                  <c:v>3186</c:v>
                </c:pt>
                <c:pt idx="89">
                  <c:v>3178</c:v>
                </c:pt>
                <c:pt idx="90">
                  <c:v>3170</c:v>
                </c:pt>
                <c:pt idx="91">
                  <c:v>3154</c:v>
                </c:pt>
                <c:pt idx="92">
                  <c:v>3152</c:v>
                </c:pt>
                <c:pt idx="93">
                  <c:v>3143</c:v>
                </c:pt>
                <c:pt idx="94">
                  <c:v>3139</c:v>
                </c:pt>
                <c:pt idx="95">
                  <c:v>3138</c:v>
                </c:pt>
                <c:pt idx="96">
                  <c:v>3126</c:v>
                </c:pt>
                <c:pt idx="97">
                  <c:v>3120</c:v>
                </c:pt>
                <c:pt idx="98">
                  <c:v>3108</c:v>
                </c:pt>
                <c:pt idx="99">
                  <c:v>3099</c:v>
                </c:pt>
                <c:pt idx="100">
                  <c:v>3084</c:v>
                </c:pt>
                <c:pt idx="101">
                  <c:v>3070</c:v>
                </c:pt>
                <c:pt idx="102">
                  <c:v>3064</c:v>
                </c:pt>
                <c:pt idx="103">
                  <c:v>3048</c:v>
                </c:pt>
                <c:pt idx="104">
                  <c:v>3034</c:v>
                </c:pt>
                <c:pt idx="105">
                  <c:v>3016</c:v>
                </c:pt>
                <c:pt idx="106">
                  <c:v>2999</c:v>
                </c:pt>
                <c:pt idx="107">
                  <c:v>2981</c:v>
                </c:pt>
                <c:pt idx="108">
                  <c:v>2967</c:v>
                </c:pt>
                <c:pt idx="109">
                  <c:v>2952</c:v>
                </c:pt>
                <c:pt idx="110">
                  <c:v>2941</c:v>
                </c:pt>
                <c:pt idx="111">
                  <c:v>2933</c:v>
                </c:pt>
                <c:pt idx="112">
                  <c:v>2922</c:v>
                </c:pt>
                <c:pt idx="113">
                  <c:v>2914</c:v>
                </c:pt>
                <c:pt idx="114">
                  <c:v>2902</c:v>
                </c:pt>
                <c:pt idx="115">
                  <c:v>2890</c:v>
                </c:pt>
                <c:pt idx="116">
                  <c:v>2885</c:v>
                </c:pt>
                <c:pt idx="117">
                  <c:v>2879</c:v>
                </c:pt>
                <c:pt idx="118">
                  <c:v>2868</c:v>
                </c:pt>
                <c:pt idx="119">
                  <c:v>2859</c:v>
                </c:pt>
                <c:pt idx="120">
                  <c:v>2855</c:v>
                </c:pt>
                <c:pt idx="121">
                  <c:v>2845</c:v>
                </c:pt>
                <c:pt idx="122">
                  <c:v>2839</c:v>
                </c:pt>
                <c:pt idx="123">
                  <c:v>2839</c:v>
                </c:pt>
                <c:pt idx="124">
                  <c:v>2828</c:v>
                </c:pt>
                <c:pt idx="125">
                  <c:v>2815</c:v>
                </c:pt>
                <c:pt idx="126">
                  <c:v>2808</c:v>
                </c:pt>
                <c:pt idx="127">
                  <c:v>2799</c:v>
                </c:pt>
                <c:pt idx="128">
                  <c:v>2789</c:v>
                </c:pt>
                <c:pt idx="129">
                  <c:v>2786</c:v>
                </c:pt>
                <c:pt idx="130">
                  <c:v>2783</c:v>
                </c:pt>
                <c:pt idx="131">
                  <c:v>2783</c:v>
                </c:pt>
                <c:pt idx="132">
                  <c:v>2784</c:v>
                </c:pt>
                <c:pt idx="133">
                  <c:v>2778</c:v>
                </c:pt>
                <c:pt idx="134">
                  <c:v>2775</c:v>
                </c:pt>
                <c:pt idx="135">
                  <c:v>2768</c:v>
                </c:pt>
                <c:pt idx="136">
                  <c:v>2759</c:v>
                </c:pt>
                <c:pt idx="137">
                  <c:v>2750</c:v>
                </c:pt>
                <c:pt idx="138">
                  <c:v>2746</c:v>
                </c:pt>
                <c:pt idx="139">
                  <c:v>2746</c:v>
                </c:pt>
                <c:pt idx="140">
                  <c:v>2741</c:v>
                </c:pt>
                <c:pt idx="141">
                  <c:v>2735</c:v>
                </c:pt>
                <c:pt idx="142">
                  <c:v>2730</c:v>
                </c:pt>
                <c:pt idx="143">
                  <c:v>2725</c:v>
                </c:pt>
                <c:pt idx="144">
                  <c:v>2723</c:v>
                </c:pt>
                <c:pt idx="145">
                  <c:v>2712</c:v>
                </c:pt>
                <c:pt idx="146">
                  <c:v>2699</c:v>
                </c:pt>
                <c:pt idx="147">
                  <c:v>2697</c:v>
                </c:pt>
                <c:pt idx="148">
                  <c:v>2698</c:v>
                </c:pt>
                <c:pt idx="149">
                  <c:v>2697</c:v>
                </c:pt>
                <c:pt idx="150">
                  <c:v>2695</c:v>
                </c:pt>
                <c:pt idx="151">
                  <c:v>2687</c:v>
                </c:pt>
                <c:pt idx="152">
                  <c:v>2679</c:v>
                </c:pt>
                <c:pt idx="153">
                  <c:v>2671</c:v>
                </c:pt>
                <c:pt idx="154">
                  <c:v>2667</c:v>
                </c:pt>
                <c:pt idx="155">
                  <c:v>2656</c:v>
                </c:pt>
                <c:pt idx="156">
                  <c:v>2644</c:v>
                </c:pt>
                <c:pt idx="157">
                  <c:v>2636</c:v>
                </c:pt>
                <c:pt idx="158">
                  <c:v>2626</c:v>
                </c:pt>
                <c:pt idx="159">
                  <c:v>2614</c:v>
                </c:pt>
                <c:pt idx="160">
                  <c:v>2612</c:v>
                </c:pt>
                <c:pt idx="161">
                  <c:v>2601</c:v>
                </c:pt>
                <c:pt idx="162">
                  <c:v>2592</c:v>
                </c:pt>
                <c:pt idx="163">
                  <c:v>2583</c:v>
                </c:pt>
                <c:pt idx="164">
                  <c:v>2579</c:v>
                </c:pt>
                <c:pt idx="165">
                  <c:v>2573</c:v>
                </c:pt>
                <c:pt idx="166">
                  <c:v>2563</c:v>
                </c:pt>
                <c:pt idx="167">
                  <c:v>2554</c:v>
                </c:pt>
                <c:pt idx="168">
                  <c:v>2552</c:v>
                </c:pt>
                <c:pt idx="169">
                  <c:v>2548</c:v>
                </c:pt>
                <c:pt idx="170">
                  <c:v>2540</c:v>
                </c:pt>
                <c:pt idx="171">
                  <c:v>2537</c:v>
                </c:pt>
                <c:pt idx="172">
                  <c:v>2535</c:v>
                </c:pt>
                <c:pt idx="173">
                  <c:v>2528</c:v>
                </c:pt>
                <c:pt idx="174">
                  <c:v>2522</c:v>
                </c:pt>
                <c:pt idx="175">
                  <c:v>2513</c:v>
                </c:pt>
                <c:pt idx="176">
                  <c:v>2514</c:v>
                </c:pt>
                <c:pt idx="177">
                  <c:v>2508</c:v>
                </c:pt>
                <c:pt idx="178">
                  <c:v>2498</c:v>
                </c:pt>
                <c:pt idx="179">
                  <c:v>2495</c:v>
                </c:pt>
                <c:pt idx="180">
                  <c:v>2490</c:v>
                </c:pt>
                <c:pt idx="181">
                  <c:v>2483</c:v>
                </c:pt>
                <c:pt idx="182">
                  <c:v>2475</c:v>
                </c:pt>
                <c:pt idx="183">
                  <c:v>2470</c:v>
                </c:pt>
                <c:pt idx="184">
                  <c:v>2469</c:v>
                </c:pt>
                <c:pt idx="185">
                  <c:v>2459</c:v>
                </c:pt>
                <c:pt idx="186">
                  <c:v>2450</c:v>
                </c:pt>
                <c:pt idx="187">
                  <c:v>2445</c:v>
                </c:pt>
                <c:pt idx="188">
                  <c:v>2435</c:v>
                </c:pt>
                <c:pt idx="189">
                  <c:v>2428</c:v>
                </c:pt>
                <c:pt idx="190">
                  <c:v>2421</c:v>
                </c:pt>
                <c:pt idx="191">
                  <c:v>2416</c:v>
                </c:pt>
                <c:pt idx="192">
                  <c:v>2410</c:v>
                </c:pt>
                <c:pt idx="193">
                  <c:v>2402</c:v>
                </c:pt>
                <c:pt idx="194">
                  <c:v>2393</c:v>
                </c:pt>
                <c:pt idx="195">
                  <c:v>2388</c:v>
                </c:pt>
                <c:pt idx="196">
                  <c:v>2381</c:v>
                </c:pt>
                <c:pt idx="197">
                  <c:v>2373</c:v>
                </c:pt>
                <c:pt idx="198">
                  <c:v>2363</c:v>
                </c:pt>
                <c:pt idx="199">
                  <c:v>2360</c:v>
                </c:pt>
                <c:pt idx="200">
                  <c:v>2357</c:v>
                </c:pt>
                <c:pt idx="201">
                  <c:v>2353</c:v>
                </c:pt>
                <c:pt idx="202">
                  <c:v>2354</c:v>
                </c:pt>
                <c:pt idx="203">
                  <c:v>2352</c:v>
                </c:pt>
                <c:pt idx="204">
                  <c:v>2349</c:v>
                </c:pt>
                <c:pt idx="205">
                  <c:v>2344</c:v>
                </c:pt>
                <c:pt idx="206">
                  <c:v>2341</c:v>
                </c:pt>
                <c:pt idx="207">
                  <c:v>2334</c:v>
                </c:pt>
                <c:pt idx="208">
                  <c:v>2333</c:v>
                </c:pt>
                <c:pt idx="209">
                  <c:v>2327</c:v>
                </c:pt>
                <c:pt idx="210">
                  <c:v>2321</c:v>
                </c:pt>
                <c:pt idx="211">
                  <c:v>2318</c:v>
                </c:pt>
                <c:pt idx="212">
                  <c:v>2313</c:v>
                </c:pt>
                <c:pt idx="213">
                  <c:v>2307</c:v>
                </c:pt>
                <c:pt idx="214">
                  <c:v>2302</c:v>
                </c:pt>
                <c:pt idx="215">
                  <c:v>2295</c:v>
                </c:pt>
                <c:pt idx="216">
                  <c:v>2289</c:v>
                </c:pt>
                <c:pt idx="217">
                  <c:v>2282</c:v>
                </c:pt>
                <c:pt idx="218">
                  <c:v>2276</c:v>
                </c:pt>
                <c:pt idx="219">
                  <c:v>2273</c:v>
                </c:pt>
                <c:pt idx="220">
                  <c:v>2271</c:v>
                </c:pt>
                <c:pt idx="221">
                  <c:v>2266</c:v>
                </c:pt>
                <c:pt idx="222">
                  <c:v>2257</c:v>
                </c:pt>
                <c:pt idx="223">
                  <c:v>2249</c:v>
                </c:pt>
                <c:pt idx="224">
                  <c:v>2244</c:v>
                </c:pt>
                <c:pt idx="225">
                  <c:v>2236</c:v>
                </c:pt>
                <c:pt idx="226">
                  <c:v>2233</c:v>
                </c:pt>
                <c:pt idx="227">
                  <c:v>2225</c:v>
                </c:pt>
                <c:pt idx="228">
                  <c:v>2222</c:v>
                </c:pt>
                <c:pt idx="229">
                  <c:v>2217</c:v>
                </c:pt>
                <c:pt idx="230">
                  <c:v>2212</c:v>
                </c:pt>
                <c:pt idx="231">
                  <c:v>2209</c:v>
                </c:pt>
              </c:numCache>
            </c:numRef>
          </c:yVal>
          <c:smooth val="0"/>
        </c:ser>
        <c:ser>
          <c:idx val="5"/>
          <c:order val="1"/>
          <c:marker>
            <c:symbol val="circle"/>
            <c:size val="5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xVal>
            <c:numRef>
              <c:f>ecalc9f!$B$1:$B$232</c:f>
              <c:numCache>
                <c:formatCode>0.00E+00</c:formatCode>
                <c:ptCount val="232"/>
                <c:pt idx="0">
                  <c:v>0</c:v>
                </c:pt>
                <c:pt idx="1">
                  <c:v>1</c:v>
                </c:pt>
                <c:pt idx="2">
                  <c:v>14.75</c:v>
                </c:pt>
                <c:pt idx="3">
                  <c:v>38.75</c:v>
                </c:pt>
                <c:pt idx="4">
                  <c:v>41.75</c:v>
                </c:pt>
                <c:pt idx="5">
                  <c:v>44.75</c:v>
                </c:pt>
                <c:pt idx="6">
                  <c:v>47.75</c:v>
                </c:pt>
                <c:pt idx="7">
                  <c:v>48.5</c:v>
                </c:pt>
                <c:pt idx="8">
                  <c:v>49.25</c:v>
                </c:pt>
                <c:pt idx="9">
                  <c:v>50</c:v>
                </c:pt>
                <c:pt idx="10">
                  <c:v>50.75</c:v>
                </c:pt>
                <c:pt idx="11">
                  <c:v>51.5</c:v>
                </c:pt>
                <c:pt idx="12">
                  <c:v>52.25</c:v>
                </c:pt>
                <c:pt idx="13">
                  <c:v>53</c:v>
                </c:pt>
                <c:pt idx="14">
                  <c:v>53.75</c:v>
                </c:pt>
                <c:pt idx="15">
                  <c:v>54.5</c:v>
                </c:pt>
                <c:pt idx="16">
                  <c:v>55.25</c:v>
                </c:pt>
                <c:pt idx="17">
                  <c:v>56</c:v>
                </c:pt>
                <c:pt idx="18">
                  <c:v>56.75</c:v>
                </c:pt>
                <c:pt idx="19">
                  <c:v>57.5</c:v>
                </c:pt>
                <c:pt idx="20">
                  <c:v>58.25</c:v>
                </c:pt>
                <c:pt idx="21">
                  <c:v>59</c:v>
                </c:pt>
                <c:pt idx="22">
                  <c:v>59.75</c:v>
                </c:pt>
                <c:pt idx="23">
                  <c:v>60.5</c:v>
                </c:pt>
                <c:pt idx="24">
                  <c:v>61.25</c:v>
                </c:pt>
                <c:pt idx="25">
                  <c:v>62</c:v>
                </c:pt>
                <c:pt idx="26">
                  <c:v>62.75</c:v>
                </c:pt>
                <c:pt idx="27">
                  <c:v>63.5</c:v>
                </c:pt>
                <c:pt idx="28">
                  <c:v>64.25</c:v>
                </c:pt>
                <c:pt idx="29">
                  <c:v>65</c:v>
                </c:pt>
                <c:pt idx="30">
                  <c:v>65.75</c:v>
                </c:pt>
                <c:pt idx="31">
                  <c:v>66.5</c:v>
                </c:pt>
                <c:pt idx="32">
                  <c:v>67.25</c:v>
                </c:pt>
                <c:pt idx="33">
                  <c:v>68</c:v>
                </c:pt>
                <c:pt idx="34">
                  <c:v>68.75</c:v>
                </c:pt>
                <c:pt idx="35">
                  <c:v>69.5</c:v>
                </c:pt>
                <c:pt idx="36">
                  <c:v>70.25</c:v>
                </c:pt>
                <c:pt idx="37">
                  <c:v>71</c:v>
                </c:pt>
                <c:pt idx="38">
                  <c:v>71.75</c:v>
                </c:pt>
                <c:pt idx="39">
                  <c:v>72.5</c:v>
                </c:pt>
                <c:pt idx="40">
                  <c:v>73.25</c:v>
                </c:pt>
                <c:pt idx="41">
                  <c:v>74</c:v>
                </c:pt>
                <c:pt idx="42">
                  <c:v>74.75</c:v>
                </c:pt>
                <c:pt idx="43">
                  <c:v>75.5</c:v>
                </c:pt>
                <c:pt idx="44">
                  <c:v>76.25</c:v>
                </c:pt>
                <c:pt idx="45">
                  <c:v>77</c:v>
                </c:pt>
                <c:pt idx="46">
                  <c:v>77.75</c:v>
                </c:pt>
                <c:pt idx="47">
                  <c:v>78.5</c:v>
                </c:pt>
                <c:pt idx="48">
                  <c:v>79.25</c:v>
                </c:pt>
                <c:pt idx="49">
                  <c:v>80</c:v>
                </c:pt>
                <c:pt idx="50">
                  <c:v>80.75</c:v>
                </c:pt>
                <c:pt idx="51">
                  <c:v>81.5</c:v>
                </c:pt>
                <c:pt idx="52">
                  <c:v>82.25</c:v>
                </c:pt>
                <c:pt idx="53">
                  <c:v>83</c:v>
                </c:pt>
                <c:pt idx="54">
                  <c:v>83.75</c:v>
                </c:pt>
                <c:pt idx="55">
                  <c:v>84.5</c:v>
                </c:pt>
                <c:pt idx="56">
                  <c:v>85.25</c:v>
                </c:pt>
                <c:pt idx="57">
                  <c:v>86</c:v>
                </c:pt>
                <c:pt idx="58">
                  <c:v>86.75</c:v>
                </c:pt>
                <c:pt idx="59">
                  <c:v>87.5</c:v>
                </c:pt>
                <c:pt idx="60">
                  <c:v>88.25</c:v>
                </c:pt>
                <c:pt idx="61">
                  <c:v>89</c:v>
                </c:pt>
                <c:pt idx="62">
                  <c:v>89.75</c:v>
                </c:pt>
                <c:pt idx="63">
                  <c:v>90.5</c:v>
                </c:pt>
                <c:pt idx="64">
                  <c:v>91.25</c:v>
                </c:pt>
                <c:pt idx="65">
                  <c:v>92</c:v>
                </c:pt>
                <c:pt idx="66">
                  <c:v>92.75</c:v>
                </c:pt>
                <c:pt idx="67">
                  <c:v>93.5</c:v>
                </c:pt>
                <c:pt idx="68">
                  <c:v>94.25</c:v>
                </c:pt>
                <c:pt idx="69">
                  <c:v>95</c:v>
                </c:pt>
                <c:pt idx="70">
                  <c:v>95.75</c:v>
                </c:pt>
                <c:pt idx="71">
                  <c:v>96.5</c:v>
                </c:pt>
                <c:pt idx="72">
                  <c:v>97.25</c:v>
                </c:pt>
                <c:pt idx="73">
                  <c:v>98</c:v>
                </c:pt>
                <c:pt idx="74">
                  <c:v>98.75</c:v>
                </c:pt>
                <c:pt idx="75">
                  <c:v>99.5</c:v>
                </c:pt>
                <c:pt idx="76">
                  <c:v>100.2</c:v>
                </c:pt>
                <c:pt idx="77">
                  <c:v>100.2</c:v>
                </c:pt>
                <c:pt idx="78">
                  <c:v>100.6</c:v>
                </c:pt>
                <c:pt idx="79">
                  <c:v>101.4</c:v>
                </c:pt>
                <c:pt idx="80">
                  <c:v>102.1</c:v>
                </c:pt>
                <c:pt idx="81">
                  <c:v>102.9</c:v>
                </c:pt>
                <c:pt idx="82">
                  <c:v>103.6</c:v>
                </c:pt>
                <c:pt idx="83">
                  <c:v>104.4</c:v>
                </c:pt>
                <c:pt idx="84">
                  <c:v>105.1</c:v>
                </c:pt>
                <c:pt idx="85">
                  <c:v>105.9</c:v>
                </c:pt>
                <c:pt idx="86">
                  <c:v>106.6</c:v>
                </c:pt>
                <c:pt idx="87">
                  <c:v>107.4</c:v>
                </c:pt>
                <c:pt idx="88">
                  <c:v>108.1</c:v>
                </c:pt>
                <c:pt idx="89">
                  <c:v>108.9</c:v>
                </c:pt>
                <c:pt idx="90">
                  <c:v>109.6</c:v>
                </c:pt>
                <c:pt idx="91">
                  <c:v>110.4</c:v>
                </c:pt>
                <c:pt idx="92">
                  <c:v>111.1</c:v>
                </c:pt>
                <c:pt idx="93">
                  <c:v>111.9</c:v>
                </c:pt>
                <c:pt idx="94">
                  <c:v>112.6</c:v>
                </c:pt>
                <c:pt idx="95">
                  <c:v>113.4</c:v>
                </c:pt>
                <c:pt idx="96">
                  <c:v>114.1</c:v>
                </c:pt>
                <c:pt idx="97">
                  <c:v>114.9</c:v>
                </c:pt>
                <c:pt idx="98">
                  <c:v>115.6</c:v>
                </c:pt>
                <c:pt idx="99">
                  <c:v>116.4</c:v>
                </c:pt>
                <c:pt idx="100">
                  <c:v>117.1</c:v>
                </c:pt>
                <c:pt idx="101">
                  <c:v>117.9</c:v>
                </c:pt>
                <c:pt idx="102">
                  <c:v>118.6</c:v>
                </c:pt>
                <c:pt idx="103">
                  <c:v>119.4</c:v>
                </c:pt>
                <c:pt idx="104">
                  <c:v>120.1</c:v>
                </c:pt>
                <c:pt idx="105">
                  <c:v>120.9</c:v>
                </c:pt>
                <c:pt idx="106">
                  <c:v>121.6</c:v>
                </c:pt>
                <c:pt idx="107">
                  <c:v>122.4</c:v>
                </c:pt>
                <c:pt idx="108">
                  <c:v>123.1</c:v>
                </c:pt>
                <c:pt idx="109">
                  <c:v>123.9</c:v>
                </c:pt>
                <c:pt idx="110">
                  <c:v>124.6</c:v>
                </c:pt>
                <c:pt idx="111">
                  <c:v>125.4</c:v>
                </c:pt>
                <c:pt idx="112">
                  <c:v>126.1</c:v>
                </c:pt>
                <c:pt idx="113">
                  <c:v>126.9</c:v>
                </c:pt>
                <c:pt idx="114">
                  <c:v>127.6</c:v>
                </c:pt>
                <c:pt idx="115">
                  <c:v>128.4</c:v>
                </c:pt>
                <c:pt idx="116">
                  <c:v>129.1</c:v>
                </c:pt>
                <c:pt idx="117">
                  <c:v>129.9</c:v>
                </c:pt>
                <c:pt idx="118">
                  <c:v>130.6</c:v>
                </c:pt>
                <c:pt idx="119">
                  <c:v>131.4</c:v>
                </c:pt>
                <c:pt idx="120">
                  <c:v>132.1</c:v>
                </c:pt>
                <c:pt idx="121">
                  <c:v>132.9</c:v>
                </c:pt>
                <c:pt idx="122">
                  <c:v>133.6</c:v>
                </c:pt>
                <c:pt idx="123">
                  <c:v>134.4</c:v>
                </c:pt>
                <c:pt idx="124">
                  <c:v>135.1</c:v>
                </c:pt>
                <c:pt idx="125">
                  <c:v>135.9</c:v>
                </c:pt>
                <c:pt idx="126">
                  <c:v>136.6</c:v>
                </c:pt>
                <c:pt idx="127">
                  <c:v>137.4</c:v>
                </c:pt>
                <c:pt idx="128">
                  <c:v>138.1</c:v>
                </c:pt>
                <c:pt idx="129">
                  <c:v>138.9</c:v>
                </c:pt>
                <c:pt idx="130">
                  <c:v>139.6</c:v>
                </c:pt>
                <c:pt idx="131">
                  <c:v>140.4</c:v>
                </c:pt>
                <c:pt idx="132">
                  <c:v>141.1</c:v>
                </c:pt>
                <c:pt idx="133">
                  <c:v>141.9</c:v>
                </c:pt>
                <c:pt idx="134">
                  <c:v>142.6</c:v>
                </c:pt>
                <c:pt idx="135">
                  <c:v>143.4</c:v>
                </c:pt>
                <c:pt idx="136">
                  <c:v>144.1</c:v>
                </c:pt>
                <c:pt idx="137">
                  <c:v>144.9</c:v>
                </c:pt>
                <c:pt idx="138">
                  <c:v>145.6</c:v>
                </c:pt>
                <c:pt idx="139">
                  <c:v>146.4</c:v>
                </c:pt>
                <c:pt idx="140">
                  <c:v>147.1</c:v>
                </c:pt>
                <c:pt idx="141">
                  <c:v>147.9</c:v>
                </c:pt>
                <c:pt idx="142">
                  <c:v>148.6</c:v>
                </c:pt>
                <c:pt idx="143">
                  <c:v>149.4</c:v>
                </c:pt>
                <c:pt idx="144">
                  <c:v>150.1</c:v>
                </c:pt>
                <c:pt idx="145">
                  <c:v>150.9</c:v>
                </c:pt>
                <c:pt idx="146">
                  <c:v>151.6</c:v>
                </c:pt>
                <c:pt idx="147">
                  <c:v>152.4</c:v>
                </c:pt>
                <c:pt idx="148">
                  <c:v>153.1</c:v>
                </c:pt>
                <c:pt idx="149">
                  <c:v>153.9</c:v>
                </c:pt>
                <c:pt idx="150">
                  <c:v>154.6</c:v>
                </c:pt>
                <c:pt idx="151">
                  <c:v>155.4</c:v>
                </c:pt>
                <c:pt idx="152">
                  <c:v>156.1</c:v>
                </c:pt>
                <c:pt idx="153">
                  <c:v>156.9</c:v>
                </c:pt>
                <c:pt idx="154">
                  <c:v>157.6</c:v>
                </c:pt>
                <c:pt idx="155">
                  <c:v>158.4</c:v>
                </c:pt>
                <c:pt idx="156">
                  <c:v>159.1</c:v>
                </c:pt>
                <c:pt idx="157">
                  <c:v>159.9</c:v>
                </c:pt>
                <c:pt idx="158">
                  <c:v>160.6</c:v>
                </c:pt>
                <c:pt idx="159">
                  <c:v>161.4</c:v>
                </c:pt>
                <c:pt idx="160">
                  <c:v>162.1</c:v>
                </c:pt>
                <c:pt idx="161">
                  <c:v>162.9</c:v>
                </c:pt>
                <c:pt idx="162">
                  <c:v>163.6</c:v>
                </c:pt>
                <c:pt idx="163">
                  <c:v>164.4</c:v>
                </c:pt>
                <c:pt idx="164">
                  <c:v>165.1</c:v>
                </c:pt>
                <c:pt idx="165">
                  <c:v>165.9</c:v>
                </c:pt>
                <c:pt idx="166">
                  <c:v>166.6</c:v>
                </c:pt>
                <c:pt idx="167">
                  <c:v>167.4</c:v>
                </c:pt>
                <c:pt idx="168">
                  <c:v>168.1</c:v>
                </c:pt>
                <c:pt idx="169">
                  <c:v>168.9</c:v>
                </c:pt>
                <c:pt idx="170">
                  <c:v>169.6</c:v>
                </c:pt>
                <c:pt idx="171">
                  <c:v>170.4</c:v>
                </c:pt>
                <c:pt idx="172">
                  <c:v>171.1</c:v>
                </c:pt>
                <c:pt idx="173">
                  <c:v>171.9</c:v>
                </c:pt>
                <c:pt idx="174">
                  <c:v>172.6</c:v>
                </c:pt>
                <c:pt idx="175">
                  <c:v>173.4</c:v>
                </c:pt>
                <c:pt idx="176">
                  <c:v>174.1</c:v>
                </c:pt>
                <c:pt idx="177">
                  <c:v>174.9</c:v>
                </c:pt>
                <c:pt idx="178">
                  <c:v>175.6</c:v>
                </c:pt>
                <c:pt idx="179">
                  <c:v>176.4</c:v>
                </c:pt>
                <c:pt idx="180">
                  <c:v>177.1</c:v>
                </c:pt>
                <c:pt idx="181">
                  <c:v>177.9</c:v>
                </c:pt>
                <c:pt idx="182">
                  <c:v>178.6</c:v>
                </c:pt>
                <c:pt idx="183">
                  <c:v>179.4</c:v>
                </c:pt>
                <c:pt idx="184">
                  <c:v>180.1</c:v>
                </c:pt>
                <c:pt idx="185">
                  <c:v>180.9</c:v>
                </c:pt>
                <c:pt idx="186">
                  <c:v>181.6</c:v>
                </c:pt>
                <c:pt idx="187">
                  <c:v>182.4</c:v>
                </c:pt>
                <c:pt idx="188">
                  <c:v>183.1</c:v>
                </c:pt>
                <c:pt idx="189">
                  <c:v>183.9</c:v>
                </c:pt>
                <c:pt idx="190">
                  <c:v>184.6</c:v>
                </c:pt>
                <c:pt idx="191">
                  <c:v>185.4</c:v>
                </c:pt>
                <c:pt idx="192">
                  <c:v>186.1</c:v>
                </c:pt>
                <c:pt idx="193">
                  <c:v>186.9</c:v>
                </c:pt>
                <c:pt idx="194">
                  <c:v>187.6</c:v>
                </c:pt>
                <c:pt idx="195">
                  <c:v>188.4</c:v>
                </c:pt>
                <c:pt idx="196">
                  <c:v>189.1</c:v>
                </c:pt>
                <c:pt idx="197">
                  <c:v>189.9</c:v>
                </c:pt>
                <c:pt idx="198">
                  <c:v>190.6</c:v>
                </c:pt>
                <c:pt idx="199">
                  <c:v>191.4</c:v>
                </c:pt>
                <c:pt idx="200">
                  <c:v>192.1</c:v>
                </c:pt>
                <c:pt idx="201">
                  <c:v>192.9</c:v>
                </c:pt>
                <c:pt idx="202">
                  <c:v>193.6</c:v>
                </c:pt>
                <c:pt idx="203">
                  <c:v>194.4</c:v>
                </c:pt>
                <c:pt idx="204">
                  <c:v>195.1</c:v>
                </c:pt>
                <c:pt idx="205">
                  <c:v>195.9</c:v>
                </c:pt>
                <c:pt idx="206">
                  <c:v>196.6</c:v>
                </c:pt>
                <c:pt idx="207">
                  <c:v>197.4</c:v>
                </c:pt>
                <c:pt idx="208">
                  <c:v>198.1</c:v>
                </c:pt>
                <c:pt idx="209">
                  <c:v>198.9</c:v>
                </c:pt>
                <c:pt idx="210">
                  <c:v>199.6</c:v>
                </c:pt>
                <c:pt idx="211">
                  <c:v>200.4</c:v>
                </c:pt>
                <c:pt idx="212">
                  <c:v>201.1</c:v>
                </c:pt>
                <c:pt idx="213">
                  <c:v>201.9</c:v>
                </c:pt>
                <c:pt idx="214">
                  <c:v>202.6</c:v>
                </c:pt>
                <c:pt idx="215">
                  <c:v>203.4</c:v>
                </c:pt>
                <c:pt idx="216">
                  <c:v>204.1</c:v>
                </c:pt>
                <c:pt idx="217">
                  <c:v>204.9</c:v>
                </c:pt>
                <c:pt idx="218">
                  <c:v>205.6</c:v>
                </c:pt>
                <c:pt idx="219">
                  <c:v>206.4</c:v>
                </c:pt>
                <c:pt idx="220">
                  <c:v>207.1</c:v>
                </c:pt>
                <c:pt idx="221">
                  <c:v>207.9</c:v>
                </c:pt>
                <c:pt idx="222">
                  <c:v>208.6</c:v>
                </c:pt>
                <c:pt idx="223">
                  <c:v>209.4</c:v>
                </c:pt>
                <c:pt idx="224">
                  <c:v>210.1</c:v>
                </c:pt>
                <c:pt idx="225">
                  <c:v>210.9</c:v>
                </c:pt>
                <c:pt idx="226">
                  <c:v>211.6</c:v>
                </c:pt>
                <c:pt idx="227">
                  <c:v>212.4</c:v>
                </c:pt>
                <c:pt idx="228">
                  <c:v>213.1</c:v>
                </c:pt>
                <c:pt idx="229">
                  <c:v>213.9</c:v>
                </c:pt>
                <c:pt idx="230">
                  <c:v>214.6</c:v>
                </c:pt>
                <c:pt idx="231">
                  <c:v>215.4</c:v>
                </c:pt>
              </c:numCache>
            </c:numRef>
          </c:xVal>
          <c:yVal>
            <c:numRef>
              <c:f>ecalc9f!$O$1:$O$232</c:f>
              <c:numCache>
                <c:formatCode>0.00E+00</c:formatCode>
                <c:ptCount val="232"/>
                <c:pt idx="0">
                  <c:v>5.6259999999999888</c:v>
                </c:pt>
                <c:pt idx="1">
                  <c:v>16.88</c:v>
                </c:pt>
                <c:pt idx="2">
                  <c:v>85.52</c:v>
                </c:pt>
                <c:pt idx="3">
                  <c:v>107.5</c:v>
                </c:pt>
                <c:pt idx="4">
                  <c:v>107.5</c:v>
                </c:pt>
                <c:pt idx="5">
                  <c:v>118.1</c:v>
                </c:pt>
                <c:pt idx="6">
                  <c:v>114.2</c:v>
                </c:pt>
                <c:pt idx="7">
                  <c:v>112</c:v>
                </c:pt>
                <c:pt idx="8">
                  <c:v>113.6</c:v>
                </c:pt>
                <c:pt idx="9">
                  <c:v>111.4</c:v>
                </c:pt>
                <c:pt idx="10">
                  <c:v>105.8</c:v>
                </c:pt>
                <c:pt idx="11">
                  <c:v>104.6</c:v>
                </c:pt>
                <c:pt idx="12">
                  <c:v>104.1</c:v>
                </c:pt>
                <c:pt idx="13">
                  <c:v>103</c:v>
                </c:pt>
                <c:pt idx="14">
                  <c:v>103</c:v>
                </c:pt>
                <c:pt idx="15">
                  <c:v>106.3</c:v>
                </c:pt>
                <c:pt idx="16">
                  <c:v>104.6</c:v>
                </c:pt>
                <c:pt idx="17">
                  <c:v>106.3</c:v>
                </c:pt>
                <c:pt idx="18">
                  <c:v>109.7</c:v>
                </c:pt>
                <c:pt idx="19">
                  <c:v>106.3</c:v>
                </c:pt>
                <c:pt idx="20">
                  <c:v>107.5</c:v>
                </c:pt>
                <c:pt idx="21">
                  <c:v>106.9</c:v>
                </c:pt>
                <c:pt idx="22">
                  <c:v>105.2</c:v>
                </c:pt>
                <c:pt idx="23">
                  <c:v>110.3</c:v>
                </c:pt>
                <c:pt idx="24">
                  <c:v>109.7</c:v>
                </c:pt>
                <c:pt idx="25">
                  <c:v>109.7</c:v>
                </c:pt>
                <c:pt idx="26">
                  <c:v>110.3</c:v>
                </c:pt>
                <c:pt idx="27">
                  <c:v>115.3</c:v>
                </c:pt>
                <c:pt idx="28">
                  <c:v>115.3</c:v>
                </c:pt>
                <c:pt idx="29">
                  <c:v>111.4</c:v>
                </c:pt>
                <c:pt idx="30">
                  <c:v>112</c:v>
                </c:pt>
                <c:pt idx="31">
                  <c:v>109.7</c:v>
                </c:pt>
                <c:pt idx="32">
                  <c:v>108</c:v>
                </c:pt>
                <c:pt idx="33">
                  <c:v>109.7</c:v>
                </c:pt>
                <c:pt idx="34">
                  <c:v>108.6</c:v>
                </c:pt>
                <c:pt idx="35">
                  <c:v>109.7</c:v>
                </c:pt>
                <c:pt idx="36">
                  <c:v>105.8</c:v>
                </c:pt>
                <c:pt idx="37">
                  <c:v>112.5</c:v>
                </c:pt>
                <c:pt idx="38">
                  <c:v>115.3</c:v>
                </c:pt>
                <c:pt idx="39">
                  <c:v>119.3</c:v>
                </c:pt>
                <c:pt idx="40">
                  <c:v>117</c:v>
                </c:pt>
                <c:pt idx="41">
                  <c:v>124.9</c:v>
                </c:pt>
                <c:pt idx="42">
                  <c:v>133.30000000000001</c:v>
                </c:pt>
                <c:pt idx="43">
                  <c:v>134.5</c:v>
                </c:pt>
                <c:pt idx="44">
                  <c:v>149.1</c:v>
                </c:pt>
                <c:pt idx="45">
                  <c:v>156.4</c:v>
                </c:pt>
                <c:pt idx="46">
                  <c:v>171</c:v>
                </c:pt>
                <c:pt idx="47">
                  <c:v>177.8</c:v>
                </c:pt>
                <c:pt idx="48">
                  <c:v>192.4</c:v>
                </c:pt>
                <c:pt idx="49">
                  <c:v>203.1</c:v>
                </c:pt>
                <c:pt idx="50">
                  <c:v>214.4</c:v>
                </c:pt>
                <c:pt idx="51">
                  <c:v>222.2</c:v>
                </c:pt>
                <c:pt idx="52">
                  <c:v>235.7</c:v>
                </c:pt>
                <c:pt idx="53">
                  <c:v>249.2</c:v>
                </c:pt>
                <c:pt idx="54">
                  <c:v>257.10000000000002</c:v>
                </c:pt>
                <c:pt idx="55">
                  <c:v>266.7</c:v>
                </c:pt>
                <c:pt idx="56">
                  <c:v>277.89999999999969</c:v>
                </c:pt>
                <c:pt idx="57">
                  <c:v>293.7</c:v>
                </c:pt>
                <c:pt idx="58">
                  <c:v>304.89999999999969</c:v>
                </c:pt>
                <c:pt idx="59">
                  <c:v>323.5</c:v>
                </c:pt>
                <c:pt idx="60">
                  <c:v>335.9</c:v>
                </c:pt>
                <c:pt idx="61">
                  <c:v>352.2</c:v>
                </c:pt>
                <c:pt idx="62">
                  <c:v>374.7</c:v>
                </c:pt>
                <c:pt idx="63">
                  <c:v>392.1</c:v>
                </c:pt>
                <c:pt idx="64">
                  <c:v>409.6</c:v>
                </c:pt>
                <c:pt idx="65">
                  <c:v>421.4</c:v>
                </c:pt>
                <c:pt idx="66">
                  <c:v>440.5</c:v>
                </c:pt>
                <c:pt idx="67">
                  <c:v>463.6</c:v>
                </c:pt>
                <c:pt idx="68">
                  <c:v>475.4</c:v>
                </c:pt>
                <c:pt idx="69">
                  <c:v>487.8</c:v>
                </c:pt>
                <c:pt idx="70">
                  <c:v>492.8</c:v>
                </c:pt>
                <c:pt idx="71">
                  <c:v>496.8</c:v>
                </c:pt>
                <c:pt idx="72">
                  <c:v>501.8</c:v>
                </c:pt>
                <c:pt idx="73">
                  <c:v>512</c:v>
                </c:pt>
                <c:pt idx="74">
                  <c:v>520.4</c:v>
                </c:pt>
                <c:pt idx="75">
                  <c:v>524.9</c:v>
                </c:pt>
                <c:pt idx="76">
                  <c:v>534.5</c:v>
                </c:pt>
                <c:pt idx="77">
                  <c:v>535</c:v>
                </c:pt>
                <c:pt idx="78">
                  <c:v>540.1</c:v>
                </c:pt>
                <c:pt idx="79">
                  <c:v>540.1</c:v>
                </c:pt>
                <c:pt idx="80">
                  <c:v>543.5</c:v>
                </c:pt>
                <c:pt idx="81">
                  <c:v>540.70000000000005</c:v>
                </c:pt>
                <c:pt idx="82">
                  <c:v>558.1</c:v>
                </c:pt>
                <c:pt idx="83">
                  <c:v>550.20000000000005</c:v>
                </c:pt>
                <c:pt idx="84">
                  <c:v>553.6</c:v>
                </c:pt>
                <c:pt idx="85">
                  <c:v>572.20000000000005</c:v>
                </c:pt>
                <c:pt idx="86">
                  <c:v>574.4</c:v>
                </c:pt>
                <c:pt idx="87">
                  <c:v>576.1</c:v>
                </c:pt>
                <c:pt idx="88">
                  <c:v>601.4</c:v>
                </c:pt>
                <c:pt idx="89">
                  <c:v>603.1</c:v>
                </c:pt>
                <c:pt idx="90">
                  <c:v>607.6</c:v>
                </c:pt>
                <c:pt idx="91">
                  <c:v>610.4</c:v>
                </c:pt>
                <c:pt idx="92">
                  <c:v>618.9</c:v>
                </c:pt>
                <c:pt idx="93">
                  <c:v>625</c:v>
                </c:pt>
                <c:pt idx="94">
                  <c:v>642.5</c:v>
                </c:pt>
                <c:pt idx="95">
                  <c:v>649.79999999999995</c:v>
                </c:pt>
                <c:pt idx="96">
                  <c:v>657.1</c:v>
                </c:pt>
                <c:pt idx="97">
                  <c:v>679.1</c:v>
                </c:pt>
                <c:pt idx="98">
                  <c:v>682.4</c:v>
                </c:pt>
                <c:pt idx="99">
                  <c:v>689.7</c:v>
                </c:pt>
                <c:pt idx="100">
                  <c:v>690.3</c:v>
                </c:pt>
                <c:pt idx="101">
                  <c:v>702.7</c:v>
                </c:pt>
                <c:pt idx="102">
                  <c:v>709.4</c:v>
                </c:pt>
                <c:pt idx="103">
                  <c:v>697.1</c:v>
                </c:pt>
                <c:pt idx="104">
                  <c:v>712.8</c:v>
                </c:pt>
                <c:pt idx="105">
                  <c:v>728</c:v>
                </c:pt>
                <c:pt idx="106">
                  <c:v>734.8</c:v>
                </c:pt>
                <c:pt idx="107">
                  <c:v>739.3</c:v>
                </c:pt>
                <c:pt idx="108">
                  <c:v>740.9</c:v>
                </c:pt>
                <c:pt idx="109">
                  <c:v>749.9</c:v>
                </c:pt>
                <c:pt idx="110">
                  <c:v>751.1</c:v>
                </c:pt>
                <c:pt idx="111">
                  <c:v>763.4</c:v>
                </c:pt>
                <c:pt idx="112">
                  <c:v>770.8</c:v>
                </c:pt>
                <c:pt idx="113">
                  <c:v>783.7</c:v>
                </c:pt>
                <c:pt idx="114">
                  <c:v>777</c:v>
                </c:pt>
                <c:pt idx="115">
                  <c:v>792.1</c:v>
                </c:pt>
                <c:pt idx="116">
                  <c:v>810.1</c:v>
                </c:pt>
                <c:pt idx="117">
                  <c:v>822</c:v>
                </c:pt>
                <c:pt idx="118">
                  <c:v>831.5</c:v>
                </c:pt>
                <c:pt idx="119">
                  <c:v>828.7</c:v>
                </c:pt>
                <c:pt idx="120">
                  <c:v>854.6</c:v>
                </c:pt>
                <c:pt idx="121">
                  <c:v>854.6</c:v>
                </c:pt>
                <c:pt idx="122">
                  <c:v>865.8</c:v>
                </c:pt>
                <c:pt idx="123">
                  <c:v>864.2</c:v>
                </c:pt>
                <c:pt idx="124">
                  <c:v>888.3</c:v>
                </c:pt>
                <c:pt idx="125">
                  <c:v>905.2</c:v>
                </c:pt>
                <c:pt idx="126">
                  <c:v>893.4</c:v>
                </c:pt>
                <c:pt idx="127">
                  <c:v>913.7</c:v>
                </c:pt>
                <c:pt idx="128">
                  <c:v>924.4</c:v>
                </c:pt>
                <c:pt idx="129">
                  <c:v>928.3</c:v>
                </c:pt>
                <c:pt idx="130">
                  <c:v>945.2</c:v>
                </c:pt>
                <c:pt idx="131">
                  <c:v>954.2</c:v>
                </c:pt>
                <c:pt idx="132">
                  <c:v>959.2</c:v>
                </c:pt>
                <c:pt idx="133">
                  <c:v>971</c:v>
                </c:pt>
                <c:pt idx="134">
                  <c:v>975.5</c:v>
                </c:pt>
                <c:pt idx="135">
                  <c:v>982.3</c:v>
                </c:pt>
                <c:pt idx="136">
                  <c:v>993</c:v>
                </c:pt>
                <c:pt idx="137">
                  <c:v>997.5</c:v>
                </c:pt>
                <c:pt idx="138">
                  <c:v>1002</c:v>
                </c:pt>
                <c:pt idx="139">
                  <c:v>1009</c:v>
                </c:pt>
                <c:pt idx="140">
                  <c:v>1019</c:v>
                </c:pt>
                <c:pt idx="141">
                  <c:v>1025</c:v>
                </c:pt>
                <c:pt idx="142">
                  <c:v>1019</c:v>
                </c:pt>
                <c:pt idx="143">
                  <c:v>1024</c:v>
                </c:pt>
                <c:pt idx="144">
                  <c:v>1039</c:v>
                </c:pt>
                <c:pt idx="145">
                  <c:v>1045</c:v>
                </c:pt>
                <c:pt idx="146">
                  <c:v>1053</c:v>
                </c:pt>
                <c:pt idx="147">
                  <c:v>1061</c:v>
                </c:pt>
                <c:pt idx="148">
                  <c:v>1067</c:v>
                </c:pt>
                <c:pt idx="149">
                  <c:v>1062</c:v>
                </c:pt>
                <c:pt idx="150">
                  <c:v>1085</c:v>
                </c:pt>
                <c:pt idx="151">
                  <c:v>1084</c:v>
                </c:pt>
                <c:pt idx="152">
                  <c:v>1090</c:v>
                </c:pt>
                <c:pt idx="153">
                  <c:v>1102</c:v>
                </c:pt>
                <c:pt idx="154">
                  <c:v>1109</c:v>
                </c:pt>
                <c:pt idx="155">
                  <c:v>1112</c:v>
                </c:pt>
                <c:pt idx="156">
                  <c:v>1113</c:v>
                </c:pt>
                <c:pt idx="157">
                  <c:v>1108</c:v>
                </c:pt>
                <c:pt idx="158">
                  <c:v>1123</c:v>
                </c:pt>
                <c:pt idx="159">
                  <c:v>1127</c:v>
                </c:pt>
                <c:pt idx="160">
                  <c:v>1128</c:v>
                </c:pt>
                <c:pt idx="161">
                  <c:v>1144</c:v>
                </c:pt>
                <c:pt idx="162">
                  <c:v>1144</c:v>
                </c:pt>
                <c:pt idx="163">
                  <c:v>1149</c:v>
                </c:pt>
                <c:pt idx="164">
                  <c:v>1175</c:v>
                </c:pt>
                <c:pt idx="165">
                  <c:v>1166</c:v>
                </c:pt>
                <c:pt idx="166">
                  <c:v>1172</c:v>
                </c:pt>
                <c:pt idx="167">
                  <c:v>1175</c:v>
                </c:pt>
                <c:pt idx="168">
                  <c:v>1172</c:v>
                </c:pt>
                <c:pt idx="169">
                  <c:v>1172</c:v>
                </c:pt>
                <c:pt idx="170">
                  <c:v>1182</c:v>
                </c:pt>
                <c:pt idx="171">
                  <c:v>1184</c:v>
                </c:pt>
                <c:pt idx="172">
                  <c:v>1199</c:v>
                </c:pt>
                <c:pt idx="173">
                  <c:v>1210</c:v>
                </c:pt>
                <c:pt idx="174">
                  <c:v>1212</c:v>
                </c:pt>
                <c:pt idx="175">
                  <c:v>1208</c:v>
                </c:pt>
                <c:pt idx="176">
                  <c:v>1217</c:v>
                </c:pt>
                <c:pt idx="177">
                  <c:v>1221</c:v>
                </c:pt>
                <c:pt idx="178">
                  <c:v>1229</c:v>
                </c:pt>
                <c:pt idx="179">
                  <c:v>1241</c:v>
                </c:pt>
                <c:pt idx="180">
                  <c:v>1236</c:v>
                </c:pt>
                <c:pt idx="181">
                  <c:v>1252</c:v>
                </c:pt>
                <c:pt idx="182">
                  <c:v>1247</c:v>
                </c:pt>
                <c:pt idx="183">
                  <c:v>1251</c:v>
                </c:pt>
                <c:pt idx="184">
                  <c:v>1255</c:v>
                </c:pt>
                <c:pt idx="185">
                  <c:v>1253</c:v>
                </c:pt>
                <c:pt idx="186">
                  <c:v>1274</c:v>
                </c:pt>
                <c:pt idx="187">
                  <c:v>1282</c:v>
                </c:pt>
                <c:pt idx="188">
                  <c:v>1286</c:v>
                </c:pt>
                <c:pt idx="189">
                  <c:v>1282</c:v>
                </c:pt>
                <c:pt idx="190">
                  <c:v>1292</c:v>
                </c:pt>
                <c:pt idx="191">
                  <c:v>1292</c:v>
                </c:pt>
                <c:pt idx="192">
                  <c:v>1298</c:v>
                </c:pt>
                <c:pt idx="193">
                  <c:v>1296</c:v>
                </c:pt>
                <c:pt idx="194">
                  <c:v>1301</c:v>
                </c:pt>
                <c:pt idx="195">
                  <c:v>1299</c:v>
                </c:pt>
                <c:pt idx="196">
                  <c:v>1307</c:v>
                </c:pt>
                <c:pt idx="197">
                  <c:v>1310</c:v>
                </c:pt>
                <c:pt idx="198">
                  <c:v>1314</c:v>
                </c:pt>
                <c:pt idx="199">
                  <c:v>1323</c:v>
                </c:pt>
                <c:pt idx="200">
                  <c:v>1317</c:v>
                </c:pt>
                <c:pt idx="201">
                  <c:v>1334</c:v>
                </c:pt>
                <c:pt idx="202">
                  <c:v>1342</c:v>
                </c:pt>
                <c:pt idx="203">
                  <c:v>1350</c:v>
                </c:pt>
                <c:pt idx="204">
                  <c:v>1352</c:v>
                </c:pt>
                <c:pt idx="205">
                  <c:v>1350</c:v>
                </c:pt>
                <c:pt idx="206">
                  <c:v>1351</c:v>
                </c:pt>
                <c:pt idx="207">
                  <c:v>1359</c:v>
                </c:pt>
                <c:pt idx="208">
                  <c:v>1364</c:v>
                </c:pt>
                <c:pt idx="209">
                  <c:v>1365</c:v>
                </c:pt>
                <c:pt idx="210">
                  <c:v>1383</c:v>
                </c:pt>
                <c:pt idx="211">
                  <c:v>1378</c:v>
                </c:pt>
                <c:pt idx="212">
                  <c:v>1381</c:v>
                </c:pt>
                <c:pt idx="213">
                  <c:v>1378</c:v>
                </c:pt>
                <c:pt idx="214">
                  <c:v>1383</c:v>
                </c:pt>
                <c:pt idx="215">
                  <c:v>1374</c:v>
                </c:pt>
                <c:pt idx="216">
                  <c:v>1378</c:v>
                </c:pt>
                <c:pt idx="217">
                  <c:v>1401</c:v>
                </c:pt>
                <c:pt idx="218">
                  <c:v>1394</c:v>
                </c:pt>
                <c:pt idx="219">
                  <c:v>1399</c:v>
                </c:pt>
                <c:pt idx="220">
                  <c:v>1395</c:v>
                </c:pt>
                <c:pt idx="221">
                  <c:v>1391</c:v>
                </c:pt>
                <c:pt idx="222">
                  <c:v>1392</c:v>
                </c:pt>
                <c:pt idx="223">
                  <c:v>1404</c:v>
                </c:pt>
                <c:pt idx="224">
                  <c:v>1405</c:v>
                </c:pt>
                <c:pt idx="225">
                  <c:v>1397</c:v>
                </c:pt>
                <c:pt idx="226">
                  <c:v>1396</c:v>
                </c:pt>
                <c:pt idx="227">
                  <c:v>1403</c:v>
                </c:pt>
                <c:pt idx="228">
                  <c:v>1410</c:v>
                </c:pt>
                <c:pt idx="229">
                  <c:v>1413</c:v>
                </c:pt>
                <c:pt idx="230">
                  <c:v>1405</c:v>
                </c:pt>
                <c:pt idx="231">
                  <c:v>1411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7782528"/>
        <c:axId val="73789440"/>
      </c:scatterChart>
      <c:valAx>
        <c:axId val="67782528"/>
        <c:scaling>
          <c:orientation val="minMax"/>
          <c:max val="215"/>
          <c:min val="0"/>
        </c:scaling>
        <c:delete val="0"/>
        <c:axPos val="b"/>
        <c:majorGridlines/>
        <c:numFmt formatCode="General" sourceLinked="0"/>
        <c:majorTickMark val="out"/>
        <c:minorTickMark val="none"/>
        <c:tickLblPos val="nextTo"/>
        <c:crossAx val="73789440"/>
        <c:crosses val="autoZero"/>
        <c:crossBetween val="midCat"/>
        <c:majorUnit val="50"/>
      </c:valAx>
      <c:valAx>
        <c:axId val="73789440"/>
        <c:scaling>
          <c:orientation val="minMax"/>
        </c:scaling>
        <c:delete val="0"/>
        <c:axPos val="l"/>
        <c:majorGridlines/>
        <c:numFmt formatCode="0.00E+00" sourceLinked="1"/>
        <c:majorTickMark val="out"/>
        <c:minorTickMark val="none"/>
        <c:tickLblPos val="none"/>
        <c:crossAx val="67782528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78450755266966032"/>
          <c:y val="5.40224184684098E-2"/>
          <c:w val="0.11560434749975496"/>
          <c:h val="0.1211585486487556"/>
        </c:manualLayout>
      </c:layout>
      <c:overlay val="1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  <c:userShapes r:id="rId3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0.14361</cdr:x>
      <cdr:y>0.51424</cdr:y>
    </cdr:from>
    <cdr:to>
      <cdr:x>0.21715</cdr:x>
      <cdr:y>0.65457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10248" y="1370795"/>
          <a:ext cx="363705" cy="3740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 b="1" dirty="0" smtClean="0">
              <a:latin typeface="Arial Narrow" pitchFamily="34" charset="0"/>
            </a:rPr>
            <a:t>0.1</a:t>
          </a:r>
          <a:endParaRPr lang="en-US" sz="1400" b="1" dirty="0">
            <a:latin typeface="Arial Narrow" pitchFamily="34" charset="0"/>
          </a:endParaRPr>
        </a:p>
      </cdr:txBody>
    </cdr:sp>
  </cdr:relSizeAnchor>
  <cdr:relSizeAnchor xmlns:cdr="http://schemas.openxmlformats.org/drawingml/2006/chartDrawing">
    <cdr:from>
      <cdr:x>0</cdr:x>
      <cdr:y>0</cdr:y>
    </cdr:from>
    <cdr:to>
      <cdr:x>0.07354</cdr:x>
      <cdr:y>0.14033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0" y="0"/>
          <a:ext cx="363682" cy="3740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Rockwell"/>
            </a:defRPr>
          </a:lvl1pPr>
          <a:lvl2pPr marL="457200" indent="0">
            <a:defRPr sz="1100">
              <a:latin typeface="Rockwell"/>
            </a:defRPr>
          </a:lvl2pPr>
          <a:lvl3pPr marL="914400" indent="0">
            <a:defRPr sz="1100">
              <a:latin typeface="Rockwell"/>
            </a:defRPr>
          </a:lvl3pPr>
          <a:lvl4pPr marL="1371600" indent="0">
            <a:defRPr sz="1100">
              <a:latin typeface="Rockwell"/>
            </a:defRPr>
          </a:lvl4pPr>
          <a:lvl5pPr marL="1828800" indent="0">
            <a:defRPr sz="1100">
              <a:latin typeface="Rockwell"/>
            </a:defRPr>
          </a:lvl5pPr>
          <a:lvl6pPr marL="2286000" indent="0">
            <a:defRPr sz="1100">
              <a:latin typeface="Rockwell"/>
            </a:defRPr>
          </a:lvl6pPr>
          <a:lvl7pPr marL="2743200" indent="0">
            <a:defRPr sz="1100">
              <a:latin typeface="Rockwell"/>
            </a:defRPr>
          </a:lvl7pPr>
          <a:lvl8pPr marL="3200400" indent="0">
            <a:defRPr sz="1100">
              <a:latin typeface="Rockwell"/>
            </a:defRPr>
          </a:lvl8pPr>
          <a:lvl9pPr marL="3657600" indent="0">
            <a:defRPr sz="1100">
              <a:latin typeface="Rockwell"/>
            </a:defRPr>
          </a:lvl9pPr>
        </a:lstStyle>
        <a:p xmlns:a="http://schemas.openxmlformats.org/drawingml/2006/main">
          <a:endParaRPr lang="en-US" sz="1400" b="1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0.07354</cdr:x>
      <cdr:y>0.14033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-228600" y="-1059873"/>
          <a:ext cx="363682" cy="3740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Rockwell"/>
            </a:defRPr>
          </a:lvl1pPr>
          <a:lvl2pPr marL="457200" indent="0">
            <a:defRPr sz="1100">
              <a:latin typeface="Rockwell"/>
            </a:defRPr>
          </a:lvl2pPr>
          <a:lvl3pPr marL="914400" indent="0">
            <a:defRPr sz="1100">
              <a:latin typeface="Rockwell"/>
            </a:defRPr>
          </a:lvl3pPr>
          <a:lvl4pPr marL="1371600" indent="0">
            <a:defRPr sz="1100">
              <a:latin typeface="Rockwell"/>
            </a:defRPr>
          </a:lvl4pPr>
          <a:lvl5pPr marL="1828800" indent="0">
            <a:defRPr sz="1100">
              <a:latin typeface="Rockwell"/>
            </a:defRPr>
          </a:lvl5pPr>
          <a:lvl6pPr marL="2286000" indent="0">
            <a:defRPr sz="1100">
              <a:latin typeface="Rockwell"/>
            </a:defRPr>
          </a:lvl6pPr>
          <a:lvl7pPr marL="2743200" indent="0">
            <a:defRPr sz="1100">
              <a:latin typeface="Rockwell"/>
            </a:defRPr>
          </a:lvl7pPr>
          <a:lvl8pPr marL="3200400" indent="0">
            <a:defRPr sz="1100">
              <a:latin typeface="Rockwell"/>
            </a:defRPr>
          </a:lvl8pPr>
          <a:lvl9pPr marL="3657600" indent="0">
            <a:defRPr sz="1100">
              <a:latin typeface="Rockwell"/>
            </a:defRPr>
          </a:lvl9pPr>
        </a:lstStyle>
        <a:p xmlns:a="http://schemas.openxmlformats.org/drawingml/2006/main">
          <a:endParaRPr lang="en-US" sz="1400" b="1" dirty="0"/>
        </a:p>
      </cdr:txBody>
    </cdr:sp>
  </cdr:relSizeAnchor>
  <cdr:relSizeAnchor xmlns:cdr="http://schemas.openxmlformats.org/drawingml/2006/chartDrawing">
    <cdr:from>
      <cdr:x>0.76761</cdr:x>
      <cdr:y>0.64288</cdr:y>
    </cdr:from>
    <cdr:to>
      <cdr:x>0.9525</cdr:x>
      <cdr:y>0.9859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796359" y="171370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300" b="1" dirty="0" smtClean="0">
              <a:solidFill>
                <a:srgbClr val="FF0000"/>
              </a:solidFill>
              <a:latin typeface="Arial Narrow"/>
            </a:rPr>
            <a:t>µ/p  </a:t>
          </a:r>
          <a:r>
            <a:rPr lang="en-US" sz="1300" b="1" dirty="0" err="1" smtClean="0">
              <a:solidFill>
                <a:srgbClr val="FF0000"/>
              </a:solidFill>
              <a:latin typeface="Arial Narrow"/>
            </a:rPr>
            <a:t>e</a:t>
          </a:r>
          <a:r>
            <a:rPr lang="en-US" sz="1300" b="1" baseline="-25000" dirty="0" err="1" smtClean="0">
              <a:solidFill>
                <a:srgbClr val="FF0000"/>
              </a:solidFill>
              <a:latin typeface="Arial Narrow"/>
            </a:rPr>
            <a:t>T</a:t>
          </a:r>
          <a:r>
            <a:rPr lang="en-US" sz="1300" b="1" dirty="0" smtClean="0">
              <a:solidFill>
                <a:srgbClr val="FF0000"/>
              </a:solidFill>
              <a:latin typeface="Arial Narrow"/>
            </a:rPr>
            <a:t> &lt;0.03, </a:t>
          </a:r>
        </a:p>
        <a:p xmlns:a="http://schemas.openxmlformats.org/drawingml/2006/main">
          <a:r>
            <a:rPr lang="en-US" sz="1300" b="1" dirty="0">
              <a:solidFill>
                <a:srgbClr val="FF0000"/>
              </a:solidFill>
              <a:latin typeface="Arial Narrow"/>
            </a:rPr>
            <a:t> </a:t>
          </a:r>
          <a:r>
            <a:rPr lang="en-US" sz="1300" b="1" dirty="0" smtClean="0">
              <a:solidFill>
                <a:srgbClr val="FF0000"/>
              </a:solidFill>
              <a:latin typeface="Arial Narrow"/>
            </a:rPr>
            <a:t>       </a:t>
          </a:r>
          <a:r>
            <a:rPr lang="en-US" sz="1300" b="1" dirty="0" err="1" smtClean="0">
              <a:solidFill>
                <a:srgbClr val="FF0000"/>
              </a:solidFill>
              <a:latin typeface="Arial Narrow"/>
            </a:rPr>
            <a:t>e</a:t>
          </a:r>
          <a:r>
            <a:rPr lang="en-US" sz="1300" b="1" baseline="-25000" dirty="0" err="1" smtClean="0">
              <a:solidFill>
                <a:srgbClr val="FF0000"/>
              </a:solidFill>
              <a:latin typeface="Arial Narrow"/>
            </a:rPr>
            <a:t>L</a:t>
          </a:r>
          <a:r>
            <a:rPr lang="en-US" sz="1300" b="1" dirty="0" smtClean="0">
              <a:solidFill>
                <a:srgbClr val="FF0000"/>
              </a:solidFill>
              <a:latin typeface="Arial Narrow"/>
            </a:rPr>
            <a:t> &lt;.3</a:t>
          </a:r>
          <a:endParaRPr lang="en-US" sz="13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0.5386</cdr:x>
      <cdr:y>0.12054</cdr:y>
    </cdr:from>
    <cdr:to>
      <cdr:x>0.72349</cdr:x>
      <cdr:y>0.46357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2663751" y="321321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300" b="1" dirty="0" smtClean="0">
              <a:solidFill>
                <a:srgbClr val="000099"/>
              </a:solidFill>
            </a:rPr>
            <a:t>All </a:t>
          </a:r>
          <a:r>
            <a:rPr lang="en-US" sz="1300" b="1" dirty="0" smtClean="0">
              <a:solidFill>
                <a:srgbClr val="000099"/>
              </a:solidFill>
              <a:latin typeface="Arial Narrow"/>
            </a:rPr>
            <a:t>µ</a:t>
          </a:r>
          <a:endParaRPr lang="en-US" sz="1300" b="1" dirty="0">
            <a:solidFill>
              <a:srgbClr val="000099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8867" cy="35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62" tIns="46132" rIns="92262" bIns="46132" numCol="1" anchor="t" anchorCtr="0" compatLnSpc="1">
            <a:prstTxWarp prst="textNoShape">
              <a:avLst/>
            </a:prstTxWarp>
          </a:bodyPr>
          <a:lstStyle>
            <a:lvl1pPr algn="l" defTabSz="919714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65406" y="0"/>
            <a:ext cx="4028867" cy="35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62" tIns="46132" rIns="92262" bIns="46132" numCol="1" anchor="t" anchorCtr="0" compatLnSpc="1">
            <a:prstTxWarp prst="textNoShape">
              <a:avLst/>
            </a:prstTxWarp>
          </a:bodyPr>
          <a:lstStyle>
            <a:lvl1pPr algn="r" defTabSz="919714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659157"/>
            <a:ext cx="4028867" cy="35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62" tIns="46132" rIns="92262" bIns="46132" numCol="1" anchor="b" anchorCtr="0" compatLnSpc="1">
            <a:prstTxWarp prst="textNoShape">
              <a:avLst/>
            </a:prstTxWarp>
          </a:bodyPr>
          <a:lstStyle>
            <a:lvl1pPr algn="l" defTabSz="919714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5406" y="6659157"/>
            <a:ext cx="4028867" cy="35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62" tIns="46132" rIns="92262" bIns="46132" numCol="1" anchor="b" anchorCtr="0" compatLnSpc="1">
            <a:prstTxWarp prst="textNoShape">
              <a:avLst/>
            </a:prstTxWarp>
          </a:bodyPr>
          <a:lstStyle>
            <a:lvl1pPr algn="r" defTabSz="919714">
              <a:defRPr sz="1200"/>
            </a:lvl1pPr>
          </a:lstStyle>
          <a:p>
            <a:pPr>
              <a:defRPr/>
            </a:pPr>
            <a:fld id="{B291336C-F094-4468-A357-622D1BA962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6895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8867" cy="35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62" tIns="46132" rIns="92262" bIns="46132" numCol="1" anchor="t" anchorCtr="0" compatLnSpc="1">
            <a:prstTxWarp prst="textNoShape">
              <a:avLst/>
            </a:prstTxWarp>
          </a:bodyPr>
          <a:lstStyle>
            <a:lvl1pPr algn="l" defTabSz="919714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65406" y="0"/>
            <a:ext cx="4028867" cy="35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62" tIns="46132" rIns="92262" bIns="46132" numCol="1" anchor="t" anchorCtr="0" compatLnSpc="1">
            <a:prstTxWarp prst="textNoShape">
              <a:avLst/>
            </a:prstTxWarp>
          </a:bodyPr>
          <a:lstStyle>
            <a:lvl1pPr algn="r" defTabSz="919714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97188" y="527050"/>
            <a:ext cx="3506787" cy="2628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67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0067" y="3330183"/>
            <a:ext cx="7436269" cy="3153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62" tIns="46132" rIns="92262" bIns="4613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67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659157"/>
            <a:ext cx="4028867" cy="35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62" tIns="46132" rIns="92262" bIns="46132" numCol="1" anchor="b" anchorCtr="0" compatLnSpc="1">
            <a:prstTxWarp prst="textNoShape">
              <a:avLst/>
            </a:prstTxWarp>
          </a:bodyPr>
          <a:lstStyle>
            <a:lvl1pPr algn="l" defTabSz="919714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67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5406" y="6659157"/>
            <a:ext cx="4028867" cy="35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62" tIns="46132" rIns="92262" bIns="46132" numCol="1" anchor="b" anchorCtr="0" compatLnSpc="1">
            <a:prstTxWarp prst="textNoShape">
              <a:avLst/>
            </a:prstTxWarp>
          </a:bodyPr>
          <a:lstStyle>
            <a:lvl1pPr algn="r" defTabSz="919714">
              <a:defRPr sz="1200"/>
            </a:lvl1pPr>
          </a:lstStyle>
          <a:p>
            <a:pPr>
              <a:defRPr/>
            </a:pPr>
            <a:fld id="{53450D63-105C-44B1-B9BB-0B3599A925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6959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52463" y="1482725"/>
            <a:ext cx="7772400" cy="1470025"/>
          </a:xfrm>
        </p:spPr>
        <p:txBody>
          <a:bodyPr/>
          <a:lstStyle>
            <a:lvl1pPr>
              <a:defRPr sz="3200" b="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64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b="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218580-927E-4FD5-85BA-2F1137B399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511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100" y="0"/>
            <a:ext cx="7370763" cy="647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800100"/>
            <a:ext cx="3810000" cy="5524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800100"/>
            <a:ext cx="3810000" cy="55245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3C7193-A398-44FB-9361-134AF13E11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744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FC355F-10EE-4B52-B5BF-7309F104D6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420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315E86-2A98-48B6-8D12-4916F9396F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4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800100"/>
            <a:ext cx="3810000" cy="5524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00100"/>
            <a:ext cx="3810000" cy="5524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BFBA0E-F5C1-4BDB-9017-606CA2BA40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580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692A6B-D427-4BBE-9B2C-84FC6ABCBA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93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166FFF-4C14-45D7-AD7E-F5E12DF70B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665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9C94A4-4893-46CE-8A48-0C96001604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144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FE2A4B-F000-4F20-AC10-F9A380C6F3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097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100" y="0"/>
            <a:ext cx="7370763" cy="647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800100"/>
            <a:ext cx="3810000" cy="5524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00100"/>
            <a:ext cx="3810000" cy="5524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C4FCA1-8E9E-4AB0-B29E-301DE2C0B6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180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73100" y="0"/>
            <a:ext cx="737076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800100"/>
            <a:ext cx="7772400" cy="552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Line 17"/>
          <p:cNvSpPr>
            <a:spLocks noChangeShapeType="1"/>
          </p:cNvSpPr>
          <p:nvPr userDrawn="1"/>
        </p:nvSpPr>
        <p:spPr bwMode="auto">
          <a:xfrm>
            <a:off x="685800" y="714375"/>
            <a:ext cx="7772400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5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77000" y="63849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6326375-DD19-41AB-B95F-2852AB5D52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23" descr="FNAL_logo_sm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8838" y="0"/>
            <a:ext cx="665162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26" descr="mu-symbol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0"/>
            <a:ext cx="5683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 descr="map-091203a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-19050" y="-18885"/>
            <a:ext cx="806450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41" r:id="rId1"/>
    <p:sldLayoutId id="2147483929" r:id="rId2"/>
    <p:sldLayoutId id="2147483930" r:id="rId3"/>
    <p:sldLayoutId id="2147483931" r:id="rId4"/>
    <p:sldLayoutId id="2147483932" r:id="rId5"/>
    <p:sldLayoutId id="2147483933" r:id="rId6"/>
    <p:sldLayoutId id="2147483934" r:id="rId7"/>
    <p:sldLayoutId id="2147483935" r:id="rId8"/>
    <p:sldLayoutId id="2147483939" r:id="rId9"/>
    <p:sldLayoutId id="2147483940" r:id="rId10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§"/>
        <a:defRPr sz="2000">
          <a:solidFill>
            <a:schemeClr val="accent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33CC"/>
        </a:buClr>
        <a:buSzPct val="150000"/>
        <a:buChar char="•"/>
        <a:defRPr>
          <a:solidFill>
            <a:srgbClr val="CC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wmf"/><Relationship Id="rId4" Type="http://schemas.openxmlformats.org/officeDocument/2006/relationships/image" Target="../media/image31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4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80.png"/><Relationship Id="rId4" Type="http://schemas.openxmlformats.org/officeDocument/2006/relationships/image" Target="../media/image4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E530679-9D76-43ED-A0C8-0BB584A23CCA}" type="slidenum">
              <a:rPr lang="en-US" smtClean="0"/>
              <a:pPr eaLnBrk="1" hangingPunct="1"/>
              <a:t>1</a:t>
            </a:fld>
            <a:endParaRPr lang="en-US" smtClean="0"/>
          </a:p>
        </p:txBody>
      </p:sp>
      <p:sp>
        <p:nvSpPr>
          <p:cNvPr id="63795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20700" y="1482725"/>
            <a:ext cx="7904163" cy="1470025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The First </a:t>
            </a:r>
            <a:r>
              <a:rPr lang="en-US" b="1" dirty="0" err="1" smtClean="0"/>
              <a:t>Muon</a:t>
            </a:r>
            <a:r>
              <a:rPr lang="en-US" b="1" dirty="0" smtClean="0"/>
              <a:t> Collider (?)</a:t>
            </a:r>
            <a:br>
              <a:rPr lang="en-US" b="1" dirty="0" smtClean="0"/>
            </a:br>
            <a:r>
              <a:rPr lang="en-US" b="1" dirty="0" smtClean="0"/>
              <a:t>125.5 </a:t>
            </a:r>
            <a:r>
              <a:rPr lang="en-US" b="1" dirty="0" err="1" smtClean="0"/>
              <a:t>GeV</a:t>
            </a:r>
            <a:r>
              <a:rPr lang="en-US" b="1" dirty="0" smtClean="0"/>
              <a:t> Higgs </a:t>
            </a:r>
          </a:p>
        </p:txBody>
      </p:sp>
      <p:sp>
        <p:nvSpPr>
          <p:cNvPr id="3076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David </a:t>
            </a:r>
            <a:r>
              <a:rPr lang="en-US" dirty="0" err="1" smtClean="0"/>
              <a:t>Neuffer</a:t>
            </a:r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sz="1800" dirty="0" smtClean="0"/>
              <a:t>July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77926" y="3052773"/>
            <a:ext cx="5456726" cy="3170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Project X Upgrade to 4MW</a:t>
            </a:r>
            <a:endParaRPr 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246185" y="800100"/>
            <a:ext cx="8309092" cy="5524500"/>
          </a:xfrm>
        </p:spPr>
        <p:txBody>
          <a:bodyPr/>
          <a:lstStyle/>
          <a:p>
            <a:r>
              <a:rPr lang="en-US" sz="2400" dirty="0" smtClean="0"/>
              <a:t>Upgrade </a:t>
            </a:r>
            <a:r>
              <a:rPr lang="en-US" sz="2400" dirty="0" err="1" smtClean="0"/>
              <a:t>cw</a:t>
            </a:r>
            <a:r>
              <a:rPr lang="en-US" sz="2400" dirty="0" smtClean="0"/>
              <a:t> </a:t>
            </a:r>
            <a:r>
              <a:rPr lang="en-US" sz="2400" dirty="0" err="1" smtClean="0"/>
              <a:t>Linac</a:t>
            </a:r>
            <a:r>
              <a:rPr lang="en-US" sz="2400" dirty="0" smtClean="0"/>
              <a:t> to </a:t>
            </a:r>
            <a:r>
              <a:rPr lang="en-US" sz="2400" b="1" dirty="0" smtClean="0"/>
              <a:t>5ma</a:t>
            </a:r>
          </a:p>
          <a:p>
            <a:pPr lvl="1"/>
            <a:r>
              <a:rPr lang="en-US" sz="2000" b="1" dirty="0" smtClean="0"/>
              <a:t>15 MW peak power</a:t>
            </a:r>
          </a:p>
          <a:p>
            <a:pPr lvl="1"/>
            <a:r>
              <a:rPr lang="en-US" sz="2000" b="1" dirty="0" smtClean="0"/>
              <a:t>run at 10% duty cycle</a:t>
            </a:r>
          </a:p>
          <a:p>
            <a:r>
              <a:rPr lang="en-US" sz="2400" b="1" dirty="0" smtClean="0"/>
              <a:t>Increase pulsed </a:t>
            </a:r>
            <a:r>
              <a:rPr lang="en-US" sz="2400" b="1" dirty="0" err="1" smtClean="0"/>
              <a:t>linac</a:t>
            </a:r>
            <a:r>
              <a:rPr lang="en-US" sz="2400" b="1" dirty="0" smtClean="0"/>
              <a:t> duty cycle to ~10%</a:t>
            </a:r>
          </a:p>
          <a:p>
            <a:pPr lvl="1"/>
            <a:r>
              <a:rPr lang="en-US" sz="2000" b="1" dirty="0" smtClean="0"/>
              <a:t>8GeV × 5ma × 10% = 4MW</a:t>
            </a:r>
            <a:endParaRPr lang="en-US" sz="2000" b="1" dirty="0"/>
          </a:p>
          <a:p>
            <a:r>
              <a:rPr lang="en-US" sz="2400" b="1" dirty="0" smtClean="0"/>
              <a:t>Run at 15 Hz (6.7ms injection/cycle)</a:t>
            </a:r>
          </a:p>
          <a:p>
            <a:pPr lvl="1"/>
            <a:r>
              <a:rPr lang="en-US" sz="2000" b="1" dirty="0" smtClean="0"/>
              <a:t>matches  NF/MC scenarios</a:t>
            </a:r>
          </a:p>
          <a:p>
            <a:r>
              <a:rPr lang="en-US" sz="2400" b="1" dirty="0" smtClean="0"/>
              <a:t>Chop at 50% for bunching</a:t>
            </a:r>
          </a:p>
          <a:p>
            <a:pPr lvl="1"/>
            <a:r>
              <a:rPr lang="en-US" sz="2000" b="1" dirty="0" smtClean="0"/>
              <a:t>source/RFQ </a:t>
            </a:r>
            <a:r>
              <a:rPr lang="en-US" sz="2000" b="1" dirty="0" smtClean="0">
                <a:sym typeface="Wingdings" pitchFamily="2" charset="2"/>
              </a:rPr>
              <a:t>10ma</a:t>
            </a:r>
            <a:endParaRPr lang="en-US" sz="2000" b="1" dirty="0" smtClean="0"/>
          </a:p>
          <a:p>
            <a:pPr marL="0" indent="0">
              <a:buNone/>
            </a:pPr>
            <a:endParaRPr lang="en-US" b="1" dirty="0" smtClean="0"/>
          </a:p>
          <a:p>
            <a:r>
              <a:rPr lang="en-US" b="1" dirty="0" smtClean="0"/>
              <a:t>Need Accumulator, </a:t>
            </a:r>
          </a:p>
          <a:p>
            <a:pPr marL="0" indent="0">
              <a:buNone/>
            </a:pPr>
            <a:r>
              <a:rPr lang="en-US" b="1" dirty="0" smtClean="0"/>
              <a:t>Compressor to bunch beam</a:t>
            </a:r>
          </a:p>
          <a:p>
            <a:pPr lvl="1"/>
            <a:r>
              <a:rPr lang="en-US" b="1" dirty="0" smtClean="0"/>
              <a:t>+ bunch combiner “trombone”</a:t>
            </a:r>
          </a:p>
          <a:p>
            <a:pPr lvl="1"/>
            <a:endParaRPr lang="en-US" b="1" dirty="0" smtClean="0"/>
          </a:p>
        </p:txBody>
      </p:sp>
      <p:sp>
        <p:nvSpPr>
          <p:cNvPr id="13317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9999883-309A-4D54-889E-A4B18BD337A8}" type="slidenum">
              <a:rPr lang="en-US" sz="1400" smtClean="0"/>
              <a:pPr eaLnBrk="1" hangingPunct="1"/>
              <a:t>10</a:t>
            </a:fld>
            <a:endParaRPr lang="en-US" sz="1400" smtClean="0"/>
          </a:p>
        </p:txBody>
      </p:sp>
      <p:sp>
        <p:nvSpPr>
          <p:cNvPr id="3" name="Freeform 2"/>
          <p:cNvSpPr/>
          <p:nvPr/>
        </p:nvSpPr>
        <p:spPr bwMode="auto">
          <a:xfrm>
            <a:off x="5845523" y="3269673"/>
            <a:ext cx="721532" cy="207818"/>
          </a:xfrm>
          <a:custGeom>
            <a:avLst/>
            <a:gdLst>
              <a:gd name="connsiteX0" fmla="*/ 721532 w 721532"/>
              <a:gd name="connsiteY0" fmla="*/ 207818 h 207818"/>
              <a:gd name="connsiteX1" fmla="*/ 84222 w 721532"/>
              <a:gd name="connsiteY1" fmla="*/ 0 h 207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1532" h="207818">
                <a:moveTo>
                  <a:pt x="721532" y="207818"/>
                </a:moveTo>
                <a:cubicBezTo>
                  <a:pt x="264331" y="168563"/>
                  <a:pt x="-192869" y="129309"/>
                  <a:pt x="84222" y="0"/>
                </a:cubicBezTo>
              </a:path>
            </a:pathLst>
          </a:custGeom>
          <a:noFill/>
          <a:ln w="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scene3d>
            <a:camera prst="legacyPerspectiveFront">
              <a:rot lat="20519999" lon="1080000" rev="0"/>
            </a:camera>
            <a:lightRig rig="legacyHarsh2" dir="b"/>
          </a:scene3d>
          <a:sp3d extrusionH="430200" prstMaterial="legacyMatte">
            <a:bevelT w="13500" h="13500" prst="angle"/>
            <a:bevelB w="13500" h="13500" prst="angle"/>
            <a:extrusionClr>
              <a:srgbClr val="FF660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Freeform 3"/>
          <p:cNvSpPr/>
          <p:nvPr/>
        </p:nvSpPr>
        <p:spPr bwMode="auto">
          <a:xfrm>
            <a:off x="6748227" y="3052773"/>
            <a:ext cx="968755" cy="203046"/>
          </a:xfrm>
          <a:custGeom>
            <a:avLst/>
            <a:gdLst>
              <a:gd name="connsiteX0" fmla="*/ 968755 w 968755"/>
              <a:gd name="connsiteY0" fmla="*/ 203046 h 203046"/>
              <a:gd name="connsiteX1" fmla="*/ 442283 w 968755"/>
              <a:gd name="connsiteY1" fmla="*/ 9082 h 203046"/>
              <a:gd name="connsiteX2" fmla="*/ 442283 w 968755"/>
              <a:gd name="connsiteY2" fmla="*/ 9082 h 203046"/>
              <a:gd name="connsiteX3" fmla="*/ 289883 w 968755"/>
              <a:gd name="connsiteY3" fmla="*/ 9082 h 203046"/>
              <a:gd name="connsiteX4" fmla="*/ 289883 w 968755"/>
              <a:gd name="connsiteY4" fmla="*/ 9082 h 203046"/>
              <a:gd name="connsiteX5" fmla="*/ 192901 w 968755"/>
              <a:gd name="connsiteY5" fmla="*/ 175336 h 203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68755" h="203046">
                <a:moveTo>
                  <a:pt x="968755" y="203046"/>
                </a:moveTo>
                <a:lnTo>
                  <a:pt x="442283" y="9082"/>
                </a:lnTo>
                <a:lnTo>
                  <a:pt x="442283" y="9082"/>
                </a:lnTo>
                <a:lnTo>
                  <a:pt x="289883" y="9082"/>
                </a:lnTo>
                <a:lnTo>
                  <a:pt x="289883" y="9082"/>
                </a:lnTo>
                <a:cubicBezTo>
                  <a:pt x="273719" y="36791"/>
                  <a:pt x="-285081" y="-97137"/>
                  <a:pt x="192901" y="175336"/>
                </a:cubicBezTo>
              </a:path>
            </a:pathLst>
          </a:custGeom>
          <a:noFill/>
          <a:ln w="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scene3d>
            <a:camera prst="legacyPerspectiveFront">
              <a:rot lat="20519999" lon="1080000" rev="0"/>
            </a:camera>
            <a:lightRig rig="legacyHarsh2" dir="b"/>
          </a:scene3d>
          <a:sp3d extrusionH="430200" prstMaterial="legacyMatte">
            <a:bevelT w="13500" h="13500" prst="angle"/>
            <a:bevelB w="13500" h="13500" prst="angle"/>
            <a:extrusionClr>
              <a:srgbClr val="FF660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5138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Alternative “Low-Budget” Proton driver?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2046" y="800100"/>
            <a:ext cx="4333754" cy="5524500"/>
          </a:xfrm>
        </p:spPr>
        <p:txBody>
          <a:bodyPr/>
          <a:lstStyle/>
          <a:p>
            <a:r>
              <a:rPr lang="en-US" sz="2400" dirty="0" smtClean="0"/>
              <a:t>Proton driver delayed …</a:t>
            </a:r>
            <a:endParaRPr lang="en-US" sz="2400" dirty="0" smtClean="0"/>
          </a:p>
          <a:p>
            <a:pPr lvl="1"/>
            <a:r>
              <a:rPr lang="en-US" sz="2000" dirty="0" smtClean="0"/>
              <a:t>many stage </a:t>
            </a:r>
            <a:r>
              <a:rPr lang="en-US" sz="2000" dirty="0" smtClean="0">
                <a:latin typeface="Untitled" pitchFamily="2" charset="0"/>
              </a:rPr>
              <a:t>f </a:t>
            </a:r>
            <a:r>
              <a:rPr lang="en-US" sz="2000" dirty="0" smtClean="0"/>
              <a:t>scenario</a:t>
            </a:r>
          </a:p>
          <a:p>
            <a:pPr lvl="2"/>
            <a:r>
              <a:rPr lang="en-US" sz="1600" dirty="0" smtClean="0"/>
              <a:t>20+ year  …. </a:t>
            </a:r>
          </a:p>
          <a:p>
            <a:pPr lvl="1"/>
            <a:r>
              <a:rPr lang="en-US" b="1" dirty="0" smtClean="0">
                <a:latin typeface="Comic Sans MS" pitchFamily="66" charset="0"/>
              </a:rPr>
              <a:t>Is there a shorter path to X MW ?</a:t>
            </a:r>
          </a:p>
          <a:p>
            <a:r>
              <a:rPr lang="en-US" dirty="0" smtClean="0"/>
              <a:t>2MW Main Injector? </a:t>
            </a:r>
          </a:p>
          <a:p>
            <a:pPr lvl="1"/>
            <a:r>
              <a:rPr lang="en-US" dirty="0" smtClean="0"/>
              <a:t>60GeV – 1.5Hz</a:t>
            </a:r>
          </a:p>
          <a:p>
            <a:pPr lvl="2"/>
            <a:r>
              <a:rPr lang="en-US" dirty="0" smtClean="0"/>
              <a:t>~10</a:t>
            </a:r>
            <a:r>
              <a:rPr lang="en-US" baseline="30000" dirty="0" smtClean="0"/>
              <a:t>14</a:t>
            </a:r>
            <a:r>
              <a:rPr lang="en-US" dirty="0" smtClean="0"/>
              <a:t>/pulse</a:t>
            </a:r>
          </a:p>
          <a:p>
            <a:pPr lvl="2"/>
            <a:r>
              <a:rPr lang="en-US" dirty="0" smtClean="0"/>
              <a:t>divide into 10 bunches</a:t>
            </a:r>
          </a:p>
          <a:p>
            <a:pPr lvl="3"/>
            <a:r>
              <a:rPr lang="en-US" dirty="0" smtClean="0"/>
              <a:t>~0.5 </a:t>
            </a:r>
            <a:r>
              <a:rPr lang="el-GR" dirty="0" smtClean="0"/>
              <a:t>μ</a:t>
            </a:r>
            <a:r>
              <a:rPr lang="en-US" dirty="0" smtClean="0"/>
              <a:t>/p  </a:t>
            </a:r>
          </a:p>
          <a:p>
            <a:pPr lvl="2"/>
            <a:r>
              <a:rPr lang="en-US" dirty="0" smtClean="0"/>
              <a:t>~15 Hz, 10</a:t>
            </a:r>
            <a:r>
              <a:rPr lang="en-US" baseline="30000" dirty="0" smtClean="0"/>
              <a:t>13</a:t>
            </a:r>
            <a:r>
              <a:rPr lang="en-US" dirty="0" smtClean="0"/>
              <a:t>p</a:t>
            </a:r>
          </a:p>
          <a:p>
            <a:pPr lvl="1"/>
            <a:r>
              <a:rPr lang="en-US" dirty="0" smtClean="0"/>
              <a:t>Must rotate to short bunches (~1m </a:t>
            </a:r>
            <a:r>
              <a:rPr lang="en-US" dirty="0" err="1" smtClean="0"/>
              <a:t>rms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BFBA0E-F5C1-4BDB-9017-606CA2BA4043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6" name="ClipArt Placeholder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841" y="813177"/>
            <a:ext cx="4243546" cy="2454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7069" y="3724243"/>
            <a:ext cx="4676931" cy="1117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57334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3DBE8DE-28C2-477F-8628-B8582EF99A46}" type="slidenum">
              <a:rPr lang="en-US" smtClean="0"/>
              <a:pPr eaLnBrk="1" hangingPunct="1"/>
              <a:t>12</a:t>
            </a:fld>
            <a:endParaRPr lang="en-US" smtClean="0"/>
          </a:p>
        </p:txBody>
      </p:sp>
      <p:sp>
        <p:nvSpPr>
          <p:cNvPr id="7721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Higgs MC Parameters </a:t>
            </a:r>
          </a:p>
        </p:txBody>
      </p:sp>
      <p:sp>
        <p:nvSpPr>
          <p:cNvPr id="10244" name="Rectangle 7"/>
          <p:cNvSpPr>
            <a:spLocks noChangeArrowheads="1"/>
          </p:cNvSpPr>
          <p:nvPr/>
        </p:nvSpPr>
        <p:spPr bwMode="auto">
          <a:xfrm>
            <a:off x="0" y="14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/>
            <a:endParaRPr lang="en-US"/>
          </a:p>
        </p:txBody>
      </p:sp>
      <p:sp>
        <p:nvSpPr>
          <p:cNvPr id="10245" name="Rectangle 544"/>
          <p:cNvSpPr>
            <a:spLocks noChangeArrowheads="1"/>
          </p:cNvSpPr>
          <p:nvPr/>
        </p:nvSpPr>
        <p:spPr bwMode="auto">
          <a:xfrm>
            <a:off x="0" y="67119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72725" name="Group 629"/>
              <p:cNvGraphicFramePr>
                <a:graphicFrameLocks noGrp="1"/>
              </p:cNvGraphicFramePr>
              <p:nvPr>
                <p:ph sz="half" idx="2"/>
                <p:extLst>
                  <p:ext uri="{D42A27DB-BD31-4B8C-83A1-F6EECF244321}">
                    <p14:modId xmlns:p14="http://schemas.microsoft.com/office/powerpoint/2010/main" val="3448044631"/>
                  </p:ext>
                </p:extLst>
              </p:nvPr>
            </p:nvGraphicFramePr>
            <p:xfrm>
              <a:off x="3471940" y="855663"/>
              <a:ext cx="5544380" cy="5950180"/>
            </p:xfrm>
            <a:graphic>
              <a:graphicData uri="http://schemas.openxmlformats.org/drawingml/2006/table">
                <a:tbl>
                  <a:tblPr>
                    <a:tableStyleId>{284E427A-3D55-4303-BF80-6455036E1DE7}</a:tableStyleId>
                  </a:tblPr>
                  <a:tblGrid>
                    <a:gridCol w="2325688"/>
                    <a:gridCol w="1127827"/>
                    <a:gridCol w="2090865"/>
                  </a:tblGrid>
                  <a:tr h="316612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600" u="none" strike="noStrike" cap="none" normalizeH="0" baseline="0" dirty="0" smtClean="0">
                              <a:ln>
                                <a:noFill/>
                              </a:ln>
                              <a:effectLst/>
                            </a:rPr>
                            <a:t>Parameter</a:t>
                          </a:r>
                          <a:endParaRPr kumimoji="0" lang="en-US" sz="1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T="45722" marB="45722" horzOverflow="overflow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600" u="none" strike="noStrike" cap="none" normalizeH="0" baseline="0" dirty="0" smtClean="0">
                              <a:ln>
                                <a:noFill/>
                              </a:ln>
                              <a:effectLst/>
                            </a:rPr>
                            <a:t>Symbol</a:t>
                          </a:r>
                          <a:endParaRPr kumimoji="0" lang="en-US" sz="1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T="45722" marB="45722" horzOverflow="overflow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600" u="none" strike="noStrike" cap="none" normalizeH="0" baseline="0" smtClean="0">
                              <a:ln>
                                <a:noFill/>
                              </a:ln>
                              <a:effectLst/>
                            </a:rPr>
                            <a:t>Value</a:t>
                          </a:r>
                          <a:endParaRPr kumimoji="0" lang="en-US" sz="16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T="45722" marB="45722" horzOverflow="overflow"/>
                    </a:tc>
                  </a:tr>
                  <a:tr h="316612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600" u="none" strike="noStrike" cap="none" normalizeH="0" baseline="0" dirty="0" smtClean="0">
                              <a:ln>
                                <a:noFill/>
                              </a:ln>
                              <a:effectLst/>
                            </a:rPr>
                            <a:t>Proton Beam Power</a:t>
                          </a:r>
                          <a:endParaRPr kumimoji="0" lang="en-US" sz="1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T="45722" marB="45722" horzOverflow="overflow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600" u="none" strike="noStrike" cap="none" normalizeH="0" baseline="0" dirty="0" err="1" smtClean="0">
                              <a:ln>
                                <a:noFill/>
                              </a:ln>
                              <a:effectLst/>
                            </a:rPr>
                            <a:t>P</a:t>
                          </a:r>
                          <a:r>
                            <a:rPr kumimoji="0" lang="en-US" sz="1600" u="none" strike="noStrike" cap="none" normalizeH="0" baseline="-30000" dirty="0" err="1" smtClean="0">
                              <a:ln>
                                <a:noFill/>
                              </a:ln>
                              <a:effectLst/>
                            </a:rPr>
                            <a:t>p</a:t>
                          </a:r>
                          <a:endParaRPr kumimoji="0" lang="en-US" sz="1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T="45722" marB="45722" horzOverflow="overflow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600" u="none" strike="noStrike" cap="none" normalizeH="0" baseline="0" dirty="0" smtClean="0">
                              <a:ln>
                                <a:noFill/>
                              </a:ln>
                              <a:effectLst/>
                            </a:rPr>
                            <a:t>2 MW</a:t>
                          </a:r>
                          <a:endParaRPr kumimoji="0" lang="en-US" sz="1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T="45722" marB="45722" horzOverflow="overflow"/>
                    </a:tc>
                  </a:tr>
                  <a:tr h="316612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600" u="none" strike="noStrike" cap="none" normalizeH="0" baseline="0" dirty="0" smtClean="0">
                              <a:ln>
                                <a:noFill/>
                              </a:ln>
                              <a:effectLst/>
                            </a:rPr>
                            <a:t>Bunch frequency</a:t>
                          </a:r>
                          <a:endParaRPr kumimoji="0" lang="en-US" sz="1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T="45722" marB="45722" horzOverflow="overflow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600" u="none" strike="noStrike" cap="none" normalizeH="0" baseline="0" dirty="0" err="1" smtClean="0">
                              <a:ln>
                                <a:noFill/>
                              </a:ln>
                              <a:effectLst/>
                            </a:rPr>
                            <a:t>F</a:t>
                          </a:r>
                          <a:r>
                            <a:rPr kumimoji="0" lang="en-US" sz="1600" u="none" strike="noStrike" cap="none" normalizeH="0" baseline="-30000" dirty="0" err="1" smtClean="0">
                              <a:ln>
                                <a:noFill/>
                              </a:ln>
                              <a:effectLst/>
                            </a:rPr>
                            <a:t>p</a:t>
                          </a:r>
                          <a:endParaRPr kumimoji="0" lang="en-US" sz="1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T="45722" marB="45722" horzOverflow="overflow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600" u="none" strike="noStrike" cap="none" normalizeH="0" baseline="0" dirty="0" smtClean="0">
                              <a:ln>
                                <a:noFill/>
                              </a:ln>
                              <a:effectLst/>
                            </a:rPr>
                            <a:t>15 Hz</a:t>
                          </a:r>
                          <a:endParaRPr kumimoji="0" lang="en-US" sz="1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T="45722" marB="45722" horzOverflow="overflow"/>
                    </a:tc>
                  </a:tr>
                  <a:tr h="316612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600" u="none" strike="noStrike" cap="none" normalizeH="0" baseline="0" dirty="0" smtClean="0">
                              <a:ln>
                                <a:noFill/>
                              </a:ln>
                              <a:effectLst/>
                            </a:rPr>
                            <a:t>Protons per bunch</a:t>
                          </a:r>
                          <a:endParaRPr kumimoji="0" lang="en-US" sz="1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T="45722" marB="45722" horzOverflow="overflow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600" u="none" strike="noStrike" cap="none" normalizeH="0" baseline="0" smtClean="0">
                              <a:ln>
                                <a:noFill/>
                              </a:ln>
                              <a:effectLst/>
                            </a:rPr>
                            <a:t>N</a:t>
                          </a:r>
                          <a:r>
                            <a:rPr kumimoji="0" lang="en-US" sz="1600" u="none" strike="noStrike" cap="none" normalizeH="0" baseline="-30000" smtClean="0">
                              <a:ln>
                                <a:noFill/>
                              </a:ln>
                              <a:effectLst/>
                            </a:rPr>
                            <a:t>p</a:t>
                          </a:r>
                          <a:endParaRPr kumimoji="0" lang="en-US" sz="16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T="45722" marB="45722" horzOverflow="overflow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600" u="none" strike="noStrike" cap="none" normalizeH="0" baseline="0" dirty="0" smtClean="0">
                              <a:ln>
                                <a:noFill/>
                              </a:ln>
                              <a:effectLst/>
                            </a:rPr>
                            <a:t>10</a:t>
                          </a:r>
                          <a:r>
                            <a:rPr kumimoji="0" lang="en-US" sz="1600" u="none" strike="noStrike" cap="none" normalizeH="0" baseline="30000" dirty="0" smtClean="0">
                              <a:ln>
                                <a:noFill/>
                              </a:ln>
                              <a:effectLst/>
                            </a:rPr>
                            <a:t>13</a:t>
                          </a:r>
                          <a:endParaRPr kumimoji="0" lang="en-US" sz="1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T="45722" marB="45722" horzOverflow="overflow"/>
                    </a:tc>
                  </a:tr>
                  <a:tr h="316612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600" u="none" strike="noStrike" cap="none" normalizeH="0" baseline="0" dirty="0" smtClean="0">
                              <a:ln>
                                <a:noFill/>
                              </a:ln>
                              <a:effectLst/>
                            </a:rPr>
                            <a:t>Proton beam energy</a:t>
                          </a:r>
                          <a:endParaRPr kumimoji="0" lang="en-US" sz="1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T="45722" marB="45722" horzOverflow="overflow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600" u="none" strike="noStrike" cap="none" normalizeH="0" baseline="0" smtClean="0">
                              <a:ln>
                                <a:noFill/>
                              </a:ln>
                              <a:effectLst/>
                            </a:rPr>
                            <a:t>E</a:t>
                          </a:r>
                          <a:r>
                            <a:rPr kumimoji="0" lang="en-US" sz="1600" u="none" strike="noStrike" cap="none" normalizeH="0" baseline="-30000" smtClean="0">
                              <a:ln>
                                <a:noFill/>
                              </a:ln>
                              <a:effectLst/>
                            </a:rPr>
                            <a:t>p</a:t>
                          </a:r>
                          <a:endParaRPr kumimoji="0" lang="en-US" sz="16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T="45722" marB="45722" horzOverflow="overflow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600" u="none" strike="noStrike" cap="none" normalizeH="0" baseline="0" dirty="0" smtClean="0">
                              <a:ln>
                                <a:noFill/>
                              </a:ln>
                              <a:effectLst/>
                            </a:rPr>
                            <a:t>60 </a:t>
                          </a:r>
                          <a:r>
                            <a:rPr kumimoji="0" lang="en-US" sz="1600" u="none" strike="noStrike" cap="none" normalizeH="0" baseline="0" dirty="0" err="1" smtClean="0">
                              <a:ln>
                                <a:noFill/>
                              </a:ln>
                              <a:effectLst/>
                            </a:rPr>
                            <a:t>GeV</a:t>
                          </a:r>
                          <a:endParaRPr kumimoji="0" lang="en-US" sz="1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T="45722" marB="45722" horzOverflow="overflow"/>
                    </a:tc>
                  </a:tr>
                  <a:tr h="34179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600" u="none" strike="noStrike" cap="none" normalizeH="0" baseline="0" dirty="0" smtClean="0">
                              <a:ln>
                                <a:noFill/>
                              </a:ln>
                              <a:effectLst/>
                            </a:rPr>
                            <a:t>Number of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sz="1600" i="1" u="none" strike="noStrike" cap="none" normalizeH="0" baseline="0" dirty="0" smtClean="0">
                                  <a:ln>
                                    <a:noFill/>
                                  </a:ln>
                                  <a:effectLst/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  <m:r>
                                <a:rPr kumimoji="0" lang="en-US" sz="1600" b="0" i="1" u="none" strike="noStrike" cap="none" normalizeH="0" baseline="0" dirty="0" smtClean="0">
                                  <a:ln>
                                    <a:noFill/>
                                  </a:ln>
                                  <a:effectLst/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</m:oMath>
                          </a14:m>
                          <a:r>
                            <a:rPr kumimoji="0" lang="en-US" sz="1600" u="none" strike="noStrike" cap="none" normalizeH="0" baseline="0" dirty="0" smtClean="0">
                              <a:ln>
                                <a:noFill/>
                              </a:ln>
                              <a:effectLst/>
                            </a:rPr>
                            <a:t>bunches </a:t>
                          </a:r>
                          <a:endParaRPr kumimoji="0" lang="en-US" sz="1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T="45722" marB="45722" horzOverflow="overflow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600" u="none" strike="noStrike" cap="none" normalizeH="0" baseline="0" smtClean="0">
                              <a:ln>
                                <a:noFill/>
                              </a:ln>
                              <a:effectLst/>
                            </a:rPr>
                            <a:t>n</a:t>
                          </a:r>
                          <a:r>
                            <a:rPr kumimoji="0" lang="en-US" sz="1600" u="none" strike="noStrike" cap="none" normalizeH="0" baseline="-30000" smtClean="0">
                              <a:ln>
                                <a:noFill/>
                              </a:ln>
                              <a:effectLst/>
                            </a:rPr>
                            <a:t>B</a:t>
                          </a:r>
                          <a:endParaRPr kumimoji="0" lang="en-US" sz="16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T="45722" marB="45722" horzOverflow="overflow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600" u="none" strike="noStrike" cap="none" normalizeH="0" baseline="0" dirty="0" smtClean="0">
                              <a:ln>
                                <a:noFill/>
                              </a:ln>
                              <a:effectLst/>
                            </a:rPr>
                            <a:t>1</a:t>
                          </a:r>
                          <a:endParaRPr kumimoji="0" lang="en-US" sz="1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T="45722" marB="45722" horzOverflow="overflow"/>
                    </a:tc>
                  </a:tr>
                  <a:tr h="316612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600" u="none" strike="noStrike" cap="none" normalizeH="0" baseline="0" smtClean="0">
                              <a:ln>
                                <a:noFill/>
                              </a:ln>
                              <a:effectLst/>
                              <a:sym typeface="Symbol" pitchFamily="18" charset="2"/>
                            </a:rPr>
                            <a:t></a:t>
                          </a:r>
                          <a:r>
                            <a:rPr kumimoji="0" lang="en-US" sz="1600" u="none" strike="noStrike" cap="none" normalizeH="0" baseline="30000" smtClean="0">
                              <a:ln>
                                <a:noFill/>
                              </a:ln>
                              <a:effectLst/>
                            </a:rPr>
                            <a:t>+/-</a:t>
                          </a:r>
                          <a:r>
                            <a:rPr kumimoji="0" lang="en-US" sz="1600" u="none" strike="noStrike" cap="none" normalizeH="0" baseline="0" smtClean="0">
                              <a:ln>
                                <a:noFill/>
                              </a:ln>
                              <a:effectLst/>
                              <a:sym typeface="Symbol" pitchFamily="18" charset="2"/>
                            </a:rPr>
                            <a:t>/ bunch</a:t>
                          </a:r>
                          <a:endParaRPr kumimoji="0" lang="en-US" sz="1600" b="1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45722" marB="45722" horzOverflow="overflow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600" u="none" strike="noStrike" cap="none" normalizeH="0" baseline="0" smtClean="0">
                              <a:ln>
                                <a:noFill/>
                              </a:ln>
                              <a:effectLst/>
                            </a:rPr>
                            <a:t>N</a:t>
                          </a:r>
                          <a:r>
                            <a:rPr kumimoji="0" lang="en-US" sz="1600" u="none" strike="noStrike" cap="none" normalizeH="0" baseline="-30000" smtClean="0">
                              <a:ln>
                                <a:noFill/>
                              </a:ln>
                              <a:effectLst/>
                              <a:sym typeface="Symbol" pitchFamily="18" charset="2"/>
                            </a:rPr>
                            <a:t></a:t>
                          </a:r>
                          <a:endParaRPr kumimoji="0" lang="en-US" sz="1600" b="1" i="0" u="none" strike="noStrike" cap="none" normalizeH="0" baseline="-3000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45722" marB="45722" horzOverflow="overflow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600" u="none" strike="noStrike" cap="none" normalizeH="0" baseline="0" dirty="0" smtClean="0">
                              <a:ln>
                                <a:noFill/>
                              </a:ln>
                              <a:effectLst/>
                            </a:rPr>
                            <a:t>2</a:t>
                          </a:r>
                          <a:r>
                            <a:rPr kumimoji="0" lang="en-US" sz="1600" u="none" strike="noStrike" cap="none" normalizeH="0" baseline="0" dirty="0" smtClean="0">
                              <a:ln>
                                <a:noFill/>
                              </a:ln>
                              <a:effectLst/>
                              <a:sym typeface="Symbol"/>
                            </a:rPr>
                            <a:t></a:t>
                          </a:r>
                          <a:r>
                            <a:rPr kumimoji="0" lang="en-US" sz="1600" u="none" strike="noStrike" cap="none" normalizeH="0" baseline="0" dirty="0" smtClean="0">
                              <a:ln>
                                <a:noFill/>
                              </a:ln>
                              <a:effectLst/>
                            </a:rPr>
                            <a:t>10</a:t>
                          </a:r>
                          <a:r>
                            <a:rPr kumimoji="0" lang="en-US" sz="1600" u="none" strike="noStrike" cap="none" normalizeH="0" baseline="30000" dirty="0" smtClean="0">
                              <a:ln>
                                <a:noFill/>
                              </a:ln>
                              <a:effectLst/>
                            </a:rPr>
                            <a:t>12</a:t>
                          </a:r>
                          <a:endParaRPr kumimoji="0" lang="en-US" sz="16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T="45722" marB="45722" horzOverflow="overflow"/>
                    </a:tc>
                  </a:tr>
                  <a:tr h="316612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600" u="none" strike="noStrike" cap="none" normalizeH="0" baseline="0" smtClean="0">
                              <a:ln>
                                <a:noFill/>
                              </a:ln>
                              <a:effectLst/>
                            </a:rPr>
                            <a:t>Transverse emittance</a:t>
                          </a:r>
                          <a:endParaRPr kumimoji="0" lang="en-US" sz="1600" b="1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T="45722" marB="45722" horzOverflow="overflow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600" u="none" strike="noStrike" cap="none" normalizeH="0" baseline="0" dirty="0" smtClean="0">
                              <a:ln>
                                <a:noFill/>
                              </a:ln>
                              <a:effectLst/>
                              <a:sym typeface="Symbol" pitchFamily="18" charset="2"/>
                            </a:rPr>
                            <a:t></a:t>
                          </a:r>
                          <a:r>
                            <a:rPr kumimoji="0" lang="en-US" sz="1600" u="none" strike="noStrike" cap="none" normalizeH="0" baseline="-30000" dirty="0" err="1" smtClean="0">
                              <a:ln>
                                <a:noFill/>
                              </a:ln>
                              <a:effectLst/>
                            </a:rPr>
                            <a:t>t,N</a:t>
                          </a:r>
                          <a:endParaRPr kumimoji="0" lang="en-US" sz="16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45722" marB="45722" horzOverflow="overflow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600" u="none" strike="noStrike" cap="none" normalizeH="0" baseline="0" dirty="0" smtClean="0">
                              <a:ln>
                                <a:noFill/>
                              </a:ln>
                              <a:effectLst/>
                            </a:rPr>
                            <a:t>0.0005m</a:t>
                          </a:r>
                          <a:endParaRPr kumimoji="0" lang="en-US" sz="16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T="45722" marB="45722" horzOverflow="overflow"/>
                    </a:tc>
                  </a:tr>
                  <a:tr h="316612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600" u="none" strike="noStrike" cap="none" normalizeH="0" baseline="0" dirty="0" smtClean="0">
                              <a:ln>
                                <a:noFill/>
                              </a:ln>
                              <a:effectLst/>
                              <a:sym typeface="Symbol" pitchFamily="18" charset="2"/>
                            </a:rPr>
                            <a:t>Energy spread</a:t>
                          </a:r>
                          <a:endParaRPr kumimoji="0" lang="en-US" sz="1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45722" marB="45722" horzOverflow="overflow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l-GR" sz="1600" u="none" strike="noStrike" cap="none" normalizeH="0" baseline="0" dirty="0" smtClean="0">
                              <a:ln>
                                <a:noFill/>
                              </a:ln>
                              <a:effectLst/>
                              <a:sym typeface="Symbol" pitchFamily="18" charset="2"/>
                            </a:rPr>
                            <a:t>δ</a:t>
                          </a:r>
                          <a:r>
                            <a:rPr kumimoji="0" lang="en-US" sz="1600" u="none" strike="noStrike" cap="none" normalizeH="0" baseline="0" dirty="0" smtClean="0">
                              <a:ln>
                                <a:noFill/>
                              </a:ln>
                              <a:effectLst/>
                              <a:sym typeface="Symbol" pitchFamily="18" charset="2"/>
                            </a:rPr>
                            <a:t>E</a:t>
                          </a:r>
                          <a:endParaRPr kumimoji="0" lang="en-US" sz="1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45722" marB="45722" horzOverflow="overflow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600" u="none" strike="noStrike" cap="none" normalizeH="0" baseline="0" dirty="0" smtClean="0">
                              <a:ln>
                                <a:noFill/>
                              </a:ln>
                              <a:effectLst/>
                            </a:rPr>
                            <a:t>2MeV</a:t>
                          </a:r>
                          <a:endParaRPr kumimoji="0" lang="en-US" sz="1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T="45722" marB="45722" horzOverflow="overflow"/>
                    </a:tc>
                  </a:tr>
                  <a:tr h="316612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600" u="none" strike="noStrike" cap="none" normalizeH="0" baseline="0" dirty="0" smtClean="0">
                              <a:ln>
                                <a:noFill/>
                              </a:ln>
                              <a:effectLst/>
                            </a:rPr>
                            <a:t>Collision </a:t>
                          </a:r>
                          <a:r>
                            <a:rPr kumimoji="0" lang="en-US" sz="1600" u="none" strike="noStrike" cap="none" normalizeH="0" baseline="0" dirty="0" smtClean="0">
                              <a:ln>
                                <a:noFill/>
                              </a:ln>
                              <a:effectLst/>
                              <a:sym typeface="Symbol" pitchFamily="18" charset="2"/>
                            </a:rPr>
                            <a:t></a:t>
                          </a:r>
                          <a:r>
                            <a:rPr kumimoji="0" lang="en-US" sz="1600" u="none" strike="noStrike" cap="none" normalizeH="0" baseline="30000" dirty="0" smtClean="0">
                              <a:ln>
                                <a:noFill/>
                              </a:ln>
                              <a:effectLst/>
                            </a:rPr>
                            <a:t>*</a:t>
                          </a:r>
                          <a:endParaRPr kumimoji="0" lang="en-US" sz="1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45722" marB="45722" horzOverflow="overflow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600" u="none" strike="noStrike" cap="none" normalizeH="0" baseline="0" dirty="0" smtClean="0">
                              <a:ln>
                                <a:noFill/>
                              </a:ln>
                              <a:effectLst/>
                              <a:sym typeface="Symbol" pitchFamily="18" charset="2"/>
                            </a:rPr>
                            <a:t></a:t>
                          </a:r>
                          <a:r>
                            <a:rPr kumimoji="0" lang="en-US" sz="1600" u="none" strike="noStrike" cap="none" normalizeH="0" baseline="30000" dirty="0" smtClean="0">
                              <a:ln>
                                <a:noFill/>
                              </a:ln>
                              <a:effectLst/>
                            </a:rPr>
                            <a:t>*</a:t>
                          </a:r>
                          <a:endParaRPr kumimoji="0" lang="en-US" sz="1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45722" marB="45722" horzOverflow="overflow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600" u="none" strike="noStrike" cap="none" normalizeH="0" baseline="0" dirty="0" smtClean="0">
                              <a:ln>
                                <a:noFill/>
                              </a:ln>
                              <a:effectLst/>
                            </a:rPr>
                            <a:t>0.05 m</a:t>
                          </a:r>
                          <a:endParaRPr kumimoji="0" lang="en-US" sz="1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T="45722" marB="45722" horzOverflow="overflow"/>
                    </a:tc>
                  </a:tr>
                  <a:tr h="316612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600" u="none" strike="noStrike" cap="none" normalizeH="0" baseline="0" smtClean="0">
                              <a:ln>
                                <a:noFill/>
                              </a:ln>
                              <a:effectLst/>
                            </a:rPr>
                            <a:t>Collision </a:t>
                          </a:r>
                          <a:r>
                            <a:rPr kumimoji="0" lang="en-US" sz="1600" u="none" strike="noStrike" cap="none" normalizeH="0" baseline="0" smtClean="0">
                              <a:ln>
                                <a:noFill/>
                              </a:ln>
                              <a:effectLst/>
                              <a:sym typeface="Symbol" pitchFamily="18" charset="2"/>
                            </a:rPr>
                            <a:t></a:t>
                          </a:r>
                          <a:r>
                            <a:rPr kumimoji="0" lang="en-US" sz="1600" u="none" strike="noStrike" cap="none" normalizeH="0" baseline="-25000" smtClean="0">
                              <a:ln>
                                <a:noFill/>
                              </a:ln>
                              <a:effectLst/>
                              <a:sym typeface="Symbol" pitchFamily="18" charset="2"/>
                            </a:rPr>
                            <a:t>max</a:t>
                          </a:r>
                          <a:endParaRPr kumimoji="0" lang="en-US" sz="16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45722" marB="45722" horzOverflow="overflow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600" u="none" strike="noStrike" cap="none" normalizeH="0" baseline="0" dirty="0" smtClean="0">
                              <a:ln>
                                <a:noFill/>
                              </a:ln>
                              <a:effectLst/>
                              <a:sym typeface="Symbol" pitchFamily="18" charset="2"/>
                            </a:rPr>
                            <a:t></a:t>
                          </a:r>
                          <a:r>
                            <a:rPr kumimoji="0" lang="en-US" sz="1600" u="none" strike="noStrike" cap="none" normalizeH="0" baseline="30000" dirty="0" smtClean="0">
                              <a:ln>
                                <a:noFill/>
                              </a:ln>
                              <a:effectLst/>
                            </a:rPr>
                            <a:t>*</a:t>
                          </a:r>
                          <a:endParaRPr kumimoji="0" lang="en-US" sz="1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45722" marB="45722" horzOverflow="overflow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600" u="none" strike="noStrike" cap="none" normalizeH="0" baseline="0" dirty="0" smtClean="0">
                              <a:ln>
                                <a:noFill/>
                              </a:ln>
                              <a:effectLst/>
                            </a:rPr>
                            <a:t>1000m</a:t>
                          </a:r>
                          <a:endParaRPr kumimoji="0" lang="en-US" sz="1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T="45722" marB="45722" horzOverflow="overflow"/>
                    </a:tc>
                  </a:tr>
                  <a:tr h="316612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600" u="none" strike="noStrike" cap="none" normalizeH="0" baseline="0" smtClean="0">
                              <a:ln>
                                <a:noFill/>
                              </a:ln>
                              <a:effectLst/>
                            </a:rPr>
                            <a:t>Beam size at collision</a:t>
                          </a:r>
                          <a:endParaRPr kumimoji="0" lang="en-US" sz="16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T="45722" marB="45722" horzOverflow="overflow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600" u="none" strike="noStrike" cap="none" normalizeH="0" baseline="0" dirty="0" smtClean="0">
                              <a:ln>
                                <a:noFill/>
                              </a:ln>
                              <a:effectLst/>
                              <a:sym typeface="Symbol" pitchFamily="18" charset="2"/>
                            </a:rPr>
                            <a:t></a:t>
                          </a:r>
                          <a:r>
                            <a:rPr kumimoji="0" lang="en-US" sz="1600" u="none" strike="noStrike" cap="none" normalizeH="0" baseline="-30000" dirty="0" err="1" smtClean="0">
                              <a:ln>
                                <a:noFill/>
                              </a:ln>
                              <a:effectLst/>
                            </a:rPr>
                            <a:t>x,y</a:t>
                          </a:r>
                          <a:endParaRPr kumimoji="0" lang="en-US" sz="1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45722" marB="45722" horzOverflow="overflow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600" u="none" strike="noStrike" cap="none" normalizeH="0" baseline="0" dirty="0" smtClean="0">
                              <a:ln>
                                <a:noFill/>
                              </a:ln>
                              <a:effectLst/>
                            </a:rPr>
                            <a:t>0.02cm</a:t>
                          </a:r>
                          <a:endParaRPr kumimoji="0" lang="en-US" sz="1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T="45722" marB="45722" horzOverflow="overflow"/>
                    </a:tc>
                  </a:tr>
                  <a:tr h="316612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600" u="none" strike="noStrike" cap="none" normalizeH="0" baseline="0" smtClean="0">
                              <a:ln>
                                <a:noFill/>
                              </a:ln>
                              <a:effectLst/>
                            </a:rPr>
                            <a:t>Beam size (arcs)</a:t>
                          </a:r>
                          <a:endParaRPr kumimoji="0" lang="en-US" sz="16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T="45722" marB="45722" horzOverflow="overflow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600" u="none" strike="noStrike" cap="none" normalizeH="0" baseline="0" smtClean="0">
                              <a:ln>
                                <a:noFill/>
                              </a:ln>
                              <a:effectLst/>
                              <a:sym typeface="Symbol" pitchFamily="18" charset="2"/>
                            </a:rPr>
                            <a:t></a:t>
                          </a:r>
                          <a:r>
                            <a:rPr kumimoji="0" lang="en-US" sz="1600" u="none" strike="noStrike" cap="none" normalizeH="0" baseline="-30000" smtClean="0">
                              <a:ln>
                                <a:noFill/>
                              </a:ln>
                              <a:effectLst/>
                            </a:rPr>
                            <a:t>x,y</a:t>
                          </a:r>
                          <a:endParaRPr kumimoji="0" lang="en-US" sz="16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45722" marB="45722" horzOverflow="overflow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600" u="none" strike="noStrike" cap="none" normalizeH="0" baseline="0" dirty="0" smtClean="0">
                              <a:ln>
                                <a:noFill/>
                              </a:ln>
                              <a:effectLst/>
                            </a:rPr>
                            <a:t>1.0cm</a:t>
                          </a:r>
                          <a:endParaRPr kumimoji="0" lang="en-US" sz="1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T="45722" marB="45722" horzOverflow="overflow"/>
                    </a:tc>
                  </a:tr>
                  <a:tr h="316612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600" u="none" strike="noStrike" cap="none" normalizeH="0" baseline="0" dirty="0" smtClean="0">
                              <a:ln>
                                <a:noFill/>
                              </a:ln>
                              <a:effectLst/>
                            </a:rPr>
                            <a:t>Beam size IR quad</a:t>
                          </a:r>
                          <a:endParaRPr kumimoji="0" lang="en-US" sz="1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T="45722" marB="45722" horzOverflow="overflow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600" u="none" strike="noStrike" cap="none" normalizeH="0" baseline="0" smtClean="0">
                              <a:ln>
                                <a:noFill/>
                              </a:ln>
                              <a:effectLst/>
                              <a:sym typeface="Symbol" pitchFamily="18" charset="2"/>
                            </a:rPr>
                            <a:t></a:t>
                          </a:r>
                          <a:r>
                            <a:rPr kumimoji="0" lang="en-US" sz="1600" u="none" strike="noStrike" cap="none" normalizeH="0" baseline="-30000" smtClean="0">
                              <a:ln>
                                <a:noFill/>
                              </a:ln>
                              <a:effectLst/>
                            </a:rPr>
                            <a:t>max</a:t>
                          </a:r>
                          <a:endParaRPr kumimoji="0" lang="en-US" sz="16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45722" marB="45722" horzOverflow="overflow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600" u="none" strike="noStrike" cap="none" normalizeH="0" baseline="0" dirty="0" smtClean="0">
                              <a:ln>
                                <a:noFill/>
                              </a:ln>
                              <a:effectLst/>
                            </a:rPr>
                            <a:t>5.4cm</a:t>
                          </a:r>
                          <a:endParaRPr kumimoji="0" lang="en-US" sz="1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T="45722" marB="45722" horzOverflow="overflow"/>
                    </a:tc>
                  </a:tr>
                  <a:tr h="546874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600" u="none" strike="noStrike" cap="none" normalizeH="0" baseline="0" dirty="0" smtClean="0">
                              <a:ln>
                                <a:noFill/>
                              </a:ln>
                              <a:effectLst/>
                            </a:rPr>
                            <a:t>Collision Beam Energy</a:t>
                          </a:r>
                          <a:endParaRPr kumimoji="0" lang="en-US" sz="1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T="45722" marB="45722" horzOverflow="overflow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600" u="none" strike="noStrike" cap="none" normalizeH="0" baseline="0" dirty="0" smtClean="0">
                              <a:ln>
                                <a:noFill/>
                              </a:ln>
                              <a:effectLst/>
                            </a:rPr>
                            <a:t>E</a:t>
                          </a:r>
                          <a:r>
                            <a:rPr kumimoji="0" lang="en-US" sz="1600" u="none" strike="noStrike" cap="none" normalizeH="0" baseline="-30000" dirty="0" smtClean="0">
                              <a:ln>
                                <a:noFill/>
                              </a:ln>
                              <a:effectLst/>
                              <a:sym typeface="Symbol" pitchFamily="18" charset="2"/>
                            </a:rPr>
                            <a:t></a:t>
                          </a:r>
                          <a:r>
                            <a:rPr kumimoji="0" lang="en-US" sz="1600" u="none" strike="noStrike" cap="none" normalizeH="0" baseline="-30000" dirty="0" smtClean="0">
                              <a:ln>
                                <a:noFill/>
                              </a:ln>
                              <a:effectLst/>
                            </a:rPr>
                            <a:t>+</a:t>
                          </a:r>
                          <a:r>
                            <a:rPr kumimoji="0" lang="en-US" sz="1600" u="none" strike="noStrike" cap="none" normalizeH="0" baseline="0" dirty="0" smtClean="0">
                              <a:ln>
                                <a:noFill/>
                              </a:ln>
                              <a:effectLst/>
                              <a:sym typeface="Symbol" pitchFamily="18" charset="2"/>
                            </a:rPr>
                            <a:t>,E</a:t>
                          </a:r>
                          <a:r>
                            <a:rPr kumimoji="0" lang="en-US" sz="1600" u="none" strike="noStrike" cap="none" normalizeH="0" baseline="-30000" dirty="0" smtClean="0">
                              <a:ln>
                                <a:noFill/>
                              </a:ln>
                              <a:effectLst/>
                              <a:sym typeface="Symbol" pitchFamily="18" charset="2"/>
                            </a:rPr>
                            <a:t></a:t>
                          </a:r>
                          <a:r>
                            <a:rPr kumimoji="0" lang="en-US" sz="1600" u="none" strike="noStrike" cap="none" normalizeH="0" baseline="-30000" dirty="0" smtClean="0">
                              <a:ln>
                                <a:noFill/>
                              </a:ln>
                              <a:effectLst/>
                            </a:rPr>
                            <a:t>_</a:t>
                          </a:r>
                          <a:endParaRPr kumimoji="0" lang="en-US" sz="1600" b="1" i="0" u="none" strike="noStrike" cap="none" normalizeH="0" baseline="-3000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45722" marB="45722" horzOverflow="overflow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600" u="none" strike="noStrike" cap="none" normalizeH="0" baseline="0" dirty="0" smtClean="0">
                              <a:ln>
                                <a:noFill/>
                              </a:ln>
                              <a:effectLst/>
                            </a:rPr>
                            <a:t>62.5GeV (125GeV total)</a:t>
                          </a:r>
                          <a:endParaRPr kumimoji="0" lang="en-US" sz="16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T="45722" marB="45722" horzOverflow="overflow"/>
                    </a:tc>
                  </a:tr>
                  <a:tr h="316612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600" u="none" strike="noStrike" cap="none" normalizeH="0" baseline="0" smtClean="0">
                              <a:ln>
                                <a:noFill/>
                              </a:ln>
                              <a:effectLst/>
                            </a:rPr>
                            <a:t>Storage turns </a:t>
                          </a:r>
                          <a:endParaRPr kumimoji="0" lang="en-US" sz="16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T="45722" marB="45722" horzOverflow="overflow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600" u="none" strike="noStrike" cap="none" normalizeH="0" baseline="0" smtClean="0">
                              <a:ln>
                                <a:noFill/>
                              </a:ln>
                              <a:effectLst/>
                            </a:rPr>
                            <a:t>N</a:t>
                          </a:r>
                          <a:r>
                            <a:rPr kumimoji="0" lang="en-US" sz="1600" u="none" strike="noStrike" cap="none" normalizeH="0" baseline="-30000" smtClean="0">
                              <a:ln>
                                <a:noFill/>
                              </a:ln>
                              <a:effectLst/>
                            </a:rPr>
                            <a:t>t</a:t>
                          </a:r>
                          <a:endParaRPr kumimoji="0" lang="en-US" sz="16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T="45722" marB="45722" horzOverflow="overflow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600" u="none" strike="noStrike" cap="none" normalizeH="0" baseline="0" dirty="0" smtClean="0">
                              <a:ln>
                                <a:noFill/>
                              </a:ln>
                              <a:effectLst/>
                            </a:rPr>
                            <a:t>1000</a:t>
                          </a:r>
                          <a:endParaRPr kumimoji="0" lang="en-US" sz="1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T="45722" marB="45722" horzOverflow="overflow"/>
                    </a:tc>
                  </a:tr>
                  <a:tr h="316599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600" u="none" strike="noStrike" cap="none" normalizeH="0" baseline="0" smtClean="0">
                              <a:ln>
                                <a:noFill/>
                              </a:ln>
                              <a:effectLst/>
                            </a:rPr>
                            <a:t>Luminosity</a:t>
                          </a:r>
                          <a:endParaRPr kumimoji="0" lang="en-US" sz="16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T="45722" marB="45722" horzOverflow="overflow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600" u="none" strike="noStrike" cap="none" normalizeH="0" baseline="0" dirty="0" smtClean="0">
                              <a:ln>
                                <a:noFill/>
                              </a:ln>
                              <a:effectLst/>
                            </a:rPr>
                            <a:t>L</a:t>
                          </a:r>
                          <a:r>
                            <a:rPr kumimoji="0" lang="en-US" sz="1600" u="none" strike="noStrike" cap="none" normalizeH="0" baseline="-30000" dirty="0" smtClean="0">
                              <a:ln>
                                <a:noFill/>
                              </a:ln>
                              <a:effectLst/>
                            </a:rPr>
                            <a:t>0</a:t>
                          </a:r>
                          <a:endParaRPr kumimoji="0" lang="en-US" sz="16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T="45722" marB="45722" horzOverflow="overflow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600" u="none" strike="noStrike" cap="none" normalizeH="0" baseline="0" dirty="0" smtClean="0">
                              <a:ln>
                                <a:noFill/>
                              </a:ln>
                              <a:effectLst/>
                            </a:rPr>
                            <a:t>10</a:t>
                          </a:r>
                          <a:r>
                            <a:rPr kumimoji="0" lang="en-US" sz="1600" u="none" strike="noStrike" cap="none" normalizeH="0" baseline="30000" dirty="0" smtClean="0">
                              <a:ln>
                                <a:noFill/>
                              </a:ln>
                              <a:effectLst/>
                            </a:rPr>
                            <a:t>31</a:t>
                          </a:r>
                          <a:endParaRPr kumimoji="0" lang="en-US" sz="16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T="45722" marB="45722" horzOverflow="overflow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72725" name="Group 629"/>
              <p:cNvGraphicFramePr>
                <a:graphicFrameLocks noGrp="1"/>
              </p:cNvGraphicFramePr>
              <p:nvPr>
                <p:ph sz="half" idx="2"/>
                <p:extLst>
                  <p:ext uri="{D42A27DB-BD31-4B8C-83A1-F6EECF244321}">
                    <p14:modId xmlns:p14="http://schemas.microsoft.com/office/powerpoint/2010/main" val="3448044631"/>
                  </p:ext>
                </p:extLst>
              </p:nvPr>
            </p:nvGraphicFramePr>
            <p:xfrm>
              <a:off x="3471940" y="855663"/>
              <a:ext cx="5544380" cy="5950180"/>
            </p:xfrm>
            <a:graphic>
              <a:graphicData uri="http://schemas.openxmlformats.org/drawingml/2006/table">
                <a:tbl>
                  <a:tblPr>
                    <a:tableStyleId>{284E427A-3D55-4303-BF80-6455036E1DE7}</a:tableStyleId>
                  </a:tblPr>
                  <a:tblGrid>
                    <a:gridCol w="2325688"/>
                    <a:gridCol w="1127827"/>
                    <a:gridCol w="2090865"/>
                  </a:tblGrid>
                  <a:tr h="335284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600" u="none" strike="noStrike" cap="none" normalizeH="0" baseline="0" dirty="0" smtClean="0">
                              <a:ln>
                                <a:noFill/>
                              </a:ln>
                              <a:effectLst/>
                            </a:rPr>
                            <a:t>Parameter</a:t>
                          </a:r>
                          <a:endParaRPr kumimoji="0" lang="en-US" sz="1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T="45722" marB="45722" horzOverflow="overflow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600" u="none" strike="noStrike" cap="none" normalizeH="0" baseline="0" dirty="0" smtClean="0">
                              <a:ln>
                                <a:noFill/>
                              </a:ln>
                              <a:effectLst/>
                            </a:rPr>
                            <a:t>Symbol</a:t>
                          </a:r>
                          <a:endParaRPr kumimoji="0" lang="en-US" sz="1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T="45722" marB="45722" horzOverflow="overflow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600" u="none" strike="noStrike" cap="none" normalizeH="0" baseline="0" smtClean="0">
                              <a:ln>
                                <a:noFill/>
                              </a:ln>
                              <a:effectLst/>
                            </a:rPr>
                            <a:t>Value</a:t>
                          </a:r>
                          <a:endParaRPr kumimoji="0" lang="en-US" sz="16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T="45722" marB="45722" horzOverflow="overflow"/>
                    </a:tc>
                  </a:tr>
                  <a:tr h="335284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600" u="none" strike="noStrike" cap="none" normalizeH="0" baseline="0" dirty="0" smtClean="0">
                              <a:ln>
                                <a:noFill/>
                              </a:ln>
                              <a:effectLst/>
                            </a:rPr>
                            <a:t>Proton Beam Power</a:t>
                          </a:r>
                          <a:endParaRPr kumimoji="0" lang="en-US" sz="1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T="45722" marB="45722" horzOverflow="overflow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600" u="none" strike="noStrike" cap="none" normalizeH="0" baseline="0" dirty="0" err="1" smtClean="0">
                              <a:ln>
                                <a:noFill/>
                              </a:ln>
                              <a:effectLst/>
                            </a:rPr>
                            <a:t>P</a:t>
                          </a:r>
                          <a:r>
                            <a:rPr kumimoji="0" lang="en-US" sz="1600" u="none" strike="noStrike" cap="none" normalizeH="0" baseline="-30000" dirty="0" err="1" smtClean="0">
                              <a:ln>
                                <a:noFill/>
                              </a:ln>
                              <a:effectLst/>
                            </a:rPr>
                            <a:t>p</a:t>
                          </a:r>
                          <a:endParaRPr kumimoji="0" lang="en-US" sz="1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T="45722" marB="45722" horzOverflow="overflow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600" u="none" strike="noStrike" cap="none" normalizeH="0" baseline="0" dirty="0" smtClean="0">
                              <a:ln>
                                <a:noFill/>
                              </a:ln>
                              <a:effectLst/>
                            </a:rPr>
                            <a:t>2 MW</a:t>
                          </a:r>
                          <a:endParaRPr kumimoji="0" lang="en-US" sz="1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T="45722" marB="45722" horzOverflow="overflow"/>
                    </a:tc>
                  </a:tr>
                  <a:tr h="335284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600" u="none" strike="noStrike" cap="none" normalizeH="0" baseline="0" dirty="0" smtClean="0">
                              <a:ln>
                                <a:noFill/>
                              </a:ln>
                              <a:effectLst/>
                            </a:rPr>
                            <a:t>Bunch frequency</a:t>
                          </a:r>
                          <a:endParaRPr kumimoji="0" lang="en-US" sz="1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T="45722" marB="45722" horzOverflow="overflow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600" u="none" strike="noStrike" cap="none" normalizeH="0" baseline="0" dirty="0" err="1" smtClean="0">
                              <a:ln>
                                <a:noFill/>
                              </a:ln>
                              <a:effectLst/>
                            </a:rPr>
                            <a:t>F</a:t>
                          </a:r>
                          <a:r>
                            <a:rPr kumimoji="0" lang="en-US" sz="1600" u="none" strike="noStrike" cap="none" normalizeH="0" baseline="-30000" dirty="0" err="1" smtClean="0">
                              <a:ln>
                                <a:noFill/>
                              </a:ln>
                              <a:effectLst/>
                            </a:rPr>
                            <a:t>p</a:t>
                          </a:r>
                          <a:endParaRPr kumimoji="0" lang="en-US" sz="1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T="45722" marB="45722" horzOverflow="overflow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600" u="none" strike="noStrike" cap="none" normalizeH="0" baseline="0" dirty="0" smtClean="0">
                              <a:ln>
                                <a:noFill/>
                              </a:ln>
                              <a:effectLst/>
                            </a:rPr>
                            <a:t>15 Hz</a:t>
                          </a:r>
                          <a:endParaRPr kumimoji="0" lang="en-US" sz="1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T="45722" marB="45722" horzOverflow="overflow"/>
                    </a:tc>
                  </a:tr>
                  <a:tr h="335284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600" u="none" strike="noStrike" cap="none" normalizeH="0" baseline="0" dirty="0" smtClean="0">
                              <a:ln>
                                <a:noFill/>
                              </a:ln>
                              <a:effectLst/>
                            </a:rPr>
                            <a:t>Protons per bunch</a:t>
                          </a:r>
                          <a:endParaRPr kumimoji="0" lang="en-US" sz="1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T="45722" marB="45722" horzOverflow="overflow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600" u="none" strike="noStrike" cap="none" normalizeH="0" baseline="0" smtClean="0">
                              <a:ln>
                                <a:noFill/>
                              </a:ln>
                              <a:effectLst/>
                            </a:rPr>
                            <a:t>N</a:t>
                          </a:r>
                          <a:r>
                            <a:rPr kumimoji="0" lang="en-US" sz="1600" u="none" strike="noStrike" cap="none" normalizeH="0" baseline="-30000" smtClean="0">
                              <a:ln>
                                <a:noFill/>
                              </a:ln>
                              <a:effectLst/>
                            </a:rPr>
                            <a:t>p</a:t>
                          </a:r>
                          <a:endParaRPr kumimoji="0" lang="en-US" sz="16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T="45722" marB="45722" horzOverflow="overflow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600" u="none" strike="noStrike" cap="none" normalizeH="0" baseline="0" dirty="0" smtClean="0">
                              <a:ln>
                                <a:noFill/>
                              </a:ln>
                              <a:effectLst/>
                            </a:rPr>
                            <a:t>10</a:t>
                          </a:r>
                          <a:r>
                            <a:rPr kumimoji="0" lang="en-US" sz="1600" u="none" strike="noStrike" cap="none" normalizeH="0" baseline="30000" dirty="0" smtClean="0">
                              <a:ln>
                                <a:noFill/>
                              </a:ln>
                              <a:effectLst/>
                            </a:rPr>
                            <a:t>13</a:t>
                          </a:r>
                          <a:endParaRPr kumimoji="0" lang="en-US" sz="1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T="45722" marB="45722" horzOverflow="overflow"/>
                    </a:tc>
                  </a:tr>
                  <a:tr h="335284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600" u="none" strike="noStrike" cap="none" normalizeH="0" baseline="0" dirty="0" smtClean="0">
                              <a:ln>
                                <a:noFill/>
                              </a:ln>
                              <a:effectLst/>
                            </a:rPr>
                            <a:t>Proton beam energy</a:t>
                          </a:r>
                          <a:endParaRPr kumimoji="0" lang="en-US" sz="1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T="45722" marB="45722" horzOverflow="overflow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600" u="none" strike="noStrike" cap="none" normalizeH="0" baseline="0" smtClean="0">
                              <a:ln>
                                <a:noFill/>
                              </a:ln>
                              <a:effectLst/>
                            </a:rPr>
                            <a:t>E</a:t>
                          </a:r>
                          <a:r>
                            <a:rPr kumimoji="0" lang="en-US" sz="1600" u="none" strike="noStrike" cap="none" normalizeH="0" baseline="-30000" smtClean="0">
                              <a:ln>
                                <a:noFill/>
                              </a:ln>
                              <a:effectLst/>
                            </a:rPr>
                            <a:t>p</a:t>
                          </a:r>
                          <a:endParaRPr kumimoji="0" lang="en-US" sz="16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T="45722" marB="45722" horzOverflow="overflow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600" u="none" strike="noStrike" cap="none" normalizeH="0" baseline="0" dirty="0" smtClean="0">
                              <a:ln>
                                <a:noFill/>
                              </a:ln>
                              <a:effectLst/>
                            </a:rPr>
                            <a:t>60 </a:t>
                          </a:r>
                          <a:r>
                            <a:rPr kumimoji="0" lang="en-US" sz="1600" u="none" strike="noStrike" cap="none" normalizeH="0" baseline="0" dirty="0" err="1" smtClean="0">
                              <a:ln>
                                <a:noFill/>
                              </a:ln>
                              <a:effectLst/>
                            </a:rPr>
                            <a:t>GeV</a:t>
                          </a:r>
                          <a:endParaRPr kumimoji="0" lang="en-US" sz="1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T="45722" marB="45722" horzOverflow="overflow"/>
                    </a:tc>
                  </a:tr>
                  <a:tr h="34179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22" marB="45722" horzOverflow="overflow">
                        <a:blipFill rotWithShape="1">
                          <a:blip r:embed="rId2"/>
                          <a:stretch>
                            <a:fillRect l="-2100" t="-496429" r="-140420" b="-11767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600" u="none" strike="noStrike" cap="none" normalizeH="0" baseline="0" smtClean="0">
                              <a:ln>
                                <a:noFill/>
                              </a:ln>
                              <a:effectLst/>
                            </a:rPr>
                            <a:t>n</a:t>
                          </a:r>
                          <a:r>
                            <a:rPr kumimoji="0" lang="en-US" sz="1600" u="none" strike="noStrike" cap="none" normalizeH="0" baseline="-30000" smtClean="0">
                              <a:ln>
                                <a:noFill/>
                              </a:ln>
                              <a:effectLst/>
                            </a:rPr>
                            <a:t>B</a:t>
                          </a:r>
                          <a:endParaRPr kumimoji="0" lang="en-US" sz="16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T="45722" marB="45722" horzOverflow="overflow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600" u="none" strike="noStrike" cap="none" normalizeH="0" baseline="0" dirty="0" smtClean="0">
                              <a:ln>
                                <a:noFill/>
                              </a:ln>
                              <a:effectLst/>
                            </a:rPr>
                            <a:t>1</a:t>
                          </a:r>
                          <a:endParaRPr kumimoji="0" lang="en-US" sz="1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T="45722" marB="45722" horzOverflow="overflow"/>
                    </a:tc>
                  </a:tr>
                  <a:tr h="335284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600" u="none" strike="noStrike" cap="none" normalizeH="0" baseline="0" smtClean="0">
                              <a:ln>
                                <a:noFill/>
                              </a:ln>
                              <a:effectLst/>
                              <a:sym typeface="Symbol" pitchFamily="18" charset="2"/>
                            </a:rPr>
                            <a:t></a:t>
                          </a:r>
                          <a:r>
                            <a:rPr kumimoji="0" lang="en-US" sz="1600" u="none" strike="noStrike" cap="none" normalizeH="0" baseline="30000" smtClean="0">
                              <a:ln>
                                <a:noFill/>
                              </a:ln>
                              <a:effectLst/>
                            </a:rPr>
                            <a:t>+/-</a:t>
                          </a:r>
                          <a:r>
                            <a:rPr kumimoji="0" lang="en-US" sz="1600" u="none" strike="noStrike" cap="none" normalizeH="0" baseline="0" smtClean="0">
                              <a:ln>
                                <a:noFill/>
                              </a:ln>
                              <a:effectLst/>
                              <a:sym typeface="Symbol" pitchFamily="18" charset="2"/>
                            </a:rPr>
                            <a:t>/ bunch</a:t>
                          </a:r>
                          <a:endParaRPr kumimoji="0" lang="en-US" sz="1600" b="1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45722" marB="45722" horzOverflow="overflow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600" u="none" strike="noStrike" cap="none" normalizeH="0" baseline="0" smtClean="0">
                              <a:ln>
                                <a:noFill/>
                              </a:ln>
                              <a:effectLst/>
                            </a:rPr>
                            <a:t>N</a:t>
                          </a:r>
                          <a:r>
                            <a:rPr kumimoji="0" lang="en-US" sz="1600" u="none" strike="noStrike" cap="none" normalizeH="0" baseline="-30000" smtClean="0">
                              <a:ln>
                                <a:noFill/>
                              </a:ln>
                              <a:effectLst/>
                              <a:sym typeface="Symbol" pitchFamily="18" charset="2"/>
                            </a:rPr>
                            <a:t></a:t>
                          </a:r>
                          <a:endParaRPr kumimoji="0" lang="en-US" sz="1600" b="1" i="0" u="none" strike="noStrike" cap="none" normalizeH="0" baseline="-3000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45722" marB="45722" horzOverflow="overflow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600" u="none" strike="noStrike" cap="none" normalizeH="0" baseline="0" dirty="0" smtClean="0">
                              <a:ln>
                                <a:noFill/>
                              </a:ln>
                              <a:effectLst/>
                            </a:rPr>
                            <a:t>2</a:t>
                          </a:r>
                          <a:r>
                            <a:rPr kumimoji="0" lang="en-US" sz="1600" u="none" strike="noStrike" cap="none" normalizeH="0" baseline="0" dirty="0" smtClean="0">
                              <a:ln>
                                <a:noFill/>
                              </a:ln>
                              <a:effectLst/>
                              <a:sym typeface="Symbol"/>
                            </a:rPr>
                            <a:t></a:t>
                          </a:r>
                          <a:r>
                            <a:rPr kumimoji="0" lang="en-US" sz="1600" u="none" strike="noStrike" cap="none" normalizeH="0" baseline="0" dirty="0" smtClean="0">
                              <a:ln>
                                <a:noFill/>
                              </a:ln>
                              <a:effectLst/>
                            </a:rPr>
                            <a:t>10</a:t>
                          </a:r>
                          <a:r>
                            <a:rPr kumimoji="0" lang="en-US" sz="1600" u="none" strike="noStrike" cap="none" normalizeH="0" baseline="30000" dirty="0" smtClean="0">
                              <a:ln>
                                <a:noFill/>
                              </a:ln>
                              <a:effectLst/>
                            </a:rPr>
                            <a:t>12</a:t>
                          </a:r>
                          <a:endParaRPr kumimoji="0" lang="en-US" sz="16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T="45722" marB="45722" horzOverflow="overflow"/>
                    </a:tc>
                  </a:tr>
                  <a:tr h="335284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600" u="none" strike="noStrike" cap="none" normalizeH="0" baseline="0" smtClean="0">
                              <a:ln>
                                <a:noFill/>
                              </a:ln>
                              <a:effectLst/>
                            </a:rPr>
                            <a:t>Transverse emittance</a:t>
                          </a:r>
                          <a:endParaRPr kumimoji="0" lang="en-US" sz="1600" b="1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T="45722" marB="45722" horzOverflow="overflow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600" u="none" strike="noStrike" cap="none" normalizeH="0" baseline="0" dirty="0" smtClean="0">
                              <a:ln>
                                <a:noFill/>
                              </a:ln>
                              <a:effectLst/>
                              <a:sym typeface="Symbol" pitchFamily="18" charset="2"/>
                            </a:rPr>
                            <a:t></a:t>
                          </a:r>
                          <a:r>
                            <a:rPr kumimoji="0" lang="en-US" sz="1600" u="none" strike="noStrike" cap="none" normalizeH="0" baseline="-30000" dirty="0" err="1" smtClean="0">
                              <a:ln>
                                <a:noFill/>
                              </a:ln>
                              <a:effectLst/>
                            </a:rPr>
                            <a:t>t,N</a:t>
                          </a:r>
                          <a:endParaRPr kumimoji="0" lang="en-US" sz="16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45722" marB="45722" horzOverflow="overflow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600" u="none" strike="noStrike" cap="none" normalizeH="0" baseline="0" dirty="0" smtClean="0">
                              <a:ln>
                                <a:noFill/>
                              </a:ln>
                              <a:effectLst/>
                            </a:rPr>
                            <a:t>0.0005m</a:t>
                          </a:r>
                          <a:endParaRPr kumimoji="0" lang="en-US" sz="16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T="45722" marB="45722" horzOverflow="overflow"/>
                    </a:tc>
                  </a:tr>
                  <a:tr h="335284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600" u="none" strike="noStrike" cap="none" normalizeH="0" baseline="0" dirty="0" smtClean="0">
                              <a:ln>
                                <a:noFill/>
                              </a:ln>
                              <a:effectLst/>
                              <a:sym typeface="Symbol" pitchFamily="18" charset="2"/>
                            </a:rPr>
                            <a:t>Energy spread</a:t>
                          </a:r>
                          <a:endParaRPr kumimoji="0" lang="en-US" sz="1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45722" marB="45722" horzOverflow="overflow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l-GR" sz="1600" u="none" strike="noStrike" cap="none" normalizeH="0" baseline="0" dirty="0" smtClean="0">
                              <a:ln>
                                <a:noFill/>
                              </a:ln>
                              <a:effectLst/>
                              <a:sym typeface="Symbol" pitchFamily="18" charset="2"/>
                            </a:rPr>
                            <a:t>δ</a:t>
                          </a:r>
                          <a:r>
                            <a:rPr kumimoji="0" lang="en-US" sz="1600" u="none" strike="noStrike" cap="none" normalizeH="0" baseline="0" dirty="0" smtClean="0">
                              <a:ln>
                                <a:noFill/>
                              </a:ln>
                              <a:effectLst/>
                              <a:sym typeface="Symbol" pitchFamily="18" charset="2"/>
                            </a:rPr>
                            <a:t>E</a:t>
                          </a:r>
                          <a:endParaRPr kumimoji="0" lang="en-US" sz="1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45722" marB="45722" horzOverflow="overflow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600" u="none" strike="noStrike" cap="none" normalizeH="0" baseline="0" dirty="0" smtClean="0">
                              <a:ln>
                                <a:noFill/>
                              </a:ln>
                              <a:effectLst/>
                            </a:rPr>
                            <a:t>2MeV</a:t>
                          </a:r>
                          <a:endParaRPr kumimoji="0" lang="en-US" sz="1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T="45722" marB="45722" horzOverflow="overflow"/>
                    </a:tc>
                  </a:tr>
                  <a:tr h="335284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600" u="none" strike="noStrike" cap="none" normalizeH="0" baseline="0" dirty="0" smtClean="0">
                              <a:ln>
                                <a:noFill/>
                              </a:ln>
                              <a:effectLst/>
                            </a:rPr>
                            <a:t>Collision </a:t>
                          </a:r>
                          <a:r>
                            <a:rPr kumimoji="0" lang="en-US" sz="1600" u="none" strike="noStrike" cap="none" normalizeH="0" baseline="0" dirty="0" smtClean="0">
                              <a:ln>
                                <a:noFill/>
                              </a:ln>
                              <a:effectLst/>
                              <a:sym typeface="Symbol" pitchFamily="18" charset="2"/>
                            </a:rPr>
                            <a:t></a:t>
                          </a:r>
                          <a:r>
                            <a:rPr kumimoji="0" lang="en-US" sz="1600" u="none" strike="noStrike" cap="none" normalizeH="0" baseline="30000" dirty="0" smtClean="0">
                              <a:ln>
                                <a:noFill/>
                              </a:ln>
                              <a:effectLst/>
                            </a:rPr>
                            <a:t>*</a:t>
                          </a:r>
                          <a:endParaRPr kumimoji="0" lang="en-US" sz="1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45722" marB="45722" horzOverflow="overflow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600" u="none" strike="noStrike" cap="none" normalizeH="0" baseline="0" dirty="0" smtClean="0">
                              <a:ln>
                                <a:noFill/>
                              </a:ln>
                              <a:effectLst/>
                              <a:sym typeface="Symbol" pitchFamily="18" charset="2"/>
                            </a:rPr>
                            <a:t></a:t>
                          </a:r>
                          <a:r>
                            <a:rPr kumimoji="0" lang="en-US" sz="1600" u="none" strike="noStrike" cap="none" normalizeH="0" baseline="30000" dirty="0" smtClean="0">
                              <a:ln>
                                <a:noFill/>
                              </a:ln>
                              <a:effectLst/>
                            </a:rPr>
                            <a:t>*</a:t>
                          </a:r>
                          <a:endParaRPr kumimoji="0" lang="en-US" sz="1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45722" marB="45722" horzOverflow="overflow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600" u="none" strike="noStrike" cap="none" normalizeH="0" baseline="0" dirty="0" smtClean="0">
                              <a:ln>
                                <a:noFill/>
                              </a:ln>
                              <a:effectLst/>
                            </a:rPr>
                            <a:t>0.05 m</a:t>
                          </a:r>
                          <a:endParaRPr kumimoji="0" lang="en-US" sz="1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T="45722" marB="45722" horzOverflow="overflow"/>
                    </a:tc>
                  </a:tr>
                  <a:tr h="335284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600" u="none" strike="noStrike" cap="none" normalizeH="0" baseline="0" smtClean="0">
                              <a:ln>
                                <a:noFill/>
                              </a:ln>
                              <a:effectLst/>
                            </a:rPr>
                            <a:t>Collision </a:t>
                          </a:r>
                          <a:r>
                            <a:rPr kumimoji="0" lang="en-US" sz="1600" u="none" strike="noStrike" cap="none" normalizeH="0" baseline="0" smtClean="0">
                              <a:ln>
                                <a:noFill/>
                              </a:ln>
                              <a:effectLst/>
                              <a:sym typeface="Symbol" pitchFamily="18" charset="2"/>
                            </a:rPr>
                            <a:t></a:t>
                          </a:r>
                          <a:r>
                            <a:rPr kumimoji="0" lang="en-US" sz="1600" u="none" strike="noStrike" cap="none" normalizeH="0" baseline="-25000" smtClean="0">
                              <a:ln>
                                <a:noFill/>
                              </a:ln>
                              <a:effectLst/>
                              <a:sym typeface="Symbol" pitchFamily="18" charset="2"/>
                            </a:rPr>
                            <a:t>max</a:t>
                          </a:r>
                          <a:endParaRPr kumimoji="0" lang="en-US" sz="16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45722" marB="45722" horzOverflow="overflow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600" u="none" strike="noStrike" cap="none" normalizeH="0" baseline="0" dirty="0" smtClean="0">
                              <a:ln>
                                <a:noFill/>
                              </a:ln>
                              <a:effectLst/>
                              <a:sym typeface="Symbol" pitchFamily="18" charset="2"/>
                            </a:rPr>
                            <a:t></a:t>
                          </a:r>
                          <a:r>
                            <a:rPr kumimoji="0" lang="en-US" sz="1600" u="none" strike="noStrike" cap="none" normalizeH="0" baseline="30000" dirty="0" smtClean="0">
                              <a:ln>
                                <a:noFill/>
                              </a:ln>
                              <a:effectLst/>
                            </a:rPr>
                            <a:t>*</a:t>
                          </a:r>
                          <a:endParaRPr kumimoji="0" lang="en-US" sz="1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45722" marB="45722" horzOverflow="overflow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600" u="none" strike="noStrike" cap="none" normalizeH="0" baseline="0" dirty="0" smtClean="0">
                              <a:ln>
                                <a:noFill/>
                              </a:ln>
                              <a:effectLst/>
                            </a:rPr>
                            <a:t>1000m</a:t>
                          </a:r>
                          <a:endParaRPr kumimoji="0" lang="en-US" sz="1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T="45722" marB="45722" horzOverflow="overflow"/>
                    </a:tc>
                  </a:tr>
                  <a:tr h="335284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600" u="none" strike="noStrike" cap="none" normalizeH="0" baseline="0" smtClean="0">
                              <a:ln>
                                <a:noFill/>
                              </a:ln>
                              <a:effectLst/>
                            </a:rPr>
                            <a:t>Beam size at collision</a:t>
                          </a:r>
                          <a:endParaRPr kumimoji="0" lang="en-US" sz="16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T="45722" marB="45722" horzOverflow="overflow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600" u="none" strike="noStrike" cap="none" normalizeH="0" baseline="0" dirty="0" smtClean="0">
                              <a:ln>
                                <a:noFill/>
                              </a:ln>
                              <a:effectLst/>
                              <a:sym typeface="Symbol" pitchFamily="18" charset="2"/>
                            </a:rPr>
                            <a:t></a:t>
                          </a:r>
                          <a:r>
                            <a:rPr kumimoji="0" lang="en-US" sz="1600" u="none" strike="noStrike" cap="none" normalizeH="0" baseline="-30000" dirty="0" err="1" smtClean="0">
                              <a:ln>
                                <a:noFill/>
                              </a:ln>
                              <a:effectLst/>
                            </a:rPr>
                            <a:t>x,y</a:t>
                          </a:r>
                          <a:endParaRPr kumimoji="0" lang="en-US" sz="1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45722" marB="45722" horzOverflow="overflow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600" u="none" strike="noStrike" cap="none" normalizeH="0" baseline="0" dirty="0" smtClean="0">
                              <a:ln>
                                <a:noFill/>
                              </a:ln>
                              <a:effectLst/>
                            </a:rPr>
                            <a:t>0.02cm</a:t>
                          </a:r>
                          <a:endParaRPr kumimoji="0" lang="en-US" sz="1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T="45722" marB="45722" horzOverflow="overflow"/>
                    </a:tc>
                  </a:tr>
                  <a:tr h="335284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600" u="none" strike="noStrike" cap="none" normalizeH="0" baseline="0" smtClean="0">
                              <a:ln>
                                <a:noFill/>
                              </a:ln>
                              <a:effectLst/>
                            </a:rPr>
                            <a:t>Beam size (arcs)</a:t>
                          </a:r>
                          <a:endParaRPr kumimoji="0" lang="en-US" sz="16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T="45722" marB="45722" horzOverflow="overflow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600" u="none" strike="noStrike" cap="none" normalizeH="0" baseline="0" smtClean="0">
                              <a:ln>
                                <a:noFill/>
                              </a:ln>
                              <a:effectLst/>
                              <a:sym typeface="Symbol" pitchFamily="18" charset="2"/>
                            </a:rPr>
                            <a:t></a:t>
                          </a:r>
                          <a:r>
                            <a:rPr kumimoji="0" lang="en-US" sz="1600" u="none" strike="noStrike" cap="none" normalizeH="0" baseline="-30000" smtClean="0">
                              <a:ln>
                                <a:noFill/>
                              </a:ln>
                              <a:effectLst/>
                            </a:rPr>
                            <a:t>x,y</a:t>
                          </a:r>
                          <a:endParaRPr kumimoji="0" lang="en-US" sz="16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45722" marB="45722" horzOverflow="overflow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600" u="none" strike="noStrike" cap="none" normalizeH="0" baseline="0" dirty="0" smtClean="0">
                              <a:ln>
                                <a:noFill/>
                              </a:ln>
                              <a:effectLst/>
                            </a:rPr>
                            <a:t>1.0cm</a:t>
                          </a:r>
                          <a:endParaRPr kumimoji="0" lang="en-US" sz="1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T="45722" marB="45722" horzOverflow="overflow"/>
                    </a:tc>
                  </a:tr>
                  <a:tr h="335284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600" u="none" strike="noStrike" cap="none" normalizeH="0" baseline="0" dirty="0" smtClean="0">
                              <a:ln>
                                <a:noFill/>
                              </a:ln>
                              <a:effectLst/>
                            </a:rPr>
                            <a:t>Beam size IR quad</a:t>
                          </a:r>
                          <a:endParaRPr kumimoji="0" lang="en-US" sz="1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T="45722" marB="45722" horzOverflow="overflow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600" u="none" strike="noStrike" cap="none" normalizeH="0" baseline="0" smtClean="0">
                              <a:ln>
                                <a:noFill/>
                              </a:ln>
                              <a:effectLst/>
                              <a:sym typeface="Symbol" pitchFamily="18" charset="2"/>
                            </a:rPr>
                            <a:t></a:t>
                          </a:r>
                          <a:r>
                            <a:rPr kumimoji="0" lang="en-US" sz="1600" u="none" strike="noStrike" cap="none" normalizeH="0" baseline="-30000" smtClean="0">
                              <a:ln>
                                <a:noFill/>
                              </a:ln>
                              <a:effectLst/>
                            </a:rPr>
                            <a:t>max</a:t>
                          </a:r>
                          <a:endParaRPr kumimoji="0" lang="en-US" sz="16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45722" marB="45722" horzOverflow="overflow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600" u="none" strike="noStrike" cap="none" normalizeH="0" baseline="0" dirty="0" smtClean="0">
                              <a:ln>
                                <a:noFill/>
                              </a:ln>
                              <a:effectLst/>
                            </a:rPr>
                            <a:t>5.4cm</a:t>
                          </a:r>
                          <a:endParaRPr kumimoji="0" lang="en-US" sz="1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T="45722" marB="45722" horzOverflow="overflow"/>
                    </a:tc>
                  </a:tr>
                  <a:tr h="579124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600" u="none" strike="noStrike" cap="none" normalizeH="0" baseline="0" dirty="0" smtClean="0">
                              <a:ln>
                                <a:noFill/>
                              </a:ln>
                              <a:effectLst/>
                            </a:rPr>
                            <a:t>Collision Beam Energy</a:t>
                          </a:r>
                          <a:endParaRPr kumimoji="0" lang="en-US" sz="1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T="45722" marB="45722" horzOverflow="overflow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600" u="none" strike="noStrike" cap="none" normalizeH="0" baseline="0" dirty="0" smtClean="0">
                              <a:ln>
                                <a:noFill/>
                              </a:ln>
                              <a:effectLst/>
                            </a:rPr>
                            <a:t>E</a:t>
                          </a:r>
                          <a:r>
                            <a:rPr kumimoji="0" lang="en-US" sz="1600" u="none" strike="noStrike" cap="none" normalizeH="0" baseline="-30000" dirty="0" smtClean="0">
                              <a:ln>
                                <a:noFill/>
                              </a:ln>
                              <a:effectLst/>
                              <a:sym typeface="Symbol" pitchFamily="18" charset="2"/>
                            </a:rPr>
                            <a:t></a:t>
                          </a:r>
                          <a:r>
                            <a:rPr kumimoji="0" lang="en-US" sz="1600" u="none" strike="noStrike" cap="none" normalizeH="0" baseline="-30000" dirty="0" smtClean="0">
                              <a:ln>
                                <a:noFill/>
                              </a:ln>
                              <a:effectLst/>
                            </a:rPr>
                            <a:t>+</a:t>
                          </a:r>
                          <a:r>
                            <a:rPr kumimoji="0" lang="en-US" sz="1600" u="none" strike="noStrike" cap="none" normalizeH="0" baseline="0" dirty="0" smtClean="0">
                              <a:ln>
                                <a:noFill/>
                              </a:ln>
                              <a:effectLst/>
                              <a:sym typeface="Symbol" pitchFamily="18" charset="2"/>
                            </a:rPr>
                            <a:t>,E</a:t>
                          </a:r>
                          <a:r>
                            <a:rPr kumimoji="0" lang="en-US" sz="1600" u="none" strike="noStrike" cap="none" normalizeH="0" baseline="-30000" dirty="0" smtClean="0">
                              <a:ln>
                                <a:noFill/>
                              </a:ln>
                              <a:effectLst/>
                              <a:sym typeface="Symbol" pitchFamily="18" charset="2"/>
                            </a:rPr>
                            <a:t></a:t>
                          </a:r>
                          <a:r>
                            <a:rPr kumimoji="0" lang="en-US" sz="1600" u="none" strike="noStrike" cap="none" normalizeH="0" baseline="-30000" dirty="0" smtClean="0">
                              <a:ln>
                                <a:noFill/>
                              </a:ln>
                              <a:effectLst/>
                            </a:rPr>
                            <a:t>_</a:t>
                          </a:r>
                          <a:endParaRPr kumimoji="0" lang="en-US" sz="1600" b="1" i="0" u="none" strike="noStrike" cap="none" normalizeH="0" baseline="-3000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45722" marB="45722" horzOverflow="overflow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600" u="none" strike="noStrike" cap="none" normalizeH="0" baseline="0" dirty="0" smtClean="0">
                              <a:ln>
                                <a:noFill/>
                              </a:ln>
                              <a:effectLst/>
                            </a:rPr>
                            <a:t>62.5GeV (125GeV total)</a:t>
                          </a:r>
                          <a:endParaRPr kumimoji="0" lang="en-US" sz="16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T="45722" marB="45722" horzOverflow="overflow"/>
                    </a:tc>
                  </a:tr>
                  <a:tr h="335284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600" u="none" strike="noStrike" cap="none" normalizeH="0" baseline="0" smtClean="0">
                              <a:ln>
                                <a:noFill/>
                              </a:ln>
                              <a:effectLst/>
                            </a:rPr>
                            <a:t>Storage turns </a:t>
                          </a:r>
                          <a:endParaRPr kumimoji="0" lang="en-US" sz="16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T="45722" marB="45722" horzOverflow="overflow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600" u="none" strike="noStrike" cap="none" normalizeH="0" baseline="0" smtClean="0">
                              <a:ln>
                                <a:noFill/>
                              </a:ln>
                              <a:effectLst/>
                            </a:rPr>
                            <a:t>N</a:t>
                          </a:r>
                          <a:r>
                            <a:rPr kumimoji="0" lang="en-US" sz="1600" u="none" strike="noStrike" cap="none" normalizeH="0" baseline="-30000" smtClean="0">
                              <a:ln>
                                <a:noFill/>
                              </a:ln>
                              <a:effectLst/>
                            </a:rPr>
                            <a:t>t</a:t>
                          </a:r>
                          <a:endParaRPr kumimoji="0" lang="en-US" sz="16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T="45722" marB="45722" horzOverflow="overflow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600" u="none" strike="noStrike" cap="none" normalizeH="0" baseline="0" dirty="0" smtClean="0">
                              <a:ln>
                                <a:noFill/>
                              </a:ln>
                              <a:effectLst/>
                            </a:rPr>
                            <a:t>1000</a:t>
                          </a:r>
                          <a:endParaRPr kumimoji="0" lang="en-US" sz="1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T="45722" marB="45722" horzOverflow="overflow"/>
                    </a:tc>
                  </a:tr>
                  <a:tr h="335284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600" u="none" strike="noStrike" cap="none" normalizeH="0" baseline="0" smtClean="0">
                              <a:ln>
                                <a:noFill/>
                              </a:ln>
                              <a:effectLst/>
                            </a:rPr>
                            <a:t>Luminosity</a:t>
                          </a:r>
                          <a:endParaRPr kumimoji="0" lang="en-US" sz="16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T="45722" marB="45722" horzOverflow="overflow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600" u="none" strike="noStrike" cap="none" normalizeH="0" baseline="0" dirty="0" smtClean="0">
                              <a:ln>
                                <a:noFill/>
                              </a:ln>
                              <a:effectLst/>
                            </a:rPr>
                            <a:t>L</a:t>
                          </a:r>
                          <a:r>
                            <a:rPr kumimoji="0" lang="en-US" sz="1600" u="none" strike="noStrike" cap="none" normalizeH="0" baseline="-30000" dirty="0" smtClean="0">
                              <a:ln>
                                <a:noFill/>
                              </a:ln>
                              <a:effectLst/>
                            </a:rPr>
                            <a:t>0</a:t>
                          </a:r>
                          <a:endParaRPr kumimoji="0" lang="en-US" sz="16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T="45722" marB="45722" horzOverflow="overflow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600" u="none" strike="noStrike" cap="none" normalizeH="0" baseline="0" dirty="0" smtClean="0">
                              <a:ln>
                                <a:noFill/>
                              </a:ln>
                              <a:effectLst/>
                            </a:rPr>
                            <a:t>10</a:t>
                          </a:r>
                          <a:r>
                            <a:rPr kumimoji="0" lang="en-US" sz="1600" u="none" strike="noStrike" cap="none" normalizeH="0" baseline="30000" dirty="0" smtClean="0">
                              <a:ln>
                                <a:noFill/>
                              </a:ln>
                              <a:effectLst/>
                            </a:rPr>
                            <a:t>31</a:t>
                          </a:r>
                          <a:endParaRPr kumimoji="0" lang="en-US" sz="16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T="45722" marB="45722" horzOverflow="overflow"/>
                    </a:tc>
                  </a:tr>
                </a:tbl>
              </a:graphicData>
            </a:graphic>
          </p:graphicFrame>
        </mc:Fallback>
      </mc:AlternateContent>
      <p:sp>
        <p:nvSpPr>
          <p:cNvPr id="10320" name="Line 630"/>
          <p:cNvSpPr>
            <a:spLocks noChangeShapeType="1"/>
          </p:cNvSpPr>
          <p:nvPr/>
        </p:nvSpPr>
        <p:spPr bwMode="auto">
          <a:xfrm>
            <a:off x="377825" y="1219200"/>
            <a:ext cx="1828800" cy="28575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21" name="Oval 631"/>
          <p:cNvSpPr>
            <a:spLocks noChangeArrowheads="1"/>
          </p:cNvSpPr>
          <p:nvPr/>
        </p:nvSpPr>
        <p:spPr bwMode="auto">
          <a:xfrm>
            <a:off x="1911350" y="1238250"/>
            <a:ext cx="619125" cy="600075"/>
          </a:xfrm>
          <a:prstGeom prst="ellipse">
            <a:avLst/>
          </a:prstGeom>
          <a:noFill/>
          <a:ln w="28575" algn="ctr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33CC"/>
              </a:solidFill>
            </a:endParaRPr>
          </a:p>
        </p:txBody>
      </p:sp>
      <p:sp>
        <p:nvSpPr>
          <p:cNvPr id="10322" name="Oval 632"/>
          <p:cNvSpPr>
            <a:spLocks noChangeArrowheads="1"/>
          </p:cNvSpPr>
          <p:nvPr/>
        </p:nvSpPr>
        <p:spPr bwMode="auto">
          <a:xfrm>
            <a:off x="1903413" y="1287463"/>
            <a:ext cx="647700" cy="647700"/>
          </a:xfrm>
          <a:prstGeom prst="ellipse">
            <a:avLst/>
          </a:prstGeom>
          <a:noFill/>
          <a:ln w="28575" algn="ctr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10323" name="Line 633"/>
          <p:cNvSpPr>
            <a:spLocks noChangeShapeType="1"/>
          </p:cNvSpPr>
          <p:nvPr/>
        </p:nvSpPr>
        <p:spPr bwMode="auto">
          <a:xfrm flipH="1">
            <a:off x="2520950" y="1609725"/>
            <a:ext cx="19050" cy="89535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24" name="Text Box 634"/>
          <p:cNvSpPr txBox="1">
            <a:spLocks noChangeArrowheads="1"/>
          </p:cNvSpPr>
          <p:nvPr/>
        </p:nvSpPr>
        <p:spPr bwMode="auto">
          <a:xfrm>
            <a:off x="400050" y="855663"/>
            <a:ext cx="23558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b="1" dirty="0" smtClean="0">
                <a:solidFill>
                  <a:srgbClr val="0000CC"/>
                </a:solidFill>
              </a:rPr>
              <a:t>PX _ MI 60 </a:t>
            </a:r>
            <a:r>
              <a:rPr lang="en-US" sz="1600" b="1" dirty="0" err="1">
                <a:solidFill>
                  <a:srgbClr val="0000CC"/>
                </a:solidFill>
              </a:rPr>
              <a:t>GeV</a:t>
            </a:r>
            <a:endParaRPr lang="en-US" sz="1600" b="1" dirty="0">
              <a:solidFill>
                <a:srgbClr val="0000CC"/>
              </a:solidFill>
            </a:endParaRPr>
          </a:p>
        </p:txBody>
      </p:sp>
      <p:sp>
        <p:nvSpPr>
          <p:cNvPr id="10325" name="Text Box 635"/>
          <p:cNvSpPr txBox="1">
            <a:spLocks noChangeArrowheads="1"/>
          </p:cNvSpPr>
          <p:nvPr/>
        </p:nvSpPr>
        <p:spPr bwMode="auto">
          <a:xfrm>
            <a:off x="713579" y="1435100"/>
            <a:ext cx="95250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dirty="0" smtClean="0">
                <a:latin typeface="Arial Narrow" pitchFamily="34" charset="0"/>
              </a:rPr>
              <a:t>MI,</a:t>
            </a:r>
            <a:endParaRPr lang="en-US" b="1" dirty="0">
              <a:latin typeface="Arial Narrow" pitchFamily="34" charset="0"/>
            </a:endParaRPr>
          </a:p>
          <a:p>
            <a:pPr eaLnBrk="1" hangingPunct="1"/>
            <a:r>
              <a:rPr lang="en-US" b="1" dirty="0" err="1">
                <a:latin typeface="Arial Narrow" pitchFamily="34" charset="0"/>
              </a:rPr>
              <a:t>Buncher</a:t>
            </a:r>
            <a:endParaRPr lang="en-US" b="1" dirty="0">
              <a:latin typeface="Arial Narrow" pitchFamily="34" charset="0"/>
            </a:endParaRPr>
          </a:p>
        </p:txBody>
      </p:sp>
      <p:sp>
        <p:nvSpPr>
          <p:cNvPr id="10326" name="Rectangle 636"/>
          <p:cNvSpPr>
            <a:spLocks noChangeArrowheads="1"/>
          </p:cNvSpPr>
          <p:nvPr/>
        </p:nvSpPr>
        <p:spPr bwMode="auto">
          <a:xfrm>
            <a:off x="2397125" y="2495550"/>
            <a:ext cx="219075" cy="88900"/>
          </a:xfrm>
          <a:prstGeom prst="rect">
            <a:avLst/>
          </a:prstGeom>
          <a:solidFill>
            <a:srgbClr val="9B17BF"/>
          </a:solidFill>
          <a:ln w="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27" name="Text Box 637"/>
          <p:cNvSpPr txBox="1">
            <a:spLocks noChangeArrowheads="1"/>
          </p:cNvSpPr>
          <p:nvPr/>
        </p:nvSpPr>
        <p:spPr bwMode="auto">
          <a:xfrm>
            <a:off x="1303338" y="2282825"/>
            <a:ext cx="10064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9B17BF"/>
                </a:solidFill>
                <a:latin typeface="Arial Narrow" pitchFamily="34" charset="0"/>
              </a:rPr>
              <a:t>Hg target</a:t>
            </a:r>
          </a:p>
        </p:txBody>
      </p:sp>
      <p:sp>
        <p:nvSpPr>
          <p:cNvPr id="10328" name="Rectangle 638"/>
          <p:cNvSpPr>
            <a:spLocks noChangeArrowheads="1"/>
          </p:cNvSpPr>
          <p:nvPr/>
        </p:nvSpPr>
        <p:spPr bwMode="auto">
          <a:xfrm>
            <a:off x="2447925" y="2562225"/>
            <a:ext cx="88900" cy="419100"/>
          </a:xfrm>
          <a:prstGeom prst="rect">
            <a:avLst/>
          </a:prstGeom>
          <a:solidFill>
            <a:schemeClr val="bg1"/>
          </a:solidFill>
          <a:ln w="1905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29" name="Rectangle 639"/>
          <p:cNvSpPr>
            <a:spLocks noChangeArrowheads="1"/>
          </p:cNvSpPr>
          <p:nvPr/>
        </p:nvSpPr>
        <p:spPr bwMode="auto">
          <a:xfrm>
            <a:off x="2439988" y="2973388"/>
            <a:ext cx="107950" cy="342900"/>
          </a:xfrm>
          <a:prstGeom prst="rect">
            <a:avLst/>
          </a:prstGeom>
          <a:solidFill>
            <a:srgbClr val="CC0000"/>
          </a:solidFill>
          <a:ln w="19050" algn="ctr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30" name="Rectangle 640"/>
          <p:cNvSpPr>
            <a:spLocks noChangeArrowheads="1"/>
          </p:cNvSpPr>
          <p:nvPr/>
        </p:nvSpPr>
        <p:spPr bwMode="auto">
          <a:xfrm>
            <a:off x="2441575" y="3327400"/>
            <a:ext cx="107950" cy="428625"/>
          </a:xfrm>
          <a:prstGeom prst="rect">
            <a:avLst/>
          </a:prstGeom>
          <a:solidFill>
            <a:srgbClr val="339933"/>
          </a:solidFill>
          <a:ln w="19050" algn="ctr">
            <a:solidFill>
              <a:srgbClr val="3399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31" name="Rectangle 641"/>
          <p:cNvSpPr>
            <a:spLocks noChangeArrowheads="1"/>
          </p:cNvSpPr>
          <p:nvPr/>
        </p:nvSpPr>
        <p:spPr bwMode="auto">
          <a:xfrm>
            <a:off x="2470150" y="3736975"/>
            <a:ext cx="42863" cy="714375"/>
          </a:xfrm>
          <a:prstGeom prst="rect">
            <a:avLst/>
          </a:prstGeom>
          <a:solidFill>
            <a:srgbClr val="CC0000"/>
          </a:solidFill>
          <a:ln w="1905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32" name="Oval 642"/>
          <p:cNvSpPr>
            <a:spLocks noChangeArrowheads="1"/>
          </p:cNvSpPr>
          <p:nvPr/>
        </p:nvSpPr>
        <p:spPr bwMode="auto">
          <a:xfrm>
            <a:off x="2409825" y="4448175"/>
            <a:ext cx="174625" cy="136525"/>
          </a:xfrm>
          <a:prstGeom prst="ellipse">
            <a:avLst/>
          </a:prstGeom>
          <a:noFill/>
          <a:ln w="28575" algn="ctr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33" name="Line 643"/>
          <p:cNvSpPr>
            <a:spLocks noChangeShapeType="1"/>
          </p:cNvSpPr>
          <p:nvPr/>
        </p:nvSpPr>
        <p:spPr bwMode="auto">
          <a:xfrm>
            <a:off x="2495550" y="4581525"/>
            <a:ext cx="0" cy="34290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34" name="Oval 644"/>
          <p:cNvSpPr>
            <a:spLocks noChangeArrowheads="1"/>
          </p:cNvSpPr>
          <p:nvPr/>
        </p:nvSpPr>
        <p:spPr bwMode="auto">
          <a:xfrm>
            <a:off x="2409825" y="4933950"/>
            <a:ext cx="180975" cy="152400"/>
          </a:xfrm>
          <a:prstGeom prst="ellipse">
            <a:avLst/>
          </a:prstGeom>
          <a:noFill/>
          <a:ln w="28575" algn="ctr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35" name="Line 645"/>
          <p:cNvSpPr>
            <a:spLocks noChangeShapeType="1"/>
          </p:cNvSpPr>
          <p:nvPr/>
        </p:nvSpPr>
        <p:spPr bwMode="auto">
          <a:xfrm>
            <a:off x="2495550" y="4457700"/>
            <a:ext cx="0" cy="2571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36" name="Arc 647"/>
          <p:cNvSpPr>
            <a:spLocks/>
          </p:cNvSpPr>
          <p:nvPr/>
        </p:nvSpPr>
        <p:spPr bwMode="auto">
          <a:xfrm flipV="1">
            <a:off x="2447925" y="5511800"/>
            <a:ext cx="514350" cy="414338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1905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37" name="Arc 648"/>
          <p:cNvSpPr>
            <a:spLocks/>
          </p:cNvSpPr>
          <p:nvPr/>
        </p:nvSpPr>
        <p:spPr bwMode="auto">
          <a:xfrm flipH="1">
            <a:off x="209550" y="5032375"/>
            <a:ext cx="577850" cy="436563"/>
          </a:xfrm>
          <a:custGeom>
            <a:avLst/>
            <a:gdLst>
              <a:gd name="T0" fmla="*/ 0 w 23387"/>
              <a:gd name="T1" fmla="*/ 2147483647 h 21751"/>
              <a:gd name="T2" fmla="*/ 2147483647 w 23387"/>
              <a:gd name="T3" fmla="*/ 2147483647 h 21751"/>
              <a:gd name="T4" fmla="*/ 2147483647 w 23387"/>
              <a:gd name="T5" fmla="*/ 2147483647 h 2175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3387" h="21751" fill="none" extrusionOk="0">
                <a:moveTo>
                  <a:pt x="0" y="74"/>
                </a:moveTo>
                <a:cubicBezTo>
                  <a:pt x="594" y="24"/>
                  <a:pt x="1190" y="-1"/>
                  <a:pt x="1787" y="0"/>
                </a:cubicBezTo>
                <a:cubicBezTo>
                  <a:pt x="13716" y="0"/>
                  <a:pt x="23387" y="9670"/>
                  <a:pt x="23387" y="21600"/>
                </a:cubicBezTo>
                <a:cubicBezTo>
                  <a:pt x="23387" y="21650"/>
                  <a:pt x="23386" y="21700"/>
                  <a:pt x="23386" y="21751"/>
                </a:cubicBezTo>
              </a:path>
              <a:path w="23387" h="21751" stroke="0" extrusionOk="0">
                <a:moveTo>
                  <a:pt x="0" y="74"/>
                </a:moveTo>
                <a:cubicBezTo>
                  <a:pt x="594" y="24"/>
                  <a:pt x="1190" y="-1"/>
                  <a:pt x="1787" y="0"/>
                </a:cubicBezTo>
                <a:cubicBezTo>
                  <a:pt x="13716" y="0"/>
                  <a:pt x="23387" y="9670"/>
                  <a:pt x="23387" y="21600"/>
                </a:cubicBezTo>
                <a:cubicBezTo>
                  <a:pt x="23387" y="21650"/>
                  <a:pt x="23386" y="21700"/>
                  <a:pt x="23386" y="21751"/>
                </a:cubicBezTo>
                <a:lnTo>
                  <a:pt x="1787" y="21600"/>
                </a:lnTo>
                <a:lnTo>
                  <a:pt x="0" y="74"/>
                </a:lnTo>
                <a:close/>
              </a:path>
            </a:pathLst>
          </a:custGeom>
          <a:noFill/>
          <a:ln w="1905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38" name="Arc 649"/>
          <p:cNvSpPr>
            <a:spLocks/>
          </p:cNvSpPr>
          <p:nvPr/>
        </p:nvSpPr>
        <p:spPr bwMode="auto">
          <a:xfrm>
            <a:off x="2457450" y="5078413"/>
            <a:ext cx="504825" cy="4318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1905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39" name="Arc 650"/>
          <p:cNvSpPr>
            <a:spLocks/>
          </p:cNvSpPr>
          <p:nvPr/>
        </p:nvSpPr>
        <p:spPr bwMode="auto">
          <a:xfrm flipH="1" flipV="1">
            <a:off x="211138" y="5462588"/>
            <a:ext cx="514350" cy="41275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1905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0" name="Line 651"/>
          <p:cNvSpPr>
            <a:spLocks noChangeShapeType="1"/>
          </p:cNvSpPr>
          <p:nvPr/>
        </p:nvSpPr>
        <p:spPr bwMode="auto">
          <a:xfrm>
            <a:off x="739775" y="5022850"/>
            <a:ext cx="1728788" cy="57150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1" name="Line 652"/>
          <p:cNvSpPr>
            <a:spLocks noChangeShapeType="1"/>
          </p:cNvSpPr>
          <p:nvPr/>
        </p:nvSpPr>
        <p:spPr bwMode="auto">
          <a:xfrm>
            <a:off x="657225" y="5880100"/>
            <a:ext cx="1878013" cy="44450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2" name="Oval 653"/>
          <p:cNvSpPr>
            <a:spLocks noChangeArrowheads="1"/>
          </p:cNvSpPr>
          <p:nvPr/>
        </p:nvSpPr>
        <p:spPr bwMode="auto">
          <a:xfrm>
            <a:off x="1228725" y="5143500"/>
            <a:ext cx="762000" cy="752475"/>
          </a:xfrm>
          <a:prstGeom prst="ellipse">
            <a:avLst/>
          </a:prstGeom>
          <a:noFill/>
          <a:ln w="57150" algn="ctr">
            <a:solidFill>
              <a:srgbClr val="0066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3" name="Arc 654"/>
          <p:cNvSpPr>
            <a:spLocks/>
          </p:cNvSpPr>
          <p:nvPr/>
        </p:nvSpPr>
        <p:spPr bwMode="auto">
          <a:xfrm flipH="1" flipV="1">
            <a:off x="1371600" y="5676900"/>
            <a:ext cx="180975" cy="13335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4" name="Arc 655"/>
          <p:cNvSpPr>
            <a:spLocks/>
          </p:cNvSpPr>
          <p:nvPr/>
        </p:nvSpPr>
        <p:spPr bwMode="auto">
          <a:xfrm flipV="1">
            <a:off x="1676400" y="5657850"/>
            <a:ext cx="123825" cy="142875"/>
          </a:xfrm>
          <a:custGeom>
            <a:avLst/>
            <a:gdLst>
              <a:gd name="T0" fmla="*/ 0 w 21600"/>
              <a:gd name="T1" fmla="*/ 0 h 32406"/>
              <a:gd name="T2" fmla="*/ 2147483647 w 21600"/>
              <a:gd name="T3" fmla="*/ 2147483647 h 32406"/>
              <a:gd name="T4" fmla="*/ 0 w 21600"/>
              <a:gd name="T5" fmla="*/ 2147483647 h 3240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32406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5393"/>
                  <a:pt x="20600" y="29120"/>
                  <a:pt x="18702" y="32405"/>
                </a:cubicBezTo>
              </a:path>
              <a:path w="21600" h="32406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5393"/>
                  <a:pt x="20600" y="29120"/>
                  <a:pt x="18702" y="32405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5" name="Rectangle 656"/>
          <p:cNvSpPr>
            <a:spLocks noChangeArrowheads="1"/>
          </p:cNvSpPr>
          <p:nvPr/>
        </p:nvSpPr>
        <p:spPr bwMode="auto">
          <a:xfrm>
            <a:off x="1577975" y="5114925"/>
            <a:ext cx="88900" cy="88900"/>
          </a:xfrm>
          <a:prstGeom prst="rect">
            <a:avLst/>
          </a:prstGeom>
          <a:solidFill>
            <a:srgbClr val="F60CFC"/>
          </a:solidFill>
          <a:ln w="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6" name="Text Box 657"/>
          <p:cNvSpPr txBox="1">
            <a:spLocks noChangeArrowheads="1"/>
          </p:cNvSpPr>
          <p:nvPr/>
        </p:nvSpPr>
        <p:spPr bwMode="auto">
          <a:xfrm>
            <a:off x="1681163" y="3883025"/>
            <a:ext cx="6746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CC0000"/>
                </a:solidFill>
                <a:latin typeface="Arial Narrow" pitchFamily="34" charset="0"/>
              </a:rPr>
              <a:t>Linac</a:t>
            </a:r>
          </a:p>
        </p:txBody>
      </p:sp>
      <p:sp>
        <p:nvSpPr>
          <p:cNvPr id="10347" name="Text Box 658"/>
          <p:cNvSpPr txBox="1">
            <a:spLocks noChangeArrowheads="1"/>
          </p:cNvSpPr>
          <p:nvPr/>
        </p:nvSpPr>
        <p:spPr bwMode="auto">
          <a:xfrm>
            <a:off x="1704975" y="4625975"/>
            <a:ext cx="6731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800000"/>
                </a:solidFill>
                <a:latin typeface="Arial Narrow" pitchFamily="34" charset="0"/>
              </a:rPr>
              <a:t>RLAs</a:t>
            </a:r>
          </a:p>
        </p:txBody>
      </p:sp>
      <p:sp>
        <p:nvSpPr>
          <p:cNvPr id="10348" name="Text Box 659"/>
          <p:cNvSpPr txBox="1">
            <a:spLocks noChangeArrowheads="1"/>
          </p:cNvSpPr>
          <p:nvPr/>
        </p:nvSpPr>
        <p:spPr bwMode="auto">
          <a:xfrm>
            <a:off x="873125" y="5951538"/>
            <a:ext cx="1606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006666"/>
                </a:solidFill>
              </a:rPr>
              <a:t>Collider Ring</a:t>
            </a:r>
          </a:p>
        </p:txBody>
      </p:sp>
      <p:sp>
        <p:nvSpPr>
          <p:cNvPr id="10349" name="Text Box 660"/>
          <p:cNvSpPr txBox="1">
            <a:spLocks noChangeArrowheads="1"/>
          </p:cNvSpPr>
          <p:nvPr/>
        </p:nvSpPr>
        <p:spPr bwMode="auto">
          <a:xfrm>
            <a:off x="718323" y="2897188"/>
            <a:ext cx="161294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b="1" dirty="0">
                <a:latin typeface="Arial Narrow" pitchFamily="34" charset="0"/>
              </a:rPr>
              <a:t>Drift</a:t>
            </a:r>
            <a:r>
              <a:rPr lang="en-US" sz="1600" b="1" dirty="0">
                <a:solidFill>
                  <a:srgbClr val="339933"/>
                </a:solidFill>
                <a:latin typeface="Arial Narrow" pitchFamily="34" charset="0"/>
              </a:rPr>
              <a:t>, </a:t>
            </a:r>
            <a:r>
              <a:rPr lang="en-US" sz="1600" b="1" dirty="0">
                <a:solidFill>
                  <a:srgbClr val="FF0000"/>
                </a:solidFill>
                <a:latin typeface="Arial Narrow" pitchFamily="34" charset="0"/>
              </a:rPr>
              <a:t>Bunch</a:t>
            </a:r>
            <a:r>
              <a:rPr lang="en-US" sz="1600" b="1" dirty="0">
                <a:solidFill>
                  <a:srgbClr val="339933"/>
                </a:solidFill>
                <a:latin typeface="Arial Narrow" pitchFamily="34" charset="0"/>
              </a:rPr>
              <a:t>, </a:t>
            </a:r>
            <a:r>
              <a:rPr lang="en-US" sz="1600" b="1" dirty="0" smtClean="0">
                <a:solidFill>
                  <a:srgbClr val="339933"/>
                </a:solidFill>
                <a:latin typeface="Arial Narrow" pitchFamily="34" charset="0"/>
              </a:rPr>
              <a:t>Cool</a:t>
            </a:r>
            <a:endParaRPr lang="en-US" sz="1600" b="1" dirty="0">
              <a:solidFill>
                <a:srgbClr val="339933"/>
              </a:solidFill>
              <a:latin typeface="Arial Narrow" pitchFamily="34" charset="0"/>
            </a:endParaRPr>
          </a:p>
        </p:txBody>
      </p:sp>
      <p:sp>
        <p:nvSpPr>
          <p:cNvPr id="10350" name="Text Box 661"/>
          <p:cNvSpPr txBox="1">
            <a:spLocks noChangeArrowheads="1"/>
          </p:cNvSpPr>
          <p:nvPr/>
        </p:nvSpPr>
        <p:spPr bwMode="auto">
          <a:xfrm>
            <a:off x="1782763" y="5181600"/>
            <a:ext cx="8620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F60CFC"/>
                </a:solidFill>
                <a:latin typeface="Franklin Gothic Demi" pitchFamily="34" charset="0"/>
              </a:rPr>
              <a:t>Detector</a:t>
            </a:r>
          </a:p>
        </p:txBody>
      </p:sp>
    </p:spTree>
    <p:extLst>
      <p:ext uri="{BB962C8B-B14F-4D97-AF65-F5344CB8AC3E}">
        <p14:creationId xmlns:p14="http://schemas.microsoft.com/office/powerpoint/2010/main" val="34240151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F81EC1E-93D8-4174-8409-62082B3366C5}" type="slidenum">
              <a:rPr lang="en-US" smtClean="0"/>
              <a:pPr eaLnBrk="1" hangingPunct="1"/>
              <a:t>13</a:t>
            </a:fld>
            <a:endParaRPr lang="en-US" smtClean="0"/>
          </a:p>
        </p:txBody>
      </p:sp>
      <p:sp>
        <p:nvSpPr>
          <p:cNvPr id="75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Solenoid lens capture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Target is immersed in high field solenoid</a:t>
            </a:r>
          </a:p>
          <a:p>
            <a:pPr eaLnBrk="1" hangingPunct="1"/>
            <a:r>
              <a:rPr lang="en-US" dirty="0" smtClean="0"/>
              <a:t>Particles are trapped in </a:t>
            </a:r>
            <a:r>
              <a:rPr lang="en-US" dirty="0" err="1" smtClean="0"/>
              <a:t>Larmor</a:t>
            </a:r>
            <a:r>
              <a:rPr lang="en-US" dirty="0" smtClean="0"/>
              <a:t> orbits</a:t>
            </a:r>
          </a:p>
          <a:p>
            <a:pPr lvl="1" eaLnBrk="1" hangingPunct="1"/>
            <a:r>
              <a:rPr lang="en-US" dirty="0" smtClean="0">
                <a:sym typeface="Symbol" pitchFamily="18" charset="2"/>
              </a:rPr>
              <a:t>B= 20T -&gt; ~2T </a:t>
            </a:r>
            <a:r>
              <a:rPr lang="en-US" b="1" dirty="0" smtClean="0">
                <a:solidFill>
                  <a:srgbClr val="FF0000"/>
                </a:solidFill>
                <a:sym typeface="Symbol" pitchFamily="18" charset="2"/>
              </a:rPr>
              <a:t>(15T </a:t>
            </a:r>
            <a:r>
              <a:rPr lang="en-US" b="1" dirty="0" smtClean="0">
                <a:solidFill>
                  <a:srgbClr val="FF0000"/>
                </a:solidFill>
                <a:sym typeface="Wingdings" pitchFamily="2" charset="2"/>
              </a:rPr>
              <a:t> 1.8T)</a:t>
            </a:r>
            <a:endParaRPr lang="en-US" b="1" dirty="0" smtClean="0">
              <a:solidFill>
                <a:srgbClr val="FF0000"/>
              </a:solidFill>
              <a:sym typeface="Symbol" pitchFamily="18" charset="2"/>
            </a:endParaRPr>
          </a:p>
          <a:p>
            <a:pPr lvl="1" eaLnBrk="1" hangingPunct="1"/>
            <a:r>
              <a:rPr lang="en-US" dirty="0" smtClean="0">
                <a:sym typeface="Symbol" pitchFamily="18" charset="2"/>
              </a:rPr>
              <a:t>Particles with p</a:t>
            </a:r>
            <a:r>
              <a:rPr lang="en-US" baseline="-25000" dirty="0" smtClean="0">
                <a:sym typeface="Symbol" pitchFamily="18" charset="2"/>
              </a:rPr>
              <a:t> </a:t>
            </a:r>
            <a:r>
              <a:rPr lang="en-US" dirty="0" smtClean="0">
                <a:sym typeface="Symbol" pitchFamily="18" charset="2"/>
              </a:rPr>
              <a:t>&lt; 0.3 </a:t>
            </a:r>
            <a:r>
              <a:rPr lang="en-US" dirty="0" err="1" smtClean="0">
                <a:sym typeface="Symbol" pitchFamily="18" charset="2"/>
              </a:rPr>
              <a:t>B</a:t>
            </a:r>
            <a:r>
              <a:rPr lang="en-US" baseline="-25000" dirty="0" err="1" smtClean="0">
                <a:sym typeface="Symbol" pitchFamily="18" charset="2"/>
              </a:rPr>
              <a:t>sol</a:t>
            </a:r>
            <a:r>
              <a:rPr lang="en-US" dirty="0" err="1" smtClean="0">
                <a:sym typeface="Symbol" pitchFamily="18" charset="2"/>
              </a:rPr>
              <a:t>R</a:t>
            </a:r>
            <a:r>
              <a:rPr lang="en-US" baseline="-25000" dirty="0" err="1" smtClean="0">
                <a:sym typeface="Symbol" pitchFamily="18" charset="2"/>
              </a:rPr>
              <a:t>sol</a:t>
            </a:r>
            <a:r>
              <a:rPr lang="en-US" dirty="0" smtClean="0">
                <a:sym typeface="Symbol" pitchFamily="18" charset="2"/>
              </a:rPr>
              <a:t>/2=0.225GeV/c are trapped</a:t>
            </a:r>
            <a:r>
              <a:rPr lang="en-US" sz="1800" dirty="0" smtClean="0">
                <a:sym typeface="Symbol" pitchFamily="18" charset="2"/>
              </a:rPr>
              <a:t> </a:t>
            </a:r>
          </a:p>
          <a:p>
            <a:pPr lvl="1" eaLnBrk="1" hangingPunct="1"/>
            <a:r>
              <a:rPr lang="el-GR" sz="2400" b="1" dirty="0" smtClean="0">
                <a:sym typeface="Symbol" pitchFamily="18" charset="2"/>
              </a:rPr>
              <a:t>π</a:t>
            </a:r>
            <a:r>
              <a:rPr lang="en-US" sz="2400" b="1" dirty="0" smtClean="0">
                <a:latin typeface="Arial" charset="0"/>
                <a:cs typeface="Arial" charset="0"/>
                <a:sym typeface="Wingdings" pitchFamily="2" charset="2"/>
              </a:rPr>
              <a:t></a:t>
            </a:r>
            <a:r>
              <a:rPr lang="el-GR" sz="2400" b="1" dirty="0" smtClean="0">
                <a:cs typeface="Arial" charset="0"/>
                <a:sym typeface="Symbol" pitchFamily="18" charset="2"/>
              </a:rPr>
              <a:t>μ</a:t>
            </a:r>
          </a:p>
          <a:p>
            <a:pPr lvl="1" eaLnBrk="1" hangingPunct="1"/>
            <a:r>
              <a:rPr lang="en-US" sz="1800" dirty="0" smtClean="0">
                <a:solidFill>
                  <a:srgbClr val="FF3300"/>
                </a:solidFill>
                <a:sym typeface="Symbol" pitchFamily="18" charset="2"/>
              </a:rPr>
              <a:t>Focuses both + and – particles</a:t>
            </a:r>
          </a:p>
          <a:p>
            <a:pPr lvl="1" eaLnBrk="1" hangingPunct="1"/>
            <a:r>
              <a:rPr lang="en-US" b="1" dirty="0" smtClean="0">
                <a:solidFill>
                  <a:srgbClr val="FF0000"/>
                </a:solidFill>
                <a:sym typeface="Symbol" pitchFamily="18" charset="2"/>
              </a:rPr>
              <a:t>Drift, Bunch and phase-energy rotation</a:t>
            </a:r>
          </a:p>
        </p:txBody>
      </p:sp>
      <p:sp>
        <p:nvSpPr>
          <p:cNvPr id="12293" name="Rectangle 4"/>
          <p:cNvSpPr>
            <a:spLocks noChangeArrowheads="1"/>
          </p:cNvSpPr>
          <p:nvPr/>
        </p:nvSpPr>
        <p:spPr bwMode="auto">
          <a:xfrm>
            <a:off x="0" y="6138863"/>
            <a:ext cx="5021263" cy="4651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29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318"/>
          <a:stretch>
            <a:fillRect/>
          </a:stretch>
        </p:blipFill>
        <p:spPr bwMode="auto">
          <a:xfrm>
            <a:off x="4984750" y="4248150"/>
            <a:ext cx="4159250" cy="1868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</p:pic>
      <p:pic>
        <p:nvPicPr>
          <p:cNvPr id="12295" name="Picture 6" descr="ISStarg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97300"/>
            <a:ext cx="4878388" cy="306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6" name="Line 7"/>
          <p:cNvSpPr>
            <a:spLocks noChangeShapeType="1"/>
          </p:cNvSpPr>
          <p:nvPr/>
        </p:nvSpPr>
        <p:spPr bwMode="auto">
          <a:xfrm flipV="1">
            <a:off x="1289050" y="4856163"/>
            <a:ext cx="3776663" cy="630237"/>
          </a:xfrm>
          <a:prstGeom prst="line">
            <a:avLst/>
          </a:prstGeom>
          <a:noFill/>
          <a:ln w="28575">
            <a:solidFill>
              <a:srgbClr val="99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7" name="Line 8"/>
          <p:cNvSpPr>
            <a:spLocks noChangeShapeType="1"/>
          </p:cNvSpPr>
          <p:nvPr/>
        </p:nvSpPr>
        <p:spPr bwMode="auto">
          <a:xfrm flipV="1">
            <a:off x="404813" y="5486400"/>
            <a:ext cx="900112" cy="149225"/>
          </a:xfrm>
          <a:prstGeom prst="line">
            <a:avLst/>
          </a:prstGeom>
          <a:noFill/>
          <a:ln w="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8" name="Text Box 9"/>
          <p:cNvSpPr txBox="1">
            <a:spLocks noChangeArrowheads="1"/>
          </p:cNvSpPr>
          <p:nvPr/>
        </p:nvSpPr>
        <p:spPr bwMode="auto">
          <a:xfrm>
            <a:off x="4605338" y="4832350"/>
            <a:ext cx="7572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9900FF"/>
                </a:solidFill>
                <a:latin typeface="Symbol" pitchFamily="18" charset="2"/>
              </a:rPr>
              <a:t>p</a:t>
            </a:r>
            <a:r>
              <a:rPr lang="en-US" b="1">
                <a:solidFill>
                  <a:srgbClr val="9900FF"/>
                </a:solidFill>
                <a:latin typeface="Symbol" pitchFamily="18" charset="2"/>
                <a:sym typeface="Symbol" pitchFamily="18" charset="2"/>
              </a:rPr>
              <a:t>m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538DD46-B243-4690-8702-5A4098B1806A}" type="slidenum">
              <a:rPr lang="en-US" smtClean="0"/>
              <a:pPr eaLnBrk="1" hangingPunct="1"/>
              <a:t>14</a:t>
            </a:fld>
            <a:endParaRPr lang="en-US" smtClean="0"/>
          </a:p>
        </p:txBody>
      </p:sp>
      <p:sp>
        <p:nvSpPr>
          <p:cNvPr id="75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772400" cy="6477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High-frequency Buncher and </a:t>
            </a:r>
            <a:r>
              <a:rPr lang="el-GR" smtClean="0"/>
              <a:t>φ</a:t>
            </a:r>
            <a:r>
              <a:rPr lang="en-US" smtClean="0"/>
              <a:t>-E Rotator</a:t>
            </a:r>
            <a:endParaRPr lang="el-GR" smtClean="0"/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800100"/>
            <a:ext cx="7772400" cy="1979613"/>
          </a:xfrm>
        </p:spPr>
        <p:txBody>
          <a:bodyPr/>
          <a:lstStyle/>
          <a:p>
            <a:pPr eaLnBrk="1" hangingPunct="1"/>
            <a:r>
              <a:rPr lang="en-US" sz="2000" dirty="0" smtClean="0"/>
              <a:t>Drift  (</a:t>
            </a:r>
            <a:r>
              <a:rPr lang="el-GR" sz="2000" dirty="0" smtClean="0"/>
              <a:t>π</a:t>
            </a:r>
            <a:r>
              <a:rPr lang="el-GR" sz="2000" dirty="0" smtClean="0">
                <a:latin typeface="Arial" charset="0"/>
                <a:cs typeface="Arial" charset="0"/>
              </a:rPr>
              <a:t>→</a:t>
            </a:r>
            <a:r>
              <a:rPr lang="el-GR" sz="2000" dirty="0" smtClean="0">
                <a:cs typeface="Arial" charset="0"/>
              </a:rPr>
              <a:t>μ</a:t>
            </a:r>
            <a:r>
              <a:rPr lang="en-US" sz="2000" dirty="0" smtClean="0">
                <a:cs typeface="Arial" charset="0"/>
              </a:rPr>
              <a:t>)</a:t>
            </a:r>
            <a:endParaRPr lang="el-GR" sz="2000" dirty="0" smtClean="0">
              <a:cs typeface="Arial" charset="0"/>
            </a:endParaRPr>
          </a:p>
          <a:p>
            <a:pPr eaLnBrk="1" hangingPunct="1"/>
            <a:r>
              <a:rPr lang="en-US" sz="2000" dirty="0" smtClean="0"/>
              <a:t>“Adiabatically” bunch beam first </a:t>
            </a:r>
            <a:r>
              <a:rPr lang="en-US" sz="1600" dirty="0" smtClean="0">
                <a:solidFill>
                  <a:srgbClr val="9933FF"/>
                </a:solidFill>
              </a:rPr>
              <a:t>(weak 320 to 240 MHz </a:t>
            </a:r>
            <a:r>
              <a:rPr lang="en-US" sz="1600" dirty="0" err="1" smtClean="0">
                <a:solidFill>
                  <a:srgbClr val="9933FF"/>
                </a:solidFill>
              </a:rPr>
              <a:t>rf</a:t>
            </a:r>
            <a:r>
              <a:rPr lang="en-US" sz="1600" dirty="0" smtClean="0">
                <a:solidFill>
                  <a:srgbClr val="9933FF"/>
                </a:solidFill>
              </a:rPr>
              <a:t>) </a:t>
            </a:r>
          </a:p>
          <a:p>
            <a:pPr eaLnBrk="1" hangingPunct="1"/>
            <a:r>
              <a:rPr lang="el-GR" sz="2000" dirty="0" smtClean="0"/>
              <a:t>Φ</a:t>
            </a:r>
            <a:r>
              <a:rPr lang="en-US" sz="2000" dirty="0" smtClean="0"/>
              <a:t>-E rotate bunches – align bunches to ~equal energies</a:t>
            </a:r>
          </a:p>
          <a:p>
            <a:pPr lvl="1" eaLnBrk="1" hangingPunct="1"/>
            <a:r>
              <a:rPr lang="en-US" sz="1800" dirty="0" smtClean="0"/>
              <a:t>240to 202 MHz, </a:t>
            </a:r>
            <a:r>
              <a:rPr lang="en-US" sz="1800" dirty="0" smtClean="0">
                <a:latin typeface="+mj-lt"/>
              </a:rPr>
              <a:t>15MV/m</a:t>
            </a:r>
            <a:r>
              <a:rPr lang="en-US" sz="1800" dirty="0" smtClean="0"/>
              <a:t> </a:t>
            </a:r>
          </a:p>
          <a:p>
            <a:pPr eaLnBrk="1" hangingPunct="1"/>
            <a:r>
              <a:rPr lang="en-US" sz="2000" dirty="0" smtClean="0"/>
              <a:t>Cool beam</a:t>
            </a:r>
            <a:r>
              <a:rPr lang="en-US" sz="1600" dirty="0" smtClean="0"/>
              <a:t> </a:t>
            </a:r>
            <a:r>
              <a:rPr lang="en-US" sz="1600" dirty="0" smtClean="0">
                <a:solidFill>
                  <a:srgbClr val="009900"/>
                </a:solidFill>
              </a:rPr>
              <a:t>201.25MHz</a:t>
            </a:r>
          </a:p>
          <a:p>
            <a:pPr eaLnBrk="1" hangingPunct="1"/>
            <a:r>
              <a:rPr lang="en-US" sz="2000" dirty="0"/>
              <a:t>Captures both </a:t>
            </a:r>
            <a:r>
              <a:rPr lang="el-GR" sz="2000" b="0" dirty="0">
                <a:solidFill>
                  <a:srgbClr val="FF3300"/>
                </a:solidFill>
              </a:rPr>
              <a:t>μ</a:t>
            </a:r>
            <a:r>
              <a:rPr lang="en-US" sz="2000" b="0" baseline="30000" dirty="0">
                <a:solidFill>
                  <a:srgbClr val="FF3300"/>
                </a:solidFill>
              </a:rPr>
              <a:t>+ </a:t>
            </a:r>
            <a:r>
              <a:rPr lang="en-US" sz="2000" b="0" dirty="0">
                <a:solidFill>
                  <a:srgbClr val="FF3300"/>
                </a:solidFill>
              </a:rPr>
              <a:t>and </a:t>
            </a:r>
            <a:r>
              <a:rPr lang="el-GR" sz="2000" b="0" dirty="0">
                <a:solidFill>
                  <a:srgbClr val="3333FF"/>
                </a:solidFill>
              </a:rPr>
              <a:t>μ</a:t>
            </a:r>
            <a:r>
              <a:rPr lang="en-US" sz="2000" b="0" baseline="30000" dirty="0">
                <a:solidFill>
                  <a:srgbClr val="3333FF"/>
                </a:solidFill>
              </a:rPr>
              <a:t>-</a:t>
            </a:r>
          </a:p>
          <a:p>
            <a:pPr lvl="1" eaLnBrk="1" hangingPunct="1"/>
            <a:r>
              <a:rPr lang="en-US" sz="1800" b="1" dirty="0">
                <a:solidFill>
                  <a:srgbClr val="3333FF"/>
                </a:solidFill>
              </a:rPr>
              <a:t>born from same proton bunch</a:t>
            </a:r>
          </a:p>
          <a:p>
            <a:pPr eaLnBrk="1" hangingPunct="1">
              <a:buNone/>
            </a:pPr>
            <a:endParaRPr lang="en-US" sz="2000" baseline="-25000" dirty="0"/>
          </a:p>
          <a:p>
            <a:pPr eaLnBrk="1" hangingPunct="1"/>
            <a:endParaRPr lang="el-GR" sz="1600" dirty="0" smtClean="0"/>
          </a:p>
        </p:txBody>
      </p:sp>
      <p:grpSp>
        <p:nvGrpSpPr>
          <p:cNvPr id="13317" name="Group 4"/>
          <p:cNvGrpSpPr>
            <a:grpSpLocks noChangeAspect="1"/>
          </p:cNvGrpSpPr>
          <p:nvPr/>
        </p:nvGrpSpPr>
        <p:grpSpPr bwMode="auto">
          <a:xfrm>
            <a:off x="690563" y="3469887"/>
            <a:ext cx="8453437" cy="1566863"/>
            <a:chOff x="4344" y="8640"/>
            <a:chExt cx="9360" cy="1734"/>
          </a:xfrm>
        </p:grpSpPr>
        <p:sp>
          <p:nvSpPr>
            <p:cNvPr id="13321" name="AutoShape 5"/>
            <p:cNvSpPr>
              <a:spLocks noChangeAspect="1" noChangeArrowheads="1"/>
            </p:cNvSpPr>
            <p:nvPr/>
          </p:nvSpPr>
          <p:spPr bwMode="auto">
            <a:xfrm>
              <a:off x="4344" y="8640"/>
              <a:ext cx="9360" cy="1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2" name="Text Box 6"/>
            <p:cNvSpPr txBox="1">
              <a:spLocks noChangeArrowheads="1"/>
            </p:cNvSpPr>
            <p:nvPr/>
          </p:nvSpPr>
          <p:spPr bwMode="auto">
            <a:xfrm>
              <a:off x="5087" y="10002"/>
              <a:ext cx="743" cy="37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3094" tIns="31547" rIns="63094" bIns="31547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ja-JP" sz="1200" b="1">
                  <a:latin typeface="Times New Roman" pitchFamily="18" charset="0"/>
                  <a:ea typeface="MS Mincho" pitchFamily="49" charset="-128"/>
                </a:rPr>
                <a:t>10 m</a:t>
              </a:r>
              <a:endParaRPr lang="en-US" sz="1200"/>
            </a:p>
          </p:txBody>
        </p:sp>
        <p:sp>
          <p:nvSpPr>
            <p:cNvPr id="13323" name="Text Box 7"/>
            <p:cNvSpPr txBox="1">
              <a:spLocks noChangeArrowheads="1"/>
            </p:cNvSpPr>
            <p:nvPr/>
          </p:nvSpPr>
          <p:spPr bwMode="auto">
            <a:xfrm>
              <a:off x="6574" y="10002"/>
              <a:ext cx="1115" cy="37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3094" tIns="31547" rIns="63094" bIns="31547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ja-JP" sz="1200" b="1">
                  <a:latin typeface="Times New Roman" pitchFamily="18" charset="0"/>
                  <a:ea typeface="MS Mincho" pitchFamily="49" charset="-128"/>
                </a:rPr>
                <a:t>~50 m</a:t>
              </a:r>
              <a:endParaRPr lang="en-US" sz="1200"/>
            </a:p>
          </p:txBody>
        </p:sp>
        <p:sp>
          <p:nvSpPr>
            <p:cNvPr id="13324" name="Text Box 8"/>
            <p:cNvSpPr txBox="1">
              <a:spLocks noChangeArrowheads="1"/>
            </p:cNvSpPr>
            <p:nvPr/>
          </p:nvSpPr>
          <p:spPr bwMode="auto">
            <a:xfrm>
              <a:off x="4716" y="9383"/>
              <a:ext cx="495" cy="8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3094" tIns="31547" rIns="63094" bIns="31547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ja-JP" sz="1200" b="1">
                  <a:latin typeface="Arial Narrow" pitchFamily="34" charset="0"/>
                  <a:ea typeface="MS Mincho" pitchFamily="49" charset="-128"/>
                </a:rPr>
                <a:t>FE Target</a:t>
              </a:r>
              <a:endParaRPr lang="en-US" sz="1200"/>
            </a:p>
          </p:txBody>
        </p:sp>
        <p:sp>
          <p:nvSpPr>
            <p:cNvPr id="13325" name="Text Box 9"/>
            <p:cNvSpPr txBox="1">
              <a:spLocks noChangeArrowheads="1"/>
            </p:cNvSpPr>
            <p:nvPr/>
          </p:nvSpPr>
          <p:spPr bwMode="auto">
            <a:xfrm>
              <a:off x="5087" y="9631"/>
              <a:ext cx="867" cy="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3094" tIns="31547" rIns="63094" bIns="31547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altLang="ja-JP" sz="800" b="1">
                  <a:latin typeface="Arial Narrow" pitchFamily="34" charset="0"/>
                  <a:ea typeface="MS Mincho" pitchFamily="49" charset="-128"/>
                </a:rPr>
                <a:t>Solenoid</a:t>
              </a:r>
              <a:endParaRPr lang="en-US"/>
            </a:p>
          </p:txBody>
        </p:sp>
        <p:sp>
          <p:nvSpPr>
            <p:cNvPr id="13326" name="AutoShape 10"/>
            <p:cNvSpPr>
              <a:spLocks noChangeArrowheads="1"/>
            </p:cNvSpPr>
            <p:nvPr/>
          </p:nvSpPr>
          <p:spPr bwMode="auto">
            <a:xfrm>
              <a:off x="4716" y="9012"/>
              <a:ext cx="371" cy="371"/>
            </a:xfrm>
            <a:prstGeom prst="flowChartMagneticDrum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27" name="Line 11"/>
            <p:cNvSpPr>
              <a:spLocks noChangeShapeType="1"/>
            </p:cNvSpPr>
            <p:nvPr/>
          </p:nvSpPr>
          <p:spPr bwMode="auto">
            <a:xfrm>
              <a:off x="4344" y="9000"/>
              <a:ext cx="372" cy="135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8" name="Rectangle 12"/>
            <p:cNvSpPr>
              <a:spLocks noChangeArrowheads="1"/>
            </p:cNvSpPr>
            <p:nvPr/>
          </p:nvSpPr>
          <p:spPr bwMode="auto">
            <a:xfrm rot="1196606">
              <a:off x="4719" y="9114"/>
              <a:ext cx="248" cy="12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29" name="AutoShape 13"/>
            <p:cNvSpPr>
              <a:spLocks noChangeArrowheads="1"/>
            </p:cNvSpPr>
            <p:nvPr/>
          </p:nvSpPr>
          <p:spPr bwMode="auto">
            <a:xfrm>
              <a:off x="4963" y="9012"/>
              <a:ext cx="124" cy="371"/>
            </a:xfrm>
            <a:prstGeom prst="flowChartMagneticDrum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0" name="AutoShape 14"/>
            <p:cNvSpPr>
              <a:spLocks noChangeArrowheads="1"/>
            </p:cNvSpPr>
            <p:nvPr/>
          </p:nvSpPr>
          <p:spPr bwMode="auto">
            <a:xfrm>
              <a:off x="5707" y="8764"/>
              <a:ext cx="123" cy="867"/>
            </a:xfrm>
            <a:prstGeom prst="flowChartMagneticDrum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1" name="Freeform 15"/>
            <p:cNvSpPr>
              <a:spLocks/>
            </p:cNvSpPr>
            <p:nvPr/>
          </p:nvSpPr>
          <p:spPr bwMode="auto">
            <a:xfrm>
              <a:off x="5087" y="8764"/>
              <a:ext cx="620" cy="268"/>
            </a:xfrm>
            <a:custGeom>
              <a:avLst/>
              <a:gdLst>
                <a:gd name="T0" fmla="*/ 0 w 720"/>
                <a:gd name="T1" fmla="*/ 1 h 390"/>
                <a:gd name="T2" fmla="*/ 9 w 720"/>
                <a:gd name="T3" fmla="*/ 1 h 390"/>
                <a:gd name="T4" fmla="*/ 28 w 720"/>
                <a:gd name="T5" fmla="*/ 1 h 390"/>
                <a:gd name="T6" fmla="*/ 37 w 720"/>
                <a:gd name="T7" fmla="*/ 0 h 39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20" h="390">
                  <a:moveTo>
                    <a:pt x="0" y="360"/>
                  </a:moveTo>
                  <a:cubicBezTo>
                    <a:pt x="45" y="375"/>
                    <a:pt x="90" y="390"/>
                    <a:pt x="180" y="360"/>
                  </a:cubicBezTo>
                  <a:cubicBezTo>
                    <a:pt x="270" y="330"/>
                    <a:pt x="450" y="240"/>
                    <a:pt x="540" y="180"/>
                  </a:cubicBezTo>
                  <a:cubicBezTo>
                    <a:pt x="630" y="120"/>
                    <a:pt x="690" y="30"/>
                    <a:pt x="720" y="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2" name="Freeform 16"/>
            <p:cNvSpPr>
              <a:spLocks/>
            </p:cNvSpPr>
            <p:nvPr/>
          </p:nvSpPr>
          <p:spPr bwMode="auto">
            <a:xfrm>
              <a:off x="5087" y="9342"/>
              <a:ext cx="620" cy="289"/>
            </a:xfrm>
            <a:custGeom>
              <a:avLst/>
              <a:gdLst>
                <a:gd name="T0" fmla="*/ 0 w 720"/>
                <a:gd name="T1" fmla="*/ 1 h 420"/>
                <a:gd name="T2" fmla="*/ 19 w 720"/>
                <a:gd name="T3" fmla="*/ 1 h 420"/>
                <a:gd name="T4" fmla="*/ 37 w 720"/>
                <a:gd name="T5" fmla="*/ 1 h 42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20" h="420">
                  <a:moveTo>
                    <a:pt x="0" y="60"/>
                  </a:moveTo>
                  <a:cubicBezTo>
                    <a:pt x="120" y="30"/>
                    <a:pt x="240" y="0"/>
                    <a:pt x="360" y="60"/>
                  </a:cubicBezTo>
                  <a:cubicBezTo>
                    <a:pt x="480" y="120"/>
                    <a:pt x="600" y="270"/>
                    <a:pt x="720" y="42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3" name="AutoShape 17"/>
            <p:cNvSpPr>
              <a:spLocks noChangeArrowheads="1"/>
            </p:cNvSpPr>
            <p:nvPr/>
          </p:nvSpPr>
          <p:spPr bwMode="auto">
            <a:xfrm>
              <a:off x="8308" y="8764"/>
              <a:ext cx="124" cy="867"/>
            </a:xfrm>
            <a:prstGeom prst="flowChartMagneticDrum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4" name="Line 18"/>
            <p:cNvSpPr>
              <a:spLocks noChangeShapeType="1"/>
            </p:cNvSpPr>
            <p:nvPr/>
          </p:nvSpPr>
          <p:spPr bwMode="auto">
            <a:xfrm>
              <a:off x="5830" y="8764"/>
              <a:ext cx="322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5" name="Line 19"/>
            <p:cNvSpPr>
              <a:spLocks noChangeShapeType="1"/>
            </p:cNvSpPr>
            <p:nvPr/>
          </p:nvSpPr>
          <p:spPr bwMode="auto">
            <a:xfrm>
              <a:off x="5830" y="9631"/>
              <a:ext cx="322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6" name="Line 20"/>
            <p:cNvSpPr>
              <a:spLocks noChangeShapeType="1"/>
            </p:cNvSpPr>
            <p:nvPr/>
          </p:nvSpPr>
          <p:spPr bwMode="auto">
            <a:xfrm>
              <a:off x="5087" y="9507"/>
              <a:ext cx="1" cy="61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7" name="Line 21"/>
            <p:cNvSpPr>
              <a:spLocks noChangeShapeType="1"/>
            </p:cNvSpPr>
            <p:nvPr/>
          </p:nvSpPr>
          <p:spPr bwMode="auto">
            <a:xfrm>
              <a:off x="5707" y="9755"/>
              <a:ext cx="0" cy="37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8" name="Line 22"/>
            <p:cNvSpPr>
              <a:spLocks noChangeShapeType="1"/>
            </p:cNvSpPr>
            <p:nvPr/>
          </p:nvSpPr>
          <p:spPr bwMode="auto">
            <a:xfrm>
              <a:off x="8308" y="9755"/>
              <a:ext cx="1" cy="37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9" name="Line 23"/>
            <p:cNvSpPr>
              <a:spLocks noChangeShapeType="1"/>
            </p:cNvSpPr>
            <p:nvPr/>
          </p:nvSpPr>
          <p:spPr bwMode="auto">
            <a:xfrm>
              <a:off x="4716" y="9507"/>
              <a:ext cx="0" cy="61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40" name="Text Box 24"/>
            <p:cNvSpPr txBox="1">
              <a:spLocks noChangeArrowheads="1"/>
            </p:cNvSpPr>
            <p:nvPr/>
          </p:nvSpPr>
          <p:spPr bwMode="auto">
            <a:xfrm>
              <a:off x="6202" y="9631"/>
              <a:ext cx="1982" cy="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3094" tIns="31547" rIns="63094" bIns="31547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ja-JP" sz="1400" b="1">
                  <a:ea typeface="MS Mincho" pitchFamily="49" charset="-128"/>
                </a:rPr>
                <a:t>Drift</a:t>
              </a:r>
              <a:endParaRPr lang="en-US" sz="1400"/>
            </a:p>
          </p:txBody>
        </p:sp>
        <p:sp>
          <p:nvSpPr>
            <p:cNvPr id="13341" name="Line 25"/>
            <p:cNvSpPr>
              <a:spLocks noChangeShapeType="1"/>
            </p:cNvSpPr>
            <p:nvPr/>
          </p:nvSpPr>
          <p:spPr bwMode="auto">
            <a:xfrm>
              <a:off x="5707" y="10002"/>
              <a:ext cx="260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42" name="Line 26"/>
            <p:cNvSpPr>
              <a:spLocks noChangeShapeType="1"/>
            </p:cNvSpPr>
            <p:nvPr/>
          </p:nvSpPr>
          <p:spPr bwMode="auto">
            <a:xfrm>
              <a:off x="5087" y="10002"/>
              <a:ext cx="62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43" name="Line 27"/>
            <p:cNvSpPr>
              <a:spLocks noChangeShapeType="1"/>
            </p:cNvSpPr>
            <p:nvPr/>
          </p:nvSpPr>
          <p:spPr bwMode="auto">
            <a:xfrm>
              <a:off x="9051" y="9631"/>
              <a:ext cx="408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44" name="Line 28"/>
            <p:cNvSpPr>
              <a:spLocks noChangeShapeType="1"/>
            </p:cNvSpPr>
            <p:nvPr/>
          </p:nvSpPr>
          <p:spPr bwMode="auto">
            <a:xfrm>
              <a:off x="9051" y="8764"/>
              <a:ext cx="42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45" name="AutoShape 29"/>
            <p:cNvSpPr>
              <a:spLocks noChangeArrowheads="1"/>
            </p:cNvSpPr>
            <p:nvPr/>
          </p:nvSpPr>
          <p:spPr bwMode="auto">
            <a:xfrm>
              <a:off x="9547" y="8764"/>
              <a:ext cx="124" cy="867"/>
            </a:xfrm>
            <a:prstGeom prst="flowChartMagneticDrum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46" name="AutoShape 30"/>
            <p:cNvSpPr>
              <a:spLocks noChangeArrowheads="1"/>
            </p:cNvSpPr>
            <p:nvPr/>
          </p:nvSpPr>
          <p:spPr bwMode="auto">
            <a:xfrm>
              <a:off x="10909" y="8764"/>
              <a:ext cx="124" cy="867"/>
            </a:xfrm>
            <a:prstGeom prst="flowChartMagneticDrum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47" name="AutoShape 31"/>
            <p:cNvSpPr>
              <a:spLocks noChangeArrowheads="1"/>
            </p:cNvSpPr>
            <p:nvPr/>
          </p:nvSpPr>
          <p:spPr bwMode="auto">
            <a:xfrm>
              <a:off x="13139" y="8764"/>
              <a:ext cx="124" cy="867"/>
            </a:xfrm>
            <a:prstGeom prst="flowChartMagneticDrum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48" name="Text Box 32"/>
            <p:cNvSpPr txBox="1">
              <a:spLocks noChangeArrowheads="1"/>
            </p:cNvSpPr>
            <p:nvPr/>
          </p:nvSpPr>
          <p:spPr bwMode="auto">
            <a:xfrm>
              <a:off x="8184" y="9631"/>
              <a:ext cx="1363" cy="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3094" tIns="31547" rIns="63094" bIns="31547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ja-JP" sz="1400" b="1">
                  <a:ea typeface="MS Mincho" pitchFamily="49" charset="-128"/>
                </a:rPr>
                <a:t>Buncher</a:t>
              </a:r>
              <a:endParaRPr lang="en-US" sz="1400"/>
            </a:p>
          </p:txBody>
        </p:sp>
        <p:sp>
          <p:nvSpPr>
            <p:cNvPr id="13349" name="Text Box 33"/>
            <p:cNvSpPr txBox="1">
              <a:spLocks noChangeArrowheads="1"/>
            </p:cNvSpPr>
            <p:nvPr/>
          </p:nvSpPr>
          <p:spPr bwMode="auto">
            <a:xfrm>
              <a:off x="9547" y="9631"/>
              <a:ext cx="1362" cy="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3094" tIns="31547" rIns="63094" bIns="31547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ja-JP" sz="1400" b="1">
                  <a:ea typeface="MS Mincho" pitchFamily="49" charset="-128"/>
                </a:rPr>
                <a:t>Rotator</a:t>
              </a:r>
              <a:endParaRPr lang="en-US" sz="1400"/>
            </a:p>
          </p:txBody>
        </p:sp>
        <p:sp>
          <p:nvSpPr>
            <p:cNvPr id="13350" name="Text Box 34"/>
            <p:cNvSpPr txBox="1">
              <a:spLocks noChangeArrowheads="1"/>
            </p:cNvSpPr>
            <p:nvPr/>
          </p:nvSpPr>
          <p:spPr bwMode="auto">
            <a:xfrm>
              <a:off x="11405" y="9631"/>
              <a:ext cx="1362" cy="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3094" tIns="31547" rIns="63094" bIns="31547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ja-JP" sz="1400" b="1">
                  <a:ea typeface="MS Mincho" pitchFamily="49" charset="-128"/>
                </a:rPr>
                <a:t>Cooler</a:t>
              </a:r>
              <a:endParaRPr lang="en-US" sz="1400"/>
            </a:p>
          </p:txBody>
        </p:sp>
        <p:sp>
          <p:nvSpPr>
            <p:cNvPr id="13351" name="Text Box 35"/>
            <p:cNvSpPr txBox="1">
              <a:spLocks noChangeArrowheads="1"/>
            </p:cNvSpPr>
            <p:nvPr/>
          </p:nvSpPr>
          <p:spPr bwMode="auto">
            <a:xfrm>
              <a:off x="8304" y="10080"/>
              <a:ext cx="1115" cy="29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3094" tIns="31547" rIns="63094" bIns="31547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ja-JP" sz="1200" b="1">
                  <a:latin typeface="Times New Roman" pitchFamily="18" charset="0"/>
                  <a:ea typeface="MS Mincho" pitchFamily="49" charset="-128"/>
                </a:rPr>
                <a:t>~30m</a:t>
              </a:r>
              <a:endParaRPr lang="en-US" sz="1200"/>
            </a:p>
          </p:txBody>
        </p:sp>
        <p:sp>
          <p:nvSpPr>
            <p:cNvPr id="13352" name="Text Box 36"/>
            <p:cNvSpPr txBox="1">
              <a:spLocks noChangeArrowheads="1"/>
            </p:cNvSpPr>
            <p:nvPr/>
          </p:nvSpPr>
          <p:spPr bwMode="auto">
            <a:xfrm>
              <a:off x="9744" y="10080"/>
              <a:ext cx="1115" cy="29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3094" tIns="31547" rIns="63094" bIns="31547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ja-JP" sz="1200" b="1">
                  <a:latin typeface="Times New Roman" pitchFamily="18" charset="0"/>
                  <a:ea typeface="MS Mincho" pitchFamily="49" charset="-128"/>
                </a:rPr>
                <a:t>36m</a:t>
              </a:r>
              <a:endParaRPr lang="en-US" sz="1200"/>
            </a:p>
          </p:txBody>
        </p:sp>
        <p:sp>
          <p:nvSpPr>
            <p:cNvPr id="13353" name="Text Box 37"/>
            <p:cNvSpPr txBox="1">
              <a:spLocks noChangeArrowheads="1"/>
            </p:cNvSpPr>
            <p:nvPr/>
          </p:nvSpPr>
          <p:spPr bwMode="auto">
            <a:xfrm>
              <a:off x="11544" y="10080"/>
              <a:ext cx="1115" cy="29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3094" tIns="31547" rIns="63094" bIns="31547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ja-JP" sz="1400">
                  <a:latin typeface="Times New Roman" pitchFamily="18" charset="0"/>
                  <a:ea typeface="MS Mincho" pitchFamily="49" charset="-128"/>
                </a:rPr>
                <a:t>~</a:t>
              </a:r>
              <a:r>
                <a:rPr lang="en-US" altLang="ja-JP" sz="1400" b="1">
                  <a:latin typeface="Times New Roman" pitchFamily="18" charset="0"/>
                  <a:ea typeface="MS Mincho" pitchFamily="49" charset="-128"/>
                </a:rPr>
                <a:t>80 </a:t>
              </a:r>
              <a:r>
                <a:rPr lang="en-US" altLang="ja-JP" sz="900" b="1">
                  <a:latin typeface="Times New Roman" pitchFamily="18" charset="0"/>
                  <a:ea typeface="MS Mincho" pitchFamily="49" charset="-128"/>
                </a:rPr>
                <a:t>m</a:t>
              </a:r>
              <a:endParaRPr lang="en-US"/>
            </a:p>
          </p:txBody>
        </p:sp>
        <p:sp>
          <p:nvSpPr>
            <p:cNvPr id="13354" name="Text Box 38"/>
            <p:cNvSpPr txBox="1">
              <a:spLocks noChangeArrowheads="1"/>
            </p:cNvSpPr>
            <p:nvPr/>
          </p:nvSpPr>
          <p:spPr bwMode="auto">
            <a:xfrm>
              <a:off x="4344" y="8640"/>
              <a:ext cx="1079" cy="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altLang="ja-JP" sz="1600" b="1">
                  <a:solidFill>
                    <a:srgbClr val="0000FF"/>
                  </a:solidFill>
                  <a:ea typeface="MS Mincho" pitchFamily="49" charset="-128"/>
                </a:rPr>
                <a:t>p</a:t>
              </a:r>
              <a:endParaRPr lang="en-US" sz="1600"/>
            </a:p>
          </p:txBody>
        </p:sp>
        <p:sp>
          <p:nvSpPr>
            <p:cNvPr id="13355" name="Text Box 39"/>
            <p:cNvSpPr txBox="1">
              <a:spLocks noChangeArrowheads="1"/>
            </p:cNvSpPr>
            <p:nvPr/>
          </p:nvSpPr>
          <p:spPr bwMode="auto">
            <a:xfrm>
              <a:off x="5965" y="9000"/>
              <a:ext cx="1439" cy="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altLang="ja-JP" b="1">
                  <a:solidFill>
                    <a:srgbClr val="6600CC"/>
                  </a:solidFill>
                  <a:ea typeface="MS Mincho" pitchFamily="49" charset="-128"/>
                </a:rPr>
                <a:t>π</a:t>
              </a:r>
              <a:r>
                <a:rPr lang="en-US" altLang="ja-JP" b="1">
                  <a:solidFill>
                    <a:srgbClr val="D60093"/>
                  </a:solidFill>
                  <a:ea typeface="MS Mincho" pitchFamily="49" charset="-128"/>
                </a:rPr>
                <a:t>→μ</a:t>
              </a:r>
              <a:endParaRPr lang="en-US"/>
            </a:p>
          </p:txBody>
        </p:sp>
        <p:sp>
          <p:nvSpPr>
            <p:cNvPr id="13356" name="Line 40"/>
            <p:cNvSpPr>
              <a:spLocks noChangeShapeType="1"/>
            </p:cNvSpPr>
            <p:nvPr/>
          </p:nvSpPr>
          <p:spPr bwMode="auto">
            <a:xfrm>
              <a:off x="7224" y="9242"/>
              <a:ext cx="4320" cy="1"/>
            </a:xfrm>
            <a:prstGeom prst="line">
              <a:avLst/>
            </a:prstGeom>
            <a:noFill/>
            <a:ln w="9525">
              <a:solidFill>
                <a:srgbClr val="D60093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57" name="Line 41"/>
            <p:cNvSpPr>
              <a:spLocks noChangeShapeType="1"/>
            </p:cNvSpPr>
            <p:nvPr/>
          </p:nvSpPr>
          <p:spPr bwMode="auto">
            <a:xfrm>
              <a:off x="4946" y="9199"/>
              <a:ext cx="989" cy="43"/>
            </a:xfrm>
            <a:prstGeom prst="line">
              <a:avLst/>
            </a:prstGeom>
            <a:noFill/>
            <a:ln w="9525">
              <a:solidFill>
                <a:srgbClr val="6600CC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3318" name="Picture 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318"/>
          <a:stretch>
            <a:fillRect/>
          </a:stretch>
        </p:blipFill>
        <p:spPr bwMode="auto">
          <a:xfrm>
            <a:off x="1268413" y="4687888"/>
            <a:ext cx="6407150" cy="1868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</p:pic>
      <p:pic>
        <p:nvPicPr>
          <p:cNvPr id="13319" name="Picture 43" descr="celmodif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4" t="6252" r="7144"/>
          <a:stretch>
            <a:fillRect/>
          </a:stretch>
        </p:blipFill>
        <p:spPr bwMode="auto">
          <a:xfrm>
            <a:off x="4941874" y="2452300"/>
            <a:ext cx="1974850" cy="101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4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6724" y="2255449"/>
            <a:ext cx="2136775" cy="121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Beam at end of </a:t>
            </a:r>
            <a:r>
              <a:rPr lang="el-GR" dirty="0" smtClean="0"/>
              <a:t>μ</a:t>
            </a:r>
            <a:r>
              <a:rPr lang="en-US" dirty="0" smtClean="0"/>
              <a:t> Source</a:t>
            </a:r>
            <a:endParaRPr lang="en-US" dirty="0"/>
          </a:p>
        </p:txBody>
      </p:sp>
      <p:pic>
        <p:nvPicPr>
          <p:cNvPr id="16387" name="Content Placeholder 7" descr="aftercool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06938" y="1054100"/>
            <a:ext cx="3810000" cy="2949575"/>
          </a:xfrm>
        </p:spPr>
      </p:pic>
      <p:pic>
        <p:nvPicPr>
          <p:cNvPr id="16388" name="Content Placeholder 13" descr="emittances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49275" y="3898900"/>
            <a:ext cx="3810000" cy="2543175"/>
          </a:xfrm>
        </p:spPr>
      </p:pic>
      <p:sp>
        <p:nvSpPr>
          <p:cNvPr id="1638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E023E57-43F0-4DBE-9757-3DC3EF71FFC7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16390" name="Rectangle 8"/>
          <p:cNvSpPr>
            <a:spLocks noChangeArrowheads="1"/>
          </p:cNvSpPr>
          <p:nvPr/>
        </p:nvSpPr>
        <p:spPr bwMode="auto">
          <a:xfrm>
            <a:off x="5082639" y="2541319"/>
            <a:ext cx="1390897" cy="638300"/>
          </a:xfrm>
          <a:prstGeom prst="rect">
            <a:avLst/>
          </a:prstGeom>
          <a:noFill/>
          <a:ln w="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0" name="Chart 9"/>
          <p:cNvGraphicFramePr/>
          <p:nvPr/>
        </p:nvGraphicFramePr>
        <p:xfrm>
          <a:off x="3601968" y="3866216"/>
          <a:ext cx="4945674" cy="26656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392" name="TextBox 10"/>
          <p:cNvSpPr txBox="1">
            <a:spLocks noChangeArrowheads="1"/>
          </p:cNvSpPr>
          <p:nvPr/>
        </p:nvSpPr>
        <p:spPr bwMode="auto">
          <a:xfrm>
            <a:off x="4386263" y="3762375"/>
            <a:ext cx="2984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16393" name="TextBox 12"/>
          <p:cNvSpPr txBox="1">
            <a:spLocks noChangeArrowheads="1"/>
          </p:cNvSpPr>
          <p:nvPr/>
        </p:nvSpPr>
        <p:spPr bwMode="auto">
          <a:xfrm>
            <a:off x="4127988" y="843696"/>
            <a:ext cx="116681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800 </a:t>
            </a:r>
            <a:r>
              <a:rPr lang="en-US" dirty="0" err="1"/>
              <a:t>MeV</a:t>
            </a:r>
            <a:r>
              <a:rPr lang="en-US" dirty="0"/>
              <a:t>/c</a:t>
            </a:r>
          </a:p>
        </p:txBody>
      </p:sp>
      <p:sp>
        <p:nvSpPr>
          <p:cNvPr id="16394" name="TextBox 14"/>
          <p:cNvSpPr txBox="1">
            <a:spLocks noChangeArrowheads="1"/>
          </p:cNvSpPr>
          <p:nvPr/>
        </p:nvSpPr>
        <p:spPr bwMode="auto">
          <a:xfrm>
            <a:off x="1692259" y="4383088"/>
            <a:ext cx="62709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 dirty="0">
                <a:solidFill>
                  <a:srgbClr val="008000"/>
                </a:solidFill>
                <a:latin typeface="Times New Roman" pitchFamily="16" charset="0"/>
                <a:cs typeface="Times New Roman" pitchFamily="16" charset="0"/>
              </a:rPr>
              <a:t>ε</a:t>
            </a:r>
            <a:r>
              <a:rPr lang="en-US" b="1" baseline="-25000" dirty="0">
                <a:solidFill>
                  <a:srgbClr val="008000"/>
                </a:solidFill>
                <a:latin typeface="Times New Roman" pitchFamily="16" charset="0"/>
                <a:cs typeface="Times New Roman" pitchFamily="16" charset="0"/>
              </a:rPr>
              <a:t>L</a:t>
            </a:r>
            <a:r>
              <a:rPr lang="en-US" b="1" dirty="0">
                <a:solidFill>
                  <a:srgbClr val="008000"/>
                </a:solidFill>
                <a:latin typeface="Times New Roman" pitchFamily="16" charset="0"/>
                <a:cs typeface="Times New Roman" pitchFamily="16" charset="0"/>
              </a:rPr>
              <a:t>/10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16395" name="TextBox 15"/>
          <p:cNvSpPr txBox="1">
            <a:spLocks noChangeArrowheads="1"/>
          </p:cNvSpPr>
          <p:nvPr/>
        </p:nvSpPr>
        <p:spPr bwMode="auto">
          <a:xfrm>
            <a:off x="1198231" y="5102225"/>
            <a:ext cx="36420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 dirty="0">
                <a:solidFill>
                  <a:srgbClr val="0033CC"/>
                </a:solidFill>
                <a:latin typeface="Times New Roman" pitchFamily="16" charset="0"/>
                <a:cs typeface="Times New Roman" pitchFamily="16" charset="0"/>
              </a:rPr>
              <a:t>ε</a:t>
            </a:r>
            <a:r>
              <a:rPr lang="en-US" b="1" baseline="-25000" dirty="0">
                <a:solidFill>
                  <a:srgbClr val="0033CC"/>
                </a:solidFill>
                <a:latin typeface="Times New Roman" pitchFamily="16" charset="0"/>
                <a:cs typeface="Times New Roman" pitchFamily="16" charset="0"/>
              </a:rPr>
              <a:t>T</a:t>
            </a:r>
            <a:endParaRPr lang="en-US" b="1" dirty="0">
              <a:solidFill>
                <a:srgbClr val="0033CC"/>
              </a:solidFill>
            </a:endParaRPr>
          </a:p>
        </p:txBody>
      </p:sp>
      <p:sp>
        <p:nvSpPr>
          <p:cNvPr id="12" name="Content Placeholder 8"/>
          <p:cNvSpPr txBox="1">
            <a:spLocks/>
          </p:cNvSpPr>
          <p:nvPr/>
        </p:nvSpPr>
        <p:spPr bwMode="auto">
          <a:xfrm>
            <a:off x="280987" y="879475"/>
            <a:ext cx="4105275" cy="2913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2"/>
              <a:buChar char="Ø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Shorter bunch train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</a:endParaRPr>
          </a:p>
          <a:p>
            <a:pPr marL="1143000" marR="0" lvl="2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50000"/>
              <a:buFontTx/>
              <a:buChar char="•"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n-lt"/>
              </a:rPr>
              <a:t>15 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n-lt"/>
                <a:sym typeface="Wingdings" charset="2"/>
              </a:rPr>
              <a:t> 12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n-lt"/>
              </a:rPr>
              <a:t> bunches</a:t>
            </a:r>
          </a:p>
          <a:p>
            <a:pPr marL="685800" lvl="1" indent="-228600" algn="l" eaLnBrk="0" hangingPunct="0">
              <a:spcBef>
                <a:spcPct val="20000"/>
              </a:spcBef>
              <a:buClr>
                <a:srgbClr val="0033CC"/>
              </a:buClr>
              <a:buSzPct val="150000"/>
              <a:buFontTx/>
              <a:buChar char="•"/>
              <a:defRPr/>
            </a:pPr>
            <a:r>
              <a:rPr lang="en-US" b="1" kern="0" dirty="0" smtClean="0">
                <a:solidFill>
                  <a:srgbClr val="CC0000"/>
                </a:solidFill>
                <a:latin typeface="+mn-lt"/>
              </a:rPr>
              <a:t>Bunch phase space larger</a:t>
            </a:r>
          </a:p>
          <a:p>
            <a:pPr marL="342900" lvl="0" indent="-342900" algn="l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2000" kern="0" dirty="0">
                <a:solidFill>
                  <a:srgbClr val="000000"/>
                </a:solidFill>
                <a:latin typeface="Comic Sans MS"/>
                <a:ea typeface="Arial Unicode MS" pitchFamily="34" charset="-128"/>
                <a:cs typeface="Arial Unicode MS" pitchFamily="34" charset="-128"/>
              </a:rPr>
              <a:t>Obtains </a:t>
            </a:r>
            <a:r>
              <a:rPr lang="en-US" sz="2000" b="1" kern="0" dirty="0">
                <a:solidFill>
                  <a:srgbClr val="FF1F1F"/>
                </a:solidFill>
                <a:latin typeface="Comic Sans MS"/>
                <a:ea typeface="Arial Unicode MS" pitchFamily="34" charset="-128"/>
                <a:cs typeface="Arial Unicode MS" pitchFamily="34" charset="-128"/>
              </a:rPr>
              <a:t>~0.1 </a:t>
            </a:r>
            <a:r>
              <a:rPr lang="el-GR" sz="2000" b="1" kern="0" dirty="0">
                <a:solidFill>
                  <a:srgbClr val="FF1F1F"/>
                </a:solidFill>
                <a:latin typeface="Comic Sans MS"/>
                <a:ea typeface="Arial Unicode MS" pitchFamily="34" charset="-128"/>
                <a:cs typeface="Arial Unicode MS" pitchFamily="34" charset="-128"/>
              </a:rPr>
              <a:t>μ</a:t>
            </a:r>
            <a:r>
              <a:rPr lang="en-US" sz="2000" b="1" kern="0" dirty="0">
                <a:solidFill>
                  <a:srgbClr val="FF1F1F"/>
                </a:solidFill>
                <a:latin typeface="Comic Sans MS"/>
                <a:ea typeface="Arial Unicode MS" pitchFamily="34" charset="-128"/>
                <a:cs typeface="Arial Unicode MS" pitchFamily="34" charset="-128"/>
              </a:rPr>
              <a:t>/p</a:t>
            </a:r>
            <a:r>
              <a:rPr lang="en-US" sz="2000" b="1" kern="0" baseline="-25000" dirty="0">
                <a:solidFill>
                  <a:srgbClr val="FF1F1F"/>
                </a:solidFill>
                <a:latin typeface="Comic Sans MS"/>
                <a:ea typeface="Arial Unicode MS" pitchFamily="34" charset="-128"/>
                <a:cs typeface="Arial Unicode MS" pitchFamily="34" charset="-128"/>
              </a:rPr>
              <a:t>8</a:t>
            </a:r>
            <a:r>
              <a:rPr lang="en-US" sz="2000" kern="0" dirty="0">
                <a:solidFill>
                  <a:srgbClr val="000000"/>
                </a:solidFill>
                <a:latin typeface="Comic Sans MS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marL="742950" lvl="1" indent="-285750" algn="l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en-US" b="1" kern="0" dirty="0">
                <a:solidFill>
                  <a:srgbClr val="333399"/>
                </a:solidFill>
                <a:latin typeface="Comic Sans MS"/>
                <a:ea typeface="Arial Unicode MS" pitchFamily="34" charset="-128"/>
                <a:cs typeface="Arial Unicode MS" pitchFamily="34" charset="-128"/>
              </a:rPr>
              <a:t>A</a:t>
            </a:r>
            <a:r>
              <a:rPr lang="en-US" b="1" kern="0" baseline="-25000" dirty="0">
                <a:solidFill>
                  <a:srgbClr val="333399"/>
                </a:solidFill>
                <a:latin typeface="Comic Sans MS"/>
                <a:ea typeface="Arial Unicode MS" pitchFamily="34" charset="-128"/>
                <a:cs typeface="Arial Unicode MS" pitchFamily="34" charset="-128"/>
              </a:rPr>
              <a:t>t</a:t>
            </a:r>
            <a:r>
              <a:rPr lang="en-US" b="1" kern="0" dirty="0">
                <a:solidFill>
                  <a:srgbClr val="333399"/>
                </a:solidFill>
                <a:latin typeface="Comic Sans MS"/>
                <a:ea typeface="Arial Unicode MS" pitchFamily="34" charset="-128"/>
                <a:cs typeface="Arial Unicode MS" pitchFamily="34" charset="-128"/>
              </a:rPr>
              <a:t> &lt; 0.03, A</a:t>
            </a:r>
            <a:r>
              <a:rPr lang="en-US" b="1" kern="0" baseline="-25000" dirty="0">
                <a:solidFill>
                  <a:srgbClr val="333399"/>
                </a:solidFill>
                <a:latin typeface="Comic Sans MS"/>
                <a:ea typeface="Arial Unicode MS" pitchFamily="34" charset="-128"/>
                <a:cs typeface="Arial Unicode MS" pitchFamily="34" charset="-128"/>
              </a:rPr>
              <a:t>L</a:t>
            </a:r>
            <a:r>
              <a:rPr lang="en-US" b="1" kern="0" dirty="0">
                <a:solidFill>
                  <a:srgbClr val="333399"/>
                </a:solidFill>
                <a:latin typeface="Comic Sans MS"/>
                <a:ea typeface="Arial Unicode MS" pitchFamily="34" charset="-128"/>
                <a:cs typeface="Arial Unicode MS" pitchFamily="34" charset="-128"/>
              </a:rPr>
              <a:t> &lt;0.2 </a:t>
            </a:r>
          </a:p>
          <a:p>
            <a:pPr marL="742950" lvl="1" indent="-285750" algn="l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en-US" b="1" kern="0" dirty="0">
                <a:solidFill>
                  <a:srgbClr val="333399"/>
                </a:solidFill>
                <a:latin typeface="Comic Sans MS"/>
                <a:ea typeface="Arial Unicode MS" pitchFamily="34" charset="-128"/>
                <a:cs typeface="Arial Unicode MS" pitchFamily="34" charset="-128"/>
              </a:rPr>
              <a:t>Choose best 12 bunches  </a:t>
            </a:r>
          </a:p>
          <a:p>
            <a:pPr marL="1143000" lvl="2" indent="-228600" algn="l">
              <a:spcBef>
                <a:spcPct val="20000"/>
              </a:spcBef>
              <a:buClr>
                <a:srgbClr val="0033CC"/>
              </a:buClr>
              <a:buSzPct val="150000"/>
              <a:buFontTx/>
              <a:buChar char="•"/>
            </a:pPr>
            <a:r>
              <a:rPr lang="en-US" sz="1600" b="1" kern="0" dirty="0">
                <a:solidFill>
                  <a:srgbClr val="CC0000"/>
                </a:solidFill>
                <a:latin typeface="Comic Sans MS"/>
                <a:ea typeface="Arial Unicode MS" pitchFamily="34" charset="-128"/>
                <a:cs typeface="Arial Unicode MS" pitchFamily="34" charset="-128"/>
              </a:rPr>
              <a:t> ~0.008 </a:t>
            </a:r>
            <a:r>
              <a:rPr lang="el-GR" sz="1600" b="1" kern="0" dirty="0">
                <a:solidFill>
                  <a:srgbClr val="CC0000"/>
                </a:solidFill>
                <a:latin typeface="Comic Sans MS"/>
                <a:ea typeface="Arial Unicode MS" pitchFamily="34" charset="-128"/>
                <a:cs typeface="Arial Unicode MS" pitchFamily="34" charset="-128"/>
              </a:rPr>
              <a:t>μ</a:t>
            </a:r>
            <a:r>
              <a:rPr lang="en-US" sz="1600" b="1" kern="0" dirty="0">
                <a:solidFill>
                  <a:srgbClr val="CC0000"/>
                </a:solidFill>
                <a:latin typeface="Comic Sans MS"/>
                <a:ea typeface="Arial Unicode MS" pitchFamily="34" charset="-128"/>
                <a:cs typeface="Arial Unicode MS" pitchFamily="34" charset="-128"/>
              </a:rPr>
              <a:t>/p</a:t>
            </a:r>
            <a:r>
              <a:rPr lang="en-US" sz="1600" b="1" kern="0" baseline="-25000" dirty="0">
                <a:solidFill>
                  <a:srgbClr val="CC0000"/>
                </a:solidFill>
                <a:latin typeface="Comic Sans MS"/>
                <a:ea typeface="Arial Unicode MS" pitchFamily="34" charset="-128"/>
                <a:cs typeface="Arial Unicode MS" pitchFamily="34" charset="-128"/>
              </a:rPr>
              <a:t>8</a:t>
            </a:r>
            <a:r>
              <a:rPr lang="en-US" sz="1600" b="1" kern="0" dirty="0">
                <a:solidFill>
                  <a:srgbClr val="CC0000"/>
                </a:solidFill>
                <a:latin typeface="Comic Sans MS"/>
                <a:ea typeface="Arial Unicode MS" pitchFamily="34" charset="-128"/>
                <a:cs typeface="Arial Unicode MS" pitchFamily="34" charset="-128"/>
              </a:rPr>
              <a:t> per bunch</a:t>
            </a:r>
          </a:p>
          <a:p>
            <a:pPr marL="1143000" lvl="2" indent="-228600" algn="l">
              <a:spcBef>
                <a:spcPct val="20000"/>
              </a:spcBef>
              <a:buClr>
                <a:srgbClr val="0033CC"/>
              </a:buClr>
              <a:buSzPct val="150000"/>
              <a:buFontTx/>
              <a:buChar char="•"/>
            </a:pPr>
            <a:r>
              <a:rPr lang="en-US" sz="1600" b="1" kern="0" dirty="0">
                <a:solidFill>
                  <a:srgbClr val="CC0000"/>
                </a:solidFill>
                <a:latin typeface="Comic Sans MS"/>
                <a:ea typeface="Arial Unicode MS" pitchFamily="34" charset="-128"/>
                <a:cs typeface="Arial Unicode MS" pitchFamily="34" charset="-128"/>
              </a:rPr>
              <a:t>~0.005 </a:t>
            </a:r>
            <a:r>
              <a:rPr lang="el-GR" sz="1600" b="1" kern="0" dirty="0">
                <a:solidFill>
                  <a:srgbClr val="CC0000"/>
                </a:solidFill>
                <a:latin typeface="Comic Sans MS"/>
                <a:ea typeface="Arial Unicode MS" pitchFamily="34" charset="-128"/>
                <a:cs typeface="Arial Unicode MS" pitchFamily="34" charset="-128"/>
              </a:rPr>
              <a:t>μ</a:t>
            </a:r>
            <a:r>
              <a:rPr lang="en-US" sz="1600" b="1" kern="0" dirty="0">
                <a:solidFill>
                  <a:srgbClr val="CC0000"/>
                </a:solidFill>
                <a:latin typeface="Comic Sans MS"/>
                <a:ea typeface="Arial Unicode MS" pitchFamily="34" charset="-128"/>
                <a:cs typeface="Arial Unicode MS" pitchFamily="34" charset="-128"/>
              </a:rPr>
              <a:t>/p</a:t>
            </a:r>
            <a:r>
              <a:rPr lang="en-US" sz="1600" b="1" kern="0" baseline="-25000" dirty="0">
                <a:solidFill>
                  <a:srgbClr val="CC0000"/>
                </a:solidFill>
                <a:latin typeface="Comic Sans MS"/>
                <a:ea typeface="Arial Unicode MS" pitchFamily="34" charset="-128"/>
                <a:cs typeface="Arial Unicode MS" pitchFamily="34" charset="-128"/>
              </a:rPr>
              <a:t>8 </a:t>
            </a:r>
            <a:r>
              <a:rPr lang="en-US" sz="1600" b="1" kern="0" dirty="0">
                <a:solidFill>
                  <a:srgbClr val="CC0000"/>
                </a:solidFill>
                <a:latin typeface="Comic Sans MS"/>
                <a:ea typeface="Arial Unicode MS" pitchFamily="34" charset="-128"/>
                <a:cs typeface="Arial Unicode MS" pitchFamily="34" charset="-128"/>
              </a:rPr>
              <a:t>in acceptance</a:t>
            </a:r>
          </a:p>
          <a:p>
            <a:pPr lvl="2" algn="l" eaLnBrk="0" hangingPunct="0">
              <a:spcBef>
                <a:spcPct val="20000"/>
              </a:spcBef>
              <a:buClr>
                <a:srgbClr val="0033CC"/>
              </a:buClr>
              <a:buSzPct val="150000"/>
              <a:defRPr/>
            </a:pPr>
            <a:endParaRPr lang="en-US" sz="1600" b="1" kern="0" dirty="0">
              <a:solidFill>
                <a:srgbClr val="CC0000"/>
              </a:solidFill>
              <a:latin typeface="+mn-lt"/>
            </a:endParaRPr>
          </a:p>
          <a:p>
            <a:pPr marL="1143000" marR="0" lvl="2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50000"/>
              <a:buFontTx/>
              <a:buChar char="•"/>
              <a:tabLst/>
              <a:defRPr/>
            </a:pP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4" name="TextBox 1"/>
          <p:cNvSpPr txBox="1"/>
          <p:nvPr/>
        </p:nvSpPr>
        <p:spPr>
          <a:xfrm>
            <a:off x="4317423" y="4644735"/>
            <a:ext cx="363682" cy="37407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latin typeface="Arial Narrow" pitchFamily="34" charset="0"/>
              </a:rPr>
              <a:t>0.2</a:t>
            </a:r>
            <a:endParaRPr lang="en-US" sz="1400" b="1" dirty="0">
              <a:latin typeface="Arial Narrow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82318" y="4031673"/>
            <a:ext cx="4523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Arial Narrow" pitchFamily="34" charset="0"/>
              </a:rPr>
              <a:t>0.3</a:t>
            </a:r>
          </a:p>
          <a:p>
            <a:r>
              <a:rPr lang="en-US" sz="1400" b="1" dirty="0" smtClean="0">
                <a:latin typeface="Arial Narrow" pitchFamily="34" charset="0"/>
              </a:rPr>
              <a:t>µ</a:t>
            </a:r>
            <a:r>
              <a:rPr lang="en-US" sz="1400" b="1" baseline="30000" dirty="0" smtClean="0">
                <a:latin typeface="Arial Narrow" pitchFamily="34" charset="0"/>
              </a:rPr>
              <a:t>-</a:t>
            </a:r>
            <a:r>
              <a:rPr lang="en-US" sz="1400" b="1" dirty="0" smtClean="0">
                <a:latin typeface="Arial Narrow" pitchFamily="34" charset="0"/>
              </a:rPr>
              <a:t>/p</a:t>
            </a:r>
            <a:endParaRPr lang="en-US" sz="14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6005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Cooling Scenario for 125 </a:t>
            </a:r>
            <a:r>
              <a:rPr lang="en-US" dirty="0" err="1" smtClean="0"/>
              <a:t>GeV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dirty="0" smtClean="0"/>
              <a:t>Use much of baseline cooling scenarios</a:t>
            </a:r>
          </a:p>
          <a:p>
            <a:pPr lvl="1"/>
            <a:r>
              <a:rPr lang="en-US" sz="2000" dirty="0" smtClean="0"/>
              <a:t>need initial 200/400 </a:t>
            </a:r>
            <a:r>
              <a:rPr lang="en-US" sz="2000" dirty="0" err="1" smtClean="0"/>
              <a:t>Mhz</a:t>
            </a:r>
            <a:r>
              <a:rPr lang="en-US" sz="2000" dirty="0" smtClean="0"/>
              <a:t> cooling sections</a:t>
            </a:r>
          </a:p>
          <a:p>
            <a:pPr lvl="1"/>
            <a:r>
              <a:rPr lang="en-US" sz="2000" dirty="0" smtClean="0"/>
              <a:t>need bunch merge</a:t>
            </a:r>
          </a:p>
          <a:p>
            <a:pPr lvl="1"/>
            <a:r>
              <a:rPr lang="en-US" sz="2000" dirty="0" smtClean="0"/>
              <a:t>and initial </a:t>
            </a:r>
            <a:r>
              <a:rPr lang="en-US" sz="2000" dirty="0" err="1" smtClean="0"/>
              <a:t>recooler</a:t>
            </a:r>
            <a:endParaRPr lang="en-US" sz="2000" dirty="0" smtClean="0"/>
          </a:p>
          <a:p>
            <a:pPr lvl="1"/>
            <a:endParaRPr lang="en-US" sz="2000" dirty="0"/>
          </a:p>
          <a:p>
            <a:r>
              <a:rPr lang="en-US" sz="2400" dirty="0" smtClean="0"/>
              <a:t>Do not need final cooling (high field section)</a:t>
            </a:r>
          </a:p>
          <a:p>
            <a:pPr lvl="1"/>
            <a:r>
              <a:rPr lang="en-US" sz="1800" dirty="0" smtClean="0"/>
              <a:t>final transverse cooling sections for luminosity upgrade</a:t>
            </a:r>
          </a:p>
          <a:p>
            <a:pPr lvl="1"/>
            <a:r>
              <a:rPr lang="en-US" sz="1800" dirty="0" smtClean="0"/>
              <a:t>high-field cooling not  needed (B &lt; ~12T)</a:t>
            </a:r>
            <a:endParaRPr lang="en-US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BFBA0E-F5C1-4BDB-9017-606CA2BA4043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618" y="987027"/>
            <a:ext cx="3810000" cy="2545990"/>
          </a:xfrm>
          <a:prstGeom prst="rect">
            <a:avLst/>
          </a:prstGeom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522" y="3274695"/>
            <a:ext cx="3224213" cy="355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 bwMode="auto">
          <a:xfrm>
            <a:off x="5971309" y="4184073"/>
            <a:ext cx="1205346" cy="1191491"/>
          </a:xfrm>
          <a:prstGeom prst="rect">
            <a:avLst/>
          </a:prstGeom>
          <a:noFill/>
          <a:ln w="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6850966" y="1662546"/>
            <a:ext cx="1420198" cy="1191491"/>
          </a:xfrm>
          <a:prstGeom prst="rect">
            <a:avLst/>
          </a:prstGeom>
          <a:noFill/>
          <a:ln w="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4"/>
          <a:srcRect l="10084" r="3526"/>
          <a:stretch>
            <a:fillRect/>
          </a:stretch>
        </p:blipFill>
        <p:spPr bwMode="auto">
          <a:xfrm rot="16200000">
            <a:off x="3887692" y="3902644"/>
            <a:ext cx="1992070" cy="1391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Arrow Connector 11"/>
          <p:cNvCxnSpPr/>
          <p:nvPr/>
        </p:nvCxnSpPr>
        <p:spPr bwMode="auto">
          <a:xfrm>
            <a:off x="3796145" y="2660073"/>
            <a:ext cx="2175164" cy="1884218"/>
          </a:xfrm>
          <a:prstGeom prst="straightConnector1">
            <a:avLst/>
          </a:prstGeom>
          <a:solidFill>
            <a:schemeClr val="accent1"/>
          </a:solidFill>
          <a:ln w="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scene3d>
            <a:camera prst="orthographicFront"/>
            <a:lightRig rig="legacyHarsh2" dir="b"/>
          </a:scene3d>
          <a:sp3d extrusionH="430200" prstMaterial="legacyMatte">
            <a:bevelT w="13500" h="13500" prst="angle"/>
            <a:bevelB w="13500" h="13500" prst="angle"/>
            <a:extrusionClr>
              <a:srgbClr val="FF660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3796145" y="2660073"/>
            <a:ext cx="2175164" cy="1884218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 bwMode="auto">
          <a:xfrm>
            <a:off x="7065819" y="3713018"/>
            <a:ext cx="156556" cy="96982"/>
          </a:xfrm>
          <a:prstGeom prst="rect">
            <a:avLst/>
          </a:prstGeom>
          <a:solidFill>
            <a:schemeClr val="bg1"/>
          </a:solidFill>
          <a:ln w="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3" name="Picture 12"/>
          <p:cNvPicPr preferRelativeResize="0"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96145" y="5918201"/>
            <a:ext cx="2688936" cy="8000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173023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Acceleration - scenario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Small longitudinal </a:t>
            </a:r>
            <a:r>
              <a:rPr lang="en-US" dirty="0" err="1" smtClean="0"/>
              <a:t>emittance</a:t>
            </a:r>
            <a:r>
              <a:rPr lang="en-US" dirty="0" smtClean="0"/>
              <a:t> can make acceleration much easier </a:t>
            </a:r>
            <a:r>
              <a:rPr lang="en-US" sz="2000" dirty="0" smtClean="0"/>
              <a:t>(S. Berg)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higher-frequency </a:t>
            </a:r>
            <a:r>
              <a:rPr lang="en-US" dirty="0" err="1" smtClean="0"/>
              <a:t>rf</a:t>
            </a:r>
            <a:r>
              <a:rPr lang="en-US" dirty="0" smtClean="0"/>
              <a:t> 400/600 MHz</a:t>
            </a:r>
          </a:p>
          <a:p>
            <a:pPr lvl="1"/>
            <a:r>
              <a:rPr lang="en-US" dirty="0" smtClean="0"/>
              <a:t>much smaller beams for FFAG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FC355F-10EE-4B52-B5BF-7309F104D6DA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2" y="3496876"/>
            <a:ext cx="5977817" cy="2200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 bwMode="auto">
          <a:xfrm>
            <a:off x="5903508" y="3602755"/>
            <a:ext cx="2206171" cy="1988457"/>
          </a:xfrm>
          <a:prstGeom prst="ellipse">
            <a:avLst/>
          </a:prstGeom>
          <a:noFill/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23429" y="5697092"/>
            <a:ext cx="1967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25-63 </a:t>
            </a:r>
            <a:r>
              <a:rPr lang="en-US" b="1" dirty="0" err="1" smtClean="0"/>
              <a:t>GeV</a:t>
            </a:r>
            <a:r>
              <a:rPr lang="en-US" b="1" dirty="0" smtClean="0"/>
              <a:t> FFAG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936367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A752258-5FBA-463A-A84B-F7BAE1BB7D63}" type="slidenum">
              <a:rPr lang="en-US" smtClean="0"/>
              <a:pPr eaLnBrk="1" hangingPunct="1"/>
              <a:t>18</a:t>
            </a:fld>
            <a:endParaRPr lang="en-US" smtClean="0"/>
          </a:p>
        </p:txBody>
      </p:sp>
      <p:sp>
        <p:nvSpPr>
          <p:cNvPr id="7700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Collider Ring</a:t>
            </a:r>
          </a:p>
        </p:txBody>
      </p:sp>
      <p:sp>
        <p:nvSpPr>
          <p:cNvPr id="19460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800100"/>
            <a:ext cx="5705475" cy="5524500"/>
          </a:xfrm>
        </p:spPr>
        <p:txBody>
          <a:bodyPr/>
          <a:lstStyle/>
          <a:p>
            <a:pPr eaLnBrk="1" hangingPunct="1"/>
            <a:r>
              <a:rPr lang="en-US" sz="2000" dirty="0" smtClean="0"/>
              <a:t>1 bunches of </a:t>
            </a:r>
            <a:r>
              <a:rPr lang="el-GR" sz="2000" dirty="0" smtClean="0"/>
              <a:t>μ</a:t>
            </a:r>
            <a:r>
              <a:rPr lang="en-US" sz="2000" baseline="30000" dirty="0" smtClean="0"/>
              <a:t>+</a:t>
            </a:r>
            <a:r>
              <a:rPr lang="en-US" sz="2000" dirty="0" smtClean="0"/>
              <a:t> and </a:t>
            </a:r>
            <a:r>
              <a:rPr lang="el-GR" sz="2000" dirty="0" smtClean="0"/>
              <a:t>μ</a:t>
            </a:r>
            <a:r>
              <a:rPr lang="en-US" sz="2000" baseline="30000" dirty="0" smtClean="0"/>
              <a:t>-</a:t>
            </a:r>
            <a:endParaRPr lang="en-US" sz="2000" dirty="0" smtClean="0"/>
          </a:p>
          <a:p>
            <a:pPr lvl="1" eaLnBrk="1" hangingPunct="1"/>
            <a:r>
              <a:rPr lang="en-US" sz="1800" dirty="0" smtClean="0"/>
              <a:t>2×10</a:t>
            </a:r>
            <a:r>
              <a:rPr lang="en-US" sz="1800" baseline="30000" dirty="0" smtClean="0"/>
              <a:t>12</a:t>
            </a:r>
            <a:r>
              <a:rPr lang="en-US" sz="1800" dirty="0" smtClean="0"/>
              <a:t> </a:t>
            </a:r>
            <a:r>
              <a:rPr lang="el-GR" sz="1800" dirty="0" smtClean="0"/>
              <a:t>μ</a:t>
            </a:r>
            <a:r>
              <a:rPr lang="en-US" sz="1800" dirty="0" smtClean="0"/>
              <a:t>/bunch		</a:t>
            </a:r>
          </a:p>
          <a:p>
            <a:pPr eaLnBrk="1" hangingPunct="1"/>
            <a:r>
              <a:rPr lang="el-GR" sz="2000" dirty="0" smtClean="0"/>
              <a:t>β</a:t>
            </a:r>
            <a:r>
              <a:rPr lang="en-US" sz="2000" dirty="0" smtClean="0"/>
              <a:t>*</a:t>
            </a:r>
            <a:r>
              <a:rPr lang="en-US" sz="2000" baseline="-25000" dirty="0" smtClean="0"/>
              <a:t> </a:t>
            </a:r>
            <a:r>
              <a:rPr lang="en-US" sz="2000" dirty="0" smtClean="0"/>
              <a:t>=   10 cm</a:t>
            </a:r>
          </a:p>
          <a:p>
            <a:pPr lvl="1" eaLnBrk="1" hangingPunct="1"/>
            <a:r>
              <a:rPr lang="el-GR" sz="1800" dirty="0" smtClean="0"/>
              <a:t>σ</a:t>
            </a:r>
            <a:r>
              <a:rPr lang="en-US" sz="1800" dirty="0" smtClean="0"/>
              <a:t>= 0.04cm</a:t>
            </a:r>
            <a:endParaRPr lang="el-GR" sz="1800" dirty="0" smtClean="0"/>
          </a:p>
          <a:p>
            <a:pPr eaLnBrk="1" hangingPunct="1"/>
            <a:r>
              <a:rPr lang="el-GR" sz="2000" dirty="0" smtClean="0"/>
              <a:t>β</a:t>
            </a:r>
            <a:r>
              <a:rPr lang="en-US" sz="2000" baseline="-25000" dirty="0" smtClean="0"/>
              <a:t>max</a:t>
            </a:r>
            <a:r>
              <a:rPr lang="en-US" sz="2000" dirty="0" smtClean="0"/>
              <a:t> = </a:t>
            </a:r>
            <a:r>
              <a:rPr lang="en-US" sz="2000" dirty="0"/>
              <a:t>6</a:t>
            </a:r>
            <a:r>
              <a:rPr lang="en-US" sz="2000" dirty="0" smtClean="0"/>
              <a:t>00m</a:t>
            </a:r>
          </a:p>
          <a:p>
            <a:pPr lvl="1" eaLnBrk="1" hangingPunct="1"/>
            <a:r>
              <a:rPr lang="el-GR" sz="1800" dirty="0" smtClean="0"/>
              <a:t>σ</a:t>
            </a:r>
            <a:r>
              <a:rPr lang="en-US" sz="1800" dirty="0" smtClean="0"/>
              <a:t>=3cm   (62.5GeV) </a:t>
            </a:r>
          </a:p>
          <a:p>
            <a:pPr lvl="1" eaLnBrk="1" hangingPunct="1"/>
            <a:r>
              <a:rPr lang="en-US" sz="1800" dirty="0" smtClean="0"/>
              <a:t>IR quads are large aperture (15cm radius) </a:t>
            </a:r>
          </a:p>
          <a:p>
            <a:pPr eaLnBrk="1" hangingPunct="1"/>
            <a:r>
              <a:rPr lang="el-GR" sz="2000" dirty="0" smtClean="0"/>
              <a:t>ε</a:t>
            </a:r>
            <a:r>
              <a:rPr lang="en-US" sz="2000" baseline="-25000" dirty="0" smtClean="0"/>
              <a:t>L</a:t>
            </a:r>
            <a:r>
              <a:rPr lang="en-US" sz="2000" dirty="0" smtClean="0"/>
              <a:t> =0.012 </a:t>
            </a:r>
            <a:r>
              <a:rPr lang="en-US" sz="2000" dirty="0" err="1" smtClean="0"/>
              <a:t>eV</a:t>
            </a:r>
            <a:r>
              <a:rPr lang="en-US" sz="2000" dirty="0" smtClean="0"/>
              <a:t>-s </a:t>
            </a:r>
          </a:p>
          <a:p>
            <a:pPr lvl="1" eaLnBrk="1" hangingPunct="1"/>
            <a:r>
              <a:rPr lang="el-GR" sz="1800" dirty="0" smtClean="0"/>
              <a:t>δ</a:t>
            </a:r>
            <a:r>
              <a:rPr lang="en-US" sz="1800" dirty="0" smtClean="0"/>
              <a:t>E ~0.03 </a:t>
            </a:r>
            <a:r>
              <a:rPr lang="en-US" sz="1800" dirty="0" err="1" smtClean="0"/>
              <a:t>GeV</a:t>
            </a:r>
            <a:r>
              <a:rPr lang="en-US" sz="1800" dirty="0" smtClean="0"/>
              <a:t> if </a:t>
            </a:r>
            <a:r>
              <a:rPr lang="el-GR" sz="1800" dirty="0" smtClean="0"/>
              <a:t>σ</a:t>
            </a:r>
            <a:r>
              <a:rPr lang="en-US" sz="1800" baseline="-25000" dirty="0" smtClean="0"/>
              <a:t>z</a:t>
            </a:r>
            <a:r>
              <a:rPr lang="en-US" sz="1800" dirty="0" smtClean="0"/>
              <a:t> = 12cm</a:t>
            </a:r>
            <a:endParaRPr lang="el-GR" sz="1800" dirty="0" smtClean="0"/>
          </a:p>
          <a:p>
            <a:pPr lvl="1" eaLnBrk="1" hangingPunct="1"/>
            <a:r>
              <a:rPr lang="el-GR" sz="1800" dirty="0" smtClean="0"/>
              <a:t>δ</a:t>
            </a:r>
            <a:r>
              <a:rPr lang="en-US" sz="1800" dirty="0" smtClean="0"/>
              <a:t>E/E &lt; 10</a:t>
            </a:r>
            <a:r>
              <a:rPr lang="en-US" sz="1800" baseline="30000" dirty="0" smtClean="0"/>
              <a:t>-4</a:t>
            </a:r>
          </a:p>
          <a:p>
            <a:pPr eaLnBrk="1" hangingPunct="1"/>
            <a:r>
              <a:rPr lang="en-US" sz="2000" dirty="0" smtClean="0"/>
              <a:t>Collider is not beam-beam limited</a:t>
            </a:r>
          </a:p>
          <a:p>
            <a:pPr lvl="1" eaLnBrk="1" hangingPunct="1"/>
            <a:r>
              <a:rPr lang="en-US" sz="1800" dirty="0" smtClean="0"/>
              <a:t>r</a:t>
            </a:r>
            <a:r>
              <a:rPr lang="en-US" sz="1800" baseline="-25000" dirty="0" smtClean="0">
                <a:sym typeface="Symbol"/>
              </a:rPr>
              <a:t></a:t>
            </a:r>
            <a:r>
              <a:rPr lang="en-US" sz="1800" dirty="0" smtClean="0">
                <a:sym typeface="Symbol"/>
              </a:rPr>
              <a:t>=1.36*10</a:t>
            </a:r>
            <a:r>
              <a:rPr lang="en-US" sz="1800" baseline="30000" dirty="0" smtClean="0">
                <a:sym typeface="Symbol"/>
              </a:rPr>
              <a:t>-17</a:t>
            </a:r>
            <a:r>
              <a:rPr lang="en-US" sz="1800" dirty="0" smtClean="0">
                <a:sym typeface="Symbol"/>
              </a:rPr>
              <a:t>m</a:t>
            </a:r>
            <a:endParaRPr lang="en-US" sz="1800" dirty="0" smtClean="0"/>
          </a:p>
          <a:p>
            <a:pPr lvl="1" eaLnBrk="1" hangingPunct="1"/>
            <a:r>
              <a:rPr lang="el-GR" sz="1800" dirty="0" smtClean="0"/>
              <a:t>Δν</a:t>
            </a:r>
            <a:r>
              <a:rPr lang="en-US" sz="1800" dirty="0" smtClean="0"/>
              <a:t>=0.002</a:t>
            </a:r>
            <a:endParaRPr lang="el-GR" sz="1800" dirty="0" smtClean="0"/>
          </a:p>
        </p:txBody>
      </p:sp>
      <p:sp>
        <p:nvSpPr>
          <p:cNvPr id="19461" name="Oval 7"/>
          <p:cNvSpPr>
            <a:spLocks noChangeArrowheads="1"/>
          </p:cNvSpPr>
          <p:nvPr/>
        </p:nvSpPr>
        <p:spPr bwMode="auto">
          <a:xfrm>
            <a:off x="5886450" y="1009650"/>
            <a:ext cx="2270125" cy="2143125"/>
          </a:xfrm>
          <a:prstGeom prst="ellipse">
            <a:avLst/>
          </a:prstGeom>
          <a:noFill/>
          <a:ln w="0" algn="ctr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946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3214871"/>
              </p:ext>
            </p:extLst>
          </p:nvPr>
        </p:nvGraphicFramePr>
        <p:xfrm>
          <a:off x="5326207" y="4146936"/>
          <a:ext cx="3616036" cy="11840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48" name="Equation" r:id="rId3" imgW="1435100" imgH="469900" progId="Equation.DSMT4">
                  <p:embed/>
                </p:oleObj>
              </mc:Choice>
              <mc:Fallback>
                <p:oleObj name="Equation" r:id="rId3" imgW="1435100" imgH="4699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6207" y="4146936"/>
                        <a:ext cx="3616036" cy="11840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3" name="Text Box 9"/>
          <p:cNvSpPr txBox="1">
            <a:spLocks noChangeArrowheads="1"/>
          </p:cNvSpPr>
          <p:nvPr/>
        </p:nvSpPr>
        <p:spPr bwMode="auto">
          <a:xfrm>
            <a:off x="6478588" y="1693863"/>
            <a:ext cx="1311275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R=40m</a:t>
            </a:r>
          </a:p>
          <a:p>
            <a:pPr eaLnBrk="1" hangingPunct="1"/>
            <a:r>
              <a:rPr lang="en-US"/>
              <a:t>at B</a:t>
            </a:r>
            <a:r>
              <a:rPr lang="en-US" baseline="-25000"/>
              <a:t>ave</a:t>
            </a:r>
            <a:r>
              <a:rPr lang="en-US"/>
              <a:t>= 5T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62.5 </a:t>
            </a:r>
            <a:r>
              <a:rPr lang="en-US" dirty="0" err="1" smtClean="0"/>
              <a:t>GeV</a:t>
            </a:r>
            <a:r>
              <a:rPr lang="en-US" dirty="0" smtClean="0"/>
              <a:t> Collider lattice </a:t>
            </a:r>
            <a:endParaRPr lang="en-US" dirty="0"/>
          </a:p>
        </p:txBody>
      </p:sp>
      <p:sp>
        <p:nvSpPr>
          <p:cNvPr id="2048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800100"/>
            <a:ext cx="4171950" cy="5524500"/>
          </a:xfrm>
        </p:spPr>
        <p:txBody>
          <a:bodyPr/>
          <a:lstStyle/>
          <a:p>
            <a:r>
              <a:rPr lang="en-US" sz="2400" dirty="0" smtClean="0"/>
              <a:t>based on earlier 50×50 Lattices</a:t>
            </a:r>
          </a:p>
          <a:p>
            <a:pPr lvl="1"/>
            <a:r>
              <a:rPr lang="en-US" sz="2000" dirty="0" err="1" smtClean="0"/>
              <a:t>Johnstone</a:t>
            </a:r>
            <a:r>
              <a:rPr lang="en-US" sz="2000" dirty="0" smtClean="0"/>
              <a:t>, Wan, </a:t>
            </a:r>
            <a:r>
              <a:rPr lang="en-US" sz="2000" dirty="0" err="1" smtClean="0"/>
              <a:t>Garren</a:t>
            </a:r>
            <a:endParaRPr lang="en-US" sz="2000" dirty="0" smtClean="0"/>
          </a:p>
          <a:p>
            <a:pPr lvl="2"/>
            <a:r>
              <a:rPr lang="en-US" sz="1600" dirty="0" smtClean="0"/>
              <a:t>PAC 1999, p. 3066</a:t>
            </a:r>
          </a:p>
          <a:p>
            <a:pPr lvl="1"/>
            <a:r>
              <a:rPr lang="en-US" sz="2000" dirty="0" smtClean="0"/>
              <a:t>single IR; C = 350m</a:t>
            </a:r>
          </a:p>
          <a:p>
            <a:pPr lvl="1"/>
            <a:r>
              <a:rPr lang="en-US" sz="2000" dirty="0" smtClean="0"/>
              <a:t>isochronous</a:t>
            </a:r>
          </a:p>
          <a:p>
            <a:pPr lvl="1"/>
            <a:r>
              <a:rPr lang="en-US" sz="2000" dirty="0" smtClean="0">
                <a:sym typeface="Symbol"/>
              </a:rPr>
              <a:t></a:t>
            </a:r>
            <a:r>
              <a:rPr lang="en-US" sz="2000" baseline="30000" dirty="0" smtClean="0">
                <a:sym typeface="Symbol"/>
              </a:rPr>
              <a:t>*</a:t>
            </a:r>
            <a:r>
              <a:rPr lang="en-US" sz="2000" dirty="0" smtClean="0">
                <a:sym typeface="Symbol"/>
              </a:rPr>
              <a:t> =13cm and  </a:t>
            </a:r>
            <a:r>
              <a:rPr lang="en-US" sz="2000" baseline="30000" dirty="0" smtClean="0">
                <a:sym typeface="Symbol"/>
              </a:rPr>
              <a:t>*</a:t>
            </a:r>
            <a:r>
              <a:rPr lang="en-US" sz="2000" dirty="0" smtClean="0">
                <a:sym typeface="Symbol"/>
              </a:rPr>
              <a:t> = 4cm  modes</a:t>
            </a:r>
            <a:r>
              <a:rPr lang="en-US" sz="2000" dirty="0" smtClean="0"/>
              <a:t>  </a:t>
            </a:r>
          </a:p>
          <a:p>
            <a:pPr lvl="1"/>
            <a:r>
              <a:rPr lang="en-US" sz="2000" dirty="0" smtClean="0"/>
              <a:t>Also FMC lattice</a:t>
            </a:r>
          </a:p>
          <a:p>
            <a:pPr lvl="2"/>
            <a:r>
              <a:rPr lang="en-US" sz="1600" dirty="0" err="1" smtClean="0"/>
              <a:t>Trbojevic</a:t>
            </a:r>
            <a:r>
              <a:rPr lang="en-US" sz="1600" dirty="0" smtClean="0"/>
              <a:t> et al.</a:t>
            </a:r>
          </a:p>
          <a:p>
            <a:pPr lvl="2"/>
            <a:r>
              <a:rPr lang="en-US" sz="1600" dirty="0" smtClean="0"/>
              <a:t>Y. </a:t>
            </a:r>
            <a:r>
              <a:rPr lang="en-US" sz="1600" dirty="0" err="1" smtClean="0"/>
              <a:t>Alexahin</a:t>
            </a:r>
            <a:endParaRPr lang="en-US" sz="1600" dirty="0" smtClean="0"/>
          </a:p>
        </p:txBody>
      </p:sp>
      <p:sp>
        <p:nvSpPr>
          <p:cNvPr id="20484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FB16BC3-9126-4EB5-80C5-A76C18E4D741}" type="slidenum">
              <a:rPr lang="en-US" smtClean="0"/>
              <a:pPr eaLnBrk="1" hangingPunct="1"/>
              <a:t>19</a:t>
            </a:fld>
            <a:endParaRPr lang="en-US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5385" y="885537"/>
            <a:ext cx="3448050" cy="2328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570" y="3214255"/>
            <a:ext cx="3359865" cy="1759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5589" y="4973783"/>
            <a:ext cx="2857500" cy="1808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Arc 2"/>
          <p:cNvSpPr/>
          <p:nvPr/>
        </p:nvSpPr>
        <p:spPr bwMode="auto">
          <a:xfrm>
            <a:off x="1759527" y="5458690"/>
            <a:ext cx="1052946" cy="1149927"/>
          </a:xfrm>
          <a:prstGeom prst="arc">
            <a:avLst/>
          </a:prstGeom>
          <a:noFill/>
          <a:ln w="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legacyHarsh2" dir="b"/>
          </a:scene3d>
          <a:sp3d extrusionH="430200" prstMaterial="legacyMatte">
            <a:bevelT w="13500" h="13500" prst="angle"/>
            <a:bevelB w="13500" h="13500" prst="angle"/>
            <a:extrusionClr>
              <a:srgbClr val="FF6600"/>
            </a:extrusionClr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3158836" y="5749636"/>
            <a:ext cx="914400" cy="914400"/>
          </a:xfrm>
          <a:prstGeom prst="line">
            <a:avLst/>
          </a:prstGeom>
          <a:solidFill>
            <a:schemeClr val="accent1"/>
          </a:solidFill>
          <a:ln w="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scene3d>
            <a:camera prst="legacyPerspectiveFront">
              <a:rot lat="20519999" lon="1080000" rev="0"/>
            </a:camera>
            <a:lightRig rig="legacyHarsh2" dir="b"/>
          </a:scene3d>
          <a:sp3d extrusionH="430200" prstMaterial="legacyMatte">
            <a:bevelT w="13500" h="13500" prst="angle"/>
            <a:bevelB w="13500" h="13500" prst="angle"/>
            <a:extrusionClr>
              <a:srgbClr val="FF660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</p:cxnSp>
      <p:sp>
        <p:nvSpPr>
          <p:cNvPr id="12" name="Arc 11"/>
          <p:cNvSpPr/>
          <p:nvPr/>
        </p:nvSpPr>
        <p:spPr bwMode="auto">
          <a:xfrm flipV="1">
            <a:off x="1759527" y="5458691"/>
            <a:ext cx="1052946" cy="1149927"/>
          </a:xfrm>
          <a:prstGeom prst="arc">
            <a:avLst/>
          </a:prstGeom>
          <a:noFill/>
          <a:ln w="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legacyHarsh2" dir="b"/>
          </a:scene3d>
          <a:sp3d extrusionH="430200" prstMaterial="legacyMatte">
            <a:bevelT w="13500" h="13500" prst="angle"/>
            <a:bevelB w="13500" h="13500" prst="angle"/>
            <a:extrusionClr>
              <a:srgbClr val="FF6600"/>
            </a:extrusionClr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Arc 12"/>
          <p:cNvSpPr/>
          <p:nvPr/>
        </p:nvSpPr>
        <p:spPr bwMode="auto">
          <a:xfrm flipH="1">
            <a:off x="1427018" y="5458689"/>
            <a:ext cx="1052946" cy="1149927"/>
          </a:xfrm>
          <a:prstGeom prst="arc">
            <a:avLst/>
          </a:prstGeom>
          <a:noFill/>
          <a:ln w="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legacyHarsh2" dir="b"/>
          </a:scene3d>
          <a:sp3d extrusionH="430200" prstMaterial="legacyMatte">
            <a:bevelT w="13500" h="13500" prst="angle"/>
            <a:bevelB w="13500" h="13500" prst="angle"/>
            <a:extrusionClr>
              <a:srgbClr val="FF6600"/>
            </a:extrusionClr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Arc 13"/>
          <p:cNvSpPr/>
          <p:nvPr/>
        </p:nvSpPr>
        <p:spPr bwMode="auto">
          <a:xfrm flipH="1" flipV="1">
            <a:off x="1427018" y="5458688"/>
            <a:ext cx="1052946" cy="1149927"/>
          </a:xfrm>
          <a:prstGeom prst="arc">
            <a:avLst/>
          </a:prstGeom>
          <a:noFill/>
          <a:ln w="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legacyHarsh2" dir="b"/>
          </a:scene3d>
          <a:sp3d extrusionH="430200" prstMaterial="legacyMatte">
            <a:bevelT w="13500" h="13500" prst="angle"/>
            <a:bevelB w="13500" h="13500" prst="angle"/>
            <a:extrusionClr>
              <a:srgbClr val="FF6600"/>
            </a:extrusionClr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1953491" y="6608618"/>
            <a:ext cx="332509" cy="13854"/>
          </a:xfrm>
          <a:prstGeom prst="line">
            <a:avLst/>
          </a:prstGeom>
          <a:solidFill>
            <a:schemeClr val="accent1"/>
          </a:solidFill>
          <a:ln w="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scene3d>
            <a:camera prst="legacyPerspectiveFront">
              <a:rot lat="20519999" lon="1080000" rev="0"/>
            </a:camera>
            <a:lightRig rig="legacyHarsh2" dir="b"/>
          </a:scene3d>
          <a:sp3d extrusionH="430200" prstMaterial="legacyMatte">
            <a:bevelT w="13500" h="13500" prst="angle"/>
            <a:bevelB w="13500" h="13500" prst="angle"/>
            <a:extrusionClr>
              <a:srgbClr val="FF660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</p:cxnSp>
      <p:cxnSp>
        <p:nvCxnSpPr>
          <p:cNvPr id="15" name="Straight Connector 14"/>
          <p:cNvCxnSpPr/>
          <p:nvPr/>
        </p:nvCxnSpPr>
        <p:spPr bwMode="auto">
          <a:xfrm flipH="1">
            <a:off x="1953491" y="5458691"/>
            <a:ext cx="33250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/>
            <a:lightRig rig="legacyHarsh2" dir="b"/>
          </a:scene3d>
          <a:sp3d extrusionH="430200" prstMaterial="legacyMatte">
            <a:extrusionClr>
              <a:srgbClr val="FF6600"/>
            </a:extrusionClr>
          </a:sp3d>
          <a:extLst/>
        </p:spPr>
      </p:cxnSp>
      <p:cxnSp>
        <p:nvCxnSpPr>
          <p:cNvPr id="21" name="Straight Connector 20"/>
          <p:cNvCxnSpPr/>
          <p:nvPr/>
        </p:nvCxnSpPr>
        <p:spPr bwMode="auto">
          <a:xfrm flipH="1">
            <a:off x="1953491" y="6622472"/>
            <a:ext cx="33250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/>
            <a:lightRig rig="legacyHarsh2" dir="b"/>
          </a:scene3d>
          <a:sp3d extrusionH="430200" prstMaterial="legacyMatte">
            <a:extrusionClr>
              <a:srgbClr val="FF6600"/>
            </a:extrusionClr>
          </a:sp3d>
          <a:extLst/>
        </p:spPr>
      </p:cxnSp>
      <p:sp>
        <p:nvSpPr>
          <p:cNvPr id="17" name="TextBox 16"/>
          <p:cNvSpPr txBox="1"/>
          <p:nvPr/>
        </p:nvSpPr>
        <p:spPr>
          <a:xfrm>
            <a:off x="1953491" y="5331023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IR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49103" y="6587929"/>
            <a:ext cx="9412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70C0"/>
                </a:solidFill>
              </a:rPr>
              <a:t>Collimation</a:t>
            </a:r>
            <a:endParaRPr lang="en-US" sz="1200" dirty="0">
              <a:solidFill>
                <a:srgbClr val="0070C0"/>
              </a:solidFill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581" y="4587232"/>
            <a:ext cx="2775239" cy="2324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9106F4C-E8F0-43DD-9598-64A570F4F467}" type="slidenum">
              <a:rPr lang="en-US" smtClean="0"/>
              <a:pPr eaLnBrk="1" hangingPunct="1"/>
              <a:t>2</a:t>
            </a:fld>
            <a:endParaRPr lang="en-US" smtClean="0"/>
          </a:p>
        </p:txBody>
      </p:sp>
      <p:sp>
        <p:nvSpPr>
          <p:cNvPr id="76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Outline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Introduction</a:t>
            </a:r>
          </a:p>
          <a:p>
            <a:pPr lvl="1" eaLnBrk="1" hangingPunct="1"/>
            <a:r>
              <a:rPr lang="en-US" dirty="0" smtClean="0"/>
              <a:t>Motivation</a:t>
            </a:r>
          </a:p>
          <a:p>
            <a:pPr eaLnBrk="1" hangingPunct="1"/>
            <a:r>
              <a:rPr lang="en-US" dirty="0" smtClean="0"/>
              <a:t>Scenario Outline and Features</a:t>
            </a:r>
          </a:p>
          <a:p>
            <a:pPr lvl="1" eaLnBrk="1" hangingPunct="1"/>
            <a:r>
              <a:rPr lang="en-US" dirty="0" smtClean="0"/>
              <a:t>Parameters -cooling</a:t>
            </a:r>
          </a:p>
          <a:p>
            <a:pPr lvl="1" eaLnBrk="1" hangingPunct="1"/>
            <a:r>
              <a:rPr lang="en-US" dirty="0" smtClean="0"/>
              <a:t>Proton Driver, Front End, Accelerator, Collider</a:t>
            </a:r>
          </a:p>
          <a:p>
            <a:pPr lvl="2" eaLnBrk="1" hangingPunct="1"/>
            <a:r>
              <a:rPr lang="en-US" dirty="0" smtClean="0"/>
              <a:t>Features-spin precession</a:t>
            </a:r>
          </a:p>
          <a:p>
            <a:pPr eaLnBrk="1" hangingPunct="1"/>
            <a:r>
              <a:rPr lang="en-US" dirty="0" smtClean="0"/>
              <a:t>Upgrade Path(s)</a:t>
            </a:r>
          </a:p>
          <a:p>
            <a:pPr lvl="1" eaLnBrk="1" hangingPunct="1"/>
            <a:r>
              <a:rPr lang="en-US" dirty="0" smtClean="0"/>
              <a:t>to High-Energy High Luminosity </a:t>
            </a:r>
            <a:r>
              <a:rPr lang="en-US" dirty="0" err="1" smtClean="0"/>
              <a:t>Muon</a:t>
            </a:r>
            <a:r>
              <a:rPr lang="en-US" dirty="0" smtClean="0"/>
              <a:t> Collider</a:t>
            </a:r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0946" y="3943075"/>
            <a:ext cx="8346313" cy="264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Losses/Background</a:t>
            </a:r>
            <a:endParaRPr lang="en-US" dirty="0"/>
          </a:p>
        </p:txBody>
      </p:sp>
      <p:sp>
        <p:nvSpPr>
          <p:cNvPr id="22531" name="Content Placeholder 2"/>
          <p:cNvSpPr>
            <a:spLocks noGrp="1"/>
          </p:cNvSpPr>
          <p:nvPr>
            <p:ph sz="half" idx="1"/>
          </p:nvPr>
        </p:nvSpPr>
        <p:spPr>
          <a:xfrm>
            <a:off x="130175" y="800100"/>
            <a:ext cx="4365625" cy="5524500"/>
          </a:xfrm>
        </p:spPr>
        <p:txBody>
          <a:bodyPr/>
          <a:lstStyle/>
          <a:p>
            <a:r>
              <a:rPr lang="en-US" sz="2400" dirty="0" smtClean="0"/>
              <a:t>Major Problem is </a:t>
            </a:r>
            <a:r>
              <a:rPr lang="el-GR" sz="2400" dirty="0" smtClean="0"/>
              <a:t>μ</a:t>
            </a:r>
            <a:r>
              <a:rPr lang="en-US" sz="2400" dirty="0" smtClean="0"/>
              <a:t>-decay</a:t>
            </a:r>
          </a:p>
          <a:p>
            <a:pPr lvl="1"/>
            <a:r>
              <a:rPr lang="en-US" sz="2000" dirty="0" smtClean="0"/>
              <a:t>electrons from decay in detectors</a:t>
            </a:r>
          </a:p>
          <a:p>
            <a:pPr lvl="1"/>
            <a:r>
              <a:rPr lang="en-US" sz="1600" dirty="0" smtClean="0"/>
              <a:t>also beam halo control</a:t>
            </a:r>
          </a:p>
          <a:p>
            <a:r>
              <a:rPr lang="en-US" sz="2400" b="0" dirty="0" smtClean="0"/>
              <a:t>Collimation</a:t>
            </a:r>
          </a:p>
          <a:p>
            <a:pPr lvl="1"/>
            <a:r>
              <a:rPr lang="en-US" sz="2000" dirty="0" smtClean="0"/>
              <a:t>remove beam halo by absorbers in straight section (opposite IR)</a:t>
            </a:r>
          </a:p>
          <a:p>
            <a:pPr lvl="2"/>
            <a:r>
              <a:rPr lang="en-US" sz="1600" dirty="0" err="1" smtClean="0"/>
              <a:t>Drozhdin</a:t>
            </a:r>
            <a:r>
              <a:rPr lang="en-US" sz="1600" dirty="0" smtClean="0"/>
              <a:t>, </a:t>
            </a:r>
            <a:r>
              <a:rPr lang="en-US" sz="1600" dirty="0" err="1" smtClean="0"/>
              <a:t>Mokhov</a:t>
            </a:r>
            <a:r>
              <a:rPr lang="en-US" sz="1600" dirty="0" smtClean="0"/>
              <a:t> </a:t>
            </a:r>
            <a:r>
              <a:rPr lang="en-US" sz="1600" dirty="0" smtClean="0"/>
              <a:t>et al.</a:t>
            </a:r>
          </a:p>
        </p:txBody>
      </p:sp>
      <p:sp>
        <p:nvSpPr>
          <p:cNvPr id="22532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22533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AE9DFEA-A367-486D-9061-107FACD924FF}" type="slidenum">
              <a:rPr lang="en-US" smtClean="0"/>
              <a:pPr eaLnBrk="1" hangingPunct="1"/>
              <a:t>20</a:t>
            </a:fld>
            <a:endParaRPr lang="en-US" smtClean="0"/>
          </a:p>
        </p:txBody>
      </p:sp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513" y="773113"/>
            <a:ext cx="3286125" cy="408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</p:pic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6984" y="4859338"/>
            <a:ext cx="2783831" cy="1804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506" y="4516582"/>
            <a:ext cx="4279314" cy="2035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887" y="4859338"/>
            <a:ext cx="4143375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Instability Issues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474" y="800100"/>
            <a:ext cx="4951828" cy="5524500"/>
          </a:xfrm>
        </p:spPr>
        <p:txBody>
          <a:bodyPr/>
          <a:lstStyle/>
          <a:p>
            <a:r>
              <a:rPr lang="en-US" sz="2400" dirty="0" smtClean="0"/>
              <a:t>Studied in some detail by K.Y Ng (1999)</a:t>
            </a:r>
          </a:p>
          <a:p>
            <a:pPr lvl="1"/>
            <a:r>
              <a:rPr lang="en-US" sz="2000" dirty="0" err="1" smtClean="0"/>
              <a:t>PhysRevSTAB</a:t>
            </a:r>
            <a:r>
              <a:rPr lang="en-US" sz="2000" dirty="0" smtClean="0"/>
              <a:t> 2, 091001</a:t>
            </a:r>
          </a:p>
          <a:p>
            <a:pPr lvl="2"/>
            <a:r>
              <a:rPr lang="en-US" sz="1600" dirty="0" smtClean="0"/>
              <a:t>“Beam Instability Issues of the 50x50 </a:t>
            </a:r>
            <a:r>
              <a:rPr lang="en-US" sz="1600" dirty="0" err="1" smtClean="0"/>
              <a:t>GeV</a:t>
            </a:r>
            <a:r>
              <a:rPr lang="en-US" sz="1600" dirty="0" smtClean="0"/>
              <a:t> </a:t>
            </a:r>
            <a:r>
              <a:rPr lang="en-US" sz="1600" dirty="0" err="1" smtClean="0"/>
              <a:t>Muon</a:t>
            </a:r>
            <a:r>
              <a:rPr lang="en-US" sz="1600" dirty="0" smtClean="0"/>
              <a:t> Collider Ring”</a:t>
            </a:r>
          </a:p>
          <a:p>
            <a:pPr lvl="1"/>
            <a:r>
              <a:rPr lang="en-US" dirty="0" smtClean="0"/>
              <a:t>Potential well distortion</a:t>
            </a:r>
          </a:p>
          <a:p>
            <a:pPr lvl="2"/>
            <a:r>
              <a:rPr lang="en-US" dirty="0" smtClean="0"/>
              <a:t>compensated by </a:t>
            </a:r>
            <a:r>
              <a:rPr lang="en-US" dirty="0" err="1" smtClean="0"/>
              <a:t>rf</a:t>
            </a:r>
            <a:r>
              <a:rPr lang="en-US" dirty="0" smtClean="0"/>
              <a:t> cavities</a:t>
            </a:r>
          </a:p>
          <a:p>
            <a:pPr lvl="1"/>
            <a:r>
              <a:rPr lang="en-US" sz="2000" dirty="0" smtClean="0"/>
              <a:t>Longitudinal </a:t>
            </a:r>
            <a:r>
              <a:rPr lang="en-US" sz="2000" dirty="0"/>
              <a:t>m</a:t>
            </a:r>
            <a:r>
              <a:rPr lang="en-US" sz="2000" dirty="0" smtClean="0"/>
              <a:t>icrowave instability</a:t>
            </a:r>
            <a:endParaRPr lang="en-US" sz="2000" dirty="0"/>
          </a:p>
          <a:p>
            <a:pPr lvl="2"/>
            <a:r>
              <a:rPr lang="en-US" sz="1600" dirty="0" smtClean="0"/>
              <a:t>~isochronous lattice, small lifetime</a:t>
            </a:r>
          </a:p>
          <a:p>
            <a:pPr lvl="1"/>
            <a:r>
              <a:rPr lang="en-US" sz="1800" dirty="0" smtClean="0"/>
              <a:t>Transverse microwave Instability</a:t>
            </a:r>
          </a:p>
          <a:p>
            <a:pPr lvl="2"/>
            <a:r>
              <a:rPr lang="en-US" sz="1400" dirty="0" smtClean="0"/>
              <a:t>damped by chromaticity (+ </a:t>
            </a:r>
            <a:r>
              <a:rPr lang="en-US" sz="1400" dirty="0" err="1" smtClean="0"/>
              <a:t>octupoles</a:t>
            </a:r>
            <a:r>
              <a:rPr lang="en-US" sz="1400" dirty="0" smtClean="0"/>
              <a:t>)</a:t>
            </a:r>
          </a:p>
          <a:p>
            <a:pPr marL="857250" lvl="1" indent="-342900"/>
            <a:r>
              <a:rPr lang="en-US" sz="2000" dirty="0" smtClean="0"/>
              <a:t>Beam Breakup</a:t>
            </a:r>
          </a:p>
          <a:p>
            <a:pPr marL="1257300" lvl="2" indent="-342900"/>
            <a:r>
              <a:rPr lang="en-US" sz="1600" dirty="0" smtClean="0"/>
              <a:t>BNS + </a:t>
            </a:r>
            <a:r>
              <a:rPr lang="el-GR" sz="1600" dirty="0" smtClean="0"/>
              <a:t>δν</a:t>
            </a:r>
            <a:r>
              <a:rPr lang="en-US" sz="1600" dirty="0" smtClean="0"/>
              <a:t> damping</a:t>
            </a:r>
          </a:p>
          <a:p>
            <a:pPr marL="457200" lvl="1" indent="0">
              <a:buNone/>
            </a:pP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BFBA0E-F5C1-4BDB-9017-606CA2BA4043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0301" y="1010245"/>
            <a:ext cx="3665073" cy="2586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0301" y="3750065"/>
            <a:ext cx="4019550" cy="276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37511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758" y="700521"/>
            <a:ext cx="5133975" cy="390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125 </a:t>
            </a:r>
            <a:r>
              <a:rPr lang="en-US" dirty="0" err="1" smtClean="0"/>
              <a:t>GeV</a:t>
            </a:r>
            <a:r>
              <a:rPr lang="en-US" smtClean="0"/>
              <a:t> Detector</a:t>
            </a:r>
            <a:endParaRPr lang="en-US" dirty="0"/>
          </a:p>
        </p:txBody>
      </p:sp>
      <p:sp>
        <p:nvSpPr>
          <p:cNvPr id="21507" name="Content Placeholder 2"/>
          <p:cNvSpPr>
            <a:spLocks noGrp="1"/>
          </p:cNvSpPr>
          <p:nvPr>
            <p:ph sz="half" idx="1"/>
          </p:nvPr>
        </p:nvSpPr>
        <p:spPr>
          <a:xfrm>
            <a:off x="332509" y="800100"/>
            <a:ext cx="4572000" cy="5524500"/>
          </a:xfrm>
        </p:spPr>
        <p:txBody>
          <a:bodyPr/>
          <a:lstStyle/>
          <a:p>
            <a:r>
              <a:rPr lang="el-GR" sz="2400" dirty="0" smtClean="0"/>
              <a:t>μ</a:t>
            </a:r>
            <a:r>
              <a:rPr lang="en-US" sz="2400" dirty="0" smtClean="0"/>
              <a:t>-Decay Background </a:t>
            </a:r>
            <a:r>
              <a:rPr lang="en-US" sz="2400" dirty="0" smtClean="0"/>
              <a:t>reduced by “traveling gate trigger”</a:t>
            </a:r>
          </a:p>
          <a:p>
            <a:pPr lvl="2"/>
            <a:r>
              <a:rPr lang="en-US" sz="1600" dirty="0" smtClean="0"/>
              <a:t>Raja -Telluride</a:t>
            </a:r>
            <a:endParaRPr lang="en-US" sz="1600" dirty="0" smtClean="0"/>
          </a:p>
          <a:p>
            <a:pPr lvl="1"/>
            <a:r>
              <a:rPr lang="en-US" sz="2000" dirty="0" smtClean="0"/>
              <a:t>Detector active for 2 ns gate from bunch collision time</a:t>
            </a:r>
          </a:p>
          <a:p>
            <a:pPr lvl="1"/>
            <a:r>
              <a:rPr lang="en-US" sz="2000" dirty="0" smtClean="0"/>
              <a:t> </a:t>
            </a:r>
            <a:r>
              <a:rPr lang="en-US" sz="2000" dirty="0" err="1" smtClean="0"/>
              <a:t>H</a:t>
            </a:r>
            <a:r>
              <a:rPr lang="en-US" sz="2000" dirty="0" err="1" smtClean="0">
                <a:sym typeface="Wingdings" pitchFamily="2" charset="2"/>
              </a:rPr>
              <a:t>b</a:t>
            </a:r>
            <a:r>
              <a:rPr lang="en-US" sz="2000" dirty="0" smtClean="0">
                <a:sym typeface="Wingdings" pitchFamily="2" charset="2"/>
              </a:rPr>
              <a:t> b*</a:t>
            </a:r>
            <a:endParaRPr lang="en-US" sz="2000" dirty="0" smtClean="0"/>
          </a:p>
        </p:txBody>
      </p:sp>
      <p:sp>
        <p:nvSpPr>
          <p:cNvPr id="21509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B0B8A80-5DA7-4CD1-A751-0464F21A69FB}" type="slidenum">
              <a:rPr lang="en-US" smtClean="0"/>
              <a:pPr eaLnBrk="1" hangingPunct="1"/>
              <a:t>22</a:t>
            </a:fld>
            <a:endParaRPr lang="en-US" smtClean="0"/>
          </a:p>
        </p:txBody>
      </p:sp>
      <p:pic>
        <p:nvPicPr>
          <p:cNvPr id="7" name="Content Placeholder 4" descr="interface-surface-10degree.png"/>
          <p:cNvPicPr>
            <a:picLocks noGrp="1"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83148" y="2932185"/>
            <a:ext cx="3925815" cy="3925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Polarization &amp; Energy measurement</a:t>
            </a:r>
            <a:br>
              <a:rPr lang="en-US" dirty="0" smtClean="0"/>
            </a:br>
            <a:r>
              <a:rPr lang="en-US" sz="1200" dirty="0" smtClean="0"/>
              <a:t>Raja and </a:t>
            </a:r>
            <a:r>
              <a:rPr lang="en-US" sz="1200" dirty="0" err="1" smtClean="0"/>
              <a:t>Tollestrup</a:t>
            </a:r>
            <a:r>
              <a:rPr lang="en-US" sz="1200" dirty="0" smtClean="0"/>
              <a:t> (1998) Phys. Rev. D 58 013005 </a:t>
            </a:r>
            <a:endParaRPr lang="en-US" dirty="0"/>
          </a:p>
        </p:txBody>
      </p:sp>
      <p:sp>
        <p:nvSpPr>
          <p:cNvPr id="23555" name="Content Placeholder 2"/>
          <p:cNvSpPr>
            <a:spLocks noGrp="1"/>
          </p:cNvSpPr>
          <p:nvPr>
            <p:ph sz="half" idx="1"/>
          </p:nvPr>
        </p:nvSpPr>
        <p:spPr>
          <a:xfrm>
            <a:off x="208344" y="800100"/>
            <a:ext cx="4743484" cy="5853918"/>
          </a:xfrm>
        </p:spPr>
        <p:txBody>
          <a:bodyPr/>
          <a:lstStyle/>
          <a:p>
            <a:r>
              <a:rPr lang="en-US" sz="2400" dirty="0" smtClean="0"/>
              <a:t>Electron energy (from decay) depends on polarization</a:t>
            </a:r>
          </a:p>
          <a:p>
            <a:pPr lvl="1"/>
            <a:r>
              <a:rPr lang="en-US" sz="2000" dirty="0" smtClean="0"/>
              <a:t>polarization is ~25% </a:t>
            </a:r>
            <a:r>
              <a:rPr lang="en-US" sz="2000" dirty="0" smtClean="0">
                <a:sym typeface="Wingdings" pitchFamily="2" charset="2"/>
              </a:rPr>
              <a:t> 10%</a:t>
            </a:r>
          </a:p>
          <a:p>
            <a:pPr lvl="1"/>
            <a:endParaRPr lang="en-US" sz="2000" dirty="0">
              <a:sym typeface="Wingdings" pitchFamily="2" charset="2"/>
            </a:endParaRPr>
          </a:p>
          <a:p>
            <a:pPr lvl="1"/>
            <a:endParaRPr lang="en-US" sz="2000" dirty="0" smtClean="0">
              <a:sym typeface="Wingdings" pitchFamily="2" charset="2"/>
            </a:endParaRPr>
          </a:p>
          <a:p>
            <a:pPr lvl="1"/>
            <a:endParaRPr lang="en-US" sz="2000" dirty="0">
              <a:sym typeface="Wingdings" pitchFamily="2" charset="2"/>
            </a:endParaRPr>
          </a:p>
          <a:p>
            <a:pPr lvl="1"/>
            <a:endParaRPr lang="en-US" sz="2000" dirty="0" smtClean="0">
              <a:sym typeface="Wingdings" pitchFamily="2" charset="2"/>
            </a:endParaRPr>
          </a:p>
          <a:p>
            <a:pPr marL="457200" lvl="1" indent="0">
              <a:buNone/>
            </a:pPr>
            <a:endParaRPr lang="en-US" sz="2000" dirty="0" smtClean="0">
              <a:sym typeface="Wingdings" pitchFamily="2" charset="2"/>
            </a:endParaRPr>
          </a:p>
          <a:p>
            <a:pPr lvl="1"/>
            <a:r>
              <a:rPr lang="en-US" sz="2000" dirty="0" smtClean="0">
                <a:sym typeface="Wingdings" pitchFamily="2" charset="2"/>
              </a:rPr>
              <a:t>Measure </a:t>
            </a:r>
            <a:r>
              <a:rPr lang="el-GR" sz="2000" dirty="0" smtClean="0">
                <a:sym typeface="Wingdings" pitchFamily="2" charset="2"/>
              </a:rPr>
              <a:t>ω</a:t>
            </a:r>
            <a:r>
              <a:rPr lang="en-US" sz="2000" dirty="0" smtClean="0">
                <a:sym typeface="Wingdings" pitchFamily="2" charset="2"/>
              </a:rPr>
              <a:t> from fluctuations in </a:t>
            </a:r>
            <a:r>
              <a:rPr lang="el-GR" sz="2000" dirty="0" smtClean="0">
                <a:sym typeface="Wingdings" pitchFamily="2" charset="2"/>
              </a:rPr>
              <a:t>Σ</a:t>
            </a:r>
            <a:r>
              <a:rPr lang="en-US" sz="2000" dirty="0" err="1" smtClean="0">
                <a:sym typeface="Wingdings" pitchFamily="2" charset="2"/>
              </a:rPr>
              <a:t>E</a:t>
            </a:r>
            <a:r>
              <a:rPr lang="en-US" sz="2000" baseline="-25000" dirty="0" err="1" smtClean="0">
                <a:sym typeface="Wingdings" pitchFamily="2" charset="2"/>
              </a:rPr>
              <a:t>e</a:t>
            </a:r>
            <a:r>
              <a:rPr lang="en-US" sz="2000" dirty="0" smtClean="0">
                <a:sym typeface="Wingdings" pitchFamily="2" charset="2"/>
              </a:rPr>
              <a:t> from decay in a calorimeter</a:t>
            </a:r>
          </a:p>
          <a:p>
            <a:pPr lvl="2"/>
            <a:r>
              <a:rPr lang="en-US" sz="1600" dirty="0" smtClean="0">
                <a:sym typeface="Wingdings" pitchFamily="2" charset="2"/>
              </a:rPr>
              <a:t>10</a:t>
            </a:r>
            <a:r>
              <a:rPr lang="en-US" sz="1600" baseline="30000" dirty="0" smtClean="0">
                <a:sym typeface="Wingdings" pitchFamily="2" charset="2"/>
              </a:rPr>
              <a:t>6</a:t>
            </a:r>
            <a:r>
              <a:rPr lang="en-US" sz="1600" dirty="0" smtClean="0">
                <a:sym typeface="Wingdings" pitchFamily="2" charset="2"/>
              </a:rPr>
              <a:t> decays/m</a:t>
            </a:r>
          </a:p>
          <a:p>
            <a:pPr marL="457200" lvl="1" indent="0">
              <a:buNone/>
            </a:pP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sym typeface="Wingdings" pitchFamily="2" charset="2"/>
              </a:rPr>
              <a:t>E</a:t>
            </a:r>
            <a:r>
              <a:rPr lang="el-GR" sz="2000" b="1" baseline="-25000" dirty="0" smtClean="0">
                <a:solidFill>
                  <a:srgbClr val="FF0000"/>
                </a:solidFill>
                <a:sym typeface="Wingdings" pitchFamily="2" charset="2"/>
              </a:rPr>
              <a:t>μ</a:t>
            </a:r>
            <a:r>
              <a:rPr lang="en-US" sz="2000" b="1" baseline="-25000" dirty="0" smtClean="0">
                <a:solidFill>
                  <a:srgbClr val="FF0000"/>
                </a:solidFill>
                <a:sym typeface="Wingdings" pitchFamily="2" charset="2"/>
              </a:rPr>
              <a:t>  </a:t>
            </a:r>
            <a:r>
              <a:rPr lang="en-US" sz="2000" b="1" dirty="0" smtClean="0">
                <a:solidFill>
                  <a:srgbClr val="FF0000"/>
                </a:solidFill>
                <a:sym typeface="Wingdings" pitchFamily="2" charset="2"/>
              </a:rPr>
              <a:t>depends on Frequency</a:t>
            </a:r>
          </a:p>
          <a:p>
            <a:pPr lvl="1"/>
            <a:r>
              <a:rPr lang="en-US" sz="2000" b="1" dirty="0">
                <a:solidFill>
                  <a:srgbClr val="FF0000"/>
                </a:solidFill>
                <a:sym typeface="Wingdings" pitchFamily="2" charset="2"/>
              </a:rPr>
              <a:t>	</a:t>
            </a:r>
            <a:r>
              <a:rPr lang="en-US" sz="2000" b="1" dirty="0" smtClean="0">
                <a:solidFill>
                  <a:srgbClr val="9B17BF"/>
                </a:solidFill>
                <a:sym typeface="Wingdings" pitchFamily="2" charset="2"/>
              </a:rPr>
              <a:t>Frequencies can be measured very precisely</a:t>
            </a:r>
            <a:r>
              <a:rPr lang="en-US" sz="2000" b="1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endParaRPr lang="en-US" sz="2000" b="1" baseline="-25000" dirty="0" smtClean="0">
              <a:solidFill>
                <a:srgbClr val="FF0000"/>
              </a:solidFill>
              <a:sym typeface="Wingdings" pitchFamily="2" charset="2"/>
            </a:endParaRPr>
          </a:p>
          <a:p>
            <a:pPr lvl="1"/>
            <a:r>
              <a:rPr lang="en-US" sz="2000" dirty="0" smtClean="0"/>
              <a:t>E, </a:t>
            </a:r>
            <a:r>
              <a:rPr lang="el-GR" sz="2000" dirty="0" smtClean="0"/>
              <a:t>δ</a:t>
            </a:r>
            <a:r>
              <a:rPr lang="en-US" sz="2000" dirty="0" smtClean="0"/>
              <a:t>E to 0.1 MeV or better (?)</a:t>
            </a:r>
          </a:p>
        </p:txBody>
      </p:sp>
      <p:sp>
        <p:nvSpPr>
          <p:cNvPr id="23557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689EF14-8B82-4319-BCD8-E83178644474}" type="slidenum">
              <a:rPr lang="en-US" smtClean="0"/>
              <a:pPr eaLnBrk="1" hangingPunct="1"/>
              <a:t>23</a:t>
            </a:fld>
            <a:endParaRPr lang="en-US" smtClean="0"/>
          </a:p>
        </p:txBody>
      </p:sp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256" y="908372"/>
            <a:ext cx="4109676" cy="3845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</p:pic>
      <p:pic>
        <p:nvPicPr>
          <p:cNvPr id="2355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71" y="3079857"/>
            <a:ext cx="4552950" cy="86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</p:pic>
      <p:pic>
        <p:nvPicPr>
          <p:cNvPr id="2356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423" y="2250005"/>
            <a:ext cx="2640052" cy="85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78650" y="3671977"/>
                <a:ext cx="3118161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𝝎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𝝅𝜸</m:t>
                      </m:r>
                      <m:f>
                        <m:fPr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𝒈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den>
                      </m:f>
                      <m:r>
                        <a:rPr lang="en-US" b="1" i="0" smtClean="0">
                          <a:latin typeface="Cambria Math"/>
                          <a:ea typeface="Cambria Math"/>
                        </a:rPr>
                        <m:t>=~</m:t>
                      </m:r>
                      <m:r>
                        <a:rPr lang="en-US" b="1" i="0" smtClean="0"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en-US" b="1" i="0" smtClean="0">
                          <a:latin typeface="Cambria Math"/>
                          <a:ea typeface="Cambria Math"/>
                        </a:rPr>
                        <m:t>.</m:t>
                      </m:r>
                      <m:r>
                        <a:rPr lang="en-US" b="1" i="0" smtClean="0">
                          <a:latin typeface="Cambria Math"/>
                          <a:ea typeface="Cambria Math"/>
                        </a:rPr>
                        <m:t>𝟕</m:t>
                      </m:r>
                      <m:r>
                        <a:rPr lang="en-US" b="1" i="0" smtClean="0">
                          <a:latin typeface="Cambria Math"/>
                          <a:ea typeface="Cambria Math"/>
                        </a:rPr>
                        <m:t>∗</m:t>
                      </m:r>
                      <m:r>
                        <a:rPr lang="en-US" b="1" i="0" smtClean="0"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l-GR" b="1" i="1" smtClean="0">
                          <a:latin typeface="Cambria Math"/>
                          <a:ea typeface="Cambria Math"/>
                        </a:rPr>
                        <m:t>𝝅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650" y="3671977"/>
                <a:ext cx="3118161" cy="61093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</a:t>
            </a:r>
            <a:r>
              <a:rPr lang="en-US" baseline="30000" dirty="0" smtClean="0"/>
              <a:t>+</a:t>
            </a:r>
            <a:r>
              <a:rPr lang="el-GR" dirty="0" smtClean="0"/>
              <a:t>μ</a:t>
            </a:r>
            <a:r>
              <a:rPr lang="en-US" baseline="30000" dirty="0" smtClean="0"/>
              <a:t>-</a:t>
            </a:r>
            <a:r>
              <a:rPr lang="en-US" dirty="0" smtClean="0">
                <a:sym typeface="Wingdings" pitchFamily="2" charset="2"/>
              </a:rPr>
              <a:t>Z (90 </a:t>
            </a:r>
            <a:r>
              <a:rPr lang="en-US" dirty="0" err="1" smtClean="0">
                <a:sym typeface="Wingdings" pitchFamily="2" charset="2"/>
              </a:rPr>
              <a:t>GeV</a:t>
            </a:r>
            <a:r>
              <a:rPr lang="en-US" dirty="0" smtClean="0">
                <a:sym typeface="Wingdings" pitchFamily="2" charset="2"/>
              </a:rPr>
              <a:t>) = “</a:t>
            </a:r>
            <a:r>
              <a:rPr lang="en-US" dirty="0" smtClean="0"/>
              <a:t>Training Wheels”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" y="800100"/>
            <a:ext cx="4738254" cy="5524500"/>
          </a:xfrm>
        </p:spPr>
        <p:txBody>
          <a:bodyPr/>
          <a:lstStyle/>
          <a:p>
            <a:r>
              <a:rPr lang="en-US" dirty="0" smtClean="0"/>
              <a:t>Run on Z until luminosity established</a:t>
            </a:r>
          </a:p>
          <a:p>
            <a:pPr lvl="1"/>
            <a:r>
              <a:rPr lang="en-US" dirty="0" smtClean="0"/>
              <a:t>easier starting point</a:t>
            </a:r>
          </a:p>
          <a:p>
            <a:pPr lvl="1"/>
            <a:r>
              <a:rPr lang="en-US" dirty="0" smtClean="0"/>
              <a:t>σ</a:t>
            </a:r>
            <a:r>
              <a:rPr lang="en-US" dirty="0"/>
              <a:t> </a:t>
            </a:r>
            <a:r>
              <a:rPr lang="en-US" dirty="0" smtClean="0"/>
              <a:t>= ~30000 </a:t>
            </a:r>
            <a:r>
              <a:rPr lang="en-US" dirty="0" err="1" smtClean="0"/>
              <a:t>pb</a:t>
            </a:r>
            <a:endParaRPr lang="en-US" dirty="0"/>
          </a:p>
          <a:p>
            <a:pPr lvl="2"/>
            <a:r>
              <a:rPr lang="en-US" dirty="0" smtClean="0"/>
              <a:t>3000 Z/day at L=10</a:t>
            </a:r>
            <a:r>
              <a:rPr lang="en-US" baseline="30000" dirty="0" smtClean="0"/>
              <a:t>30</a:t>
            </a:r>
            <a:endParaRPr lang="en-US" dirty="0" smtClean="0"/>
          </a:p>
          <a:p>
            <a:pPr lvl="1"/>
            <a:r>
              <a:rPr lang="en-US" dirty="0" smtClean="0"/>
              <a:t>Debug L, detectors, background suppression, spin precession, at manageable parameters</a:t>
            </a:r>
          </a:p>
          <a:p>
            <a:pPr lvl="1"/>
            <a:r>
              <a:rPr lang="en-US" dirty="0">
                <a:sym typeface="Wingdings" pitchFamily="2" charset="2"/>
              </a:rPr>
              <a:t>Useful Physics at Z ?</a:t>
            </a:r>
          </a:p>
          <a:p>
            <a:pPr lvl="2"/>
            <a:r>
              <a:rPr lang="en-US" dirty="0">
                <a:sym typeface="Wingdings" pitchFamily="2" charset="2"/>
              </a:rPr>
              <a:t>E, </a:t>
            </a:r>
            <a:r>
              <a:rPr lang="el-GR" dirty="0">
                <a:sym typeface="Wingdings" pitchFamily="2" charset="2"/>
              </a:rPr>
              <a:t>Δ</a:t>
            </a:r>
            <a:r>
              <a:rPr lang="en-US" dirty="0">
                <a:sym typeface="Wingdings" pitchFamily="2" charset="2"/>
              </a:rPr>
              <a:t>E to ~0.1 MeV or </a:t>
            </a:r>
            <a:r>
              <a:rPr lang="en-US" dirty="0" smtClean="0">
                <a:sym typeface="Wingdings" pitchFamily="2" charset="2"/>
              </a:rPr>
              <a:t>less</a:t>
            </a:r>
            <a:endParaRPr lang="en-US" dirty="0" smtClean="0"/>
          </a:p>
          <a:p>
            <a:pPr lvl="2"/>
            <a:r>
              <a:rPr lang="el-GR" dirty="0"/>
              <a:t>μ</a:t>
            </a:r>
            <a:r>
              <a:rPr lang="en-US" baseline="30000" dirty="0"/>
              <a:t>+</a:t>
            </a:r>
            <a:r>
              <a:rPr lang="el-GR" dirty="0"/>
              <a:t>μ</a:t>
            </a:r>
            <a:r>
              <a:rPr lang="en-US" baseline="30000" dirty="0" smtClean="0"/>
              <a:t>- </a:t>
            </a:r>
            <a:r>
              <a:rPr lang="en-US" dirty="0" smtClean="0">
                <a:sym typeface="Wingdings" pitchFamily="2" charset="2"/>
              </a:rPr>
              <a:t> Z</a:t>
            </a:r>
            <a:r>
              <a:rPr lang="en-US" baseline="-25000" dirty="0" smtClean="0">
                <a:sym typeface="Wingdings" pitchFamily="2" charset="2"/>
              </a:rPr>
              <a:t>0</a:t>
            </a:r>
            <a:endParaRPr lang="en-US" dirty="0" smtClean="0"/>
          </a:p>
          <a:p>
            <a:pPr lvl="1"/>
            <a:r>
              <a:rPr lang="en-US" dirty="0" smtClean="0"/>
              <a:t>Then move up to 125 </a:t>
            </a:r>
            <a:r>
              <a:rPr lang="en-US" dirty="0" err="1" smtClean="0"/>
              <a:t>GeV</a:t>
            </a:r>
            <a:endParaRPr lang="en-US" dirty="0" smtClean="0"/>
          </a:p>
          <a:p>
            <a:pPr lvl="2"/>
            <a:r>
              <a:rPr lang="en-US" dirty="0" smtClean="0"/>
              <a:t>energy sweep to identify H</a:t>
            </a:r>
          </a:p>
          <a:p>
            <a:pPr lvl="2"/>
            <a:r>
              <a:rPr lang="el-GR" dirty="0" smtClean="0"/>
              <a:t>δ</a:t>
            </a:r>
            <a:r>
              <a:rPr lang="en-US" dirty="0" smtClean="0"/>
              <a:t>E ~ 10MeV </a:t>
            </a:r>
            <a:r>
              <a:rPr lang="en-US" dirty="0" smtClean="0">
                <a:sym typeface="Wingdings" pitchFamily="2" charset="2"/>
              </a:rPr>
              <a:t> 3MeV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382" y="773233"/>
            <a:ext cx="3810000" cy="3555469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BFBA0E-F5C1-4BDB-9017-606CA2BA4043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2481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78ECB90-BAC0-4FB9-B503-30D62E8522D6}" type="slidenum">
              <a:rPr lang="en-US" smtClean="0"/>
              <a:pPr eaLnBrk="1" hangingPunct="1"/>
              <a:t>25</a:t>
            </a:fld>
            <a:endParaRPr lang="en-US" smtClean="0"/>
          </a:p>
        </p:txBody>
      </p:sp>
      <p:sp>
        <p:nvSpPr>
          <p:cNvPr id="78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dirty="0" smtClean="0"/>
              <a:t>Higgs MC Parameters -Upgrade</a:t>
            </a:r>
          </a:p>
        </p:txBody>
      </p:sp>
      <p:sp>
        <p:nvSpPr>
          <p:cNvPr id="24580" name="Rectangle 3"/>
          <p:cNvSpPr>
            <a:spLocks noChangeArrowheads="1"/>
          </p:cNvSpPr>
          <p:nvPr/>
        </p:nvSpPr>
        <p:spPr bwMode="auto">
          <a:xfrm>
            <a:off x="0" y="14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/>
            <a:endParaRPr lang="en-US"/>
          </a:p>
        </p:txBody>
      </p:sp>
      <p:sp>
        <p:nvSpPr>
          <p:cNvPr id="24581" name="Rectangle 4"/>
          <p:cNvSpPr>
            <a:spLocks noChangeArrowheads="1"/>
          </p:cNvSpPr>
          <p:nvPr/>
        </p:nvSpPr>
        <p:spPr bwMode="auto">
          <a:xfrm>
            <a:off x="0" y="67119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/>
            <a:endParaRPr lang="en-US"/>
          </a:p>
        </p:txBody>
      </p:sp>
      <p:graphicFrame>
        <p:nvGraphicFramePr>
          <p:cNvPr id="785604" name="Group 19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25374576"/>
              </p:ext>
            </p:extLst>
          </p:nvPr>
        </p:nvGraphicFramePr>
        <p:xfrm>
          <a:off x="3616325" y="1429529"/>
          <a:ext cx="5422900" cy="4906992"/>
        </p:xfrm>
        <a:graphic>
          <a:graphicData uri="http://schemas.openxmlformats.org/drawingml/2006/table">
            <a:tbl>
              <a:tblPr>
                <a:tableStyleId>{9DCAF9ED-07DC-4A11-8D7F-57B35C25682E}</a:tableStyleId>
              </a:tblPr>
              <a:tblGrid>
                <a:gridCol w="2533727"/>
                <a:gridCol w="1019100"/>
                <a:gridCol w="1870073"/>
              </a:tblGrid>
              <a:tr h="2922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Parameter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11" marB="4571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Symbol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11" marB="4571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Value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11" marB="45711" horzOverflow="overflow"/>
                </a:tc>
              </a:tr>
              <a:tr h="2922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Proton Beam Power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11" marB="4571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P</a:t>
                      </a:r>
                      <a:r>
                        <a:rPr kumimoji="0" lang="en-US" sz="1400" u="none" strike="noStrike" cap="none" normalizeH="0" baseline="-30000" smtClean="0">
                          <a:ln>
                            <a:noFill/>
                          </a:ln>
                          <a:effectLst/>
                        </a:rPr>
                        <a:t>p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11" marB="4571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 MW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11" marB="45711" horzOverflow="overflow"/>
                </a:tc>
              </a:tr>
              <a:tr h="2922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Bunch frequency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11" marB="4571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F</a:t>
                      </a:r>
                      <a:r>
                        <a:rPr kumimoji="0" lang="en-US" sz="1400" u="none" strike="noStrike" cap="none" normalizeH="0" baseline="-30000" smtClean="0">
                          <a:ln>
                            <a:noFill/>
                          </a:ln>
                          <a:effectLst/>
                        </a:rPr>
                        <a:t>p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11" marB="4571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15 Hz 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11" marB="45711" horzOverflow="overflow"/>
                </a:tc>
              </a:tr>
              <a:tr h="2922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Protons per bunch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11" marB="4571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N</a:t>
                      </a:r>
                      <a:r>
                        <a:rPr kumimoji="0" lang="en-US" sz="1400" u="none" strike="noStrike" cap="none" normalizeH="0" baseline="-30000" smtClean="0">
                          <a:ln>
                            <a:noFill/>
                          </a:ln>
                          <a:effectLst/>
                        </a:rPr>
                        <a:t>p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11" marB="4571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4×5×10</a:t>
                      </a:r>
                      <a:r>
                        <a:rPr kumimoji="0" lang="en-US" sz="1400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13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11" marB="45711" horzOverflow="overflow"/>
                </a:tc>
              </a:tr>
              <a:tr h="2922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Proton beam energy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11" marB="4571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E</a:t>
                      </a:r>
                      <a:r>
                        <a:rPr kumimoji="0" lang="en-US" sz="1400" u="none" strike="noStrike" cap="none" normalizeH="0" baseline="-30000" smtClean="0">
                          <a:ln>
                            <a:noFill/>
                          </a:ln>
                          <a:effectLst/>
                        </a:rPr>
                        <a:t>p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11" marB="4571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8 GeV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11" marB="45711" horzOverflow="overflow"/>
                </a:tc>
              </a:tr>
              <a:tr h="2922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Number of muon bunches 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11" marB="4571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n</a:t>
                      </a:r>
                      <a:r>
                        <a:rPr kumimoji="0" lang="en-US" sz="1400" u="none" strike="noStrike" cap="none" normalizeH="0" baseline="-30000" smtClean="0">
                          <a:ln>
                            <a:noFill/>
                          </a:ln>
                          <a:effectLst/>
                        </a:rPr>
                        <a:t>B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11" marB="4571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11" marB="45711" horzOverflow="overflow"/>
                </a:tc>
              </a:tr>
              <a:tr h="2922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</a:t>
                      </a:r>
                      <a:r>
                        <a:rPr kumimoji="0" lang="en-US" sz="1400" u="none" strike="noStrike" cap="none" normalizeH="0" baseline="30000" smtClean="0">
                          <a:ln>
                            <a:noFill/>
                          </a:ln>
                          <a:effectLst/>
                        </a:rPr>
                        <a:t>+/-</a:t>
                      </a: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/ bunch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45711" marB="4571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N</a:t>
                      </a:r>
                      <a:r>
                        <a:rPr kumimoji="0" lang="en-US" sz="1400" u="none" strike="noStrike" cap="none" normalizeH="0" baseline="-3000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</a:t>
                      </a:r>
                      <a:endParaRPr kumimoji="0" lang="en-US" sz="1400" b="1" i="0" u="none" strike="noStrike" cap="none" normalizeH="0" baseline="-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45711" marB="4571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5×10</a:t>
                      </a:r>
                      <a:r>
                        <a:rPr kumimoji="0" lang="en-US" sz="1400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12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11" marB="45711" horzOverflow="overflow"/>
                </a:tc>
              </a:tr>
              <a:tr h="2922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Transverse emittance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11" marB="4571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</a:t>
                      </a:r>
                      <a:r>
                        <a:rPr kumimoji="0" lang="en-US" sz="1400" u="none" strike="noStrike" cap="none" normalizeH="0" baseline="-30000" smtClean="0">
                          <a:ln>
                            <a:noFill/>
                          </a:ln>
                          <a:effectLst/>
                        </a:rPr>
                        <a:t>t,N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45711" marB="4571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0.0002m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11" marB="45711" horzOverflow="overflow"/>
                </a:tc>
              </a:tr>
              <a:tr h="2922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Collision </a:t>
                      </a: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</a:t>
                      </a:r>
                      <a:r>
                        <a:rPr kumimoji="0" lang="en-US" sz="1400" u="none" strike="noStrike" cap="none" normalizeH="0" baseline="30000" smtClean="0">
                          <a:ln>
                            <a:noFill/>
                          </a:ln>
                          <a:effectLst/>
                        </a:rPr>
                        <a:t>*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45711" marB="4571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</a:t>
                      </a:r>
                      <a:r>
                        <a:rPr kumimoji="0" lang="en-US" sz="1400" u="none" strike="noStrike" cap="none" normalizeH="0" baseline="30000" smtClean="0">
                          <a:ln>
                            <a:noFill/>
                          </a:ln>
                          <a:effectLst/>
                        </a:rPr>
                        <a:t>*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45711" marB="4571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0.05m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11" marB="45711" horzOverflow="overflow"/>
                </a:tc>
              </a:tr>
              <a:tr h="2922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Collision </a:t>
                      </a: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</a:t>
                      </a:r>
                      <a:r>
                        <a:rPr kumimoji="0" lang="en-US" sz="1400" u="none" strike="noStrike" cap="none" normalizeH="0" baseline="-2500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max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45711" marB="4571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</a:t>
                      </a:r>
                      <a:r>
                        <a:rPr kumimoji="0" lang="en-US" sz="1400" u="none" strike="noStrike" cap="none" normalizeH="0" baseline="30000" smtClean="0">
                          <a:ln>
                            <a:noFill/>
                          </a:ln>
                          <a:effectLst/>
                        </a:rPr>
                        <a:t>*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45711" marB="4571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1000m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11" marB="45711" horzOverflow="overflow"/>
                </a:tc>
              </a:tr>
              <a:tr h="2922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Beam size at collision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11" marB="4571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</a:t>
                      </a:r>
                      <a:r>
                        <a:rPr kumimoji="0" lang="en-US" sz="1400" u="none" strike="noStrike" cap="none" normalizeH="0" baseline="-30000" smtClean="0">
                          <a:ln>
                            <a:noFill/>
                          </a:ln>
                          <a:effectLst/>
                        </a:rPr>
                        <a:t>x,y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45711" marB="4571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0.02cm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11" marB="45711" horzOverflow="overflow"/>
                </a:tc>
              </a:tr>
              <a:tr h="2922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Beam size (arcs)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11" marB="4571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</a:t>
                      </a:r>
                      <a:r>
                        <a:rPr kumimoji="0" lang="en-US" sz="1400" u="none" strike="noStrike" cap="none" normalizeH="0" baseline="-30000" smtClean="0">
                          <a:ln>
                            <a:noFill/>
                          </a:ln>
                          <a:effectLst/>
                        </a:rPr>
                        <a:t>x,y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45711" marB="4571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0.3cm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11" marB="45711" horzOverflow="overflow"/>
                </a:tc>
              </a:tr>
              <a:tr h="2922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Beam size IR quad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11" marB="4571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</a:t>
                      </a:r>
                      <a:r>
                        <a:rPr kumimoji="0" lang="en-US" sz="1400" u="none" strike="noStrike" cap="none" normalizeH="0" baseline="-30000" smtClean="0">
                          <a:ln>
                            <a:noFill/>
                          </a:ln>
                          <a:effectLst/>
                        </a:rPr>
                        <a:t>max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45711" marB="4571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4cm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11" marB="45711" horzOverflow="overflow"/>
                </a:tc>
              </a:tr>
              <a:tr h="2922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Collision Beam Energy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11" marB="4571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E</a:t>
                      </a:r>
                      <a:r>
                        <a:rPr kumimoji="0" lang="en-US" sz="1400" u="none" strike="noStrike" cap="none" normalizeH="0" baseline="-3000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</a:t>
                      </a:r>
                      <a:r>
                        <a:rPr kumimoji="0" lang="en-US" sz="1400" u="none" strike="noStrike" cap="none" normalizeH="0" baseline="-30000" smtClean="0">
                          <a:ln>
                            <a:noFill/>
                          </a:ln>
                          <a:effectLst/>
                        </a:rPr>
                        <a:t>+</a:t>
                      </a: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,E</a:t>
                      </a:r>
                      <a:r>
                        <a:rPr kumimoji="0" lang="en-US" sz="1400" u="none" strike="noStrike" cap="none" normalizeH="0" baseline="-3000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</a:t>
                      </a:r>
                      <a:r>
                        <a:rPr kumimoji="0" lang="en-US" sz="1400" u="none" strike="noStrike" cap="none" normalizeH="0" baseline="-30000" smtClean="0">
                          <a:ln>
                            <a:noFill/>
                          </a:ln>
                          <a:effectLst/>
                        </a:rPr>
                        <a:t>_</a:t>
                      </a:r>
                      <a:endParaRPr kumimoji="0" lang="en-US" sz="1400" b="1" i="0" u="none" strike="noStrike" cap="none" normalizeH="0" baseline="-3000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45711" marB="4571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62.5(125geV total)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11" marB="45711" horzOverflow="overflow"/>
                </a:tc>
              </a:tr>
              <a:tr h="2922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Storage turns 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11" marB="4571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N</a:t>
                      </a:r>
                      <a:r>
                        <a:rPr kumimoji="0" lang="en-US" sz="1400" u="none" strike="noStrike" cap="none" normalizeH="0" baseline="-30000" smtClean="0">
                          <a:ln>
                            <a:noFill/>
                          </a:ln>
                          <a:effectLst/>
                        </a:rPr>
                        <a:t>t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11" marB="4571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1000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11" marB="45711" horzOverflow="overflow"/>
                </a:tc>
              </a:tr>
              <a:tr h="3214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Luminosity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11" marB="4571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L</a:t>
                      </a:r>
                      <a:r>
                        <a:rPr kumimoji="0" lang="en-US" sz="1400" u="none" strike="noStrike" cap="none" normalizeH="0" baseline="-3000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11" marB="4571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</a:t>
                      </a:r>
                      <a:r>
                        <a:rPr kumimoji="0" lang="en-US" sz="1600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32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11" marB="45711" horzOverflow="overflow"/>
                </a:tc>
              </a:tr>
            </a:tbl>
          </a:graphicData>
        </a:graphic>
      </p:graphicFrame>
      <p:sp>
        <p:nvSpPr>
          <p:cNvPr id="24652" name="Line 75"/>
          <p:cNvSpPr>
            <a:spLocks noChangeShapeType="1"/>
          </p:cNvSpPr>
          <p:nvPr/>
        </p:nvSpPr>
        <p:spPr bwMode="auto">
          <a:xfrm>
            <a:off x="377825" y="1219200"/>
            <a:ext cx="1828800" cy="28575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53" name="Oval 76"/>
          <p:cNvSpPr>
            <a:spLocks noChangeArrowheads="1"/>
          </p:cNvSpPr>
          <p:nvPr/>
        </p:nvSpPr>
        <p:spPr bwMode="auto">
          <a:xfrm>
            <a:off x="1911350" y="1238250"/>
            <a:ext cx="619125" cy="600075"/>
          </a:xfrm>
          <a:prstGeom prst="ellipse">
            <a:avLst/>
          </a:prstGeom>
          <a:noFill/>
          <a:ln w="28575" algn="ctr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33CC"/>
              </a:solidFill>
            </a:endParaRPr>
          </a:p>
        </p:txBody>
      </p:sp>
      <p:sp>
        <p:nvSpPr>
          <p:cNvPr id="24654" name="Oval 77"/>
          <p:cNvSpPr>
            <a:spLocks noChangeArrowheads="1"/>
          </p:cNvSpPr>
          <p:nvPr/>
        </p:nvSpPr>
        <p:spPr bwMode="auto">
          <a:xfrm>
            <a:off x="1903413" y="1287463"/>
            <a:ext cx="647700" cy="647700"/>
          </a:xfrm>
          <a:prstGeom prst="ellipse">
            <a:avLst/>
          </a:prstGeom>
          <a:noFill/>
          <a:ln w="28575" algn="ctr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24655" name="Line 78"/>
          <p:cNvSpPr>
            <a:spLocks noChangeShapeType="1"/>
          </p:cNvSpPr>
          <p:nvPr/>
        </p:nvSpPr>
        <p:spPr bwMode="auto">
          <a:xfrm flipH="1">
            <a:off x="2520950" y="1609725"/>
            <a:ext cx="19050" cy="89535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56" name="Text Box 79"/>
          <p:cNvSpPr txBox="1">
            <a:spLocks noChangeArrowheads="1"/>
          </p:cNvSpPr>
          <p:nvPr/>
        </p:nvSpPr>
        <p:spPr bwMode="auto">
          <a:xfrm>
            <a:off x="400050" y="855663"/>
            <a:ext cx="23558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0000CC"/>
                </a:solidFill>
              </a:rPr>
              <a:t>Proton Linac 8 GeV</a:t>
            </a:r>
          </a:p>
        </p:txBody>
      </p:sp>
      <p:sp>
        <p:nvSpPr>
          <p:cNvPr id="24657" name="Text Box 80"/>
          <p:cNvSpPr txBox="1">
            <a:spLocks noChangeArrowheads="1"/>
          </p:cNvSpPr>
          <p:nvPr/>
        </p:nvSpPr>
        <p:spPr bwMode="auto">
          <a:xfrm>
            <a:off x="498474" y="1247775"/>
            <a:ext cx="13827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dirty="0">
                <a:latin typeface="Arial Narrow" pitchFamily="34" charset="0"/>
              </a:rPr>
              <a:t>Accumulator,</a:t>
            </a:r>
          </a:p>
          <a:p>
            <a:pPr eaLnBrk="1" hangingPunct="1"/>
            <a:r>
              <a:rPr lang="en-US" b="1" dirty="0" err="1">
                <a:latin typeface="Arial Narrow" pitchFamily="34" charset="0"/>
              </a:rPr>
              <a:t>Buncher</a:t>
            </a:r>
            <a:endParaRPr lang="en-US" b="1" dirty="0">
              <a:latin typeface="Arial Narrow" pitchFamily="34" charset="0"/>
            </a:endParaRPr>
          </a:p>
        </p:txBody>
      </p:sp>
      <p:sp>
        <p:nvSpPr>
          <p:cNvPr id="24658" name="Rectangle 81"/>
          <p:cNvSpPr>
            <a:spLocks noChangeArrowheads="1"/>
          </p:cNvSpPr>
          <p:nvPr/>
        </p:nvSpPr>
        <p:spPr bwMode="auto">
          <a:xfrm>
            <a:off x="2397125" y="2495550"/>
            <a:ext cx="219075" cy="88900"/>
          </a:xfrm>
          <a:prstGeom prst="rect">
            <a:avLst/>
          </a:prstGeom>
          <a:solidFill>
            <a:srgbClr val="9B17BF"/>
          </a:solidFill>
          <a:ln w="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59" name="Text Box 82"/>
          <p:cNvSpPr txBox="1">
            <a:spLocks noChangeArrowheads="1"/>
          </p:cNvSpPr>
          <p:nvPr/>
        </p:nvSpPr>
        <p:spPr bwMode="auto">
          <a:xfrm>
            <a:off x="1303338" y="2282825"/>
            <a:ext cx="10064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9B17BF"/>
                </a:solidFill>
                <a:latin typeface="Arial Narrow" pitchFamily="34" charset="0"/>
              </a:rPr>
              <a:t>Hg target</a:t>
            </a:r>
          </a:p>
        </p:txBody>
      </p:sp>
      <p:sp>
        <p:nvSpPr>
          <p:cNvPr id="24660" name="Rectangle 83"/>
          <p:cNvSpPr>
            <a:spLocks noChangeArrowheads="1"/>
          </p:cNvSpPr>
          <p:nvPr/>
        </p:nvSpPr>
        <p:spPr bwMode="auto">
          <a:xfrm>
            <a:off x="2447925" y="2562225"/>
            <a:ext cx="88900" cy="419100"/>
          </a:xfrm>
          <a:prstGeom prst="rect">
            <a:avLst/>
          </a:prstGeom>
          <a:solidFill>
            <a:schemeClr val="bg1"/>
          </a:solidFill>
          <a:ln w="1905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61" name="Rectangle 84"/>
          <p:cNvSpPr>
            <a:spLocks noChangeArrowheads="1"/>
          </p:cNvSpPr>
          <p:nvPr/>
        </p:nvSpPr>
        <p:spPr bwMode="auto">
          <a:xfrm>
            <a:off x="2439988" y="2973388"/>
            <a:ext cx="107950" cy="342900"/>
          </a:xfrm>
          <a:prstGeom prst="rect">
            <a:avLst/>
          </a:prstGeom>
          <a:solidFill>
            <a:srgbClr val="CC0000"/>
          </a:solidFill>
          <a:ln w="19050" algn="ctr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62" name="Rectangle 85"/>
          <p:cNvSpPr>
            <a:spLocks noChangeArrowheads="1"/>
          </p:cNvSpPr>
          <p:nvPr/>
        </p:nvSpPr>
        <p:spPr bwMode="auto">
          <a:xfrm>
            <a:off x="2441575" y="3327400"/>
            <a:ext cx="107950" cy="428625"/>
          </a:xfrm>
          <a:prstGeom prst="rect">
            <a:avLst/>
          </a:prstGeom>
          <a:solidFill>
            <a:srgbClr val="339933"/>
          </a:solidFill>
          <a:ln w="19050" algn="ctr">
            <a:solidFill>
              <a:srgbClr val="3399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63" name="Rectangle 86"/>
          <p:cNvSpPr>
            <a:spLocks noChangeArrowheads="1"/>
          </p:cNvSpPr>
          <p:nvPr/>
        </p:nvSpPr>
        <p:spPr bwMode="auto">
          <a:xfrm>
            <a:off x="2470150" y="3736975"/>
            <a:ext cx="42863" cy="714375"/>
          </a:xfrm>
          <a:prstGeom prst="rect">
            <a:avLst/>
          </a:prstGeom>
          <a:solidFill>
            <a:srgbClr val="CC0000"/>
          </a:solidFill>
          <a:ln w="1905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64" name="Oval 87"/>
          <p:cNvSpPr>
            <a:spLocks noChangeArrowheads="1"/>
          </p:cNvSpPr>
          <p:nvPr/>
        </p:nvSpPr>
        <p:spPr bwMode="auto">
          <a:xfrm>
            <a:off x="2409825" y="4448175"/>
            <a:ext cx="174625" cy="136525"/>
          </a:xfrm>
          <a:prstGeom prst="ellipse">
            <a:avLst/>
          </a:prstGeom>
          <a:noFill/>
          <a:ln w="28575" algn="ctr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65" name="Line 88"/>
          <p:cNvSpPr>
            <a:spLocks noChangeShapeType="1"/>
          </p:cNvSpPr>
          <p:nvPr/>
        </p:nvSpPr>
        <p:spPr bwMode="auto">
          <a:xfrm>
            <a:off x="2495550" y="4581525"/>
            <a:ext cx="0" cy="34290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66" name="Oval 89"/>
          <p:cNvSpPr>
            <a:spLocks noChangeArrowheads="1"/>
          </p:cNvSpPr>
          <p:nvPr/>
        </p:nvSpPr>
        <p:spPr bwMode="auto">
          <a:xfrm>
            <a:off x="2409825" y="4933950"/>
            <a:ext cx="180975" cy="152400"/>
          </a:xfrm>
          <a:prstGeom prst="ellipse">
            <a:avLst/>
          </a:prstGeom>
          <a:noFill/>
          <a:ln w="28575" algn="ctr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67" name="Line 90"/>
          <p:cNvSpPr>
            <a:spLocks noChangeShapeType="1"/>
          </p:cNvSpPr>
          <p:nvPr/>
        </p:nvSpPr>
        <p:spPr bwMode="auto">
          <a:xfrm>
            <a:off x="2495550" y="4457700"/>
            <a:ext cx="0" cy="2571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68" name="Arc 91"/>
          <p:cNvSpPr>
            <a:spLocks/>
          </p:cNvSpPr>
          <p:nvPr/>
        </p:nvSpPr>
        <p:spPr bwMode="auto">
          <a:xfrm flipV="1">
            <a:off x="2447925" y="5511800"/>
            <a:ext cx="514350" cy="414338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1905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69" name="Arc 92"/>
          <p:cNvSpPr>
            <a:spLocks/>
          </p:cNvSpPr>
          <p:nvPr/>
        </p:nvSpPr>
        <p:spPr bwMode="auto">
          <a:xfrm flipH="1">
            <a:off x="209550" y="5032375"/>
            <a:ext cx="577850" cy="436563"/>
          </a:xfrm>
          <a:custGeom>
            <a:avLst/>
            <a:gdLst>
              <a:gd name="T0" fmla="*/ 0 w 23387"/>
              <a:gd name="T1" fmla="*/ 2147483647 h 21751"/>
              <a:gd name="T2" fmla="*/ 2147483647 w 23387"/>
              <a:gd name="T3" fmla="*/ 2147483647 h 21751"/>
              <a:gd name="T4" fmla="*/ 2147483647 w 23387"/>
              <a:gd name="T5" fmla="*/ 2147483647 h 2175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3387" h="21751" fill="none" extrusionOk="0">
                <a:moveTo>
                  <a:pt x="0" y="74"/>
                </a:moveTo>
                <a:cubicBezTo>
                  <a:pt x="594" y="24"/>
                  <a:pt x="1190" y="-1"/>
                  <a:pt x="1787" y="0"/>
                </a:cubicBezTo>
                <a:cubicBezTo>
                  <a:pt x="13716" y="0"/>
                  <a:pt x="23387" y="9670"/>
                  <a:pt x="23387" y="21600"/>
                </a:cubicBezTo>
                <a:cubicBezTo>
                  <a:pt x="23387" y="21650"/>
                  <a:pt x="23386" y="21700"/>
                  <a:pt x="23386" y="21751"/>
                </a:cubicBezTo>
              </a:path>
              <a:path w="23387" h="21751" stroke="0" extrusionOk="0">
                <a:moveTo>
                  <a:pt x="0" y="74"/>
                </a:moveTo>
                <a:cubicBezTo>
                  <a:pt x="594" y="24"/>
                  <a:pt x="1190" y="-1"/>
                  <a:pt x="1787" y="0"/>
                </a:cubicBezTo>
                <a:cubicBezTo>
                  <a:pt x="13716" y="0"/>
                  <a:pt x="23387" y="9670"/>
                  <a:pt x="23387" y="21600"/>
                </a:cubicBezTo>
                <a:cubicBezTo>
                  <a:pt x="23387" y="21650"/>
                  <a:pt x="23386" y="21700"/>
                  <a:pt x="23386" y="21751"/>
                </a:cubicBezTo>
                <a:lnTo>
                  <a:pt x="1787" y="21600"/>
                </a:lnTo>
                <a:lnTo>
                  <a:pt x="0" y="74"/>
                </a:lnTo>
                <a:close/>
              </a:path>
            </a:pathLst>
          </a:custGeom>
          <a:noFill/>
          <a:ln w="1905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70" name="Arc 93"/>
          <p:cNvSpPr>
            <a:spLocks/>
          </p:cNvSpPr>
          <p:nvPr/>
        </p:nvSpPr>
        <p:spPr bwMode="auto">
          <a:xfrm>
            <a:off x="2457450" y="5078413"/>
            <a:ext cx="504825" cy="4318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1905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71" name="Arc 94"/>
          <p:cNvSpPr>
            <a:spLocks/>
          </p:cNvSpPr>
          <p:nvPr/>
        </p:nvSpPr>
        <p:spPr bwMode="auto">
          <a:xfrm flipH="1" flipV="1">
            <a:off x="211138" y="5462588"/>
            <a:ext cx="514350" cy="41275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1905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72" name="Line 95"/>
          <p:cNvSpPr>
            <a:spLocks noChangeShapeType="1"/>
          </p:cNvSpPr>
          <p:nvPr/>
        </p:nvSpPr>
        <p:spPr bwMode="auto">
          <a:xfrm>
            <a:off x="739775" y="5022850"/>
            <a:ext cx="1728788" cy="57150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73" name="Line 96"/>
          <p:cNvSpPr>
            <a:spLocks noChangeShapeType="1"/>
          </p:cNvSpPr>
          <p:nvPr/>
        </p:nvSpPr>
        <p:spPr bwMode="auto">
          <a:xfrm>
            <a:off x="657225" y="5880100"/>
            <a:ext cx="1878013" cy="44450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74" name="Oval 97"/>
          <p:cNvSpPr>
            <a:spLocks noChangeArrowheads="1"/>
          </p:cNvSpPr>
          <p:nvPr/>
        </p:nvSpPr>
        <p:spPr bwMode="auto">
          <a:xfrm>
            <a:off x="1228725" y="5143500"/>
            <a:ext cx="762000" cy="752475"/>
          </a:xfrm>
          <a:prstGeom prst="ellipse">
            <a:avLst/>
          </a:prstGeom>
          <a:noFill/>
          <a:ln w="57150" algn="ctr">
            <a:solidFill>
              <a:srgbClr val="0066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75" name="Arc 98"/>
          <p:cNvSpPr>
            <a:spLocks/>
          </p:cNvSpPr>
          <p:nvPr/>
        </p:nvSpPr>
        <p:spPr bwMode="auto">
          <a:xfrm flipH="1" flipV="1">
            <a:off x="1371600" y="5676900"/>
            <a:ext cx="180975" cy="13335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76" name="Arc 99"/>
          <p:cNvSpPr>
            <a:spLocks/>
          </p:cNvSpPr>
          <p:nvPr/>
        </p:nvSpPr>
        <p:spPr bwMode="auto">
          <a:xfrm flipV="1">
            <a:off x="1676400" y="5657850"/>
            <a:ext cx="123825" cy="142875"/>
          </a:xfrm>
          <a:custGeom>
            <a:avLst/>
            <a:gdLst>
              <a:gd name="T0" fmla="*/ 0 w 21600"/>
              <a:gd name="T1" fmla="*/ 0 h 32406"/>
              <a:gd name="T2" fmla="*/ 2147483647 w 21600"/>
              <a:gd name="T3" fmla="*/ 2147483647 h 32406"/>
              <a:gd name="T4" fmla="*/ 0 w 21600"/>
              <a:gd name="T5" fmla="*/ 2147483647 h 3240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32406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5393"/>
                  <a:pt x="20600" y="29120"/>
                  <a:pt x="18702" y="32405"/>
                </a:cubicBezTo>
              </a:path>
              <a:path w="21600" h="32406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5393"/>
                  <a:pt x="20600" y="29120"/>
                  <a:pt x="18702" y="32405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77" name="Rectangle 100"/>
          <p:cNvSpPr>
            <a:spLocks noChangeArrowheads="1"/>
          </p:cNvSpPr>
          <p:nvPr/>
        </p:nvSpPr>
        <p:spPr bwMode="auto">
          <a:xfrm>
            <a:off x="1577975" y="5114925"/>
            <a:ext cx="88900" cy="88900"/>
          </a:xfrm>
          <a:prstGeom prst="rect">
            <a:avLst/>
          </a:prstGeom>
          <a:solidFill>
            <a:srgbClr val="F60CFC"/>
          </a:solidFill>
          <a:ln w="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78" name="Text Box 101"/>
          <p:cNvSpPr txBox="1">
            <a:spLocks noChangeArrowheads="1"/>
          </p:cNvSpPr>
          <p:nvPr/>
        </p:nvSpPr>
        <p:spPr bwMode="auto">
          <a:xfrm>
            <a:off x="1681163" y="3883025"/>
            <a:ext cx="6746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CC0000"/>
                </a:solidFill>
                <a:latin typeface="Arial Narrow" pitchFamily="34" charset="0"/>
              </a:rPr>
              <a:t>Linac</a:t>
            </a:r>
          </a:p>
        </p:txBody>
      </p:sp>
      <p:sp>
        <p:nvSpPr>
          <p:cNvPr id="24679" name="Text Box 102"/>
          <p:cNvSpPr txBox="1">
            <a:spLocks noChangeArrowheads="1"/>
          </p:cNvSpPr>
          <p:nvPr/>
        </p:nvSpPr>
        <p:spPr bwMode="auto">
          <a:xfrm>
            <a:off x="1704975" y="4625975"/>
            <a:ext cx="6731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800000"/>
                </a:solidFill>
                <a:latin typeface="Arial Narrow" pitchFamily="34" charset="0"/>
              </a:rPr>
              <a:t>RLAs</a:t>
            </a:r>
          </a:p>
        </p:txBody>
      </p:sp>
      <p:sp>
        <p:nvSpPr>
          <p:cNvPr id="24680" name="Text Box 103"/>
          <p:cNvSpPr txBox="1">
            <a:spLocks noChangeArrowheads="1"/>
          </p:cNvSpPr>
          <p:nvPr/>
        </p:nvSpPr>
        <p:spPr bwMode="auto">
          <a:xfrm>
            <a:off x="873125" y="5951538"/>
            <a:ext cx="1606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006666"/>
                </a:solidFill>
              </a:rPr>
              <a:t>Collider Ring</a:t>
            </a:r>
          </a:p>
        </p:txBody>
      </p:sp>
      <p:sp>
        <p:nvSpPr>
          <p:cNvPr id="24681" name="Text Box 104"/>
          <p:cNvSpPr txBox="1">
            <a:spLocks noChangeArrowheads="1"/>
          </p:cNvSpPr>
          <p:nvPr/>
        </p:nvSpPr>
        <p:spPr bwMode="auto">
          <a:xfrm>
            <a:off x="725488" y="2897188"/>
            <a:ext cx="15986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b="1">
                <a:latin typeface="Arial Narrow" pitchFamily="34" charset="0"/>
              </a:rPr>
              <a:t>Drift</a:t>
            </a:r>
            <a:r>
              <a:rPr lang="en-US" sz="1600" b="1">
                <a:solidFill>
                  <a:srgbClr val="339933"/>
                </a:solidFill>
                <a:latin typeface="Arial Narrow" pitchFamily="34" charset="0"/>
              </a:rPr>
              <a:t>, </a:t>
            </a:r>
            <a:r>
              <a:rPr lang="en-US" sz="1600" b="1">
                <a:solidFill>
                  <a:srgbClr val="FF0000"/>
                </a:solidFill>
                <a:latin typeface="Arial Narrow" pitchFamily="34" charset="0"/>
              </a:rPr>
              <a:t>Bunch</a:t>
            </a:r>
            <a:r>
              <a:rPr lang="en-US" sz="1600" b="1">
                <a:solidFill>
                  <a:srgbClr val="339933"/>
                </a:solidFill>
                <a:latin typeface="Arial Narrow" pitchFamily="34" charset="0"/>
              </a:rPr>
              <a:t>, Cool</a:t>
            </a:r>
          </a:p>
        </p:txBody>
      </p:sp>
      <p:sp>
        <p:nvSpPr>
          <p:cNvPr id="24682" name="Text Box 194"/>
          <p:cNvSpPr txBox="1">
            <a:spLocks noChangeArrowheads="1"/>
          </p:cNvSpPr>
          <p:nvPr/>
        </p:nvSpPr>
        <p:spPr bwMode="auto">
          <a:xfrm>
            <a:off x="3432175" y="76993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4683" name="Text Box 195"/>
          <p:cNvSpPr txBox="1">
            <a:spLocks noChangeArrowheads="1"/>
          </p:cNvSpPr>
          <p:nvPr/>
        </p:nvSpPr>
        <p:spPr bwMode="auto">
          <a:xfrm>
            <a:off x="3162300" y="760413"/>
            <a:ext cx="448392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buFontTx/>
              <a:buChar char="•"/>
            </a:pPr>
            <a:r>
              <a:rPr lang="en-US" dirty="0"/>
              <a:t>Reduce transverse </a:t>
            </a:r>
            <a:r>
              <a:rPr lang="en-US" dirty="0" err="1"/>
              <a:t>emittance</a:t>
            </a:r>
            <a:r>
              <a:rPr lang="en-US" dirty="0"/>
              <a:t> </a:t>
            </a:r>
            <a:r>
              <a:rPr lang="en-US"/>
              <a:t>to </a:t>
            </a:r>
            <a:r>
              <a:rPr lang="en-US" smtClean="0"/>
              <a:t>0.0002m</a:t>
            </a:r>
            <a:endParaRPr lang="en-US" dirty="0" smtClean="0"/>
          </a:p>
          <a:p>
            <a:pPr algn="l" eaLnBrk="1" hangingPunct="1">
              <a:buFontTx/>
              <a:buChar char="•"/>
            </a:pPr>
            <a:r>
              <a:rPr lang="en-US" dirty="0" smtClean="0"/>
              <a:t>More Protons/pulse</a:t>
            </a:r>
            <a:endParaRPr lang="en-US" dirty="0"/>
          </a:p>
        </p:txBody>
      </p:sp>
      <p:sp>
        <p:nvSpPr>
          <p:cNvPr id="24685" name="Oval 198"/>
          <p:cNvSpPr>
            <a:spLocks noChangeArrowheads="1"/>
          </p:cNvSpPr>
          <p:nvPr/>
        </p:nvSpPr>
        <p:spPr bwMode="auto">
          <a:xfrm>
            <a:off x="2314575" y="3705225"/>
            <a:ext cx="161925" cy="104775"/>
          </a:xfrm>
          <a:prstGeom prst="ellipse">
            <a:avLst/>
          </a:prstGeom>
          <a:noFill/>
          <a:ln w="38100" algn="ctr">
            <a:solidFill>
              <a:srgbClr val="3399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339933"/>
              </a:solidFill>
            </a:endParaRPr>
          </a:p>
        </p:txBody>
      </p:sp>
      <p:sp>
        <p:nvSpPr>
          <p:cNvPr id="24686" name="Oval 199"/>
          <p:cNvSpPr>
            <a:spLocks noChangeArrowheads="1"/>
          </p:cNvSpPr>
          <p:nvPr/>
        </p:nvSpPr>
        <p:spPr bwMode="auto">
          <a:xfrm>
            <a:off x="2497138" y="3716338"/>
            <a:ext cx="161925" cy="104775"/>
          </a:xfrm>
          <a:prstGeom prst="ellipse">
            <a:avLst/>
          </a:prstGeom>
          <a:noFill/>
          <a:ln w="38100" algn="ctr">
            <a:solidFill>
              <a:srgbClr val="3399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339933"/>
              </a:solidFill>
            </a:endParaRPr>
          </a:p>
        </p:txBody>
      </p:sp>
      <p:sp>
        <p:nvSpPr>
          <p:cNvPr id="24688" name="Text Box 201"/>
          <p:cNvSpPr txBox="1">
            <a:spLocks noChangeArrowheads="1"/>
          </p:cNvSpPr>
          <p:nvPr/>
        </p:nvSpPr>
        <p:spPr bwMode="auto">
          <a:xfrm>
            <a:off x="1133645" y="6323013"/>
            <a:ext cx="140936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l-GR" dirty="0">
                <a:cs typeface="Arial" charset="0"/>
              </a:rPr>
              <a:t>δν</a:t>
            </a:r>
            <a:r>
              <a:rPr lang="en-US" baseline="-25000" dirty="0">
                <a:cs typeface="Arial" charset="0"/>
              </a:rPr>
              <a:t>BB</a:t>
            </a:r>
            <a:r>
              <a:rPr lang="en-US" dirty="0">
                <a:cs typeface="Arial" charset="0"/>
              </a:rPr>
              <a:t> =</a:t>
            </a:r>
            <a:r>
              <a:rPr lang="en-US" dirty="0" smtClean="0">
                <a:cs typeface="Arial" charset="0"/>
              </a:rPr>
              <a:t>0.027</a:t>
            </a:r>
            <a:endParaRPr lang="el-GR" dirty="0"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13140" y="1819850"/>
            <a:ext cx="22019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+</a:t>
            </a:r>
            <a:r>
              <a:rPr lang="en-US" b="1" dirty="0" smtClean="0">
                <a:solidFill>
                  <a:srgbClr val="FF0000"/>
                </a:solidFill>
              </a:rPr>
              <a:t>4</a:t>
            </a:r>
            <a:r>
              <a:rPr lang="en-US" b="1" dirty="0" smtClean="0">
                <a:solidFill>
                  <a:srgbClr val="FF0000"/>
                </a:solidFill>
                <a:sym typeface="Wingdings" pitchFamily="2" charset="2"/>
              </a:rPr>
              <a:t>1 bunch combiner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Upgrade to higher L, Energy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 smtClean="0"/>
              <a:t>higher Luminosity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extended Higgs </a:t>
            </a:r>
          </a:p>
          <a:p>
            <a:pPr lvl="1"/>
            <a:r>
              <a:rPr lang="en-US" dirty="0" smtClean="0"/>
              <a:t>A, H at 500 </a:t>
            </a:r>
            <a:r>
              <a:rPr lang="en-US" dirty="0" err="1" smtClean="0"/>
              <a:t>GeV</a:t>
            </a:r>
            <a:r>
              <a:rPr lang="en-US" dirty="0" smtClean="0"/>
              <a:t> ?</a:t>
            </a:r>
          </a:p>
          <a:p>
            <a:pPr lvl="1"/>
            <a:r>
              <a:rPr lang="en-US" dirty="0" smtClean="0"/>
              <a:t>larger cross sections</a:t>
            </a:r>
          </a:p>
          <a:p>
            <a:pPr lvl="1"/>
            <a:r>
              <a:rPr lang="en-US" dirty="0" smtClean="0"/>
              <a:t>larger energy widths</a:t>
            </a:r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TeV</a:t>
            </a:r>
            <a:r>
              <a:rPr lang="en-US" dirty="0" smtClean="0"/>
              <a:t> new physics ? </a:t>
            </a:r>
          </a:p>
          <a:p>
            <a:pPr lvl="1"/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894" y="1050954"/>
            <a:ext cx="3817887" cy="3032801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C4FCA1-8E9E-4AB0-B29E-301DE2C0B69A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498" y="1288391"/>
            <a:ext cx="3221502" cy="2667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172" y="4211172"/>
            <a:ext cx="2376447" cy="2221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9107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EE5224A-41C8-4986-9AB0-D5B245545D6A}" type="slidenum">
              <a:rPr lang="en-US" smtClean="0"/>
              <a:pPr eaLnBrk="1" hangingPunct="1"/>
              <a:t>27</a:t>
            </a:fld>
            <a:endParaRPr lang="en-US" smtClean="0"/>
          </a:p>
        </p:txBody>
      </p:sp>
      <p:sp>
        <p:nvSpPr>
          <p:cNvPr id="7772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Upgrade path (E and L)</a:t>
            </a:r>
          </a:p>
        </p:txBody>
      </p:sp>
      <p:sp>
        <p:nvSpPr>
          <p:cNvPr id="26628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000" dirty="0" smtClean="0"/>
              <a:t>More cooling</a:t>
            </a:r>
          </a:p>
          <a:p>
            <a:pPr lvl="1" eaLnBrk="1" hangingPunct="1"/>
            <a:r>
              <a:rPr lang="el-GR" sz="1800" dirty="0" smtClean="0"/>
              <a:t>ε</a:t>
            </a:r>
            <a:r>
              <a:rPr lang="en-US" sz="1800" baseline="-25000" dirty="0" err="1" smtClean="0"/>
              <a:t>t,N</a:t>
            </a:r>
            <a:r>
              <a:rPr lang="en-US" sz="1800" dirty="0" smtClean="0">
                <a:latin typeface="Arial" charset="0"/>
                <a:cs typeface="Arial" charset="0"/>
              </a:rPr>
              <a:t>→ 0.0002, </a:t>
            </a:r>
            <a:r>
              <a:rPr lang="el-GR" sz="1800" dirty="0" smtClean="0">
                <a:latin typeface="Arial" charset="0"/>
                <a:cs typeface="Arial" charset="0"/>
              </a:rPr>
              <a:t>β</a:t>
            </a:r>
            <a:r>
              <a:rPr lang="en-US" sz="1800" baseline="30000" dirty="0" smtClean="0">
                <a:latin typeface="Arial" charset="0"/>
                <a:cs typeface="Arial" charset="0"/>
              </a:rPr>
              <a:t>*</a:t>
            </a:r>
            <a:r>
              <a:rPr lang="en-US" sz="1800" dirty="0" smtClean="0">
                <a:latin typeface="Arial" charset="0"/>
                <a:cs typeface="Arial" charset="0"/>
              </a:rPr>
              <a:t>→1cm</a:t>
            </a:r>
            <a:endParaRPr lang="el-GR" sz="1800" dirty="0" smtClean="0">
              <a:latin typeface="Arial" charset="0"/>
              <a:cs typeface="Arial" charset="0"/>
            </a:endParaRPr>
          </a:p>
          <a:p>
            <a:pPr eaLnBrk="1" hangingPunct="1"/>
            <a:r>
              <a:rPr lang="en-US" sz="2000" dirty="0" smtClean="0"/>
              <a:t>Bunch recombination</a:t>
            </a:r>
          </a:p>
          <a:p>
            <a:pPr lvl="1" eaLnBrk="1" hangingPunct="1"/>
            <a:r>
              <a:rPr lang="en-US" sz="1800" dirty="0" smtClean="0"/>
              <a:t>60Hz </a:t>
            </a:r>
            <a:r>
              <a:rPr lang="en-US" sz="1800" dirty="0" smtClean="0">
                <a:sym typeface="Wingdings" pitchFamily="2" charset="2"/>
              </a:rPr>
              <a:t> 15 ?</a:t>
            </a:r>
            <a:endParaRPr lang="en-US" sz="1800" dirty="0" smtClean="0">
              <a:latin typeface="Arial" charset="0"/>
              <a:cs typeface="Arial" charset="0"/>
            </a:endParaRPr>
          </a:p>
          <a:p>
            <a:pPr lvl="1" eaLnBrk="1" hangingPunct="1"/>
            <a:r>
              <a:rPr lang="en-US" sz="1800" dirty="0" smtClean="0">
                <a:latin typeface="Arial" charset="0"/>
                <a:cs typeface="Arial" charset="0"/>
              </a:rPr>
              <a:t>L</a:t>
            </a:r>
            <a:r>
              <a:rPr lang="en-US" sz="1800" dirty="0" smtClean="0"/>
              <a:t> </a:t>
            </a:r>
            <a:r>
              <a:rPr lang="en-US" sz="1800" dirty="0" smtClean="0">
                <a:latin typeface="Arial" charset="0"/>
                <a:cs typeface="Arial" charset="0"/>
              </a:rPr>
              <a:t>→10</a:t>
            </a:r>
            <a:r>
              <a:rPr lang="en-US" sz="1800" baseline="30000" dirty="0" smtClean="0">
                <a:latin typeface="Arial" charset="0"/>
                <a:cs typeface="Arial" charset="0"/>
              </a:rPr>
              <a:t>32</a:t>
            </a:r>
            <a:endParaRPr lang="en-US" sz="1800" dirty="0" smtClean="0"/>
          </a:p>
          <a:p>
            <a:pPr eaLnBrk="1" hangingPunct="1"/>
            <a:r>
              <a:rPr lang="en-US" sz="2000" dirty="0" smtClean="0"/>
              <a:t>More cooling</a:t>
            </a:r>
          </a:p>
          <a:p>
            <a:pPr lvl="1" eaLnBrk="1" hangingPunct="1"/>
            <a:r>
              <a:rPr lang="en-US" sz="1800" dirty="0" smtClean="0"/>
              <a:t>low </a:t>
            </a:r>
            <a:r>
              <a:rPr lang="en-US" sz="1800" dirty="0" err="1" smtClean="0"/>
              <a:t>emittance</a:t>
            </a:r>
            <a:endParaRPr lang="en-US" sz="1800" dirty="0" smtClean="0"/>
          </a:p>
          <a:p>
            <a:pPr lvl="1" eaLnBrk="1" hangingPunct="1"/>
            <a:r>
              <a:rPr lang="el-GR" sz="1800" dirty="0" smtClean="0"/>
              <a:t>ε</a:t>
            </a:r>
            <a:r>
              <a:rPr lang="en-US" sz="1800" baseline="-25000" dirty="0" err="1" smtClean="0"/>
              <a:t>t,N</a:t>
            </a:r>
            <a:r>
              <a:rPr lang="en-US" sz="1800" dirty="0" smtClean="0">
                <a:latin typeface="Arial" charset="0"/>
                <a:cs typeface="Arial" charset="0"/>
              </a:rPr>
              <a:t>→ 0.00003, </a:t>
            </a:r>
            <a:r>
              <a:rPr lang="el-GR" sz="1800" dirty="0" smtClean="0">
                <a:latin typeface="Arial" charset="0"/>
                <a:cs typeface="Arial" charset="0"/>
              </a:rPr>
              <a:t>β</a:t>
            </a:r>
            <a:r>
              <a:rPr lang="en-US" sz="1800" baseline="30000" dirty="0" smtClean="0">
                <a:latin typeface="Arial" charset="0"/>
                <a:cs typeface="Arial" charset="0"/>
              </a:rPr>
              <a:t>*</a:t>
            </a:r>
            <a:r>
              <a:rPr lang="en-US" sz="1800" dirty="0" smtClean="0">
                <a:latin typeface="Arial" charset="0"/>
                <a:cs typeface="Arial" charset="0"/>
              </a:rPr>
              <a:t>→0.3cm</a:t>
            </a:r>
            <a:endParaRPr lang="el-GR" sz="1800" dirty="0" smtClean="0">
              <a:latin typeface="Arial" charset="0"/>
              <a:cs typeface="Arial" charset="0"/>
            </a:endParaRPr>
          </a:p>
          <a:p>
            <a:pPr lvl="1" eaLnBrk="1" hangingPunct="1"/>
            <a:r>
              <a:rPr lang="en-US" sz="1800" dirty="0" smtClean="0"/>
              <a:t>L</a:t>
            </a:r>
            <a:r>
              <a:rPr lang="en-US" sz="1800" dirty="0" smtClean="0">
                <a:latin typeface="Arial" charset="0"/>
                <a:cs typeface="Arial" charset="0"/>
              </a:rPr>
              <a:t>→10</a:t>
            </a:r>
            <a:r>
              <a:rPr lang="en-US" sz="1800" baseline="30000" dirty="0" smtClean="0">
                <a:latin typeface="Arial" charset="0"/>
                <a:cs typeface="Arial" charset="0"/>
              </a:rPr>
              <a:t>33</a:t>
            </a:r>
          </a:p>
          <a:p>
            <a:pPr eaLnBrk="1" hangingPunct="1"/>
            <a:r>
              <a:rPr lang="en-US" sz="2000" dirty="0" smtClean="0"/>
              <a:t>More Protons</a:t>
            </a:r>
          </a:p>
          <a:p>
            <a:pPr lvl="1" eaLnBrk="1" hangingPunct="1"/>
            <a:r>
              <a:rPr lang="en-US" sz="1800" dirty="0" smtClean="0">
                <a:cs typeface="Arial" charset="0"/>
              </a:rPr>
              <a:t>4</a:t>
            </a:r>
            <a:r>
              <a:rPr lang="en-US" sz="1800" dirty="0" smtClean="0">
                <a:latin typeface="Arial" charset="0"/>
                <a:cs typeface="Arial" charset="0"/>
              </a:rPr>
              <a:t>MW </a:t>
            </a:r>
            <a:r>
              <a:rPr lang="en-US" sz="1800" dirty="0" smtClean="0">
                <a:latin typeface="Arial" charset="0"/>
                <a:cs typeface="Arial" charset="0"/>
                <a:sym typeface="Wingdings" pitchFamily="2" charset="2"/>
              </a:rPr>
              <a:t> 8  40 ?</a:t>
            </a:r>
            <a:endParaRPr lang="en-US" sz="1800" dirty="0" smtClean="0">
              <a:latin typeface="Arial" charset="0"/>
              <a:cs typeface="Arial" charset="0"/>
            </a:endParaRPr>
          </a:p>
          <a:p>
            <a:pPr lvl="1" eaLnBrk="1" hangingPunct="1"/>
            <a:r>
              <a:rPr lang="en-US" sz="1800" dirty="0" smtClean="0">
                <a:latin typeface="Arial" charset="0"/>
                <a:cs typeface="Arial" charset="0"/>
              </a:rPr>
              <a:t>15Hz</a:t>
            </a:r>
          </a:p>
          <a:p>
            <a:pPr lvl="1" eaLnBrk="1" hangingPunct="1"/>
            <a:r>
              <a:rPr lang="en-US" sz="1800" dirty="0" smtClean="0"/>
              <a:t>L</a:t>
            </a:r>
            <a:r>
              <a:rPr lang="en-US" sz="1800" dirty="0" smtClean="0">
                <a:latin typeface="Arial" charset="0"/>
                <a:cs typeface="Arial" charset="0"/>
              </a:rPr>
              <a:t>→10</a:t>
            </a:r>
            <a:r>
              <a:rPr lang="en-US" sz="1800" baseline="30000" dirty="0" smtClean="0">
                <a:latin typeface="Arial" charset="0"/>
                <a:cs typeface="Arial" charset="0"/>
              </a:rPr>
              <a:t>34</a:t>
            </a:r>
          </a:p>
          <a:p>
            <a:pPr eaLnBrk="1" hangingPunct="1"/>
            <a:r>
              <a:rPr lang="en-US" sz="2200" dirty="0" smtClean="0">
                <a:latin typeface="Arial" charset="0"/>
                <a:cs typeface="Arial" charset="0"/>
              </a:rPr>
              <a:t>more Acceleration</a:t>
            </a:r>
          </a:p>
          <a:p>
            <a:pPr lvl="1" eaLnBrk="1" hangingPunct="1"/>
            <a:r>
              <a:rPr lang="en-US" sz="1800" dirty="0" smtClean="0">
                <a:latin typeface="Arial" charset="0"/>
                <a:cs typeface="Arial" charset="0"/>
                <a:sym typeface="Wingdings" pitchFamily="2" charset="2"/>
              </a:rPr>
              <a:t>4 </a:t>
            </a:r>
            <a:r>
              <a:rPr lang="en-US" sz="1800" dirty="0" err="1" smtClean="0">
                <a:latin typeface="Arial" charset="0"/>
                <a:cs typeface="Arial" charset="0"/>
                <a:sym typeface="Wingdings" pitchFamily="2" charset="2"/>
              </a:rPr>
              <a:t>TeV</a:t>
            </a:r>
            <a:r>
              <a:rPr lang="en-US" sz="1800" dirty="0" smtClean="0">
                <a:latin typeface="Arial" charset="0"/>
                <a:cs typeface="Arial" charset="0"/>
                <a:sym typeface="Wingdings" pitchFamily="2" charset="2"/>
              </a:rPr>
              <a:t> or more …</a:t>
            </a:r>
            <a:endParaRPr lang="en-US" sz="1800" dirty="0" smtClean="0">
              <a:latin typeface="Arial" charset="0"/>
              <a:cs typeface="Arial" charset="0"/>
            </a:endParaRPr>
          </a:p>
          <a:p>
            <a:pPr lvl="1" eaLnBrk="1" hangingPunct="1"/>
            <a:r>
              <a:rPr lang="en-US" sz="1800" dirty="0"/>
              <a:t>L</a:t>
            </a:r>
            <a:r>
              <a:rPr lang="en-US" sz="1800" dirty="0">
                <a:latin typeface="Arial" charset="0"/>
                <a:cs typeface="Arial" charset="0"/>
              </a:rPr>
              <a:t>→</a:t>
            </a:r>
            <a:r>
              <a:rPr lang="en-US" sz="1800" dirty="0" smtClean="0">
                <a:latin typeface="Arial" charset="0"/>
                <a:cs typeface="Arial" charset="0"/>
              </a:rPr>
              <a:t>10</a:t>
            </a:r>
            <a:r>
              <a:rPr lang="en-US" sz="1800" baseline="30000" dirty="0" smtClean="0">
                <a:latin typeface="Arial" charset="0"/>
                <a:cs typeface="Arial" charset="0"/>
              </a:rPr>
              <a:t>35</a:t>
            </a:r>
            <a:endParaRPr lang="en-US" sz="1800" baseline="30000" dirty="0">
              <a:latin typeface="Arial" charset="0"/>
              <a:cs typeface="Arial" charset="0"/>
            </a:endParaRPr>
          </a:p>
          <a:p>
            <a:pPr lvl="1" eaLnBrk="1" hangingPunct="1"/>
            <a:endParaRPr lang="en-US" sz="1800" dirty="0" smtClean="0">
              <a:latin typeface="Arial" charset="0"/>
              <a:cs typeface="Arial" charset="0"/>
            </a:endParaRPr>
          </a:p>
          <a:p>
            <a:pPr lvl="1" eaLnBrk="1" hangingPunct="1"/>
            <a:endParaRPr lang="en-US" sz="1800" dirty="0" smtClean="0"/>
          </a:p>
          <a:p>
            <a:pPr lvl="1" eaLnBrk="1" hangingPunct="1"/>
            <a:endParaRPr lang="en-US" sz="1800" dirty="0" smtClean="0"/>
          </a:p>
        </p:txBody>
      </p:sp>
      <p:pic>
        <p:nvPicPr>
          <p:cNvPr id="2663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6164" y="3470699"/>
            <a:ext cx="3073999" cy="3387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6236" y="813714"/>
            <a:ext cx="3915641" cy="2616584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Comments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800100"/>
            <a:ext cx="7543800" cy="5524500"/>
          </a:xfrm>
        </p:spPr>
        <p:txBody>
          <a:bodyPr/>
          <a:lstStyle/>
          <a:p>
            <a:r>
              <a:rPr lang="en-US" dirty="0" smtClean="0"/>
              <a:t>125.5 </a:t>
            </a:r>
            <a:r>
              <a:rPr lang="en-US" dirty="0" err="1" smtClean="0"/>
              <a:t>GeV</a:t>
            </a:r>
            <a:r>
              <a:rPr lang="en-US" dirty="0" smtClean="0"/>
              <a:t> Higgs is not easy</a:t>
            </a:r>
          </a:p>
          <a:p>
            <a:pPr lvl="1"/>
            <a:r>
              <a:rPr lang="en-US" dirty="0" smtClean="0"/>
              <a:t>small cross section, small width</a:t>
            </a:r>
          </a:p>
          <a:p>
            <a:r>
              <a:rPr lang="en-US" dirty="0" smtClean="0"/>
              <a:t>Need high-luminosity (&gt; ~10</a:t>
            </a:r>
            <a:r>
              <a:rPr lang="en-US" baseline="30000" dirty="0" smtClean="0"/>
              <a:t>31</a:t>
            </a:r>
            <a:r>
              <a:rPr lang="en-US" dirty="0" smtClean="0"/>
              <a:t> cm</a:t>
            </a:r>
            <a:r>
              <a:rPr lang="en-US" baseline="30000" dirty="0" smtClean="0"/>
              <a:t>-2</a:t>
            </a:r>
            <a:r>
              <a:rPr lang="en-US" dirty="0" smtClean="0"/>
              <a:t>s</a:t>
            </a:r>
            <a:r>
              <a:rPr lang="en-US" baseline="30000" dirty="0" smtClean="0"/>
              <a:t>-1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Need high-intensity proton Driver </a:t>
            </a:r>
          </a:p>
          <a:p>
            <a:pPr lvl="2"/>
            <a:r>
              <a:rPr lang="en-US" dirty="0" smtClean="0"/>
              <a:t>N MW, 5—50 </a:t>
            </a:r>
            <a:r>
              <a:rPr lang="en-US" dirty="0" err="1" smtClean="0"/>
              <a:t>GeV</a:t>
            </a:r>
            <a:r>
              <a:rPr lang="en-US" dirty="0" smtClean="0"/>
              <a:t>,  pulsed mode (10—60 Hz</a:t>
            </a:r>
            <a:r>
              <a:rPr lang="en-US" sz="1600" dirty="0" smtClean="0"/>
              <a:t>)</a:t>
            </a:r>
          </a:p>
          <a:p>
            <a:pPr lvl="1"/>
            <a:r>
              <a:rPr lang="en-US" dirty="0" smtClean="0"/>
              <a:t>Need MW target,  </a:t>
            </a:r>
            <a:r>
              <a:rPr lang="el-GR" dirty="0" smtClean="0"/>
              <a:t>π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l-GR" dirty="0" smtClean="0"/>
              <a:t>μ</a:t>
            </a:r>
            <a:r>
              <a:rPr lang="en-US" dirty="0" smtClean="0"/>
              <a:t> collection</a:t>
            </a:r>
          </a:p>
          <a:p>
            <a:pPr lvl="1"/>
            <a:r>
              <a:rPr lang="en-US" dirty="0" smtClean="0"/>
              <a:t>Need ionization cooling by large factors</a:t>
            </a:r>
            <a:endParaRPr lang="en-US" sz="1800" dirty="0" smtClean="0"/>
          </a:p>
          <a:p>
            <a:pPr lvl="2"/>
            <a:r>
              <a:rPr lang="el-GR" sz="2000" dirty="0" smtClean="0"/>
              <a:t>ε</a:t>
            </a:r>
            <a:r>
              <a:rPr lang="en-US" sz="2000" baseline="-25000" dirty="0" smtClean="0"/>
              <a:t>L</a:t>
            </a:r>
            <a:r>
              <a:rPr lang="en-US" sz="2000" dirty="0" smtClean="0"/>
              <a:t> </a:t>
            </a:r>
            <a:r>
              <a:rPr lang="en-US" sz="2000" dirty="0" smtClean="0">
                <a:sym typeface="Wingdings" pitchFamily="2" charset="2"/>
              </a:rPr>
              <a:t> 0.002 m</a:t>
            </a:r>
          </a:p>
          <a:p>
            <a:pPr lvl="1"/>
            <a:r>
              <a:rPr lang="en-US" sz="2400" dirty="0" smtClean="0"/>
              <a:t>acceleration, collider ring, detector</a:t>
            </a:r>
          </a:p>
          <a:p>
            <a:pPr lvl="2"/>
            <a:r>
              <a:rPr lang="en-US" sz="2200" dirty="0" smtClean="0"/>
              <a:t>spin precession energy measurement</a:t>
            </a:r>
          </a:p>
          <a:p>
            <a:pPr lvl="1"/>
            <a:r>
              <a:rPr lang="en-US" sz="2400" dirty="0" smtClean="0"/>
              <a:t>can get precision </a:t>
            </a:r>
            <a:r>
              <a:rPr lang="en-US" sz="2400" dirty="0" smtClean="0"/>
              <a:t>energy and width</a:t>
            </a:r>
          </a:p>
          <a:p>
            <a:r>
              <a:rPr lang="en-US" dirty="0" smtClean="0"/>
              <a:t>Not extremely cheap</a:t>
            </a:r>
          </a:p>
          <a:p>
            <a:pPr lvl="1"/>
            <a:r>
              <a:rPr lang="en-US" dirty="0" smtClean="0"/>
              <a:t>Most of what we need for high-L high-E </a:t>
            </a:r>
            <a:r>
              <a:rPr lang="el-GR" dirty="0" smtClean="0"/>
              <a:t>μμ</a:t>
            </a:r>
            <a:r>
              <a:rPr lang="en-US" dirty="0" smtClean="0"/>
              <a:t> Collider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C4FCA1-8E9E-4AB0-B29E-301DE2C0B69A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3134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0C9E1F9-0E6C-401B-95C5-4934C737E50C}" type="slidenum">
              <a:rPr lang="en-US" smtClean="0"/>
              <a:pPr eaLnBrk="1" hangingPunct="1"/>
              <a:t>29</a:t>
            </a:fld>
            <a:endParaRPr lang="en-US" smtClean="0"/>
          </a:p>
        </p:txBody>
      </p:sp>
      <p:sp>
        <p:nvSpPr>
          <p:cNvPr id="71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Conclusions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829128"/>
            <a:ext cx="8124825" cy="5524500"/>
          </a:xfrm>
        </p:spPr>
        <p:txBody>
          <a:bodyPr/>
          <a:lstStyle/>
          <a:p>
            <a:pPr eaLnBrk="1" hangingPunct="1"/>
            <a:r>
              <a:rPr lang="en-US" dirty="0" smtClean="0"/>
              <a:t>An Initial </a:t>
            </a:r>
            <a:r>
              <a:rPr lang="en-US" dirty="0" err="1" smtClean="0"/>
              <a:t>Muon</a:t>
            </a:r>
            <a:r>
              <a:rPr lang="en-US" dirty="0" smtClean="0"/>
              <a:t> Collider (125 </a:t>
            </a:r>
            <a:r>
              <a:rPr lang="en-US" dirty="0" err="1" smtClean="0"/>
              <a:t>GeV</a:t>
            </a:r>
            <a:r>
              <a:rPr lang="en-US" dirty="0" smtClean="0"/>
              <a:t>) could be constructed, L&gt;~10</a:t>
            </a:r>
            <a:r>
              <a:rPr lang="en-US" baseline="30000" dirty="0" smtClean="0"/>
              <a:t>31</a:t>
            </a:r>
            <a:r>
              <a:rPr lang="en-US" sz="1800" dirty="0" smtClean="0"/>
              <a:t>cm</a:t>
            </a:r>
            <a:r>
              <a:rPr lang="en-US" sz="1800" baseline="30000" dirty="0" smtClean="0"/>
              <a:t>-2</a:t>
            </a:r>
            <a:r>
              <a:rPr lang="en-US" sz="1800" dirty="0" smtClean="0"/>
              <a:t>s</a:t>
            </a:r>
            <a:r>
              <a:rPr lang="en-US" sz="1800" baseline="30000" dirty="0" smtClean="0"/>
              <a:t>-1</a:t>
            </a:r>
          </a:p>
          <a:p>
            <a:pPr lvl="1" eaLnBrk="1" hangingPunct="1"/>
            <a:r>
              <a:rPr lang="en-US" dirty="0" smtClean="0"/>
              <a:t>L -&gt; 10</a:t>
            </a:r>
            <a:r>
              <a:rPr lang="en-US" baseline="30000" dirty="0" smtClean="0"/>
              <a:t>32</a:t>
            </a:r>
            <a:r>
              <a:rPr lang="en-US" dirty="0" smtClean="0"/>
              <a:t> cm</a:t>
            </a:r>
            <a:r>
              <a:rPr lang="en-US" baseline="30000" dirty="0" smtClean="0"/>
              <a:t>-2</a:t>
            </a:r>
            <a:r>
              <a:rPr lang="en-US" dirty="0" smtClean="0"/>
              <a:t>s</a:t>
            </a:r>
            <a:r>
              <a:rPr lang="en-US" baseline="30000" dirty="0" smtClean="0"/>
              <a:t>-1</a:t>
            </a:r>
            <a:endParaRPr lang="en-US" dirty="0" smtClean="0"/>
          </a:p>
          <a:p>
            <a:pPr lvl="1" eaLnBrk="1" hangingPunct="1"/>
            <a:r>
              <a:rPr lang="en-US" dirty="0" smtClean="0"/>
              <a:t>needs less transverse cooling</a:t>
            </a:r>
          </a:p>
          <a:p>
            <a:pPr lvl="1" eaLnBrk="1" hangingPunct="1"/>
            <a:r>
              <a:rPr lang="en-US" dirty="0" smtClean="0"/>
              <a:t>does need front end (</a:t>
            </a:r>
            <a:r>
              <a:rPr lang="en-US" b="1" dirty="0" smtClean="0"/>
              <a:t>captures both </a:t>
            </a:r>
            <a:r>
              <a:rPr lang="el-GR" b="1" dirty="0" smtClean="0"/>
              <a:t>μ</a:t>
            </a:r>
            <a:r>
              <a:rPr lang="en-US" b="1" baseline="30000" dirty="0" smtClean="0"/>
              <a:t>+</a:t>
            </a:r>
            <a:r>
              <a:rPr lang="en-US" b="1" dirty="0" smtClean="0"/>
              <a:t> and </a:t>
            </a:r>
            <a:r>
              <a:rPr lang="el-GR" b="1" dirty="0" smtClean="0"/>
              <a:t>μ</a:t>
            </a:r>
            <a:r>
              <a:rPr lang="en-US" b="1" baseline="30000" dirty="0" smtClean="0"/>
              <a:t>-</a:t>
            </a:r>
            <a:r>
              <a:rPr lang="en-US" dirty="0" smtClean="0"/>
              <a:t>)</a:t>
            </a:r>
          </a:p>
          <a:p>
            <a:pPr lvl="1" eaLnBrk="1" hangingPunct="1"/>
            <a:r>
              <a:rPr lang="en-US" dirty="0" smtClean="0"/>
              <a:t>can be initiated on the Z</a:t>
            </a:r>
            <a:r>
              <a:rPr lang="en-US" baseline="-25000" dirty="0" smtClean="0"/>
              <a:t>0</a:t>
            </a:r>
          </a:p>
          <a:p>
            <a:pPr lvl="1" eaLnBrk="1" hangingPunct="1"/>
            <a:r>
              <a:rPr lang="en-US" dirty="0" smtClean="0"/>
              <a:t>Need more design development for Snowmass 2013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Could be upgraded to high-energy</a:t>
            </a:r>
          </a:p>
          <a:p>
            <a:pPr lvl="1" eaLnBrk="1" hangingPunct="1"/>
            <a:r>
              <a:rPr lang="en-US" dirty="0" smtClean="0"/>
              <a:t>more cooling, reverse </a:t>
            </a:r>
            <a:r>
              <a:rPr lang="en-US" dirty="0" err="1" smtClean="0"/>
              <a:t>emittance</a:t>
            </a:r>
            <a:r>
              <a:rPr lang="en-US" dirty="0" smtClean="0"/>
              <a:t> exchange </a:t>
            </a:r>
          </a:p>
          <a:p>
            <a:pPr lvl="1" eaLnBrk="1" hangingPunct="1"/>
            <a:r>
              <a:rPr lang="en-US" dirty="0" smtClean="0"/>
              <a:t>more acceleration</a:t>
            </a:r>
          </a:p>
          <a:p>
            <a:pPr lvl="1" eaLnBrk="1" hangingPunct="1"/>
            <a:endParaRPr lang="en-US" dirty="0" smtClean="0"/>
          </a:p>
        </p:txBody>
      </p:sp>
      <p:pic>
        <p:nvPicPr>
          <p:cNvPr id="7" name="Picture 6" descr="Block_Diagrams_R7_MC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53" y="4973974"/>
            <a:ext cx="7773347" cy="18840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125 </a:t>
            </a:r>
            <a:r>
              <a:rPr lang="en-US" dirty="0" err="1" smtClean="0"/>
              <a:t>GeV</a:t>
            </a:r>
            <a:r>
              <a:rPr lang="en-US" dirty="0" smtClean="0"/>
              <a:t> Higgs?</a:t>
            </a:r>
            <a:endParaRPr lang="en-US" dirty="0"/>
          </a:p>
        </p:txBody>
      </p:sp>
      <p:sp>
        <p:nvSpPr>
          <p:cNvPr id="5123" name="Text Placeholder 2"/>
          <p:cNvSpPr>
            <a:spLocks noGrp="1"/>
          </p:cNvSpPr>
          <p:nvPr>
            <p:ph type="body" sz="half" idx="1"/>
          </p:nvPr>
        </p:nvSpPr>
        <p:spPr>
          <a:xfrm>
            <a:off x="352425" y="800100"/>
            <a:ext cx="4191000" cy="5524500"/>
          </a:xfrm>
        </p:spPr>
        <p:txBody>
          <a:bodyPr/>
          <a:lstStyle/>
          <a:p>
            <a:r>
              <a:rPr lang="en-US" dirty="0" smtClean="0"/>
              <a:t>Low Mass Higgs ?</a:t>
            </a:r>
          </a:p>
          <a:p>
            <a:pPr lvl="1"/>
            <a:r>
              <a:rPr lang="en-US" dirty="0"/>
              <a:t>O</a:t>
            </a:r>
            <a:r>
              <a:rPr lang="en-US" dirty="0" smtClean="0"/>
              <a:t>bserved at ATLAS-CMS</a:t>
            </a:r>
          </a:p>
          <a:p>
            <a:pPr lvl="2"/>
            <a:r>
              <a:rPr lang="en-US" dirty="0" smtClean="0"/>
              <a:t>~125GeV</a:t>
            </a:r>
          </a:p>
          <a:p>
            <a:pPr lvl="2"/>
            <a:r>
              <a:rPr lang="en-US" dirty="0" smtClean="0"/>
              <a:t>~”4+</a:t>
            </a:r>
            <a:r>
              <a:rPr lang="el-GR" dirty="0" smtClean="0"/>
              <a:t>σ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cross-section H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>
                <a:sym typeface="Symbol"/>
              </a:rPr>
              <a:t>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smtClean="0"/>
              <a:t> larger than MSM</a:t>
            </a:r>
          </a:p>
          <a:p>
            <a:pPr lvl="2"/>
            <a:r>
              <a:rPr lang="en-US" dirty="0" smtClean="0"/>
              <a:t>~&lt;2× in LHC measurement</a:t>
            </a:r>
          </a:p>
          <a:p>
            <a:pPr lvl="3"/>
            <a:r>
              <a:rPr lang="en-US" dirty="0" smtClean="0"/>
              <a:t>a bit “beyond standard model” ?</a:t>
            </a:r>
          </a:p>
        </p:txBody>
      </p:sp>
      <p:sp>
        <p:nvSpPr>
          <p:cNvPr id="5124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C3169D6-EED7-48EB-96BD-2FE383E13E51}" type="slidenum">
              <a:rPr lang="en-US" smtClean="0"/>
              <a:pPr eaLnBrk="1" hangingPunct="1"/>
              <a:t>3</a:t>
            </a:fld>
            <a:endParaRPr lang="en-US" smtClean="0"/>
          </a:p>
        </p:txBody>
      </p:sp>
      <p:pic>
        <p:nvPicPr>
          <p:cNvPr id="5125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188" y="1668633"/>
            <a:ext cx="3609975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4" descr="ATLASg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2599" y="1088791"/>
            <a:ext cx="3617912" cy="273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1" y="3995225"/>
            <a:ext cx="4761677" cy="27483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600" y="3995225"/>
            <a:ext cx="3765911" cy="26066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296" y="895222"/>
            <a:ext cx="3432517" cy="2928832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Professional endorsement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C4FCA1-8E9E-4AB0-B29E-301DE2C0B69A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23" y="784274"/>
            <a:ext cx="4565374" cy="605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2426" y="4961310"/>
            <a:ext cx="2521414" cy="1606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681" y="784274"/>
            <a:ext cx="39243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5279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950" y="3638550"/>
            <a:ext cx="3967163" cy="272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>
              <a:defRPr/>
            </a:pPr>
            <a:r>
              <a:rPr lang="el-GR" dirty="0">
                <a:cs typeface="Calibri"/>
              </a:rPr>
              <a:t>μμ</a:t>
            </a:r>
            <a:r>
              <a:rPr lang="en-US" dirty="0">
                <a:cs typeface="Calibri"/>
              </a:rPr>
              <a:t> </a:t>
            </a:r>
            <a:r>
              <a:rPr lang="en-US" dirty="0">
                <a:cs typeface="Calibri"/>
                <a:sym typeface="Wingdings" pitchFamily="2" charset="2"/>
              </a:rPr>
              <a:t> </a:t>
            </a:r>
            <a:r>
              <a:rPr lang="en-US" dirty="0" smtClean="0">
                <a:cs typeface="Calibri"/>
                <a:sym typeface="Wingdings" pitchFamily="2" charset="2"/>
              </a:rPr>
              <a:t>H</a:t>
            </a:r>
            <a:r>
              <a:rPr lang="en-US" dirty="0" smtClean="0">
                <a:cs typeface="Arial" charset="0"/>
                <a:sym typeface="Wingdings" pitchFamily="2" charset="2"/>
              </a:rPr>
              <a:t>     </a:t>
            </a:r>
            <a:r>
              <a:rPr lang="en-US" dirty="0" smtClean="0"/>
              <a:t>cross-section</a:t>
            </a:r>
            <a:r>
              <a:rPr lang="en-US" dirty="0"/>
              <a:t>, width</a:t>
            </a:r>
            <a:r>
              <a:rPr lang="en-US" dirty="0" smtClean="0"/>
              <a:t>?</a:t>
            </a:r>
            <a:br>
              <a:rPr lang="en-US" dirty="0" smtClean="0"/>
            </a:br>
            <a:r>
              <a:rPr lang="en-US" sz="1200" dirty="0" smtClean="0"/>
              <a:t>Barger, Berger, </a:t>
            </a:r>
            <a:r>
              <a:rPr lang="en-US" sz="1200" dirty="0" err="1"/>
              <a:t>Gunion</a:t>
            </a:r>
            <a:r>
              <a:rPr lang="en-US" sz="1200" dirty="0"/>
              <a:t>, Han,</a:t>
            </a:r>
            <a:r>
              <a:rPr lang="en-US" sz="1200" i="1" dirty="0" smtClean="0">
                <a:effectLst/>
              </a:rPr>
              <a:t> </a:t>
            </a:r>
            <a:r>
              <a:rPr lang="en-US" sz="1200" i="1" dirty="0">
                <a:effectLst/>
              </a:rPr>
              <a:t>Physics Reports </a:t>
            </a:r>
            <a:r>
              <a:rPr lang="en-US" sz="1200" dirty="0">
                <a:effectLst/>
              </a:rPr>
              <a:t>286, 1-51 (1997</a:t>
            </a:r>
            <a:r>
              <a:rPr lang="en-US" sz="1200" dirty="0" smtClean="0">
                <a:effectLst/>
              </a:rPr>
              <a:t>)</a:t>
            </a:r>
            <a:endParaRPr lang="en-US" sz="1200" dirty="0"/>
          </a:p>
        </p:txBody>
      </p:sp>
      <p:sp>
        <p:nvSpPr>
          <p:cNvPr id="6147" name="Text Placeholder 2"/>
          <p:cNvSpPr>
            <a:spLocks noGrp="1"/>
          </p:cNvSpPr>
          <p:nvPr>
            <p:ph type="body" sz="half" idx="1"/>
          </p:nvPr>
        </p:nvSpPr>
        <p:spPr>
          <a:xfrm>
            <a:off x="259080" y="876300"/>
            <a:ext cx="5137379" cy="2946400"/>
          </a:xfrm>
        </p:spPr>
        <p:txBody>
          <a:bodyPr/>
          <a:lstStyle/>
          <a:p>
            <a:r>
              <a:rPr lang="en-US" dirty="0" smtClean="0"/>
              <a:t>Cross section expected to be ~40pb</a:t>
            </a:r>
          </a:p>
          <a:p>
            <a:pPr lvl="1"/>
            <a:r>
              <a:rPr lang="el-GR" sz="2800" b="1" dirty="0">
                <a:solidFill>
                  <a:srgbClr val="333399"/>
                </a:solidFill>
                <a:cs typeface="Calibri" pitchFamily="34" charset="0"/>
              </a:rPr>
              <a:t>μ</a:t>
            </a:r>
            <a:r>
              <a:rPr lang="en-US" sz="2800" b="1" baseline="30000" dirty="0">
                <a:solidFill>
                  <a:srgbClr val="333399"/>
                </a:solidFill>
                <a:cs typeface="Calibri" pitchFamily="34" charset="0"/>
              </a:rPr>
              <a:t>+</a:t>
            </a:r>
            <a:r>
              <a:rPr lang="el-GR" sz="2800" b="1" dirty="0">
                <a:solidFill>
                  <a:srgbClr val="333399"/>
                </a:solidFill>
                <a:cs typeface="Calibri" pitchFamily="34" charset="0"/>
              </a:rPr>
              <a:t>μ</a:t>
            </a:r>
            <a:r>
              <a:rPr lang="en-US" sz="2800" b="1" baseline="30000" dirty="0">
                <a:solidFill>
                  <a:srgbClr val="333399"/>
                </a:solidFill>
                <a:cs typeface="Calibri" pitchFamily="34" charset="0"/>
              </a:rPr>
              <a:t>-</a:t>
            </a:r>
            <a:r>
              <a:rPr lang="en-US" sz="2800" b="1" dirty="0">
                <a:solidFill>
                  <a:srgbClr val="333399"/>
                </a:solidFill>
                <a:cs typeface="Calibri" pitchFamily="34" charset="0"/>
              </a:rPr>
              <a:t> </a:t>
            </a:r>
            <a:r>
              <a:rPr lang="en-US" sz="2800" b="1" dirty="0">
                <a:solidFill>
                  <a:srgbClr val="333399"/>
                </a:solidFill>
                <a:cs typeface="Calibri" pitchFamily="34" charset="0"/>
                <a:sym typeface="Wingdings" pitchFamily="2" charset="2"/>
              </a:rPr>
              <a:t> H</a:t>
            </a:r>
            <a:endParaRPr lang="en-US" sz="2800" b="1" dirty="0">
              <a:solidFill>
                <a:srgbClr val="333399"/>
              </a:solidFill>
              <a:cs typeface="Arial" charset="0"/>
            </a:endParaRPr>
          </a:p>
          <a:p>
            <a:pPr lvl="1"/>
            <a:r>
              <a:rPr lang="en-US" sz="2800" b="1" dirty="0">
                <a:solidFill>
                  <a:srgbClr val="333399"/>
                </a:solidFill>
                <a:cs typeface="Arial" charset="0"/>
                <a:sym typeface="Symbol"/>
              </a:rPr>
              <a:t>  m</a:t>
            </a:r>
            <a:r>
              <a:rPr lang="en-US" sz="2800" b="1" baseline="-25000" dirty="0">
                <a:solidFill>
                  <a:srgbClr val="333399"/>
                </a:solidFill>
                <a:cs typeface="Arial" charset="0"/>
                <a:sym typeface="Symbol"/>
              </a:rPr>
              <a:t></a:t>
            </a:r>
            <a:r>
              <a:rPr lang="en-US" sz="2800" b="1" baseline="30000" dirty="0" smtClean="0">
                <a:solidFill>
                  <a:srgbClr val="333399"/>
                </a:solidFill>
                <a:cs typeface="Arial" charset="0"/>
                <a:sym typeface="Symbol"/>
              </a:rPr>
              <a:t>2</a:t>
            </a:r>
            <a:endParaRPr lang="en-US" dirty="0" smtClean="0"/>
          </a:p>
          <a:p>
            <a:pPr lvl="1"/>
            <a:r>
              <a:rPr lang="en-US" dirty="0" smtClean="0"/>
              <a:t>width ~4MeV</a:t>
            </a:r>
          </a:p>
          <a:p>
            <a:r>
              <a:rPr lang="en-US" dirty="0" smtClean="0"/>
              <a:t>at L=10</a:t>
            </a:r>
            <a:r>
              <a:rPr lang="en-US" baseline="30000" dirty="0" smtClean="0"/>
              <a:t>31</a:t>
            </a:r>
            <a:r>
              <a:rPr lang="en-US" dirty="0" smtClean="0"/>
              <a:t>, t=10</a:t>
            </a:r>
            <a:r>
              <a:rPr lang="en-US" baseline="30000" dirty="0" smtClean="0"/>
              <a:t>7</a:t>
            </a:r>
            <a:r>
              <a:rPr lang="en-US" dirty="0" smtClean="0"/>
              <a:t>s</a:t>
            </a:r>
          </a:p>
          <a:p>
            <a:r>
              <a:rPr lang="en-US" dirty="0" smtClean="0">
                <a:sym typeface="Wingdings" pitchFamily="2" charset="2"/>
              </a:rPr>
              <a:t>4000 H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Beyond SM may be larger</a:t>
            </a:r>
          </a:p>
          <a:p>
            <a:pPr lvl="2"/>
            <a:r>
              <a:rPr lang="en-US" dirty="0" smtClean="0">
                <a:sym typeface="Wingdings" pitchFamily="2" charset="2"/>
              </a:rPr>
              <a:t>In SSM can be much wider</a:t>
            </a:r>
            <a:endParaRPr lang="en-US" dirty="0" smtClean="0">
              <a:latin typeface="Arial Narrow" pitchFamily="34" charset="0"/>
              <a:cs typeface="Arial" charset="0"/>
            </a:endParaRPr>
          </a:p>
          <a:p>
            <a:r>
              <a:rPr lang="en-US" dirty="0" smtClean="0">
                <a:cs typeface="Arial" charset="0"/>
              </a:rPr>
              <a:t>Could scan over peak to get M</a:t>
            </a:r>
            <a:r>
              <a:rPr lang="en-US" baseline="-25000" dirty="0" smtClean="0">
                <a:cs typeface="Arial" charset="0"/>
              </a:rPr>
              <a:t>H</a:t>
            </a:r>
            <a:r>
              <a:rPr lang="en-US" dirty="0" smtClean="0">
                <a:cs typeface="Arial" charset="0"/>
              </a:rPr>
              <a:t>, </a:t>
            </a:r>
            <a:r>
              <a:rPr lang="el-GR" dirty="0" smtClean="0">
                <a:cs typeface="Arial" charset="0"/>
              </a:rPr>
              <a:t>δ</a:t>
            </a:r>
            <a:r>
              <a:rPr lang="en-US" dirty="0" smtClean="0">
                <a:cs typeface="Arial" charset="0"/>
              </a:rPr>
              <a:t>E</a:t>
            </a:r>
          </a:p>
          <a:p>
            <a:pPr marL="457200" lvl="1" indent="0">
              <a:buNone/>
            </a:pPr>
            <a:r>
              <a:rPr lang="en-US" b="1" dirty="0" smtClean="0">
                <a:solidFill>
                  <a:srgbClr val="800000"/>
                </a:solidFill>
                <a:cs typeface="Arial" charset="0"/>
              </a:rPr>
              <a:t>H </a:t>
            </a:r>
            <a:r>
              <a:rPr lang="en-US" b="1" dirty="0">
                <a:solidFill>
                  <a:srgbClr val="800000"/>
                </a:solidFill>
                <a:cs typeface="Arial" charset="0"/>
                <a:sym typeface="Wingdings" pitchFamily="2" charset="2"/>
              </a:rPr>
              <a:t> b   ̅b mostly</a:t>
            </a:r>
          </a:p>
          <a:p>
            <a:pPr marL="457200" lvl="1" indent="0">
              <a:buNone/>
            </a:pPr>
            <a:endParaRPr lang="en-US" b="1" dirty="0" smtClean="0">
              <a:latin typeface="Arial Narrow" pitchFamily="34" charset="0"/>
              <a:cs typeface="Arial" charset="0"/>
            </a:endParaRPr>
          </a:p>
        </p:txBody>
      </p:sp>
      <p:sp>
        <p:nvSpPr>
          <p:cNvPr id="6148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4F897DD-9007-407D-ACE0-758D0DFEBBF0}" type="slidenum">
              <a:rPr lang="en-US" smtClean="0"/>
              <a:pPr eaLnBrk="1" hangingPunct="1"/>
              <a:t>4</a:t>
            </a:fld>
            <a:endParaRPr lang="en-US" smtClean="0"/>
          </a:p>
        </p:txBody>
      </p:sp>
      <p:pic>
        <p:nvPicPr>
          <p:cNvPr id="614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054" y="960120"/>
            <a:ext cx="3505946" cy="2494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</p:pic>
      <p:sp>
        <p:nvSpPr>
          <p:cNvPr id="6151" name="TextBox 8"/>
          <p:cNvSpPr txBox="1">
            <a:spLocks noChangeArrowheads="1"/>
          </p:cNvSpPr>
          <p:nvPr/>
        </p:nvSpPr>
        <p:spPr bwMode="auto">
          <a:xfrm>
            <a:off x="7124700" y="1657350"/>
            <a:ext cx="9858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</a:rPr>
              <a:t>0.01%</a:t>
            </a:r>
          </a:p>
          <a:p>
            <a:pPr eaLnBrk="1" hangingPunct="1"/>
            <a:r>
              <a:rPr lang="en-US">
                <a:solidFill>
                  <a:srgbClr val="FF0000"/>
                </a:solidFill>
              </a:rPr>
              <a:t>=6 MeV</a:t>
            </a:r>
          </a:p>
        </p:txBody>
      </p:sp>
      <p:sp>
        <p:nvSpPr>
          <p:cNvPr id="6152" name="Rectangle 9"/>
          <p:cNvSpPr>
            <a:spLocks noChangeArrowheads="1"/>
          </p:cNvSpPr>
          <p:nvPr/>
        </p:nvSpPr>
        <p:spPr bwMode="auto">
          <a:xfrm>
            <a:off x="4562475" y="3454400"/>
            <a:ext cx="4572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l-GR" b="1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δ</a:t>
            </a:r>
            <a:r>
              <a:rPr lang="en-US" b="1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E = 0.003</a:t>
            </a:r>
            <a:r>
              <a:rPr lang="en-US" sz="1600" b="1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%</a:t>
            </a:r>
            <a:r>
              <a:rPr lang="en-US" b="1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 =2 </a:t>
            </a:r>
            <a:r>
              <a:rPr lang="en-US" sz="1600" b="1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MeV</a:t>
            </a:r>
          </a:p>
        </p:txBody>
      </p:sp>
      <p:sp>
        <p:nvSpPr>
          <p:cNvPr id="6153" name="TextBox 2"/>
          <p:cNvSpPr txBox="1">
            <a:spLocks noChangeArrowheads="1"/>
          </p:cNvSpPr>
          <p:nvPr/>
        </p:nvSpPr>
        <p:spPr bwMode="auto">
          <a:xfrm>
            <a:off x="6623050" y="6334125"/>
            <a:ext cx="1003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~10</a:t>
            </a:r>
            <a:r>
              <a:rPr lang="en-US" baseline="30000"/>
              <a:t>36</a:t>
            </a:r>
            <a:r>
              <a:rPr lang="en-US"/>
              <a:t>/pt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02" y="5794771"/>
            <a:ext cx="3632693" cy="1063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Compare to e</a:t>
            </a:r>
            <a:r>
              <a:rPr lang="en-US" baseline="30000" dirty="0" smtClean="0"/>
              <a:t>+</a:t>
            </a:r>
            <a:r>
              <a:rPr lang="en-US" dirty="0" smtClean="0"/>
              <a:t>-e</a:t>
            </a:r>
            <a:r>
              <a:rPr lang="en-US" baseline="30000" dirty="0" smtClean="0"/>
              <a:t>- </a:t>
            </a:r>
            <a:r>
              <a:rPr lang="en-US" dirty="0" smtClean="0"/>
              <a:t>Collider</a:t>
            </a:r>
            <a:endParaRPr lang="en-US" baseline="30000" dirty="0"/>
          </a:p>
        </p:txBody>
      </p:sp>
      <p:sp>
        <p:nvSpPr>
          <p:cNvPr id="7171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800100"/>
            <a:ext cx="3998913" cy="5524500"/>
          </a:xfrm>
        </p:spPr>
        <p:txBody>
          <a:bodyPr/>
          <a:lstStyle/>
          <a:p>
            <a:r>
              <a:rPr lang="en-US" dirty="0" smtClean="0">
                <a:latin typeface="Arial Narrow" pitchFamily="34" charset="0"/>
                <a:cs typeface="Arial" charset="0"/>
                <a:sym typeface="Wingdings" pitchFamily="2" charset="2"/>
              </a:rPr>
              <a:t>No direct H production in </a:t>
            </a:r>
            <a:r>
              <a:rPr lang="en-US" dirty="0" smtClean="0"/>
              <a:t>e</a:t>
            </a:r>
            <a:r>
              <a:rPr lang="en-US" baseline="30000" dirty="0" smtClean="0"/>
              <a:t>+</a:t>
            </a:r>
            <a:r>
              <a:rPr lang="en-US" dirty="0" smtClean="0"/>
              <a:t>-e</a:t>
            </a:r>
            <a:r>
              <a:rPr lang="en-US" baseline="30000" dirty="0" smtClean="0"/>
              <a:t>- </a:t>
            </a:r>
            <a:endParaRPr lang="en-US" dirty="0" smtClean="0">
              <a:latin typeface="Arial Narrow" pitchFamily="34" charset="0"/>
              <a:cs typeface="Arial" charset="0"/>
              <a:sym typeface="Wingdings" pitchFamily="2" charset="2"/>
            </a:endParaRPr>
          </a:p>
          <a:p>
            <a:pPr lvl="1"/>
            <a:r>
              <a:rPr lang="en-US" dirty="0" smtClean="0">
                <a:latin typeface="Arial Narrow" pitchFamily="34" charset="0"/>
                <a:cs typeface="Arial" charset="0"/>
                <a:sym typeface="Wingdings" pitchFamily="2" charset="2"/>
              </a:rPr>
              <a:t>No narrow resonance</a:t>
            </a:r>
          </a:p>
          <a:p>
            <a:pPr lvl="2"/>
            <a:r>
              <a:rPr lang="en-US" dirty="0" smtClean="0">
                <a:latin typeface="Arial Narrow" pitchFamily="34" charset="0"/>
                <a:cs typeface="Arial" charset="0"/>
                <a:sym typeface="Wingdings" pitchFamily="2" charset="2"/>
              </a:rPr>
              <a:t>associated production Z +H</a:t>
            </a:r>
          </a:p>
          <a:p>
            <a:r>
              <a:rPr lang="en-US" dirty="0" smtClean="0">
                <a:latin typeface="Arial Narrow" pitchFamily="34" charset="0"/>
                <a:cs typeface="Arial" charset="0"/>
                <a:sym typeface="Wingdings" pitchFamily="2" charset="2"/>
              </a:rPr>
              <a:t> e</a:t>
            </a:r>
            <a:r>
              <a:rPr lang="en-US" baseline="30000" dirty="0" smtClean="0">
                <a:latin typeface="Arial Narrow" pitchFamily="34" charset="0"/>
                <a:cs typeface="Arial" charset="0"/>
                <a:sym typeface="Wingdings" pitchFamily="2" charset="2"/>
              </a:rPr>
              <a:t>+</a:t>
            </a:r>
            <a:r>
              <a:rPr lang="en-US" dirty="0" smtClean="0">
                <a:latin typeface="Arial Narrow" pitchFamily="34" charset="0"/>
                <a:cs typeface="Arial" charset="0"/>
                <a:sym typeface="Wingdings" pitchFamily="2" charset="2"/>
              </a:rPr>
              <a:t>-e</a:t>
            </a:r>
            <a:r>
              <a:rPr lang="en-US" baseline="30000" dirty="0" smtClean="0">
                <a:latin typeface="Arial Narrow" pitchFamily="34" charset="0"/>
                <a:cs typeface="Arial" charset="0"/>
                <a:sym typeface="Wingdings" pitchFamily="2" charset="2"/>
              </a:rPr>
              <a:t>-</a:t>
            </a:r>
            <a:r>
              <a:rPr lang="en-US" dirty="0" smtClean="0">
                <a:latin typeface="Arial Narrow" pitchFamily="34" charset="0"/>
                <a:cs typeface="Arial" charset="0"/>
                <a:sym typeface="Wingdings" pitchFamily="2" charset="2"/>
              </a:rPr>
              <a:t>  ZH</a:t>
            </a:r>
          </a:p>
          <a:p>
            <a:pPr lvl="1"/>
            <a:r>
              <a:rPr lang="en-US" b="1" dirty="0" smtClean="0">
                <a:latin typeface="Arial Narrow" pitchFamily="34" charset="0"/>
                <a:cs typeface="Arial" charset="0"/>
                <a:sym typeface="Wingdings" pitchFamily="2" charset="2"/>
              </a:rPr>
              <a:t>~0.2pb at 250GeV</a:t>
            </a:r>
          </a:p>
          <a:p>
            <a:pPr lvl="2"/>
            <a:r>
              <a:rPr lang="en-US" b="1" dirty="0" smtClean="0">
                <a:latin typeface="Arial Narrow" pitchFamily="34" charset="0"/>
                <a:cs typeface="Arial" charset="0"/>
                <a:sym typeface="Wingdings" pitchFamily="2" charset="2"/>
              </a:rPr>
              <a:t>background is ~10pb</a:t>
            </a:r>
          </a:p>
          <a:p>
            <a:pPr lvl="1"/>
            <a:r>
              <a:rPr lang="en-US" b="1" dirty="0" smtClean="0">
                <a:latin typeface="Arial Narrow" pitchFamily="34" charset="0"/>
                <a:cs typeface="Arial" charset="0"/>
                <a:sym typeface="Wingdings" pitchFamily="2" charset="2"/>
              </a:rPr>
              <a:t>200/year at L =10</a:t>
            </a:r>
            <a:r>
              <a:rPr lang="en-US" b="1" baseline="30000" dirty="0" smtClean="0">
                <a:latin typeface="Arial Narrow" pitchFamily="34" charset="0"/>
                <a:cs typeface="Arial" charset="0"/>
                <a:sym typeface="Wingdings" pitchFamily="2" charset="2"/>
              </a:rPr>
              <a:t>32</a:t>
            </a:r>
            <a:r>
              <a:rPr lang="en-US" b="1" dirty="0" smtClean="0">
                <a:latin typeface="Arial Narrow" pitchFamily="34" charset="0"/>
                <a:cs typeface="Arial" charset="0"/>
                <a:sym typeface="Wingdings" pitchFamily="2" charset="2"/>
              </a:rPr>
              <a:t> (~LEP)</a:t>
            </a:r>
            <a:endParaRPr lang="en-US" b="1" baseline="30000" dirty="0" smtClean="0">
              <a:latin typeface="Arial Narrow" pitchFamily="34" charset="0"/>
              <a:cs typeface="Arial" charset="0"/>
              <a:sym typeface="Wingdings" pitchFamily="2" charset="2"/>
            </a:endParaRPr>
          </a:p>
          <a:p>
            <a:pPr lvl="1"/>
            <a:r>
              <a:rPr lang="en-US" b="1" dirty="0" smtClean="0">
                <a:latin typeface="Arial Narrow" pitchFamily="34" charset="0"/>
                <a:cs typeface="Arial" charset="0"/>
                <a:sym typeface="Wingdings" pitchFamily="2" charset="2"/>
              </a:rPr>
              <a:t>20000/year at L =10</a:t>
            </a:r>
            <a:r>
              <a:rPr lang="en-US" b="1" baseline="30000" dirty="0" smtClean="0">
                <a:latin typeface="Arial Narrow" pitchFamily="34" charset="0"/>
                <a:cs typeface="Arial" charset="0"/>
                <a:sym typeface="Wingdings" pitchFamily="2" charset="2"/>
              </a:rPr>
              <a:t>34</a:t>
            </a:r>
          </a:p>
          <a:p>
            <a:r>
              <a:rPr lang="en-US" dirty="0" smtClean="0">
                <a:latin typeface="Arial Narrow" pitchFamily="34" charset="0"/>
                <a:cs typeface="Arial" charset="0"/>
                <a:sym typeface="Wingdings" pitchFamily="2" charset="2"/>
              </a:rPr>
              <a:t>Z + H not as cleanly separated from background</a:t>
            </a:r>
          </a:p>
          <a:p>
            <a:pPr lvl="1"/>
            <a:r>
              <a:rPr lang="en-US" b="1" dirty="0" smtClean="0">
                <a:latin typeface="Arial Narrow" pitchFamily="34" charset="0"/>
                <a:cs typeface="Arial" charset="0"/>
                <a:sym typeface="Wingdings" pitchFamily="2" charset="2"/>
              </a:rPr>
              <a:t>H width cannot be resolved</a:t>
            </a:r>
          </a:p>
          <a:p>
            <a:r>
              <a:rPr lang="en-US" dirty="0" smtClean="0">
                <a:latin typeface="Arial Narrow" pitchFamily="34" charset="0"/>
                <a:cs typeface="Arial" charset="0"/>
                <a:sym typeface="Wingdings" pitchFamily="2" charset="2"/>
              </a:rPr>
              <a:t>But do not have to sit on resonance to see H</a:t>
            </a:r>
          </a:p>
          <a:p>
            <a:pPr lvl="1"/>
            <a:endParaRPr lang="en-US" b="1" dirty="0" smtClean="0">
              <a:latin typeface="Arial Narrow" pitchFamily="34" charset="0"/>
              <a:cs typeface="Arial" charset="0"/>
            </a:endParaRPr>
          </a:p>
          <a:p>
            <a:endParaRPr lang="en-US" dirty="0" smtClean="0"/>
          </a:p>
        </p:txBody>
      </p:sp>
      <p:sp>
        <p:nvSpPr>
          <p:cNvPr id="7172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A67A607-1920-4CF6-9850-365183A2E3D0}" type="slidenum">
              <a:rPr lang="en-US" smtClean="0"/>
              <a:pPr eaLnBrk="1" hangingPunct="1"/>
              <a:t>5</a:t>
            </a:fld>
            <a:endParaRPr lang="en-US" smtClean="0"/>
          </a:p>
        </p:txBody>
      </p:sp>
      <p:pic>
        <p:nvPicPr>
          <p:cNvPr id="7173" name="Picture 1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2850" y="831289"/>
            <a:ext cx="3810000" cy="3170238"/>
          </a:xfrm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</p:pic>
      <p:pic>
        <p:nvPicPr>
          <p:cNvPr id="71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850" y="4001527"/>
            <a:ext cx="4097338" cy="2856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Collider Parameters</a:t>
            </a:r>
            <a:endParaRPr lang="en-US" dirty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0.1~ </a:t>
            </a:r>
            <a:r>
              <a:rPr lang="en-US" dirty="0" smtClean="0">
                <a:sym typeface="Wingdings" pitchFamily="2" charset="2"/>
              </a:rPr>
              <a:t>0.4 3 + </a:t>
            </a:r>
            <a:r>
              <a:rPr lang="en-US" dirty="0" err="1" smtClean="0">
                <a:sym typeface="Wingdings" pitchFamily="2" charset="2"/>
              </a:rPr>
              <a:t>TeV</a:t>
            </a:r>
            <a:r>
              <a:rPr lang="en-US" dirty="0" smtClean="0">
                <a:sym typeface="Wingdings" pitchFamily="2" charset="2"/>
              </a:rPr>
              <a:t> Collisions</a:t>
            </a:r>
          </a:p>
          <a:p>
            <a:r>
              <a:rPr lang="en-US" dirty="0" smtClean="0">
                <a:sym typeface="Wingdings" pitchFamily="2" charset="2"/>
              </a:rPr>
              <a:t>Parameters from 2003 STAB </a:t>
            </a:r>
            <a:r>
              <a:rPr lang="en-US" sz="2000" dirty="0" smtClean="0">
                <a:sym typeface="Wingdings" pitchFamily="2" charset="2"/>
              </a:rPr>
              <a:t>(+ Snowmass 2001)</a:t>
            </a:r>
          </a:p>
          <a:p>
            <a:pPr lvl="2"/>
            <a:r>
              <a:rPr lang="en-US" sz="1600" dirty="0" smtClean="0"/>
              <a:t>C</a:t>
            </a:r>
            <a:r>
              <a:rPr lang="en-US" sz="1600" dirty="0"/>
              <a:t>. </a:t>
            </a:r>
            <a:r>
              <a:rPr lang="en-US" sz="1600" dirty="0" err="1"/>
              <a:t>Ankenbrandt</a:t>
            </a:r>
            <a:r>
              <a:rPr lang="en-US" sz="1600" dirty="0"/>
              <a:t> et al., </a:t>
            </a:r>
            <a:r>
              <a:rPr lang="en-US" sz="1600" i="1" dirty="0"/>
              <a:t>Physical Review STAB</a:t>
            </a:r>
            <a:r>
              <a:rPr lang="en-US" sz="1600" dirty="0"/>
              <a:t> 2, 081001 (1999</a:t>
            </a:r>
            <a:r>
              <a:rPr lang="en-US" sz="1600" dirty="0" smtClean="0"/>
              <a:t>), </a:t>
            </a:r>
            <a:r>
              <a:rPr lang="en-US" sz="1600" dirty="0"/>
              <a:t>M. </a:t>
            </a:r>
            <a:r>
              <a:rPr lang="en-US" sz="1600" dirty="0" err="1"/>
              <a:t>Alsharo’a</a:t>
            </a:r>
            <a:r>
              <a:rPr lang="en-US" sz="1600" dirty="0"/>
              <a:t> et al., </a:t>
            </a:r>
            <a:r>
              <a:rPr lang="en-US" sz="1600" i="1" dirty="0"/>
              <a:t>Physical Review STAB</a:t>
            </a:r>
            <a:r>
              <a:rPr lang="en-US" sz="1600" dirty="0"/>
              <a:t> 6, 081001 (2003).</a:t>
            </a:r>
          </a:p>
          <a:p>
            <a:pPr lvl="1"/>
            <a:endParaRPr lang="en-US" dirty="0" smtClean="0">
              <a:sym typeface="Wingdings" pitchFamily="2" charset="2"/>
            </a:endParaRPr>
          </a:p>
          <a:p>
            <a:endParaRPr lang="en-US" dirty="0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21ADB21-09F4-42ED-84F3-967893B6A594}" type="slidenum">
              <a:rPr lang="en-US" smtClean="0"/>
              <a:pPr eaLnBrk="1" hangingPunct="1"/>
              <a:t>6</a:t>
            </a:fld>
            <a:endParaRPr lang="en-US" smtClean="0"/>
          </a:p>
        </p:txBody>
      </p:sp>
      <p:pic>
        <p:nvPicPr>
          <p:cNvPr id="819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60" y="2244381"/>
            <a:ext cx="8275637" cy="45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8" name="Rectangle 4"/>
          <p:cNvSpPr>
            <a:spLocks noChangeArrowheads="1"/>
          </p:cNvSpPr>
          <p:nvPr/>
        </p:nvSpPr>
        <p:spPr bwMode="auto">
          <a:xfrm>
            <a:off x="6632575" y="2665413"/>
            <a:ext cx="2403475" cy="4057650"/>
          </a:xfrm>
          <a:prstGeom prst="rect">
            <a:avLst/>
          </a:prstGeom>
          <a:noFill/>
          <a:ln w="28575" algn="ctr">
            <a:solidFill>
              <a:srgbClr val="D6009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3" name="TextBox 2"/>
          <p:cNvSpPr txBox="1"/>
          <p:nvPr/>
        </p:nvSpPr>
        <p:spPr>
          <a:xfrm>
            <a:off x="7180663" y="2677938"/>
            <a:ext cx="8980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sym typeface="Wingdings" pitchFamily="2" charset="2"/>
              </a:rPr>
              <a:t>0.125</a:t>
            </a:r>
            <a:endParaRPr lang="en-US" sz="1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0" descr="fixed numb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027113"/>
            <a:ext cx="4224337" cy="289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9613" y="82550"/>
            <a:ext cx="7370762" cy="6477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Natural </a:t>
            </a:r>
            <a:r>
              <a:rPr lang="en-US" dirty="0" err="1" smtClean="0"/>
              <a:t>emittance</a:t>
            </a:r>
            <a:r>
              <a:rPr lang="en-US" dirty="0" smtClean="0"/>
              <a:t> of cooled </a:t>
            </a:r>
            <a:r>
              <a:rPr lang="en-US" dirty="0" err="1" smtClean="0"/>
              <a:t>Muons</a:t>
            </a:r>
            <a:endParaRPr lang="en-US" dirty="0"/>
          </a:p>
        </p:txBody>
      </p:sp>
      <p:sp>
        <p:nvSpPr>
          <p:cNvPr id="9220" name="Content Placeholder 4"/>
          <p:cNvSpPr>
            <a:spLocks noGrp="1"/>
          </p:cNvSpPr>
          <p:nvPr>
            <p:ph sz="half" idx="1"/>
          </p:nvPr>
        </p:nvSpPr>
        <p:spPr>
          <a:xfrm>
            <a:off x="315913" y="871538"/>
            <a:ext cx="4384675" cy="5524500"/>
          </a:xfrm>
        </p:spPr>
        <p:txBody>
          <a:bodyPr/>
          <a:lstStyle/>
          <a:p>
            <a:r>
              <a:rPr lang="az-Cyrl-AZ" sz="2400" smtClean="0"/>
              <a:t>є</a:t>
            </a:r>
            <a:r>
              <a:rPr lang="en-US" sz="2400" baseline="-25000" smtClean="0"/>
              <a:t>T</a:t>
            </a:r>
            <a:r>
              <a:rPr lang="en-US" sz="2400" smtClean="0"/>
              <a:t> = 0.0003m</a:t>
            </a:r>
          </a:p>
          <a:p>
            <a:r>
              <a:rPr lang="az-Cyrl-AZ" sz="2400" smtClean="0"/>
              <a:t>є</a:t>
            </a:r>
            <a:r>
              <a:rPr lang="en-US" sz="2400" baseline="-25000" smtClean="0"/>
              <a:t>L</a:t>
            </a:r>
            <a:r>
              <a:rPr lang="en-US" sz="2400" smtClean="0"/>
              <a:t> = 0.001m</a:t>
            </a:r>
          </a:p>
          <a:p>
            <a:pPr lvl="1"/>
            <a:r>
              <a:rPr lang="en-US" sz="2000" smtClean="0"/>
              <a:t>σ</a:t>
            </a:r>
            <a:r>
              <a:rPr lang="en-US" sz="2000" baseline="-25000" smtClean="0"/>
              <a:t>E</a:t>
            </a:r>
            <a:r>
              <a:rPr lang="en-US" sz="2000" smtClean="0"/>
              <a:t>= 1MeV</a:t>
            </a:r>
            <a:r>
              <a:rPr lang="en-US" sz="2000" smtClean="0">
                <a:sym typeface="Wingdings" pitchFamily="2" charset="2"/>
              </a:rPr>
              <a:t> </a:t>
            </a:r>
            <a:r>
              <a:rPr lang="el-GR" sz="2000" smtClean="0"/>
              <a:t>σ</a:t>
            </a:r>
            <a:r>
              <a:rPr lang="en-US" sz="2000" baseline="-25000" smtClean="0"/>
              <a:t>z</a:t>
            </a:r>
            <a:r>
              <a:rPr lang="en-US" sz="2000" smtClean="0"/>
              <a:t>=0.1m</a:t>
            </a:r>
          </a:p>
          <a:p>
            <a:pPr lvl="1"/>
            <a:endParaRPr lang="en-US" sz="2000" smtClean="0"/>
          </a:p>
          <a:p>
            <a:pPr lvl="1"/>
            <a:r>
              <a:rPr lang="en-US" sz="2000" smtClean="0"/>
              <a:t>σ</a:t>
            </a:r>
            <a:r>
              <a:rPr lang="en-US" sz="2000" baseline="-25000" smtClean="0"/>
              <a:t>E</a:t>
            </a:r>
            <a:r>
              <a:rPr lang="en-US" sz="2000" smtClean="0"/>
              <a:t>= 3MeV</a:t>
            </a:r>
            <a:r>
              <a:rPr lang="en-US" sz="2000" smtClean="0">
                <a:sym typeface="Wingdings" pitchFamily="2" charset="2"/>
              </a:rPr>
              <a:t> </a:t>
            </a:r>
            <a:r>
              <a:rPr lang="el-GR" sz="2000" smtClean="0"/>
              <a:t>σ</a:t>
            </a:r>
            <a:r>
              <a:rPr lang="en-US" sz="2000" baseline="-25000" smtClean="0"/>
              <a:t>z</a:t>
            </a:r>
            <a:r>
              <a:rPr lang="en-US" sz="2000" smtClean="0"/>
              <a:t>=0.03m</a:t>
            </a:r>
          </a:p>
          <a:p>
            <a:pPr lvl="1"/>
            <a:endParaRPr lang="en-US" sz="2000" smtClean="0"/>
          </a:p>
          <a:p>
            <a:pPr lvl="1"/>
            <a:r>
              <a:rPr lang="en-US" sz="2000" smtClean="0"/>
              <a:t>σ</a:t>
            </a:r>
            <a:r>
              <a:rPr lang="en-US" sz="2000" baseline="-25000" smtClean="0"/>
              <a:t>E</a:t>
            </a:r>
            <a:r>
              <a:rPr lang="en-US" sz="2000" smtClean="0"/>
              <a:t>= 10MeV</a:t>
            </a:r>
            <a:r>
              <a:rPr lang="en-US" sz="2000" smtClean="0">
                <a:sym typeface="Wingdings" pitchFamily="2" charset="2"/>
              </a:rPr>
              <a:t> </a:t>
            </a:r>
            <a:r>
              <a:rPr lang="el-GR" sz="2000" smtClean="0"/>
              <a:t>σ</a:t>
            </a:r>
            <a:r>
              <a:rPr lang="en-US" sz="2000" baseline="-25000" smtClean="0"/>
              <a:t>z</a:t>
            </a:r>
            <a:r>
              <a:rPr lang="en-US" sz="2000" smtClean="0"/>
              <a:t>=0.01m</a:t>
            </a:r>
          </a:p>
          <a:p>
            <a:pPr lvl="1"/>
            <a:endParaRPr lang="en-US" sz="2000" smtClean="0"/>
          </a:p>
          <a:p>
            <a:r>
              <a:rPr lang="en-US" sz="2400" smtClean="0"/>
              <a:t>Emittance obtained with  6-D cooling + bunch merge</a:t>
            </a:r>
          </a:p>
          <a:p>
            <a:pPr lvl="1"/>
            <a:r>
              <a:rPr lang="en-US" sz="2200" smtClean="0"/>
              <a:t>no final cooling </a:t>
            </a:r>
            <a:endParaRPr lang="en-US" smtClean="0"/>
          </a:p>
          <a:p>
            <a:r>
              <a:rPr lang="en-US" sz="2400" smtClean="0"/>
              <a:t>Initial derated values</a:t>
            </a:r>
          </a:p>
          <a:p>
            <a:pPr lvl="1"/>
            <a:r>
              <a:rPr lang="az-Cyrl-AZ" sz="2000" smtClean="0"/>
              <a:t>є</a:t>
            </a:r>
            <a:r>
              <a:rPr lang="en-US" sz="2000" baseline="-25000" smtClean="0"/>
              <a:t>T</a:t>
            </a:r>
            <a:r>
              <a:rPr lang="en-US" sz="2000" smtClean="0"/>
              <a:t> = 0.001m</a:t>
            </a:r>
          </a:p>
          <a:p>
            <a:pPr lvl="1"/>
            <a:r>
              <a:rPr lang="az-Cyrl-AZ" sz="2000" smtClean="0"/>
              <a:t>є</a:t>
            </a:r>
            <a:r>
              <a:rPr lang="en-US" sz="2000" baseline="-25000" smtClean="0"/>
              <a:t>L</a:t>
            </a:r>
            <a:r>
              <a:rPr lang="en-US" sz="2000" smtClean="0"/>
              <a:t> = 0.002m</a:t>
            </a:r>
          </a:p>
          <a:p>
            <a:pPr lvl="1"/>
            <a:endParaRPr lang="en-US" sz="2000" smtClean="0"/>
          </a:p>
          <a:p>
            <a:pPr lvl="1"/>
            <a:endParaRPr lang="en-US" sz="2000" smtClean="0"/>
          </a:p>
          <a:p>
            <a:pPr lvl="1"/>
            <a:endParaRPr lang="en-US" sz="2000" smtClean="0"/>
          </a:p>
        </p:txBody>
      </p:sp>
      <p:sp>
        <p:nvSpPr>
          <p:cNvPr id="922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75E001C-1442-4579-9EDC-C86BE4312D12}" type="slidenum">
              <a:rPr lang="en-US" smtClean="0"/>
              <a:pPr eaLnBrk="1" hangingPunct="1"/>
              <a:t>7</a:t>
            </a:fld>
            <a:endParaRPr lang="en-US" smtClean="0"/>
          </a:p>
        </p:txBody>
      </p:sp>
      <p:sp>
        <p:nvSpPr>
          <p:cNvPr id="9222" name="Oval 7"/>
          <p:cNvSpPr>
            <a:spLocks noChangeArrowheads="1"/>
          </p:cNvSpPr>
          <p:nvPr/>
        </p:nvSpPr>
        <p:spPr bwMode="auto">
          <a:xfrm>
            <a:off x="6302375" y="2728913"/>
            <a:ext cx="407988" cy="309562"/>
          </a:xfrm>
          <a:prstGeom prst="ellipse">
            <a:avLst/>
          </a:prstGeom>
          <a:noFill/>
          <a:ln w="25400" algn="ctr">
            <a:solidFill>
              <a:srgbClr val="99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9900CC"/>
              </a:solidFill>
            </a:endParaRPr>
          </a:p>
        </p:txBody>
      </p:sp>
      <p:cxnSp>
        <p:nvCxnSpPr>
          <p:cNvPr id="9223" name="Straight Arrow Connector 4"/>
          <p:cNvCxnSpPr>
            <a:cxnSpLocks noChangeShapeType="1"/>
            <a:endCxn id="9222" idx="2"/>
          </p:cNvCxnSpPr>
          <p:nvPr/>
        </p:nvCxnSpPr>
        <p:spPr bwMode="auto">
          <a:xfrm>
            <a:off x="3098800" y="1579563"/>
            <a:ext cx="3203575" cy="1304925"/>
          </a:xfrm>
          <a:prstGeom prst="straightConnector1">
            <a:avLst/>
          </a:prstGeom>
          <a:noFill/>
          <a:ln w="38100" algn="ctr">
            <a:solidFill>
              <a:srgbClr val="9900CC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</p:cxn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3361" y="3917950"/>
            <a:ext cx="2654036" cy="2924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3DBE8DE-28C2-477F-8628-B8582EF99A46}" type="slidenum">
              <a:rPr lang="en-US" smtClean="0"/>
              <a:pPr eaLnBrk="1" hangingPunct="1"/>
              <a:t>8</a:t>
            </a:fld>
            <a:endParaRPr lang="en-US" smtClean="0"/>
          </a:p>
        </p:txBody>
      </p:sp>
      <p:sp>
        <p:nvSpPr>
          <p:cNvPr id="772100" name="Rectangle 4"/>
          <p:cNvSpPr>
            <a:spLocks noGrp="1" noChangeArrowheads="1"/>
          </p:cNvSpPr>
          <p:nvPr>
            <p:ph type="title"/>
          </p:nvPr>
        </p:nvSpPr>
        <p:spPr>
          <a:xfrm>
            <a:off x="3177915" y="0"/>
            <a:ext cx="4865948" cy="6477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Higgs MC Parameters </a:t>
            </a:r>
          </a:p>
        </p:txBody>
      </p:sp>
      <p:sp>
        <p:nvSpPr>
          <p:cNvPr id="10244" name="Rectangle 7"/>
          <p:cNvSpPr>
            <a:spLocks noChangeArrowheads="1"/>
          </p:cNvSpPr>
          <p:nvPr/>
        </p:nvSpPr>
        <p:spPr bwMode="auto">
          <a:xfrm>
            <a:off x="0" y="14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/>
            <a:endParaRPr lang="en-US"/>
          </a:p>
        </p:txBody>
      </p:sp>
      <p:sp>
        <p:nvSpPr>
          <p:cNvPr id="10245" name="Rectangle 544"/>
          <p:cNvSpPr>
            <a:spLocks noChangeArrowheads="1"/>
          </p:cNvSpPr>
          <p:nvPr/>
        </p:nvSpPr>
        <p:spPr bwMode="auto">
          <a:xfrm>
            <a:off x="0" y="67119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/>
            <a:endParaRPr lang="en-US"/>
          </a:p>
        </p:txBody>
      </p:sp>
      <p:graphicFrame>
        <p:nvGraphicFramePr>
          <p:cNvPr id="772725" name="Group 62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78085683"/>
              </p:ext>
            </p:extLst>
          </p:nvPr>
        </p:nvGraphicFramePr>
        <p:xfrm>
          <a:off x="3788263" y="624327"/>
          <a:ext cx="5201747" cy="6187508"/>
        </p:xfrm>
        <a:graphic>
          <a:graphicData uri="http://schemas.openxmlformats.org/drawingml/2006/table">
            <a:tbl>
              <a:tblPr>
                <a:tableStyleId>{1FECB4D8-DB02-4DC6-A0A2-4F2EBAE1DC90}</a:tableStyleId>
              </a:tblPr>
              <a:tblGrid>
                <a:gridCol w="2640012"/>
                <a:gridCol w="1137511"/>
                <a:gridCol w="1424224"/>
              </a:tblGrid>
              <a:tr h="3042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Parameter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Symbol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Value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/>
                </a:tc>
              </a:tr>
              <a:tr h="3042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Proton Beam Power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P</a:t>
                      </a:r>
                      <a:r>
                        <a:rPr kumimoji="0" lang="en-US" sz="1600" b="1" u="none" strike="noStrike" cap="none" normalizeH="0" baseline="-30000" smtClean="0">
                          <a:ln>
                            <a:noFill/>
                          </a:ln>
                          <a:effectLst/>
                        </a:rPr>
                        <a:t>p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 MW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/>
                </a:tc>
              </a:tr>
              <a:tr h="3042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Bunch frequency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F</a:t>
                      </a:r>
                      <a:r>
                        <a:rPr kumimoji="0" lang="en-US" sz="1600" b="1" u="none" strike="noStrike" cap="none" normalizeH="0" baseline="-30000" smtClean="0">
                          <a:ln>
                            <a:noFill/>
                          </a:ln>
                          <a:effectLst/>
                        </a:rPr>
                        <a:t>p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60 Hz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/>
                </a:tc>
              </a:tr>
              <a:tr h="3042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Protons per bunch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N</a:t>
                      </a:r>
                      <a:r>
                        <a:rPr kumimoji="0" lang="en-US" sz="1600" b="1" u="none" strike="noStrike" cap="none" normalizeH="0" baseline="-30000" smtClean="0">
                          <a:ln>
                            <a:noFill/>
                          </a:ln>
                          <a:effectLst/>
                        </a:rPr>
                        <a:t>p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5×10</a:t>
                      </a:r>
                      <a:r>
                        <a:rPr kumimoji="0" lang="en-US" sz="1600" b="1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13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/>
                </a:tc>
              </a:tr>
              <a:tr h="3042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Proton beam energy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E</a:t>
                      </a:r>
                      <a:r>
                        <a:rPr kumimoji="0" lang="en-US" sz="1600" b="1" u="none" strike="noStrike" cap="none" normalizeH="0" baseline="-30000" smtClean="0">
                          <a:ln>
                            <a:noFill/>
                          </a:ln>
                          <a:effectLst/>
                        </a:rPr>
                        <a:t>p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 </a:t>
                      </a:r>
                      <a:r>
                        <a:rPr kumimoji="0" lang="en-US" sz="16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GeV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/>
                </a:tc>
              </a:tr>
              <a:tr h="3042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Number of </a:t>
                      </a:r>
                      <a:r>
                        <a:rPr kumimoji="0" lang="el-GR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μ</a:t>
                      </a: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bunches 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n</a:t>
                      </a:r>
                      <a:r>
                        <a:rPr kumimoji="0" lang="en-US" sz="1600" b="1" u="none" strike="noStrike" cap="none" normalizeH="0" baseline="-30000" smtClean="0">
                          <a:ln>
                            <a:noFill/>
                          </a:ln>
                          <a:effectLst/>
                        </a:rPr>
                        <a:t>B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/>
                </a:tc>
              </a:tr>
              <a:tr h="3042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</a:t>
                      </a:r>
                      <a:r>
                        <a:rPr kumimoji="0" lang="en-US" sz="1600" b="1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+/-</a:t>
                      </a: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/ bunch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N</a:t>
                      </a:r>
                      <a:r>
                        <a:rPr kumimoji="0" lang="en-US" sz="1600" b="1" u="none" strike="noStrike" cap="none" normalizeH="0" baseline="-3000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</a:t>
                      </a:r>
                      <a:endParaRPr kumimoji="0" lang="en-US" sz="1600" b="1" i="0" u="none" strike="noStrike" cap="none" normalizeH="0" baseline="-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2×10</a:t>
                      </a:r>
                      <a:r>
                        <a:rPr kumimoji="0" lang="en-US" sz="1600" b="1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12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/>
                </a:tc>
              </a:tr>
              <a:tr h="3042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Transverse emittance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</a:t>
                      </a:r>
                      <a:r>
                        <a:rPr kumimoji="0" lang="en-US" sz="1600" b="1" u="none" strike="noStrike" cap="none" normalizeH="0" baseline="-30000" dirty="0" err="1" smtClean="0">
                          <a:ln>
                            <a:noFill/>
                          </a:ln>
                          <a:effectLst/>
                        </a:rPr>
                        <a:t>t,N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0.001m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/>
                </a:tc>
              </a:tr>
              <a:tr h="3042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Energy spread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δ</a:t>
                      </a: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E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2MeV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/>
                </a:tc>
              </a:tr>
              <a:tr h="3042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Collision </a:t>
                      </a: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</a:t>
                      </a:r>
                      <a:r>
                        <a:rPr kumimoji="0" lang="en-US" sz="1600" b="1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*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</a:t>
                      </a:r>
                      <a:r>
                        <a:rPr kumimoji="0" lang="en-US" sz="1600" b="1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*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0.1 m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/>
                </a:tc>
              </a:tr>
              <a:tr h="3042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Collision </a:t>
                      </a:r>
                      <a:r>
                        <a:rPr kumimoji="0" lang="en-US" sz="1600" b="1" u="none" strike="noStrike" cap="none" normalizeH="0" baseline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</a:t>
                      </a:r>
                      <a:r>
                        <a:rPr kumimoji="0" lang="en-US" sz="1600" b="1" u="none" strike="noStrike" cap="none" normalizeH="0" baseline="-2500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max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</a:t>
                      </a:r>
                      <a:r>
                        <a:rPr kumimoji="0" lang="en-US" sz="1600" b="1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*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500m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/>
                </a:tc>
              </a:tr>
              <a:tr h="3042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Beam size at collision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</a:t>
                      </a:r>
                      <a:r>
                        <a:rPr kumimoji="0" lang="en-US" sz="1600" b="1" u="none" strike="noStrike" cap="none" normalizeH="0" baseline="-30000" dirty="0" err="1" smtClean="0">
                          <a:ln>
                            <a:noFill/>
                          </a:ln>
                          <a:effectLst/>
                        </a:rPr>
                        <a:t>x,y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0.04cm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/>
                </a:tc>
              </a:tr>
              <a:tr h="3042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Beam size (arcs)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</a:t>
                      </a:r>
                      <a:r>
                        <a:rPr kumimoji="0" lang="en-US" sz="1600" b="1" u="none" strike="noStrike" cap="none" normalizeH="0" baseline="-30000" dirty="0" err="1" smtClean="0">
                          <a:ln>
                            <a:noFill/>
                          </a:ln>
                          <a:effectLst/>
                        </a:rPr>
                        <a:t>x,y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1.0cm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/>
                </a:tc>
              </a:tr>
              <a:tr h="3042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Beam size IR quad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</a:t>
                      </a:r>
                      <a:r>
                        <a:rPr kumimoji="0" lang="en-US" sz="1600" b="1" u="none" strike="noStrike" cap="none" normalizeH="0" baseline="-30000" dirty="0" smtClean="0">
                          <a:ln>
                            <a:noFill/>
                          </a:ln>
                          <a:effectLst/>
                        </a:rPr>
                        <a:t>max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5.4cm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/>
                </a:tc>
              </a:tr>
              <a:tr h="517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Collision Beam Energy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</a:t>
                      </a:r>
                      <a:r>
                        <a:rPr kumimoji="0" lang="en-US" sz="1600" b="1" u="none" strike="noStrike" cap="none" normalizeH="0" baseline="-3000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</a:t>
                      </a:r>
                      <a:r>
                        <a:rPr kumimoji="0" lang="en-US" sz="1600" b="1" u="none" strike="noStrike" cap="none" normalizeH="0" baseline="-30000" dirty="0" smtClean="0">
                          <a:ln>
                            <a:noFill/>
                          </a:ln>
                          <a:effectLst/>
                        </a:rPr>
                        <a:t>+</a:t>
                      </a: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,E</a:t>
                      </a:r>
                      <a:r>
                        <a:rPr kumimoji="0" lang="en-US" sz="1600" b="1" u="none" strike="noStrike" cap="none" normalizeH="0" baseline="-3000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</a:t>
                      </a:r>
                      <a:r>
                        <a:rPr kumimoji="0" lang="en-US" sz="1600" b="1" u="none" strike="noStrike" cap="none" normalizeH="0" baseline="-30000" dirty="0" smtClean="0">
                          <a:ln>
                            <a:noFill/>
                          </a:ln>
                          <a:effectLst/>
                        </a:rPr>
                        <a:t>_</a:t>
                      </a:r>
                      <a:endParaRPr kumimoji="0" lang="en-US" sz="1600" b="1" i="0" u="none" strike="noStrike" cap="none" normalizeH="0" baseline="-3000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62.5GeV (125GeV total)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/>
                </a:tc>
              </a:tr>
              <a:tr h="3042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Storage turns 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N</a:t>
                      </a:r>
                      <a:r>
                        <a:rPr kumimoji="0" lang="en-US" sz="1600" b="1" u="none" strike="noStrike" cap="none" normalizeH="0" baseline="-30000" dirty="0" err="1" smtClean="0">
                          <a:ln>
                            <a:noFill/>
                          </a:ln>
                          <a:effectLst/>
                        </a:rPr>
                        <a:t>t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1000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/>
                </a:tc>
              </a:tr>
              <a:tr h="3042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Luminosity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L</a:t>
                      </a:r>
                      <a:r>
                        <a:rPr kumimoji="0" lang="en-US" sz="1600" b="1" u="none" strike="noStrike" cap="none" normalizeH="0" baseline="-3000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</a:t>
                      </a:r>
                      <a:r>
                        <a:rPr kumimoji="0" lang="en-US" sz="1600" b="1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31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/>
                </a:tc>
              </a:tr>
            </a:tbl>
          </a:graphicData>
        </a:graphic>
      </p:graphicFrame>
      <p:sp>
        <p:nvSpPr>
          <p:cNvPr id="10320" name="Line 630"/>
          <p:cNvSpPr>
            <a:spLocks noChangeShapeType="1"/>
          </p:cNvSpPr>
          <p:nvPr/>
        </p:nvSpPr>
        <p:spPr bwMode="auto">
          <a:xfrm>
            <a:off x="377825" y="1219200"/>
            <a:ext cx="1828800" cy="28575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27" name="Text Box 637"/>
          <p:cNvSpPr txBox="1">
            <a:spLocks noChangeArrowheads="1"/>
          </p:cNvSpPr>
          <p:nvPr/>
        </p:nvSpPr>
        <p:spPr bwMode="auto">
          <a:xfrm>
            <a:off x="1303338" y="2282825"/>
            <a:ext cx="10064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9B17BF"/>
                </a:solidFill>
                <a:latin typeface="Arial Narrow" pitchFamily="34" charset="0"/>
              </a:rPr>
              <a:t>Hg target</a:t>
            </a:r>
          </a:p>
        </p:txBody>
      </p:sp>
      <p:sp>
        <p:nvSpPr>
          <p:cNvPr id="10343" name="Arc 654"/>
          <p:cNvSpPr>
            <a:spLocks/>
          </p:cNvSpPr>
          <p:nvPr/>
        </p:nvSpPr>
        <p:spPr bwMode="auto">
          <a:xfrm flipH="1" flipV="1">
            <a:off x="1371600" y="5676900"/>
            <a:ext cx="180975" cy="13335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4" name="Arc 655"/>
          <p:cNvSpPr>
            <a:spLocks/>
          </p:cNvSpPr>
          <p:nvPr/>
        </p:nvSpPr>
        <p:spPr bwMode="auto">
          <a:xfrm flipV="1">
            <a:off x="1676400" y="5657850"/>
            <a:ext cx="123825" cy="142875"/>
          </a:xfrm>
          <a:custGeom>
            <a:avLst/>
            <a:gdLst>
              <a:gd name="T0" fmla="*/ 0 w 21600"/>
              <a:gd name="T1" fmla="*/ 0 h 32406"/>
              <a:gd name="T2" fmla="*/ 2147483647 w 21600"/>
              <a:gd name="T3" fmla="*/ 2147483647 h 32406"/>
              <a:gd name="T4" fmla="*/ 0 w 21600"/>
              <a:gd name="T5" fmla="*/ 2147483647 h 3240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32406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5393"/>
                  <a:pt x="20600" y="29120"/>
                  <a:pt x="18702" y="32405"/>
                </a:cubicBezTo>
              </a:path>
              <a:path w="21600" h="32406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5393"/>
                  <a:pt x="20600" y="29120"/>
                  <a:pt x="18702" y="32405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5" name="Rectangle 656"/>
          <p:cNvSpPr>
            <a:spLocks noChangeArrowheads="1"/>
          </p:cNvSpPr>
          <p:nvPr/>
        </p:nvSpPr>
        <p:spPr bwMode="auto">
          <a:xfrm>
            <a:off x="1577975" y="5114925"/>
            <a:ext cx="88900" cy="88900"/>
          </a:xfrm>
          <a:prstGeom prst="rect">
            <a:avLst/>
          </a:prstGeom>
          <a:solidFill>
            <a:srgbClr val="F60CFC"/>
          </a:solidFill>
          <a:ln w="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6" name="Text Box 657"/>
          <p:cNvSpPr txBox="1">
            <a:spLocks noChangeArrowheads="1"/>
          </p:cNvSpPr>
          <p:nvPr/>
        </p:nvSpPr>
        <p:spPr bwMode="auto">
          <a:xfrm>
            <a:off x="1681163" y="3883025"/>
            <a:ext cx="6746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CC0000"/>
                </a:solidFill>
                <a:latin typeface="Arial Narrow" pitchFamily="34" charset="0"/>
              </a:rPr>
              <a:t>Linac</a:t>
            </a:r>
          </a:p>
        </p:txBody>
      </p:sp>
      <p:sp>
        <p:nvSpPr>
          <p:cNvPr id="10347" name="Text Box 658"/>
          <p:cNvSpPr txBox="1">
            <a:spLocks noChangeArrowheads="1"/>
          </p:cNvSpPr>
          <p:nvPr/>
        </p:nvSpPr>
        <p:spPr bwMode="auto">
          <a:xfrm>
            <a:off x="1704975" y="4625975"/>
            <a:ext cx="6731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800000"/>
                </a:solidFill>
                <a:latin typeface="Arial Narrow" pitchFamily="34" charset="0"/>
              </a:rPr>
              <a:t>RLAs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88"/>
          <a:stretch/>
        </p:blipFill>
        <p:spPr>
          <a:xfrm rot="5400000">
            <a:off x="-1017483" y="2299038"/>
            <a:ext cx="6767178" cy="2147762"/>
          </a:xfrm>
          <a:prstGeom prst="rect">
            <a:avLst/>
          </a:prstGeom>
        </p:spPr>
      </p:pic>
      <p:sp>
        <p:nvSpPr>
          <p:cNvPr id="10348" name="Text Box 659"/>
          <p:cNvSpPr txBox="1">
            <a:spLocks noChangeArrowheads="1"/>
          </p:cNvSpPr>
          <p:nvPr/>
        </p:nvSpPr>
        <p:spPr bwMode="auto">
          <a:xfrm>
            <a:off x="129162" y="6304002"/>
            <a:ext cx="162095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dirty="0" smtClean="0">
                <a:solidFill>
                  <a:srgbClr val="006666"/>
                </a:solidFill>
              </a:rPr>
              <a:t>Collider </a:t>
            </a:r>
            <a:r>
              <a:rPr lang="en-US" b="1" dirty="0">
                <a:solidFill>
                  <a:srgbClr val="006666"/>
                </a:solidFill>
              </a:rPr>
              <a:t>Ring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5244" y="5019159"/>
            <a:ext cx="14542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Accelerator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to 63 </a:t>
            </a:r>
            <a:r>
              <a:rPr lang="en-US" dirty="0" err="1" smtClean="0">
                <a:solidFill>
                  <a:srgbClr val="FF0000"/>
                </a:solidFill>
              </a:rPr>
              <a:t>GeV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7825" y="3348749"/>
            <a:ext cx="1249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solidFill>
                  <a:srgbClr val="00B050"/>
                </a:solidFill>
              </a:rPr>
              <a:t>μ</a:t>
            </a:r>
            <a:r>
              <a:rPr lang="en-US" b="1" dirty="0" smtClean="0">
                <a:solidFill>
                  <a:srgbClr val="00B050"/>
                </a:solidFill>
              </a:rPr>
              <a:t> Cooling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808" y="1560678"/>
            <a:ext cx="15744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>
                <a:solidFill>
                  <a:srgbClr val="DE68D6"/>
                </a:solidFill>
              </a:rPr>
              <a:t>π</a:t>
            </a:r>
            <a:r>
              <a:rPr lang="en-US" b="1" dirty="0" smtClean="0">
                <a:solidFill>
                  <a:srgbClr val="DE68D6"/>
                </a:solidFill>
                <a:sym typeface="Wingdings" pitchFamily="2" charset="2"/>
              </a:rPr>
              <a:t></a:t>
            </a:r>
            <a:r>
              <a:rPr lang="el-GR" b="1" dirty="0" smtClean="0">
                <a:solidFill>
                  <a:srgbClr val="DE68D6"/>
                </a:solidFill>
              </a:rPr>
              <a:t>μ</a:t>
            </a:r>
            <a:r>
              <a:rPr lang="en-US" b="1" dirty="0" smtClean="0">
                <a:solidFill>
                  <a:srgbClr val="DE68D6"/>
                </a:solidFill>
              </a:rPr>
              <a:t> Source</a:t>
            </a:r>
            <a:endParaRPr lang="en-US" b="1" dirty="0">
              <a:solidFill>
                <a:srgbClr val="DE68D6"/>
              </a:solidFill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1704975" y="4992688"/>
            <a:ext cx="101600" cy="539432"/>
          </a:xfrm>
          <a:prstGeom prst="rect">
            <a:avLst/>
          </a:prstGeom>
          <a:solidFill>
            <a:schemeClr val="bg1"/>
          </a:solidFill>
          <a:ln w="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/>
            <a:lightRig rig="legacyHarsh2" dir="b"/>
          </a:scene3d>
          <a:sp3d extrusionH="430200" prstMaterial="legacyMatte">
            <a:bevelT w="13500" h="13500" prst="angle"/>
            <a:bevelB w="13500" h="13500" prst="angle"/>
            <a:extrusionClr>
              <a:srgbClr val="FF6600"/>
            </a:extrusionClr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885B2DD-6760-48E1-A78D-D20DC6B7DF30}" type="slidenum">
              <a:rPr lang="en-US" smtClean="0"/>
              <a:pPr eaLnBrk="1" hangingPunct="1"/>
              <a:t>9</a:t>
            </a:fld>
            <a:endParaRPr lang="en-US" smtClean="0"/>
          </a:p>
        </p:txBody>
      </p:sp>
      <p:sp>
        <p:nvSpPr>
          <p:cNvPr id="7741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Proton Driver</a:t>
            </a:r>
          </a:p>
        </p:txBody>
      </p:sp>
      <p:sp>
        <p:nvSpPr>
          <p:cNvPr id="11268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800100"/>
            <a:ext cx="8370506" cy="5524500"/>
          </a:xfrm>
        </p:spPr>
        <p:txBody>
          <a:bodyPr/>
          <a:lstStyle/>
          <a:p>
            <a:pPr marL="381000" indent="-381000" eaLnBrk="1" hangingPunct="1"/>
            <a:r>
              <a:rPr lang="en-US" sz="2000" dirty="0" smtClean="0"/>
              <a:t>Proton Driver is variant of Project X </a:t>
            </a:r>
          </a:p>
          <a:p>
            <a:pPr marL="800100" lvl="1" indent="-342900" eaLnBrk="1" hangingPunct="1"/>
            <a:r>
              <a:rPr lang="en-US" sz="1800" dirty="0" smtClean="0"/>
              <a:t>Other variations possible</a:t>
            </a:r>
          </a:p>
          <a:p>
            <a:pPr marL="800100" lvl="1" indent="-342900" eaLnBrk="1" hangingPunct="1"/>
            <a:r>
              <a:rPr lang="en-US" sz="1800" dirty="0" smtClean="0"/>
              <a:t>8 </a:t>
            </a:r>
            <a:r>
              <a:rPr lang="en-US" sz="1800" dirty="0" err="1" smtClean="0"/>
              <a:t>GeV</a:t>
            </a:r>
            <a:r>
              <a:rPr lang="en-US" sz="1800" dirty="0" smtClean="0"/>
              <a:t> at </a:t>
            </a:r>
            <a:r>
              <a:rPr lang="en-US" sz="1800" dirty="0" err="1" smtClean="0"/>
              <a:t>Fermilab</a:t>
            </a:r>
            <a:endParaRPr lang="en-US" sz="1800" dirty="0" smtClean="0"/>
          </a:p>
          <a:p>
            <a:pPr marL="381000" indent="-381000" eaLnBrk="1" hangingPunct="1"/>
            <a:r>
              <a:rPr lang="en-US" sz="2000" dirty="0" smtClean="0"/>
              <a:t>8 </a:t>
            </a:r>
            <a:r>
              <a:rPr lang="en-US" sz="2000" dirty="0" err="1" smtClean="0"/>
              <a:t>GeV</a:t>
            </a:r>
            <a:r>
              <a:rPr lang="en-US" sz="2000" dirty="0" smtClean="0"/>
              <a:t> SRF </a:t>
            </a:r>
            <a:r>
              <a:rPr lang="en-US" sz="2000" dirty="0" err="1" smtClean="0"/>
              <a:t>linac</a:t>
            </a:r>
            <a:r>
              <a:rPr lang="en-US" sz="2000" dirty="0" smtClean="0"/>
              <a:t> , 15 Hz</a:t>
            </a:r>
          </a:p>
          <a:p>
            <a:pPr marL="800100" lvl="1" indent="-342900" eaLnBrk="1" hangingPunct="1"/>
            <a:r>
              <a:rPr lang="en-US" sz="1800" dirty="0" smtClean="0"/>
              <a:t>2×10</a:t>
            </a:r>
            <a:r>
              <a:rPr lang="en-US" sz="1800" baseline="30000" dirty="0" smtClean="0"/>
              <a:t>14</a:t>
            </a:r>
            <a:r>
              <a:rPr lang="en-US" sz="1800" dirty="0" smtClean="0"/>
              <a:t>/cycle</a:t>
            </a:r>
          </a:p>
          <a:p>
            <a:pPr marL="381000" indent="-381000" eaLnBrk="1" hangingPunct="1"/>
            <a:r>
              <a:rPr lang="en-US" sz="2000" dirty="0" smtClean="0"/>
              <a:t>Accumulate, Bunch to form 4 bunches </a:t>
            </a:r>
          </a:p>
          <a:p>
            <a:pPr marL="800100" lvl="1" indent="-342900" eaLnBrk="1" hangingPunct="1"/>
            <a:r>
              <a:rPr lang="en-US" sz="1800" dirty="0" smtClean="0"/>
              <a:t>5×10</a:t>
            </a:r>
            <a:r>
              <a:rPr lang="en-US" sz="1800" baseline="30000" dirty="0" smtClean="0"/>
              <a:t>13</a:t>
            </a:r>
            <a:r>
              <a:rPr lang="en-US" sz="1800" dirty="0" smtClean="0"/>
              <a:t>/bunch</a:t>
            </a:r>
          </a:p>
          <a:p>
            <a:pPr marL="1219200" lvl="2" indent="-304800" eaLnBrk="1" hangingPunct="1"/>
            <a:r>
              <a:rPr lang="el-GR" sz="1600" dirty="0" smtClean="0"/>
              <a:t>ε</a:t>
            </a:r>
            <a:r>
              <a:rPr lang="en-US" sz="1600" baseline="-25000" dirty="0" smtClean="0"/>
              <a:t>N6</a:t>
            </a:r>
            <a:r>
              <a:rPr lang="el-GR" sz="1600" baseline="-25000" dirty="0" smtClean="0"/>
              <a:t>π</a:t>
            </a:r>
            <a:r>
              <a:rPr lang="en-US" sz="1600" baseline="-25000" dirty="0" smtClean="0"/>
              <a:t> </a:t>
            </a:r>
            <a:r>
              <a:rPr lang="en-US" sz="1600" dirty="0" smtClean="0"/>
              <a:t>=200</a:t>
            </a:r>
            <a:r>
              <a:rPr lang="el-GR" sz="1600" dirty="0" smtClean="0"/>
              <a:t>π</a:t>
            </a:r>
            <a:r>
              <a:rPr lang="en-US" sz="1600" dirty="0" smtClean="0"/>
              <a:t> mm-</a:t>
            </a:r>
            <a:r>
              <a:rPr lang="en-US" sz="1600" dirty="0" err="1" smtClean="0"/>
              <a:t>mrad</a:t>
            </a:r>
            <a:r>
              <a:rPr lang="en-US" sz="1600" dirty="0" smtClean="0"/>
              <a:t>, B</a:t>
            </a:r>
            <a:r>
              <a:rPr lang="en-US" sz="1600" baseline="-25000" dirty="0" smtClean="0"/>
              <a:t>F</a:t>
            </a:r>
            <a:r>
              <a:rPr lang="en-US" sz="1600" dirty="0" smtClean="0"/>
              <a:t> = 0.005</a:t>
            </a:r>
          </a:p>
          <a:p>
            <a:pPr marL="1219200" lvl="2" indent="-304800" eaLnBrk="1" hangingPunct="1"/>
            <a:r>
              <a:rPr lang="el-GR" sz="1600" dirty="0" smtClean="0"/>
              <a:t>δν</a:t>
            </a:r>
            <a:r>
              <a:rPr lang="en-US" sz="1600" dirty="0" smtClean="0"/>
              <a:t> = 0.4</a:t>
            </a:r>
            <a:endParaRPr lang="el-GR" sz="1600" dirty="0" smtClean="0"/>
          </a:p>
          <a:p>
            <a:pPr marL="800100" lvl="1" indent="-342900" eaLnBrk="1" hangingPunct="1"/>
            <a:r>
              <a:rPr lang="en-US" sz="1800" dirty="0" smtClean="0"/>
              <a:t>extract at 60Hz</a:t>
            </a:r>
          </a:p>
          <a:p>
            <a:pPr marL="457200" lvl="1" indent="0" eaLnBrk="1" hangingPunct="1">
              <a:buNone/>
              <a:tabLst>
                <a:tab pos="747713" algn="l"/>
              </a:tabLst>
            </a:pPr>
            <a:r>
              <a:rPr lang="en-US" sz="1800" dirty="0" smtClean="0"/>
              <a:t>Recombine in trombone for 15 Hz (upgrade?)</a:t>
            </a:r>
          </a:p>
          <a:p>
            <a:pPr marL="800100" lvl="1" indent="-342900" eaLnBrk="1" hangingPunct="1">
              <a:buFont typeface="Wingdings" pitchFamily="2" charset="2"/>
              <a:buAutoNum type="arabicPeriod"/>
            </a:pPr>
            <a:endParaRPr lang="en-US" sz="1800" dirty="0" smtClean="0"/>
          </a:p>
        </p:txBody>
      </p:sp>
      <p:sp>
        <p:nvSpPr>
          <p:cNvPr id="11290" name="Line 37"/>
          <p:cNvSpPr>
            <a:spLocks noChangeShapeType="1"/>
          </p:cNvSpPr>
          <p:nvPr/>
        </p:nvSpPr>
        <p:spPr bwMode="auto">
          <a:xfrm flipH="1">
            <a:off x="7620000" y="5000625"/>
            <a:ext cx="76200" cy="285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93" name="Arc 40"/>
          <p:cNvSpPr>
            <a:spLocks/>
          </p:cNvSpPr>
          <p:nvPr/>
        </p:nvSpPr>
        <p:spPr bwMode="auto">
          <a:xfrm flipH="1" flipV="1">
            <a:off x="7419975" y="5762625"/>
            <a:ext cx="180975" cy="13335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13" y="4569526"/>
            <a:ext cx="8745171" cy="188621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0" cap="flat" cmpd="sng" algn="ctr">
          <a:noFill/>
          <a:prstDash val="solid"/>
          <a:round/>
          <a:headEnd type="none" w="med" len="med"/>
          <a:tailEnd type="triangle" w="med" len="med"/>
        </a:ln>
        <a:effectLst/>
        <a:scene3d>
          <a:camera prst="legacyPerspectiveFront">
            <a:rot lat="20519999" lon="1080000" rev="0"/>
          </a:camera>
          <a:lightRig rig="legacyHarsh2" dir="b"/>
        </a:scene3d>
        <a:sp3d extrusionH="430200" prstMaterial="legacyMatte">
          <a:bevelT w="13500" h="13500" prst="angle"/>
          <a:bevelB w="13500" h="13500" prst="angle"/>
          <a:extrusionClr>
            <a:srgbClr val="FF6600"/>
          </a:extrusionClr>
        </a:sp3d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68686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0" cap="flat" cmpd="sng" algn="ctr">
          <a:noFill/>
          <a:prstDash val="solid"/>
          <a:round/>
          <a:headEnd type="none" w="med" len="med"/>
          <a:tailEnd type="triangle" w="med" len="med"/>
        </a:ln>
        <a:effectLst/>
        <a:scene3d>
          <a:camera prst="legacyPerspectiveFront">
            <a:rot lat="20519999" lon="1080000" rev="0"/>
          </a:camera>
          <a:lightRig rig="legacyHarsh2" dir="b"/>
        </a:scene3d>
        <a:sp3d extrusionH="430200" prstMaterial="legacyMatte">
          <a:bevelT w="13500" h="13500" prst="angle"/>
          <a:bevelB w="13500" h="13500" prst="angle"/>
          <a:extrusionClr>
            <a:srgbClr val="FF6600"/>
          </a:extrusionClr>
        </a:sp3d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68686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Foundry">
    <a:majorFont>
      <a:latin typeface="Rockwell"/>
      <a:ea typeface=""/>
      <a:cs typeface=""/>
      <a:font script="Grek" typeface="Cambria"/>
      <a:font script="Cyrl" typeface="Cambria"/>
      <a:font script="Jpan" typeface="HG明朝B"/>
      <a:font script="Hang" typeface="바탕"/>
      <a:font script="Hans" typeface="方正姚体"/>
      <a:font script="Hant" typeface="微軟正黑體"/>
      <a:font script="Arab" typeface="Times New Roman"/>
      <a:font script="Hebr" typeface="David"/>
      <a:font script="Thai" typeface="Jasmine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Rockwell"/>
      <a:ea typeface=""/>
      <a:cs typeface=""/>
      <a:font script="Grek" typeface="Cambria"/>
      <a:font script="Cyrl" typeface="Cambria"/>
      <a:font script="Jpan" typeface="HG明朝B"/>
      <a:font script="Hang" typeface="바탕"/>
      <a:font script="Hans" typeface="方正姚体"/>
      <a:font script="Hant" typeface="標楷體"/>
      <a:font script="Arab" typeface="Times New Roman"/>
      <a:font script="Hebr" typeface="David"/>
      <a:font script="Thai" typeface="Jasmine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46539</TotalTime>
  <Words>1791</Words>
  <Application>Microsoft Office PowerPoint</Application>
  <PresentationFormat>On-screen Show (4:3)</PresentationFormat>
  <Paragraphs>519</Paragraphs>
  <Slides>30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Default Design</vt:lpstr>
      <vt:lpstr>Equation</vt:lpstr>
      <vt:lpstr>The First Muon Collider (?) 125.5 GeV Higgs </vt:lpstr>
      <vt:lpstr>Outline</vt:lpstr>
      <vt:lpstr>125 GeV Higgs?</vt:lpstr>
      <vt:lpstr>μμ  H     cross-section, width? Barger, Berger, Gunion, Han, Physics Reports 286, 1-51 (1997)</vt:lpstr>
      <vt:lpstr>Compare to e+-e- Collider</vt:lpstr>
      <vt:lpstr>Collider Parameters</vt:lpstr>
      <vt:lpstr>Natural emittance of cooled Muons</vt:lpstr>
      <vt:lpstr>Higgs MC Parameters </vt:lpstr>
      <vt:lpstr>Proton Driver</vt:lpstr>
      <vt:lpstr>Project X Upgrade to 4MW</vt:lpstr>
      <vt:lpstr>Alternative “Low-Budget” Proton driver?</vt:lpstr>
      <vt:lpstr>Higgs MC Parameters </vt:lpstr>
      <vt:lpstr>Solenoid lens capture</vt:lpstr>
      <vt:lpstr>High-frequency Buncher and φ-E Rotator</vt:lpstr>
      <vt:lpstr>Beam at end of μ Source</vt:lpstr>
      <vt:lpstr>Cooling Scenario for 125 GeV</vt:lpstr>
      <vt:lpstr>Acceleration - scenario</vt:lpstr>
      <vt:lpstr>Collider Ring</vt:lpstr>
      <vt:lpstr>62.5 GeV Collider lattice </vt:lpstr>
      <vt:lpstr>Losses/Background</vt:lpstr>
      <vt:lpstr>Beam Instability Issues </vt:lpstr>
      <vt:lpstr>125 GeV Detector</vt:lpstr>
      <vt:lpstr>Polarization &amp; Energy measurement Raja and Tollestrup (1998) Phys. Rev. D 58 013005 </vt:lpstr>
      <vt:lpstr>μ+μ-Z (90 GeV) = “Training Wheels”</vt:lpstr>
      <vt:lpstr>Higgs MC Parameters -Upgrade</vt:lpstr>
      <vt:lpstr>Upgrade to higher L, Energy </vt:lpstr>
      <vt:lpstr>Upgrade path (E and L)</vt:lpstr>
      <vt:lpstr>Comments</vt:lpstr>
      <vt:lpstr>Conclusions</vt:lpstr>
      <vt:lpstr>Professional endorsement </vt:lpstr>
    </vt:vector>
  </TitlesOfParts>
  <Company>Fermilab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munu Slides</dc:title>
  <dc:creator>David Neuffer</dc:creator>
  <cp:lastModifiedBy>David Neuffer</cp:lastModifiedBy>
  <cp:revision>1275</cp:revision>
  <cp:lastPrinted>2012-06-22T16:31:52Z</cp:lastPrinted>
  <dcterms:created xsi:type="dcterms:W3CDTF">2003-09-15T21:58:19Z</dcterms:created>
  <dcterms:modified xsi:type="dcterms:W3CDTF">2012-07-27T19:36:09Z</dcterms:modified>
</cp:coreProperties>
</file>