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9" r:id="rId3"/>
    <p:sldId id="308" r:id="rId4"/>
    <p:sldId id="310" r:id="rId5"/>
    <p:sldId id="312" r:id="rId6"/>
    <p:sldId id="31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1150" y="3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Name | Title [Cost &amp; Schedule Review for ND-LAr 2x2 Demonstrator]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Mike Zuckerbrot 	</a:t>
            </a:r>
          </a:p>
          <a:p>
            <a:r>
              <a:rPr lang="en-US" dirty="0"/>
              <a:t>ArgonCube 2x2 Cryogenics</a:t>
            </a:r>
          </a:p>
          <a:p>
            <a:r>
              <a:rPr lang="en-US" dirty="0"/>
              <a:t>February 6 2023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ArgonCube 2x2 Cryogenics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Cryogenics </a:t>
            </a:r>
          </a:p>
          <a:p>
            <a:pPr lvl="1"/>
            <a:r>
              <a:rPr lang="en-US" dirty="0"/>
              <a:t>Demaco feedthroughs – in hand </a:t>
            </a:r>
          </a:p>
          <a:p>
            <a:pPr lvl="1"/>
            <a:r>
              <a:rPr lang="en-US" dirty="0"/>
              <a:t>Piping and LAr pump stand</a:t>
            </a:r>
          </a:p>
          <a:p>
            <a:pPr lvl="2"/>
            <a:r>
              <a:rPr lang="en-US" dirty="0"/>
              <a:t>Prints being modified per request – should be ready this week</a:t>
            </a:r>
          </a:p>
          <a:p>
            <a:pPr lvl="2"/>
            <a:r>
              <a:rPr lang="en-US" dirty="0"/>
              <a:t>Last parts just arrived </a:t>
            </a:r>
          </a:p>
          <a:p>
            <a:pPr lvl="2"/>
            <a:r>
              <a:rPr lang="en-US" dirty="0"/>
              <a:t>Ryan (weld shop) agreed to take the job in full, will bring prints/parts over when prints are released in TC</a:t>
            </a:r>
          </a:p>
          <a:p>
            <a:pPr lvl="1"/>
            <a:r>
              <a:rPr lang="en-US" dirty="0"/>
              <a:t>Combined feedthrough (contains LAr pump connection)</a:t>
            </a:r>
          </a:p>
          <a:p>
            <a:pPr lvl="2"/>
            <a:r>
              <a:rPr lang="en-US" dirty="0"/>
              <a:t>Prints being finalized (add vent hole and modifications similar to internal piping) – maybe this week</a:t>
            </a:r>
          </a:p>
          <a:p>
            <a:pPr lvl="2"/>
            <a:r>
              <a:rPr lang="en-US" dirty="0"/>
              <a:t>Last parts for flange to show up in ~a week, connecting components on order or in progress </a:t>
            </a:r>
          </a:p>
          <a:p>
            <a:pPr lvl="2"/>
            <a:r>
              <a:rPr lang="en-US" dirty="0"/>
              <a:t>Need to purchase conduit/compression fittings (off the shelf)</a:t>
            </a:r>
          </a:p>
          <a:p>
            <a:pPr lvl="2"/>
            <a:r>
              <a:rPr lang="en-US" dirty="0"/>
              <a:t>Internal RTD’s (recent addition) – Need to purchase and identify an electrical feedthrough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7162165" cy="5059363"/>
          </a:xfrm>
        </p:spPr>
        <p:txBody>
          <a:bodyPr>
            <a:normAutofit/>
          </a:bodyPr>
          <a:lstStyle/>
          <a:p>
            <a:r>
              <a:rPr lang="en-US" dirty="0"/>
              <a:t>Purity Monitor</a:t>
            </a:r>
          </a:p>
          <a:p>
            <a:pPr lvl="1"/>
            <a:r>
              <a:rPr lang="en-US" dirty="0"/>
              <a:t>Flange and mounting design complete </a:t>
            </a:r>
          </a:p>
          <a:p>
            <a:pPr lvl="1"/>
            <a:r>
              <a:rPr lang="en-US" dirty="0"/>
              <a:t>Drawings nearly complete (purge holes being added to mounting tube – thanks Alan)</a:t>
            </a:r>
          </a:p>
          <a:p>
            <a:pPr lvl="1"/>
            <a:r>
              <a:rPr lang="en-US" dirty="0"/>
              <a:t>All parts ordered – last should be here in ~a week</a:t>
            </a:r>
          </a:p>
          <a:p>
            <a:r>
              <a:rPr lang="en-US" dirty="0"/>
              <a:t>Gas analyzer system</a:t>
            </a:r>
          </a:p>
          <a:p>
            <a:pPr lvl="1"/>
            <a:r>
              <a:rPr lang="en-US" dirty="0"/>
              <a:t>Will be removing the rack and panel from </a:t>
            </a:r>
            <a:r>
              <a:rPr lang="en-US" dirty="0" err="1"/>
              <a:t>LArTF</a:t>
            </a:r>
            <a:r>
              <a:rPr lang="en-US" dirty="0"/>
              <a:t> this month </a:t>
            </a:r>
          </a:p>
          <a:p>
            <a:pPr lvl="2"/>
            <a:r>
              <a:rPr lang="en-US" dirty="0"/>
              <a:t>Need to decommission and remove devices </a:t>
            </a:r>
          </a:p>
          <a:p>
            <a:pPr lvl="1"/>
            <a:r>
              <a:rPr lang="en-US" dirty="0"/>
              <a:t>Process design being finalized</a:t>
            </a:r>
          </a:p>
          <a:p>
            <a:pPr lvl="1"/>
            <a:r>
              <a:rPr lang="en-US" dirty="0"/>
              <a:t>Many small fittings still to order for this and many other small components throughout the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1CB87-8C3B-43DD-A750-21607B1D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58" y="1324935"/>
            <a:ext cx="1093775" cy="45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Vent piping </a:t>
            </a:r>
          </a:p>
          <a:p>
            <a:pPr lvl="1"/>
            <a:r>
              <a:rPr lang="en-US" dirty="0"/>
              <a:t>Basic routing being worked out </a:t>
            </a:r>
          </a:p>
          <a:p>
            <a:pPr lvl="1"/>
            <a:r>
              <a:rPr lang="en-US" dirty="0"/>
              <a:t>Proposed path to run near the grating and under the catwalk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7D0ED1-8E94-4D64-BCC4-DDAB4D4D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692854"/>
            <a:ext cx="4741735" cy="3040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4B231-0E23-4B26-9EB6-B918790E6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36" y="3207658"/>
            <a:ext cx="3574171" cy="2525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8D473-E5D2-4D95-913A-9ADC1D804323}"/>
              </a:ext>
            </a:extLst>
          </p:cNvPr>
          <p:cNvSpPr txBox="1"/>
          <p:nvPr/>
        </p:nvSpPr>
        <p:spPr>
          <a:xfrm>
            <a:off x="5660571" y="2351314"/>
            <a:ext cx="251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route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229795-C1C8-44BB-8BE9-316E17916DA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658651" y="2812979"/>
            <a:ext cx="3257406" cy="1507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36541F-1A06-4B3F-A01E-1E53A53FB42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916057" y="2812979"/>
            <a:ext cx="636210" cy="1507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9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cooling system </a:t>
            </a:r>
          </a:p>
          <a:p>
            <a:pPr lvl="1"/>
            <a:r>
              <a:rPr lang="en-US" dirty="0"/>
              <a:t>Tap point identified in CHW system near compressors</a:t>
            </a:r>
          </a:p>
          <a:p>
            <a:pPr lvl="1"/>
            <a:r>
              <a:rPr lang="en-US" dirty="0"/>
              <a:t>To be built in the field with PVC piping and soft tubing </a:t>
            </a:r>
          </a:p>
          <a:p>
            <a:r>
              <a:rPr lang="en-US" dirty="0"/>
              <a:t>Instrument air system</a:t>
            </a:r>
          </a:p>
          <a:p>
            <a:pPr lvl="1"/>
            <a:r>
              <a:rPr lang="en-US" dirty="0"/>
              <a:t>Needs design work and procurement</a:t>
            </a:r>
          </a:p>
          <a:p>
            <a:pPr lvl="1"/>
            <a:r>
              <a:rPr lang="en-US" dirty="0"/>
              <a:t>Compressor’s generally available, check PC4 compressor </a:t>
            </a:r>
          </a:p>
          <a:p>
            <a:pPr lvl="1"/>
            <a:r>
              <a:rPr lang="en-US" dirty="0"/>
              <a:t>Parts should all be off the shelf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AEC1C-130C-438F-ABE5-72DD9A4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Condenser and Transfer Lines</a:t>
            </a:r>
          </a:p>
          <a:p>
            <a:pPr lvl="2"/>
            <a:r>
              <a:rPr lang="en-US" dirty="0"/>
              <a:t>Transfer lines</a:t>
            </a:r>
          </a:p>
          <a:p>
            <a:pPr lvl="3"/>
            <a:r>
              <a:rPr lang="en-US" dirty="0"/>
              <a:t>Design ~complete</a:t>
            </a:r>
          </a:p>
          <a:p>
            <a:pPr lvl="3"/>
            <a:r>
              <a:rPr lang="en-US" dirty="0"/>
              <a:t>Prints being worked on, at ~85%</a:t>
            </a:r>
          </a:p>
          <a:p>
            <a:pPr lvl="3"/>
            <a:r>
              <a:rPr lang="en-US" dirty="0"/>
              <a:t>Long lead parts ordered </a:t>
            </a:r>
          </a:p>
          <a:p>
            <a:pPr lvl="3"/>
            <a:r>
              <a:rPr lang="en-US" dirty="0"/>
              <a:t>Remaining parts off the shelf, will order off BOM</a:t>
            </a:r>
          </a:p>
          <a:p>
            <a:pPr lvl="2"/>
            <a:r>
              <a:rPr lang="en-US" dirty="0"/>
              <a:t>Condenser vessel</a:t>
            </a:r>
          </a:p>
          <a:p>
            <a:pPr lvl="3"/>
            <a:r>
              <a:rPr lang="en-US" dirty="0"/>
              <a:t>Cryomech did not provide complete documentation</a:t>
            </a:r>
          </a:p>
          <a:p>
            <a:pPr lvl="3"/>
            <a:r>
              <a:rPr lang="en-US" dirty="0"/>
              <a:t>This was required as part of the PO and is required to operate </a:t>
            </a:r>
          </a:p>
          <a:p>
            <a:pPr lvl="3"/>
            <a:r>
              <a:rPr lang="en-US" dirty="0"/>
              <a:t>Procurement/accounting/legal all involved at this point </a:t>
            </a:r>
          </a:p>
          <a:p>
            <a:pPr lvl="3"/>
            <a:r>
              <a:rPr lang="en-US" dirty="0"/>
              <a:t>Cryomech basically unresponsive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C4F8-41D9-4F18-A009-1303F9C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AE7A-7064-4125-9C1B-A46213E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2CC73F-C823-487E-81AB-D7BF7C3E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3888" y="6495824"/>
            <a:ext cx="7730844" cy="245674"/>
          </a:xfrm>
        </p:spPr>
        <p:txBody>
          <a:bodyPr/>
          <a:lstStyle/>
          <a:p>
            <a:pPr>
              <a:defRPr/>
            </a:pPr>
            <a:r>
              <a:rPr lang="en-US" dirty="0"/>
              <a:t>Mike Zuckerbrot | </a:t>
            </a:r>
            <a:r>
              <a:rPr lang="en-US" dirty="0" err="1"/>
              <a:t>ArgonCube</a:t>
            </a:r>
            <a:r>
              <a:rPr lang="en-US" dirty="0"/>
              <a:t> 2x2 Cryogenics Update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1B87B-B6C7-4719-A7FC-A60AA938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07" y="233619"/>
            <a:ext cx="1219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71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27887</TotalTime>
  <Words>389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Cryogenic Status Update</vt:lpstr>
      <vt:lpstr>Cryogenic Status Update</vt:lpstr>
      <vt:lpstr>Cryogenic Status Update</vt:lpstr>
      <vt:lpstr>Cryogenic Status Update</vt:lpstr>
      <vt:lpstr>Cryogenic Status Update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Michael C Zuckerbrot</cp:lastModifiedBy>
  <cp:revision>238</cp:revision>
  <cp:lastPrinted>2014-01-20T19:40:21Z</cp:lastPrinted>
  <dcterms:created xsi:type="dcterms:W3CDTF">2019-02-25T19:06:59Z</dcterms:created>
  <dcterms:modified xsi:type="dcterms:W3CDTF">2023-02-06T17:03:36Z</dcterms:modified>
</cp:coreProperties>
</file>