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3" r:id="rId1"/>
  </p:sldMasterIdLst>
  <p:notesMasterIdLst>
    <p:notesMasterId r:id="rId6"/>
  </p:notesMasterIdLst>
  <p:sldIdLst>
    <p:sldId id="1251" r:id="rId2"/>
    <p:sldId id="1253" r:id="rId3"/>
    <p:sldId id="1268" r:id="rId4"/>
    <p:sldId id="1269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852" userDrawn="1">
          <p15:clr>
            <a:srgbClr val="A4A3A4"/>
          </p15:clr>
        </p15:guide>
        <p15:guide id="6" pos="5568" userDrawn="1">
          <p15:clr>
            <a:srgbClr val="A4A3A4"/>
          </p15:clr>
        </p15:guide>
        <p15:guide id="8" pos="144" userDrawn="1">
          <p15:clr>
            <a:srgbClr val="A4A3A4"/>
          </p15:clr>
        </p15:guide>
        <p15:guide id="11" orient="horz" pos="468" userDrawn="1">
          <p15:clr>
            <a:srgbClr val="A4A3A4"/>
          </p15:clr>
        </p15:guide>
        <p15:guide id="12" orient="horz" pos="2916" userDrawn="1">
          <p15:clr>
            <a:srgbClr val="A4A3A4"/>
          </p15:clr>
        </p15:guide>
        <p15:guide id="13" orient="horz" pos="2628" userDrawn="1">
          <p15:clr>
            <a:srgbClr val="A4A3A4"/>
          </p15:clr>
        </p15:guide>
        <p15:guide id="14" orient="horz" pos="10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  <p:cmAuthor id="1" name="Hotz, Cara Carpenter" initials="HCC" lastIdx="1" clrIdx="1">
    <p:extLst>
      <p:ext uri="{19B8F6BF-5375-455C-9EA6-DF929625EA0E}">
        <p15:presenceInfo xmlns:p15="http://schemas.microsoft.com/office/powerpoint/2012/main" userId="S::chotz@anl.gov::33414e8c-15b9-45dc-a1d3-d646a0d47c41" providerId="AD"/>
      </p:ext>
    </p:extLst>
  </p:cmAuthor>
  <p:cmAuthor id="2" name="Van Gemmeren, Peter" initials="VGP" lastIdx="0" clrIdx="2">
    <p:extLst>
      <p:ext uri="{19B8F6BF-5375-455C-9EA6-DF929625EA0E}">
        <p15:presenceInfo xmlns:p15="http://schemas.microsoft.com/office/powerpoint/2012/main" userId="S-1-5-21-2035299757-743199251-48716514-464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40FF"/>
    <a:srgbClr val="0B1D8A"/>
    <a:srgbClr val="0B1F8F"/>
    <a:srgbClr val="F1AD02"/>
    <a:srgbClr val="222327"/>
    <a:srgbClr val="01516D"/>
    <a:srgbClr val="00AFAC"/>
    <a:srgbClr val="131604"/>
    <a:srgbClr val="00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3" autoAdjust="0"/>
    <p:restoredTop sz="97710" autoAdjust="0"/>
  </p:normalViewPr>
  <p:slideViewPr>
    <p:cSldViewPr snapToGrid="0" showGuides="1">
      <p:cViewPr varScale="1">
        <p:scale>
          <a:sx n="126" d="100"/>
          <a:sy n="126" d="100"/>
        </p:scale>
        <p:origin x="784" y="76"/>
      </p:cViewPr>
      <p:guideLst>
        <p:guide orient="horz" pos="852"/>
        <p:guide pos="5568"/>
        <p:guide pos="144"/>
        <p:guide orient="horz" pos="468"/>
        <p:guide orient="horz" pos="2916"/>
        <p:guide orient="horz" pos="2628"/>
        <p:guide orient="horz"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6" d="100"/>
        <a:sy n="166" d="100"/>
      </p:scale>
      <p:origin x="0" y="-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8080A489-9093-C54A-B1C3-374F661A0010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3EAA7A1A-8011-3A42-91B8-EE1BD44E44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"/>
            <a:ext cx="9143999" cy="4488688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A0AD6-33FE-814B-87A9-4E608B8F74A5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4308E4-C478-8B4F-9CF3-FE905CC5EAE2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C047F-7504-6040-9A50-9037B6706A19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428104-5CD7-CF40-A1CE-EA92AC64A19C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72CC85-1438-5F42-9179-3C81994D43C3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48071-63C1-4747-86E2-6482665F5BC9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49CC6B-2983-0D4D-82B9-F1A10E59F7C8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6864AA-5B21-8540-84EC-C73D123264E9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5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949AAE-F040-DC4F-B49E-873371F2F039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7382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0684"/>
            <a:ext cx="9143999" cy="4499371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2744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5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033A2C4E-B105-AD4E-8FDE-BD99A5886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1228" y="369832"/>
            <a:ext cx="2592519" cy="673172"/>
          </a:xfrm>
          <a:prstGeom prst="rect">
            <a:avLst/>
          </a:prstGeom>
        </p:spPr>
      </p:pic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tx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6F20EC-1191-F34E-9A74-6242A6193671}"/>
              </a:ext>
            </a:extLst>
          </p:cNvPr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362DF68-E9A6-3A4D-8807-FED7088721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Day, 2021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tx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E42203-03B0-9B44-A4A6-421ACB9CC571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3ED98465-142B-874D-9BEF-93A1086E7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1761542-C518-9E4E-BE7F-FE23A2605B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7E2FAC2F-5DA3-DF47-A636-2A95DC125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8316" y="58557"/>
            <a:ext cx="2201070" cy="571529"/>
          </a:xfrm>
          <a:prstGeom prst="rect">
            <a:avLst/>
          </a:prstGeom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F98DCACE-65A7-5044-AE4A-0380388C9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888" y="139139"/>
            <a:ext cx="2201070" cy="571529"/>
          </a:xfrm>
          <a:prstGeom prst="rect">
            <a:avLst/>
          </a:prstGeom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0B74B2-E6E3-1F42-960D-D93F5F6DFFD7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37AC7-5779-EA49-A0D7-9D1B49DA1F37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E64664-6AC5-4D43-A5BA-3C65A0CD272B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BD6018-DDBA-E84D-A7DB-865142558636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97FFC8-1032-3A40-A0C9-227A67AABE6E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0684"/>
            <a:ext cx="9143999" cy="4499371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ATLAS Operations: Core Software &amp; Computing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615DA8-4650-8A4E-B3B2-622DC8056A60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84E02-FB66-514F-AED2-31434781E75B}"/>
              </a:ext>
            </a:extLst>
          </p:cNvPr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5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4CFF5-2A2E-8945-9027-39964E4B3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"/>
            <a:ext cx="9143999" cy="4478002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0D23278-3667-1F4A-8304-61669185B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0244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395284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61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5857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9CDC428E-DBB5-1649-8291-2FA82A5C9E82}"/>
              </a:ext>
            </a:extLst>
          </p:cNvPr>
          <p:cNvGrpSpPr/>
          <p:nvPr/>
        </p:nvGrpSpPr>
        <p:grpSpPr>
          <a:xfrm>
            <a:off x="419099" y="1390650"/>
            <a:ext cx="8269876" cy="3314700"/>
            <a:chOff x="419099" y="1390650"/>
            <a:chExt cx="8269876" cy="33147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1F8818-1FE6-2341-BE7A-993CECC5541D}"/>
                </a:ext>
              </a:extLst>
            </p:cNvPr>
            <p:cNvSpPr/>
            <p:nvPr userDrawn="1"/>
          </p:nvSpPr>
          <p:spPr>
            <a:xfrm>
              <a:off x="419100" y="1390650"/>
              <a:ext cx="4045324" cy="22290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SPONSOR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B991B3-C8CA-5842-83B0-825B25C421FB}"/>
                </a:ext>
              </a:extLst>
            </p:cNvPr>
            <p:cNvSpPr/>
            <p:nvPr userDrawn="1"/>
          </p:nvSpPr>
          <p:spPr>
            <a:xfrm>
              <a:off x="4643651" y="1390650"/>
              <a:ext cx="4045324" cy="22290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FUNDING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CDC5DB-87A9-9449-8FD5-702421FEB657}"/>
                </a:ext>
              </a:extLst>
            </p:cNvPr>
            <p:cNvSpPr/>
            <p:nvPr userDrawn="1"/>
          </p:nvSpPr>
          <p:spPr>
            <a:xfrm>
              <a:off x="419099" y="1765436"/>
              <a:ext cx="3493227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/>
                <a:t>DESCRIPTION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Current projects exploring:</a:t>
              </a:r>
            </a:p>
            <a:p>
              <a:pPr marL="120650" indent="-1206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Identification and fingerprinting of electronic control units using ML/DL/AI</a:t>
              </a:r>
            </a:p>
            <a:p>
              <a:pPr marL="120650" indent="-1206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Creation of a vehicle simulation testbed </a:t>
              </a:r>
            </a:p>
            <a:p>
              <a:pPr marL="120650" indent="-1206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Creation of a automotive mobility testbed to safely test resilience measures such as sensor fusion</a:t>
              </a:r>
            </a:p>
            <a:p>
              <a:pPr marL="120650" indent="-1206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Threat modeling, </a:t>
              </a:r>
              <a:r>
                <a:rPr lang="en-US" sz="1200" dirty="0" err="1">
                  <a:solidFill>
                    <a:schemeClr val="tx1"/>
                  </a:solidFill>
                </a:rPr>
                <a:t>pentesting</a:t>
              </a:r>
              <a:r>
                <a:rPr lang="en-US" sz="1200" dirty="0">
                  <a:solidFill>
                    <a:schemeClr val="tx1"/>
                  </a:solidFill>
                </a:rPr>
                <a:t>, and risk analysis of vehicle to grid infrastructure (EVSE/</a:t>
              </a:r>
              <a:r>
                <a:rPr lang="en-US" sz="1200" dirty="0" err="1">
                  <a:solidFill>
                    <a:schemeClr val="tx1"/>
                  </a:solidFill>
                </a:rPr>
                <a:t>xFC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  <a:p>
              <a:endParaRPr lang="en-US" sz="1200" b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3469-4EFE-E542-978B-1448E472CC26}"/>
                </a:ext>
              </a:extLst>
            </p:cNvPr>
            <p:cNvSpPr/>
            <p:nvPr userDrawn="1"/>
          </p:nvSpPr>
          <p:spPr>
            <a:xfrm>
              <a:off x="4054358" y="1765436"/>
              <a:ext cx="2185332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/>
                <a:t>RESULTS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Deliverables include simulation testbed software, physical testbed, industry papers, DOE white papers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Results will impact current charging infrastructure deployment and shape secure architectures and policy</a:t>
              </a:r>
            </a:p>
            <a:p>
              <a:endParaRPr lang="en-US" sz="12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654D32-AD25-E741-99D1-1FFB7CFA218F}"/>
                </a:ext>
              </a:extLst>
            </p:cNvPr>
            <p:cNvSpPr/>
            <p:nvPr userDrawn="1"/>
          </p:nvSpPr>
          <p:spPr>
            <a:xfrm>
              <a:off x="6392591" y="1765436"/>
              <a:ext cx="2296383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/>
                <a:t>CONTRIBUTION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Techniques and tools developed apply to heavy vehicles which impact critical infrastructure, military operations, and commerce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C35AC7-582F-7D4E-ADFB-FDB003388826}"/>
                </a:ext>
              </a:extLst>
            </p:cNvPr>
            <p:cNvSpPr/>
            <p:nvPr userDrawn="1"/>
          </p:nvSpPr>
          <p:spPr>
            <a:xfrm>
              <a:off x="419100" y="4098842"/>
              <a:ext cx="4045324" cy="60650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ARGONNE CAPABILITIES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101D9A-0D44-9848-B7BE-578BE7238C03}"/>
                </a:ext>
              </a:extLst>
            </p:cNvPr>
            <p:cNvSpPr/>
            <p:nvPr userDrawn="1"/>
          </p:nvSpPr>
          <p:spPr>
            <a:xfrm>
              <a:off x="4643651" y="4098842"/>
              <a:ext cx="4045324" cy="60650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FUTURE OUTLOOK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61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*Tit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5857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6A010B-81D1-D941-BDE7-50CB6BFE5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59176"/>
              </p:ext>
            </p:extLst>
          </p:nvPr>
        </p:nvGraphicFramePr>
        <p:xfrm>
          <a:off x="457200" y="1518245"/>
          <a:ext cx="8372900" cy="3204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225">
                  <a:extLst>
                    <a:ext uri="{9D8B030D-6E8A-4147-A177-3AD203B41FA5}">
                      <a16:colId xmlns:a16="http://schemas.microsoft.com/office/drawing/2014/main" val="953177877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3184500041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3933062838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434370605"/>
                    </a:ext>
                  </a:extLst>
                </a:gridCol>
              </a:tblGrid>
              <a:tr h="10681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385294"/>
                  </a:ext>
                </a:extLst>
              </a:tr>
              <a:tr h="10681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461716"/>
                  </a:ext>
                </a:extLst>
              </a:tr>
              <a:tr h="10681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43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9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0763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397181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397181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26271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2033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251620B-FC18-4146-9BF7-244077EE756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665" y="4794647"/>
            <a:ext cx="1044942" cy="2983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9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26" r:id="rId2"/>
    <p:sldLayoutId id="2147483827" r:id="rId3"/>
    <p:sldLayoutId id="2147483828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820" r:id="rId29"/>
    <p:sldLayoutId id="2147483821" r:id="rId30"/>
    <p:sldLayoutId id="2147483822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564">
          <p15:clr>
            <a:srgbClr val="F26B43"/>
          </p15:clr>
        </p15:guide>
        <p15:guide id="4" pos="5568">
          <p15:clr>
            <a:srgbClr val="F26B43"/>
          </p15:clr>
        </p15:guide>
        <p15:guide id="5" orient="horz" pos="2964">
          <p15:clr>
            <a:srgbClr val="F26B43"/>
          </p15:clr>
        </p15:guide>
        <p15:guide id="6" orient="horz" pos="1720">
          <p15:clr>
            <a:srgbClr val="F26B43"/>
          </p15:clr>
        </p15:guide>
        <p15:guide id="7" orient="horz" pos="876">
          <p15:clr>
            <a:srgbClr val="F26B43"/>
          </p15:clr>
        </p15:guide>
        <p15:guide id="8" orient="horz" pos="3180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orient="horz" pos="3156" userDrawn="1">
          <p15:clr>
            <a:srgbClr val="F26B43"/>
          </p15:clr>
        </p15:guide>
        <p15:guide id="11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pby-nUkln7Q53ihlRX63QYxGmg-cJhOylPZY3h3cTRU/edit#gid=0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A531C3E-967C-9446-83B8-257679BA7A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We start with </a:t>
            </a:r>
            <a:r>
              <a:rPr lang="en-US" strike="sngStrike" dirty="0"/>
              <a:t>yes,</a:t>
            </a:r>
            <a:r>
              <a:rPr lang="en-US" dirty="0"/>
              <a:t> DATA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3D6406D-C9B6-A641-892D-7952BC2A6F2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/>
          <a:stretch/>
        </p:blipFill>
        <p:spPr>
          <a:xfrm>
            <a:off x="5199447" y="1266825"/>
            <a:ext cx="3608832" cy="202996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E2702E-9796-CC4D-BA4E-E0C572E43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HEP-CCE </a:t>
            </a:r>
            <a:r>
              <a:rPr lang="en-US" b="1" i="0" dirty="0">
                <a:solidFill>
                  <a:srgbClr val="CB6D04"/>
                </a:solidFill>
                <a:effectLst/>
                <a:latin typeface="Roboto Light" panose="02000000000000000000" pitchFamily="2" charset="0"/>
              </a:rPr>
              <a:t>I/O Strategies</a:t>
            </a:r>
            <a:br>
              <a:rPr lang="en-US" b="1" i="0" dirty="0">
                <a:solidFill>
                  <a:srgbClr val="CB6D04"/>
                </a:solidFill>
                <a:effectLst/>
                <a:latin typeface="Roboto Light" panose="02000000000000000000" pitchFamily="2" charset="0"/>
              </a:rPr>
            </a:br>
            <a:r>
              <a:rPr lang="en-US" b="1" i="0" dirty="0">
                <a:effectLst/>
                <a:latin typeface="Roboto Light" panose="02000000000000000000" pitchFamily="2" charset="0"/>
              </a:rPr>
              <a:t>Introduction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C86D6-875F-5F43-8E6C-A29B5D4363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3ECF8B-4113-334A-987F-CDBC7E6114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9901" y="3437210"/>
            <a:ext cx="2692871" cy="483091"/>
          </a:xfrm>
        </p:spPr>
        <p:txBody>
          <a:bodyPr>
            <a:noAutofit/>
          </a:bodyPr>
          <a:lstStyle/>
          <a:p>
            <a:r>
              <a:rPr lang="en-US" dirty="0"/>
              <a:t>Peter van Gemmeren</a:t>
            </a:r>
          </a:p>
          <a:p>
            <a:r>
              <a:rPr lang="en-US" dirty="0"/>
              <a:t>Rob Ross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EE97F4-E4AE-8B42-B8C4-BFD40D706D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901" y="4060718"/>
            <a:ext cx="2692871" cy="345369"/>
          </a:xfrm>
        </p:spPr>
        <p:txBody>
          <a:bodyPr/>
          <a:lstStyle/>
          <a:p>
            <a:r>
              <a:rPr lang="en-US" dirty="0"/>
              <a:t>HEP-CCE/IOS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E42157-6BA4-4C48-96A8-2F5CDEC687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April 11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37624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8649A91-9BC3-7F42-945B-C8047D49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HEP-CCE/IOS: Activities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152093-5124-4BCB-A2FF-03FFCCBF2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50000"/>
                </a:schemeClr>
              </a:buClr>
            </a:pPr>
            <a:r>
              <a:rPr lang="en-US" b="1" dirty="0">
                <a:solidFill>
                  <a:schemeClr val="bg2"/>
                </a:solidFill>
              </a:rPr>
              <a:t>Darshan for ROOT I/O </a:t>
            </a:r>
            <a:r>
              <a:rPr lang="en-US" dirty="0"/>
              <a:t>in HEP workflows on HPC</a:t>
            </a:r>
          </a:p>
          <a:p>
            <a:pPr lvl="1"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2"/>
                </a:solidFill>
              </a:rPr>
              <a:t>Shane</a:t>
            </a:r>
            <a:r>
              <a:rPr lang="en-US" sz="1600" dirty="0"/>
              <a:t> will show overview of the tool developments </a:t>
            </a:r>
          </a:p>
          <a:p>
            <a:pPr lvl="1"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2"/>
                </a:solidFill>
              </a:rPr>
              <a:t>Rui</a:t>
            </a:r>
            <a:r>
              <a:rPr lang="en-US" sz="1600" dirty="0"/>
              <a:t> will present example studies of ATLAS Simulation and Derivation use-cases</a:t>
            </a:r>
          </a:p>
          <a:p>
            <a:pPr lvl="2"/>
            <a:r>
              <a:rPr lang="en-US" sz="1600" dirty="0"/>
              <a:t>For </a:t>
            </a:r>
            <a:r>
              <a:rPr lang="en-US" sz="1600" dirty="0">
                <a:solidFill>
                  <a:schemeClr val="tx2"/>
                </a:solidFill>
              </a:rPr>
              <a:t>Doug, Ken, Rob, Patrick</a:t>
            </a:r>
          </a:p>
          <a:p>
            <a:r>
              <a:rPr lang="en-US" dirty="0"/>
              <a:t>Investigate </a:t>
            </a:r>
            <a:r>
              <a:rPr lang="en-US" b="1" dirty="0">
                <a:solidFill>
                  <a:schemeClr val="bg2"/>
                </a:solidFill>
              </a:rPr>
              <a:t>HDF5 as intermediate event storage </a:t>
            </a:r>
            <a:r>
              <a:rPr lang="en-US" dirty="0"/>
              <a:t>for HPC processing</a:t>
            </a:r>
          </a:p>
          <a:p>
            <a:pPr lvl="1"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2"/>
                </a:solidFill>
              </a:rPr>
              <a:t>Saba</a:t>
            </a:r>
            <a:r>
              <a:rPr lang="en-US" sz="1600" dirty="0"/>
              <a:t> will give a detailed presentation on this effort</a:t>
            </a:r>
          </a:p>
          <a:p>
            <a:pPr lvl="2"/>
            <a:r>
              <a:rPr lang="en-US" sz="1600" dirty="0"/>
              <a:t>For </a:t>
            </a:r>
            <a:r>
              <a:rPr lang="en-US" sz="1600" dirty="0">
                <a:solidFill>
                  <a:schemeClr val="tx2"/>
                </a:solidFill>
              </a:rPr>
              <a:t>Amit, Chris, John, Kyle, Peter, Suren</a:t>
            </a:r>
          </a:p>
          <a:p>
            <a:r>
              <a:rPr lang="en-US" dirty="0"/>
              <a:t>Investigate </a:t>
            </a:r>
            <a:r>
              <a:rPr lang="en-US" b="1" dirty="0">
                <a:solidFill>
                  <a:schemeClr val="bg2"/>
                </a:solidFill>
              </a:rPr>
              <a:t>HPC/GPU friendly data model </a:t>
            </a:r>
            <a:r>
              <a:rPr lang="en-US" dirty="0"/>
              <a:t>(joined with PPS)</a:t>
            </a:r>
          </a:p>
          <a:p>
            <a:pPr lvl="1"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2"/>
                </a:solidFill>
              </a:rPr>
              <a:t>Amit</a:t>
            </a:r>
            <a:r>
              <a:rPr lang="en-US" sz="1600" dirty="0"/>
              <a:t> will show us the latest developments and an overview of experiments’ efforts</a:t>
            </a:r>
          </a:p>
          <a:p>
            <a:pPr lvl="2"/>
            <a:r>
              <a:rPr lang="en-US" sz="1600" dirty="0"/>
              <a:t>For </a:t>
            </a:r>
            <a:r>
              <a:rPr lang="en-US" sz="1600" dirty="0">
                <a:solidFill>
                  <a:schemeClr val="tx2"/>
                </a:solidFill>
              </a:rPr>
              <a:t>Ken, Kyle, Peter </a:t>
            </a:r>
            <a:r>
              <a:rPr lang="en-US" sz="1600" dirty="0"/>
              <a:t>(plus </a:t>
            </a:r>
            <a:r>
              <a:rPr lang="en-US" sz="1600" dirty="0">
                <a:solidFill>
                  <a:schemeClr val="accent1"/>
                </a:solidFill>
              </a:rPr>
              <a:t>PPS</a:t>
            </a:r>
            <a:r>
              <a:rPr lang="en-US" sz="1600" dirty="0"/>
              <a:t>)</a:t>
            </a:r>
          </a:p>
          <a:p>
            <a:pPr lvl="2"/>
            <a:endParaRPr lang="en-US" sz="1600" dirty="0"/>
          </a:p>
          <a:p>
            <a:r>
              <a:rPr lang="en-US" sz="1600" dirty="0"/>
              <a:t>Plus: </a:t>
            </a:r>
            <a:r>
              <a:rPr lang="en-US" sz="1600" dirty="0">
                <a:solidFill>
                  <a:schemeClr val="tx2"/>
                </a:solidFill>
              </a:rPr>
              <a:t>Liz, Philippe</a:t>
            </a:r>
            <a:r>
              <a:rPr lang="en-US" sz="1600" dirty="0"/>
              <a:t>, (and others, who haven’t registered in the </a:t>
            </a:r>
            <a:r>
              <a:rPr lang="en-US" sz="1600" dirty="0">
                <a:hlinkClick r:id="rId2"/>
              </a:rPr>
              <a:t>author list</a:t>
            </a:r>
            <a:r>
              <a:rPr lang="en-US" sz="1600" dirty="0"/>
              <a:t>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FD104A-ECFD-EF4A-8CD2-C10D03EBA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Recall: What we do/did.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0D7B9-7B86-4B1B-A4B4-79590895F1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9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8649A91-9BC3-7F42-945B-C8047D49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HEP-CCE/IOS: Experiment Questions, IOS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152093-5124-4BCB-A2FF-03FFCCBF2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Are you familiar with HEP-CCE’s I/O and storage (IOS) activities? These include </a:t>
            </a:r>
          </a:p>
          <a:p>
            <a:pPr marL="690562" lvl="1" indent="-342900">
              <a:buFont typeface="+mj-lt"/>
              <a:buAutoNum type="arabicPeriod"/>
            </a:pPr>
            <a:r>
              <a:rPr lang="en-US" dirty="0"/>
              <a:t>an </a:t>
            </a:r>
            <a:r>
              <a:rPr lang="en-US" dirty="0">
                <a:solidFill>
                  <a:schemeClr val="bg2"/>
                </a:solidFill>
              </a:rPr>
              <a:t>experiment-agnostic mini-app</a:t>
            </a:r>
            <a:r>
              <a:rPr lang="en-US" dirty="0"/>
              <a:t> that mimics HEP application I/O patterns,</a:t>
            </a:r>
          </a:p>
          <a:p>
            <a:pPr marL="690562" lvl="1" indent="-342900">
              <a:buFont typeface="+mj-lt"/>
              <a:buAutoNum type="arabicPeriod"/>
            </a:pPr>
            <a:r>
              <a:rPr lang="en-US" dirty="0"/>
              <a:t>measuring and understanding I/O patterns of HEP applications with </a:t>
            </a:r>
            <a:r>
              <a:rPr lang="en-US" dirty="0">
                <a:solidFill>
                  <a:schemeClr val="bg2"/>
                </a:solidFill>
              </a:rPr>
              <a:t>Darshan</a:t>
            </a:r>
            <a:r>
              <a:rPr lang="en-US" dirty="0"/>
              <a:t>, and</a:t>
            </a:r>
          </a:p>
          <a:p>
            <a:pPr marL="690562" lvl="1" indent="-342900">
              <a:buFont typeface="+mj-lt"/>
              <a:buAutoNum type="arabicPeriod"/>
            </a:pPr>
            <a:r>
              <a:rPr lang="en-US" dirty="0"/>
              <a:t>an HPC-friendly </a:t>
            </a:r>
            <a:r>
              <a:rPr lang="en-US" dirty="0">
                <a:solidFill>
                  <a:schemeClr val="bg2"/>
                </a:solidFill>
              </a:rPr>
              <a:t>HDF5</a:t>
            </a:r>
            <a:r>
              <a:rPr lang="en-US" dirty="0"/>
              <a:t> mechanism to write HEP data originally serialized using ROOT I/O. Are these relevant to your I/O issues? Can you suggest other directions that will be useful for you?</a:t>
            </a:r>
          </a:p>
          <a:p>
            <a:r>
              <a:rPr lang="en-US" dirty="0"/>
              <a:t>Our work activities: Saba, Rui and Shane will give details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0D7B9-7B86-4B1B-A4B4-79590895F1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8649A91-9BC3-7F42-945B-C8047D49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HEP-CCE/IOS: Experiment Questions, IOS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152093-5124-4BCB-A2FF-03FFCCBF2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The HEP-CCE IOS effort started two study groups dedicated to </a:t>
            </a:r>
          </a:p>
          <a:p>
            <a:pPr marL="690562" lvl="1" indent="-342900"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HEP event data models </a:t>
            </a:r>
            <a:r>
              <a:rPr lang="en-US" dirty="0"/>
              <a:t>that are efficient for both disk I/O and accelerator offloading and </a:t>
            </a:r>
          </a:p>
          <a:p>
            <a:pPr marL="690562" lvl="1" indent="-342900">
              <a:buFont typeface="+mj-lt"/>
              <a:buAutoNum type="arabicPeriod"/>
            </a:pPr>
            <a:r>
              <a:rPr lang="en-US" dirty="0"/>
              <a:t>"intelligent" </a:t>
            </a:r>
            <a:r>
              <a:rPr lang="en-US" dirty="0">
                <a:solidFill>
                  <a:schemeClr val="bg2"/>
                </a:solidFill>
              </a:rPr>
              <a:t>data compression </a:t>
            </a:r>
            <a:r>
              <a:rPr lang="en-US" dirty="0"/>
              <a:t>(domain-specific, guaranteed precision, and recoverable precision). Are these directions relevant to your experiment R&amp;D plans? Are there other I/O projects that CCE should focus on?</a:t>
            </a:r>
          </a:p>
          <a:p>
            <a:r>
              <a:rPr lang="en-US" dirty="0"/>
              <a:t>Newer investigations, Amit will give details on 1. and Peter will mention 2.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dirty="0"/>
              <a:t>There are R&amp;D activities in the HPC and HEP communities on </a:t>
            </a:r>
            <a:r>
              <a:rPr lang="en-US" dirty="0">
                <a:solidFill>
                  <a:schemeClr val="bg2"/>
                </a:solidFill>
              </a:rPr>
              <a:t>Object Stores </a:t>
            </a:r>
            <a:r>
              <a:rPr lang="en-US" dirty="0"/>
              <a:t>(e.g., </a:t>
            </a:r>
            <a:r>
              <a:rPr lang="en-US" dirty="0" err="1">
                <a:solidFill>
                  <a:schemeClr val="bg2"/>
                </a:solidFill>
              </a:rPr>
              <a:t>HEPnOS</a:t>
            </a:r>
            <a:r>
              <a:rPr lang="en-US" dirty="0"/>
              <a:t>, </a:t>
            </a:r>
            <a:r>
              <a:rPr lang="en-US" dirty="0" err="1">
                <a:solidFill>
                  <a:schemeClr val="bg2"/>
                </a:solidFill>
              </a:rPr>
              <a:t>RNTuple</a:t>
            </a:r>
            <a:r>
              <a:rPr lang="en-US" dirty="0">
                <a:solidFill>
                  <a:schemeClr val="bg2"/>
                </a:solidFill>
              </a:rPr>
              <a:t>/DAOS</a:t>
            </a:r>
            <a:r>
              <a:rPr lang="en-US" dirty="0"/>
              <a:t>). HEP-CCE IOS has relevant expertise in this area. Would you be interested in an “event object store” R&amp;D activity?</a:t>
            </a:r>
          </a:p>
          <a:p>
            <a:r>
              <a:rPr lang="en-US" dirty="0"/>
              <a:t>Future activity, to be discussed tomorrow.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FD104A-ECFD-EF4A-8CD2-C10D03EBA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are we going to do?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0D7B9-7B86-4B1B-A4B4-79590895F1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9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presentation_16x9_DOE only</Template>
  <TotalTime>30027</TotalTime>
  <Words>421</Words>
  <Application>Microsoft Office PowerPoint</Application>
  <PresentationFormat>On-screen Show (16:9)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Regular</vt:lpstr>
      <vt:lpstr>Roboto Light</vt:lpstr>
      <vt:lpstr>Wingdings</vt:lpstr>
      <vt:lpstr>1_presentation_16x9</vt:lpstr>
      <vt:lpstr>HEP-CCE I/O Strategies Introduction</vt:lpstr>
      <vt:lpstr>HEP-CCE/IOS: Activities</vt:lpstr>
      <vt:lpstr>HEP-CCE/IOS: Experiment Questions, IOS</vt:lpstr>
      <vt:lpstr>HEP-CCE/IOS: Experiment Questions, 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Van Gemmeren, Peter</cp:lastModifiedBy>
  <cp:revision>1956</cp:revision>
  <cp:lastPrinted>2020-10-21T19:23:01Z</cp:lastPrinted>
  <dcterms:created xsi:type="dcterms:W3CDTF">2018-05-02T14:57:07Z</dcterms:created>
  <dcterms:modified xsi:type="dcterms:W3CDTF">2023-04-06T21:30:52Z</dcterms:modified>
</cp:coreProperties>
</file>