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94" r:id="rId2"/>
    <p:sldId id="307" r:id="rId3"/>
    <p:sldId id="308" r:id="rId4"/>
    <p:sldId id="312" r:id="rId5"/>
    <p:sldId id="311" r:id="rId6"/>
    <p:sldId id="310" r:id="rId7"/>
    <p:sldId id="313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 R Edstrom, Jr" initials="DE" lastIdx="1" clrIdx="0">
    <p:extLst>
      <p:ext uri="{19B8F6BF-5375-455C-9EA6-DF929625EA0E}">
        <p15:presenceInfo xmlns:p15="http://schemas.microsoft.com/office/powerpoint/2012/main" userId="Dean R Edstrom, J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404040"/>
    <a:srgbClr val="004C97"/>
    <a:srgbClr val="50504E"/>
    <a:srgbClr val="4E4E4E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33" autoAdjust="0"/>
    <p:restoredTop sz="94660"/>
  </p:normalViewPr>
  <p:slideViewPr>
    <p:cSldViewPr snapToGrid="0" snapToObjects="1" showGuides="1">
      <p:cViewPr varScale="1">
        <p:scale>
          <a:sx n="138" d="100"/>
          <a:sy n="138" d="100"/>
        </p:scale>
        <p:origin x="500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Dean (Chip) Edstrom</a:t>
            </a:r>
          </a:p>
          <a:p>
            <a:r>
              <a:rPr lang="en-US" dirty="0"/>
              <a:t>01/27/2023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IOTA Proton Injector Update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249D9F-27AB-415E-B45A-24120661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0" y="5211021"/>
            <a:ext cx="8993081" cy="134094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192B4-536B-9D69-8D15-12E1A8E33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30856"/>
            <a:ext cx="8686800" cy="5059363"/>
          </a:xfrm>
          <a:effectLst/>
        </p:spPr>
        <p:txBody>
          <a:bodyPr/>
          <a:lstStyle/>
          <a:p>
            <a:r>
              <a:rPr lang="en-US" dirty="0"/>
              <a:t>Source</a:t>
            </a:r>
          </a:p>
          <a:p>
            <a:pPr lvl="1"/>
            <a:r>
              <a:rPr lang="en-US" sz="2000" dirty="0"/>
              <a:t>HV Enclosure work continues</a:t>
            </a:r>
          </a:p>
          <a:p>
            <a:pPr lvl="2"/>
            <a:r>
              <a:rPr lang="en-US" sz="1800" dirty="0"/>
              <a:t>Extractor Modulator Circuit Tested– Installation </a:t>
            </a:r>
            <a:r>
              <a:rPr lang="en-US" sz="1800" dirty="0">
                <a:effectLst>
                  <a:glow rad="889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68000"/>
                    </a:prstClr>
                  </a:outerShdw>
                </a:effectLst>
              </a:rPr>
              <a:t>Soon</a:t>
            </a:r>
            <a:r>
              <a:rPr lang="en-US" sz="1800" dirty="0"/>
              <a:t>™</a:t>
            </a:r>
          </a:p>
          <a:p>
            <a:pPr lvl="2"/>
            <a:r>
              <a:rPr lang="en-US" sz="1800" dirty="0"/>
              <a:t>Auxiliary Electronics Shelf In Progress*</a:t>
            </a:r>
          </a:p>
          <a:p>
            <a:pPr lvl="2"/>
            <a:endParaRPr lang="en-US" dirty="0"/>
          </a:p>
          <a:p>
            <a:r>
              <a:rPr lang="en-US" dirty="0"/>
              <a:t>Mechanical</a:t>
            </a:r>
          </a:p>
          <a:p>
            <a:pPr lvl="1"/>
            <a:r>
              <a:rPr lang="en-US" sz="2000" dirty="0"/>
              <a:t>Cable Procurement Summary*</a:t>
            </a:r>
          </a:p>
          <a:p>
            <a:pPr lvl="1"/>
            <a:r>
              <a:rPr lang="en-US" sz="2000" dirty="0"/>
              <a:t>IPI Penetration*</a:t>
            </a:r>
          </a:p>
          <a:p>
            <a:pPr lvl="1"/>
            <a:endParaRPr lang="en-US" sz="2000" dirty="0"/>
          </a:p>
          <a:p>
            <a:r>
              <a:rPr lang="en-US" dirty="0"/>
              <a:t>RF</a:t>
            </a:r>
          </a:p>
          <a:p>
            <a:pPr lvl="1"/>
            <a:r>
              <a:rPr lang="en-US" sz="2000" dirty="0"/>
              <a:t>Engineering review of variable coupler stand expected Feb/March...?</a:t>
            </a:r>
          </a:p>
          <a:p>
            <a:pPr lvl="1"/>
            <a:r>
              <a:rPr lang="en-US" sz="2000" dirty="0"/>
              <a:t>Req submitted for circulator stand kit</a:t>
            </a:r>
          </a:p>
          <a:p>
            <a:pPr lvl="1"/>
            <a:r>
              <a:rPr lang="en-US" sz="2000" dirty="0"/>
              <a:t>Req submitted for penetration stand material </a:t>
            </a:r>
            <a:endParaRPr lang="en-US" sz="16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25C350-450F-E80B-C2FC-062FBCBC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0851"/>
            <a:ext cx="8686800" cy="427877"/>
          </a:xfrm>
        </p:spPr>
        <p:txBody>
          <a:bodyPr/>
          <a:lstStyle/>
          <a:p>
            <a:r>
              <a:rPr lang="en-US" dirty="0"/>
              <a:t>IPI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29C5-A992-3753-00E9-3AB635B2F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334" y="6504213"/>
            <a:ext cx="907861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01013-1BEB-611B-F40E-F6B7E1131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7773-07E9-0464-62A0-A5D6CC27B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4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3A803B-B3A0-BA5A-F270-CD19F939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2895713"/>
            <a:ext cx="7248525" cy="33718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D8260-CBC0-7E29-174E-9583E77A7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TTL Fiber Receiver Modules</a:t>
            </a:r>
          </a:p>
          <a:p>
            <a:r>
              <a:rPr lang="en-US" sz="1600" dirty="0"/>
              <a:t>Cisco Fiber Network Switch</a:t>
            </a:r>
          </a:p>
          <a:p>
            <a:r>
              <a:rPr lang="en-US" sz="1600" dirty="0"/>
              <a:t>375 </a:t>
            </a:r>
            <a:r>
              <a:rPr lang="en-US" sz="1600" dirty="0" err="1"/>
              <a:t>Convectron</a:t>
            </a:r>
            <a:r>
              <a:rPr lang="en-US" sz="1600" dirty="0"/>
              <a:t> Vacuum Gauge</a:t>
            </a:r>
          </a:p>
          <a:p>
            <a:r>
              <a:rPr lang="en-US" sz="1600" dirty="0"/>
              <a:t>WS6 200MHz </a:t>
            </a:r>
            <a:r>
              <a:rPr lang="en-US" sz="1600" dirty="0" err="1"/>
              <a:t>TiePie</a:t>
            </a:r>
            <a:r>
              <a:rPr lang="en-US" sz="1600" dirty="0"/>
              <a:t> Oscilloscope</a:t>
            </a:r>
          </a:p>
          <a:p>
            <a:r>
              <a:rPr lang="en-US" sz="1600" dirty="0"/>
              <a:t>120 VAC Distribution</a:t>
            </a:r>
          </a:p>
          <a:p>
            <a:r>
              <a:rPr lang="en-US" sz="1600" dirty="0"/>
              <a:t>Interconnects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6ACA18-4AE8-E3DA-45D4-0AF8E595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Enclosure Auxiliary Electronics Shelf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E5C8-4D4C-96D6-0C5C-A20D6A0F25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C7572-1C6E-D331-57FC-462BF07A8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47EC-BFBE-D101-1AF5-4EFBA9268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99D4E7-8871-A0EE-2C9E-28EFE102A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338" y="1161513"/>
            <a:ext cx="5191125" cy="18764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6A3B3149-FE0E-0B86-674A-7F08EFFDF92A}"/>
              </a:ext>
            </a:extLst>
          </p:cNvPr>
          <p:cNvSpPr/>
          <p:nvPr/>
        </p:nvSpPr>
        <p:spPr>
          <a:xfrm rot="1408118">
            <a:off x="7552818" y="2657810"/>
            <a:ext cx="1410725" cy="264143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39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BA9CD5-3B91-2DAC-3D24-C6A900F5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11B33B-B740-5F4F-2F46-F8A003AC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D574-6E34-1ED0-7165-1B344DD69B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692E3-3438-D6F3-3F35-EAB237CA7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59622-F1D3-3987-DD5C-8EFCDDD7E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7E49BC-D07D-FFC2-6428-70629CA1C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3" y="103678"/>
            <a:ext cx="8991334" cy="64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D8260-CBC0-7E29-174E-9583E77A7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6ACA18-4AE8-E3DA-45D4-0AF8E595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Enclosure Auxiliary Electronics Shelf &amp; PLC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E5C8-4D4C-96D6-0C5C-A20D6A0F25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C7572-1C6E-D331-57FC-462BF07A8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47EC-BFBE-D101-1AF5-4EFBA9268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7026B34A-8C54-08D7-4873-AF67B0E99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921" y="738909"/>
            <a:ext cx="4433454" cy="3325091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BA3F2BC-4CC4-580D-C2C4-B03F7810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859777"/>
            <a:ext cx="4543714" cy="340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1C0ABF-85D0-6054-8E3E-661DD3FE6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4123280"/>
            <a:ext cx="3920837" cy="269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765706-A8B0-33E7-6FF8-CAFA24581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879981"/>
            <a:ext cx="4221018" cy="18023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7A6C3E-7E7D-1EBE-AE6F-BA796EA76B0B}"/>
              </a:ext>
            </a:extLst>
          </p:cNvPr>
          <p:cNvSpPr txBox="1"/>
          <p:nvPr/>
        </p:nvSpPr>
        <p:spPr>
          <a:xfrm rot="965749">
            <a:off x="1084933" y="5453337"/>
            <a:ext cx="263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Interconnects Block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95EF97-979F-D6ED-4816-A9E1416786FE}"/>
              </a:ext>
            </a:extLst>
          </p:cNvPr>
          <p:cNvSpPr txBox="1"/>
          <p:nvPr/>
        </p:nvSpPr>
        <p:spPr>
          <a:xfrm rot="884707">
            <a:off x="1066800" y="4439920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42351-CC6B-1C76-FF48-F3A5DC73D8E5}"/>
              </a:ext>
            </a:extLst>
          </p:cNvPr>
          <p:cNvSpPr txBox="1"/>
          <p:nvPr/>
        </p:nvSpPr>
        <p:spPr>
          <a:xfrm rot="665884">
            <a:off x="477959" y="3772523"/>
            <a:ext cx="523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416285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B37DE8-DC64-4872-934C-5FF30353D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18870"/>
            <a:ext cx="8672513" cy="5059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800" dirty="0"/>
              <a:t>Longest Leads (so far…)</a:t>
            </a:r>
          </a:p>
          <a:p>
            <a:pPr lvl="1"/>
            <a:r>
              <a:rPr lang="en-US" sz="1800" dirty="0"/>
              <a:t>10 Cond: 06/12/2023 (Backordered)</a:t>
            </a:r>
          </a:p>
          <a:p>
            <a:pPr lvl="1"/>
            <a:r>
              <a:rPr lang="en-US" sz="1800" dirty="0"/>
              <a:t>8-Pair: 06/</a:t>
            </a:r>
            <a:r>
              <a:rPr lang="en-US" sz="1800" dirty="0">
                <a:effectLst/>
              </a:rPr>
              <a:t>02/2023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5DE93-E604-983D-9CB0-567DC7A1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Procurement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ADDF-1A88-A6C0-E28E-60F919FAD7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65F3-1492-86B5-7B6B-F7D6DF33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542-B764-1F18-A0D9-59ACBE33F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80F4AB-609F-2A4D-4F7B-3866E00FC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869"/>
            <a:ext cx="9144000" cy="41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5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3219B8-99F1-4263-9CB5-50661C3BA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Would like access to labyrinth</a:t>
            </a:r>
          </a:p>
          <a:p>
            <a:pPr lvl="1"/>
            <a:r>
              <a:rPr lang="en-US" sz="2000" dirty="0"/>
              <a:t>To secure structure</a:t>
            </a:r>
          </a:p>
          <a:p>
            <a:r>
              <a:rPr lang="en-US" sz="2000" dirty="0"/>
              <a:t>Two Supports to be moved</a:t>
            </a:r>
          </a:p>
          <a:p>
            <a:pPr lvl="1"/>
            <a:r>
              <a:rPr lang="en-US" sz="2000" dirty="0"/>
              <a:t>(Unloaded) Cable Tray</a:t>
            </a:r>
          </a:p>
          <a:p>
            <a:pPr lvl="2"/>
            <a:r>
              <a:rPr lang="en-US" sz="1800" dirty="0"/>
              <a:t>Tray will be cut </a:t>
            </a:r>
            <a:br>
              <a:rPr lang="en-US" sz="1800" dirty="0"/>
            </a:br>
            <a:r>
              <a:rPr lang="en-US" sz="1800" dirty="0"/>
              <a:t>during cable pull</a:t>
            </a:r>
          </a:p>
          <a:p>
            <a:pPr lvl="1"/>
            <a:r>
              <a:rPr lang="en-US" sz="2000" dirty="0"/>
              <a:t>LCW / Fire Protection</a:t>
            </a:r>
          </a:p>
          <a:p>
            <a:pPr lvl="2"/>
            <a:r>
              <a:rPr lang="en-US" sz="1800" dirty="0"/>
              <a:t>Shifting support</a:t>
            </a:r>
            <a:br>
              <a:rPr lang="en-US" sz="1800" dirty="0"/>
            </a:br>
            <a:r>
              <a:rPr lang="en-US" sz="1800" dirty="0"/>
              <a:t>should be</a:t>
            </a:r>
            <a:br>
              <a:rPr lang="en-US" sz="1800" dirty="0"/>
            </a:br>
            <a:r>
              <a:rPr lang="en-US" sz="1800" dirty="0"/>
              <a:t>innocuous.</a:t>
            </a:r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903113-62EB-841C-C02E-48DAE1D1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IPI Penetration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F55F8-4E2B-5606-CC09-840382059B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C573A-AA31-BF58-36B9-BEFEEAA5D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FB02E-8FAB-A28A-B606-C9DCF595C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3EF201-D2FB-503C-8042-BB5355155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971550"/>
            <a:ext cx="5024119" cy="2884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500C2-0BE8-54EE-DE14-8A506A5D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419" y="3385501"/>
            <a:ext cx="5776913" cy="28553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0641A5-58ED-2597-A012-4E6B5BFF2511}"/>
              </a:ext>
            </a:extLst>
          </p:cNvPr>
          <p:cNvCxnSpPr/>
          <p:nvPr/>
        </p:nvCxnSpPr>
        <p:spPr>
          <a:xfrm flipH="1">
            <a:off x="5760260" y="4434840"/>
            <a:ext cx="113792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2E95A2-B98C-3392-68A6-866CC12BBAD1}"/>
              </a:ext>
            </a:extLst>
          </p:cNvPr>
          <p:cNvCxnSpPr/>
          <p:nvPr/>
        </p:nvCxnSpPr>
        <p:spPr>
          <a:xfrm flipH="1">
            <a:off x="5709460" y="5872480"/>
            <a:ext cx="113792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F05C1E-252C-D8FF-7E1E-EB175E88DC1F}"/>
              </a:ext>
            </a:extLst>
          </p:cNvPr>
          <p:cNvSpPr/>
          <p:nvPr/>
        </p:nvSpPr>
        <p:spPr>
          <a:xfrm>
            <a:off x="5455460" y="4953000"/>
            <a:ext cx="2037080" cy="751837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DB8C05-96D6-CF7F-27C7-BC7AC1F5F0DC}"/>
              </a:ext>
            </a:extLst>
          </p:cNvPr>
          <p:cNvCxnSpPr/>
          <p:nvPr/>
        </p:nvCxnSpPr>
        <p:spPr>
          <a:xfrm>
            <a:off x="6319520" y="2280920"/>
            <a:ext cx="1742440" cy="24282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F289E835-B9CD-37BE-483C-649D8E893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113" y="3774688"/>
            <a:ext cx="2140497" cy="25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9565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33138</TotalTime>
  <Words>209</Words>
  <Application>Microsoft Office PowerPoint</Application>
  <PresentationFormat>On-screen Show (4:3)</PresentationFormat>
  <Paragraphs>70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Fermilab_PPT_090815</vt:lpstr>
      <vt:lpstr>PowerPoint Presentation</vt:lpstr>
      <vt:lpstr>IPI Summary</vt:lpstr>
      <vt:lpstr>HV Enclosure Auxiliary Electronics Shelf</vt:lpstr>
      <vt:lpstr>  </vt:lpstr>
      <vt:lpstr>HV Enclosure Auxiliary Electronics Shelf &amp; PLC</vt:lpstr>
      <vt:lpstr>Cable Procurement Summary</vt:lpstr>
      <vt:lpstr>IPI Penetration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R Edstrom JR</dc:creator>
  <cp:lastModifiedBy>Dean R Edstrom, Jr</cp:lastModifiedBy>
  <cp:revision>654</cp:revision>
  <cp:lastPrinted>2014-01-20T19:40:21Z</cp:lastPrinted>
  <dcterms:created xsi:type="dcterms:W3CDTF">2020-08-18T18:58:22Z</dcterms:created>
  <dcterms:modified xsi:type="dcterms:W3CDTF">2023-02-03T17:47:43Z</dcterms:modified>
</cp:coreProperties>
</file>