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654"/>
  </p:normalViewPr>
  <p:slideViewPr>
    <p:cSldViewPr snapToGrid="0">
      <p:cViewPr varScale="1">
        <p:scale>
          <a:sx n="133" d="100"/>
          <a:sy n="133" d="100"/>
        </p:scale>
        <p:origin x="22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ogo Bottom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5" y="971552"/>
            <a:ext cx="11563351" cy="5059363"/>
          </a:xfrm>
          <a:prstGeom prst="rect">
            <a:avLst/>
          </a:prstGeom>
        </p:spPr>
        <p:txBody>
          <a:bodyPr lIns="0" tIns="0" rIns="0" bIns="0"/>
          <a:lstStyle>
            <a:lvl1pPr marL="306910" indent="-306910">
              <a:spcBef>
                <a:spcPts val="1312"/>
              </a:spcBef>
              <a:defRPr sz="2400">
                <a:solidFill>
                  <a:srgbClr val="505050"/>
                </a:solidFill>
              </a:defRPr>
            </a:lvl1pPr>
            <a:lvl2pPr marL="37675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133">
                <a:solidFill>
                  <a:srgbClr val="505050"/>
                </a:solidFill>
              </a:defRPr>
            </a:lvl2pPr>
            <a:lvl3pPr marL="764097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rgbClr val="505050"/>
                </a:solidFill>
              </a:defRPr>
            </a:lvl3pPr>
            <a:lvl4pPr marL="1142971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 sz="1867">
                <a:solidFill>
                  <a:srgbClr val="505050"/>
                </a:solidFill>
              </a:defRPr>
            </a:lvl4pPr>
            <a:lvl5pPr marL="1519729" marR="0" indent="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None/>
              <a:tabLst/>
              <a:defRPr sz="1867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styles.</a:t>
            </a:r>
          </a:p>
          <a:p>
            <a:pPr marL="683667" marR="0" lvl="1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Second level</a:t>
            </a:r>
          </a:p>
          <a:p>
            <a:pPr marL="1071007" marR="0" lvl="2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/>
              <a:t>Third level</a:t>
            </a:r>
          </a:p>
          <a:p>
            <a:pPr marL="1447764" marR="0" lvl="3" indent="-304792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lang="en-US" dirty="0"/>
              <a:t>Fourth level</a:t>
            </a:r>
          </a:p>
          <a:p>
            <a:pPr marL="1826638" marR="0" lvl="4" indent="-306910" algn="l" defTabSz="609585" rtl="0" eaLnBrk="1" fontAlgn="base" latinLnBrk="0" hangingPunct="1">
              <a:lnSpc>
                <a:spcPct val="100000"/>
              </a:lnSpc>
              <a:spcBef>
                <a:spcPts val="1312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Fifth level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04800" y="251752"/>
            <a:ext cx="11582400" cy="427877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933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982436" y="6504215"/>
            <a:ext cx="900491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7 Oct. 2022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40804" y="6504216"/>
            <a:ext cx="8349491" cy="24287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12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DRM | FAST/IOTA Departmental Meeting</a:t>
            </a:r>
            <a:endParaRPr lang="en-US" b="1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6333" y="6504215"/>
            <a:ext cx="552451" cy="23728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04C97"/>
                </a:solidFill>
                <a:latin typeface="Helvetica" charset="0"/>
                <a:cs typeface="ＭＳ Ｐゴシック" charset="0"/>
              </a:defRPr>
            </a:lvl1pPr>
          </a:lstStyle>
          <a:p>
            <a:pPr>
              <a:defRPr/>
            </a:pPr>
            <a:fld id="{148C009B-CB69-E04A-B9B3-34B26D69E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4" name="Picture 3" descr="A picture containing icon&#10;&#10;Description automatically generated">
            <a:extLst>
              <a:ext uri="{FF2B5EF4-FFF2-40B4-BE49-F238E27FC236}">
                <a16:creationId xmlns:a16="http://schemas.microsoft.com/office/drawing/2014/main" id="{AA69CF24-F572-1D4A-841D-0D6930238C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22041" y="6229315"/>
            <a:ext cx="1477859" cy="2655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E809BEC-FF0E-7C47-ACC3-F2E5E0425E29}"/>
              </a:ext>
            </a:extLst>
          </p:cNvPr>
          <p:cNvSpPr/>
          <p:nvPr userDrawn="1"/>
        </p:nvSpPr>
        <p:spPr>
          <a:xfrm>
            <a:off x="292101" y="6316134"/>
            <a:ext cx="10041468" cy="97367"/>
          </a:xfrm>
          <a:prstGeom prst="rect">
            <a:avLst/>
          </a:prstGeom>
          <a:solidFill>
            <a:srgbClr val="97D7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0617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47829F-8920-B6A3-A538-C2DA3BC46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5" y="989814"/>
            <a:ext cx="11563351" cy="504110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Not much running this week: PLCs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For 6 </a:t>
            </a:r>
            <a:r>
              <a:rPr lang="en-US" dirty="0" err="1">
                <a:latin typeface="Helvetica" pitchFamily="2" charset="0"/>
              </a:rPr>
              <a:t>wks</a:t>
            </a:r>
            <a:r>
              <a:rPr lang="en-US" dirty="0">
                <a:latin typeface="Helvetica" pitchFamily="2" charset="0"/>
              </a:rPr>
              <a:t>,</a:t>
            </a:r>
            <a:r>
              <a:rPr lang="en-US" dirty="0">
                <a:effectLst/>
                <a:latin typeface="Helvetica" pitchFamily="2" charset="0"/>
              </a:rPr>
              <a:t> occasional LCW alarms for Gun and its solenoids, have been elusive.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effectLst/>
                <a:latin typeface="Helvetica" pitchFamily="2" charset="0"/>
              </a:rPr>
              <a:t>Fluids Group</a:t>
            </a:r>
            <a:r>
              <a:rPr lang="en-US" dirty="0">
                <a:effectLst/>
                <a:latin typeface="Helvetica" pitchFamily="2" charset="0"/>
              </a:rPr>
              <a:t> continuously tracking this down.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This week flow dropped below trip limits.  Could not run.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Helvetica" pitchFamily="2" charset="0"/>
              </a:rPr>
              <a:t>Controls Group</a:t>
            </a:r>
            <a:r>
              <a:rPr lang="en-US" dirty="0">
                <a:latin typeface="Helvetica" pitchFamily="2" charset="0"/>
              </a:rPr>
              <a:t> found a bad PLC module.  This fixed it.</a:t>
            </a:r>
            <a:endParaRPr lang="en-US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effectLst/>
                <a:latin typeface="Helvetica" pitchFamily="2" charset="0"/>
              </a:rPr>
              <a:t>Cryo</a:t>
            </a:r>
            <a:r>
              <a:rPr lang="en-US" b="1" dirty="0">
                <a:effectLst/>
                <a:latin typeface="Helvetica" pitchFamily="2" charset="0"/>
              </a:rPr>
              <a:t> Dpt.</a:t>
            </a:r>
            <a:r>
              <a:rPr lang="en-US" dirty="0">
                <a:effectLst/>
                <a:latin typeface="Helvetica" pitchFamily="2" charset="0"/>
              </a:rPr>
              <a:t> continues to tune on our control loops to make CC2 happy.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Wednesday t</a:t>
            </a:r>
            <a:r>
              <a:rPr lang="en-US" dirty="0">
                <a:effectLst/>
                <a:latin typeface="Helvetica" pitchFamily="2" charset="0"/>
              </a:rPr>
              <a:t>he NML </a:t>
            </a:r>
            <a:r>
              <a:rPr lang="en-US" dirty="0" err="1">
                <a:effectLst/>
                <a:latin typeface="Helvetica" pitchFamily="2" charset="0"/>
              </a:rPr>
              <a:t>cryo</a:t>
            </a:r>
            <a:r>
              <a:rPr lang="en-US" dirty="0">
                <a:effectLst/>
                <a:latin typeface="Helvetica" pitchFamily="2" charset="0"/>
              </a:rPr>
              <a:t> thanked the </a:t>
            </a:r>
            <a:r>
              <a:rPr lang="en-US" b="1" dirty="0" err="1">
                <a:effectLst/>
                <a:latin typeface="Helvetica" pitchFamily="2" charset="0"/>
              </a:rPr>
              <a:t>Cryo</a:t>
            </a:r>
            <a:r>
              <a:rPr lang="en-US" b="1" dirty="0">
                <a:effectLst/>
                <a:latin typeface="Helvetica" pitchFamily="2" charset="0"/>
              </a:rPr>
              <a:t> Dpt.</a:t>
            </a:r>
            <a:r>
              <a:rPr lang="en-US" dirty="0">
                <a:effectLst/>
                <a:latin typeface="Helvetica" pitchFamily="2" charset="0"/>
              </a:rPr>
              <a:t> by going belly-up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Helvetica" pitchFamily="2" charset="0"/>
              </a:rPr>
              <a:t>Still Recovering.</a:t>
            </a:r>
            <a:endParaRPr lang="en-US" dirty="0">
              <a:effectLst/>
              <a:latin typeface="Helvetica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IOTA bend magnet M4R LCW leak seems fixed™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CC2 conditioning continues.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Helvetica" pitchFamily="2" charset="0"/>
              </a:rPr>
              <a:t>We will not have our usual Monday Morning Access (We want to run)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A055036-B616-F113-1D6E-B799C4ED6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Helvetica" pitchFamily="2" charset="0"/>
              </a:rPr>
              <a:t>FAST/IOTA 9:00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7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2E9CB8"/>
      </a:accent2>
      <a:accent3>
        <a:srgbClr val="E97132"/>
      </a:accent3>
      <a:accent4>
        <a:srgbClr val="196B24"/>
      </a:accent4>
      <a:accent5>
        <a:srgbClr val="4EA72E"/>
      </a:accent5>
      <a:accent6>
        <a:srgbClr val="C80724"/>
      </a:accent6>
      <a:hlink>
        <a:srgbClr val="518B9B"/>
      </a:hlink>
      <a:folHlink>
        <a:srgbClr val="96607D"/>
      </a:folHlink>
    </a:clrScheme>
    <a:fontScheme name="Office Theme">
      <a:majorFont>
        <a:latin typeface="Bierstadt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Bierstadt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118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Bierstadt</vt:lpstr>
      <vt:lpstr>BierstadtDisplay</vt:lpstr>
      <vt:lpstr>Helvetica</vt:lpstr>
      <vt:lpstr>Office Theme</vt:lpstr>
      <vt:lpstr>FAST/IOTA 9:00 slides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FAST/IOTA 9:00 slides</dc:title>
  <dc:creator>James K Santucci</dc:creator>
  <cp:lastModifiedBy>James K Santucci</cp:lastModifiedBy>
  <cp:revision>1</cp:revision>
  <dcterms:created xsi:type="dcterms:W3CDTF">2023-02-03T01:05:06Z</dcterms:created>
  <dcterms:modified xsi:type="dcterms:W3CDTF">2023-02-03T01:06:09Z</dcterms:modified>
</cp:coreProperties>
</file>