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65" r:id="rId3"/>
    <p:sldId id="286" r:id="rId4"/>
    <p:sldId id="320" r:id="rId5"/>
    <p:sldId id="327" r:id="rId6"/>
    <p:sldId id="328" r:id="rId7"/>
    <p:sldId id="321" r:id="rId8"/>
    <p:sldId id="323" r:id="rId9"/>
    <p:sldId id="287" r:id="rId1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20"/>
            <p14:sldId id="327"/>
            <p14:sldId id="328"/>
            <p14:sldId id="321"/>
            <p14:sldId id="323"/>
            <p14:sldId id="287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006600"/>
    <a:srgbClr val="004C97"/>
    <a:srgbClr val="CC3300"/>
    <a:srgbClr val="0000CC"/>
    <a:srgbClr val="336699"/>
    <a:srgbClr val="003087"/>
    <a:srgbClr val="40404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9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Report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190219"/>
            <a:ext cx="7526338" cy="7642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February 3,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26261F-9F05-8B5F-F6CB-D73D841D6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7" b="5174"/>
          <a:stretch/>
        </p:blipFill>
        <p:spPr>
          <a:xfrm>
            <a:off x="268671" y="4152791"/>
            <a:ext cx="3663544" cy="2167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overview and current issues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E87E-914A-4575-8A33-6360F9731758}"/>
              </a:ext>
            </a:extLst>
          </p:cNvPr>
          <p:cNvSpPr txBox="1"/>
          <p:nvPr/>
        </p:nvSpPr>
        <p:spPr>
          <a:xfrm>
            <a:off x="5048731" y="6040045"/>
            <a:ext cx="236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Downstream D30 Crossover Pipe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85637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Working with controls on understanding Sequencer issue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Line open or close commands has caused aggregate to vanish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Mu2e studies shifts last Friday, Monday and 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1/27 BPM timing, resolving array issues and checking data consistency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1/30 BPM system work-out, large data set collection, investigation of injection tune-shift versus TBT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2/2 (shortened) BPM, 50 house timed in and fixed digitizer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to g-2 when requested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Assisted with a lost muon study using the DR momentum scraper to select lowest and highest 20% of CTAGs</a:t>
            </a:r>
            <a:endParaRPr lang="en-US" dirty="0"/>
          </a:p>
        </p:txBody>
      </p:sp>
      <p:pic>
        <p:nvPicPr>
          <p:cNvPr id="9" name="Picture 8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797BE43E-E1E7-87AD-29B3-1945F1191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12" y="3858566"/>
            <a:ext cx="3151417" cy="23635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6C7550-8FE3-F080-E51E-6E09C36FB847}"/>
              </a:ext>
            </a:extLst>
          </p:cNvPr>
          <p:cNvCxnSpPr>
            <a:cxnSpLocks/>
          </p:cNvCxnSpPr>
          <p:nvPr/>
        </p:nvCxnSpPr>
        <p:spPr>
          <a:xfrm flipV="1">
            <a:off x="4049486" y="5184949"/>
            <a:ext cx="3476852" cy="505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7480AB-BBF7-31E9-DAA2-1AAB91A53723}"/>
              </a:ext>
            </a:extLst>
          </p:cNvPr>
          <p:cNvSpPr txBox="1"/>
          <p:nvPr/>
        </p:nvSpPr>
        <p:spPr>
          <a:xfrm>
            <a:off x="5806869" y="3811025"/>
            <a:ext cx="378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 momentum scraper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2B619E2-6579-509D-F076-3F749FAB5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7" y="884422"/>
            <a:ext cx="6697098" cy="5357678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Beam to g-2 this week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02/03/23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Jim Morgan | Muon Campus Report</a:t>
            </a:r>
            <a:endParaRPr lang="en-US" altLang="en-US" sz="9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686E4-8E49-4C30-B249-A4CC29843247}"/>
              </a:ext>
            </a:extLst>
          </p:cNvPr>
          <p:cNvSpPr txBox="1"/>
          <p:nvPr/>
        </p:nvSpPr>
        <p:spPr>
          <a:xfrm>
            <a:off x="7788758" y="1365932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FF00"/>
                </a:solidFill>
              </a:rPr>
              <a:t>Beam to AP-0 target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2228AB-7643-4B88-9258-14C8E9FD1C7C}"/>
              </a:ext>
            </a:extLst>
          </p:cNvPr>
          <p:cNvSpPr txBox="1"/>
          <p:nvPr/>
        </p:nvSpPr>
        <p:spPr>
          <a:xfrm>
            <a:off x="7771335" y="3844986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CCCC00"/>
                </a:solidFill>
              </a:rPr>
              <a:t>g-2 T0 Detector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D6ADD3-5464-4E12-A2CF-AD84E558BD8B}"/>
              </a:ext>
            </a:extLst>
          </p:cNvPr>
          <p:cNvSpPr txBox="1"/>
          <p:nvPr/>
        </p:nvSpPr>
        <p:spPr>
          <a:xfrm>
            <a:off x="7736975" y="3192526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Decay Positrons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8C0C85-0621-4127-B614-0930A5826233}"/>
              </a:ext>
            </a:extLst>
          </p:cNvPr>
          <p:cNvSpPr txBox="1"/>
          <p:nvPr/>
        </p:nvSpPr>
        <p:spPr>
          <a:xfrm>
            <a:off x="7788758" y="3584419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Delivery 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1FB1B-FB7E-415F-BA3D-0106D8040011}"/>
              </a:ext>
            </a:extLst>
          </p:cNvPr>
          <p:cNvSpPr txBox="1"/>
          <p:nvPr/>
        </p:nvSpPr>
        <p:spPr>
          <a:xfrm rot="16200000">
            <a:off x="2008751" y="3360718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Mu2e Studies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1D6F73-DB37-47BA-A20E-E0CBA7C6FC34}"/>
              </a:ext>
            </a:extLst>
          </p:cNvPr>
          <p:cNvSpPr txBox="1"/>
          <p:nvPr/>
        </p:nvSpPr>
        <p:spPr>
          <a:xfrm rot="16200000">
            <a:off x="5188400" y="2582183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Lost muon study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46DE4A-826D-4549-9558-8D159223B40A}"/>
              </a:ext>
            </a:extLst>
          </p:cNvPr>
          <p:cNvSpPr txBox="1"/>
          <p:nvPr/>
        </p:nvSpPr>
        <p:spPr>
          <a:xfrm rot="16200000">
            <a:off x="3801741" y="2394595"/>
            <a:ext cx="1521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g-2 ramp off for repairs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7AFF6C-5E67-47FF-A5FD-DE84376159F7}"/>
              </a:ext>
            </a:extLst>
          </p:cNvPr>
          <p:cNvSpPr txBox="1"/>
          <p:nvPr/>
        </p:nvSpPr>
        <p:spPr>
          <a:xfrm rot="16200000">
            <a:off x="4908608" y="2736714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Trolley Run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DE681C-2A2E-4378-87B9-59AF8D176B21}"/>
              </a:ext>
            </a:extLst>
          </p:cNvPr>
          <p:cNvSpPr txBox="1"/>
          <p:nvPr/>
        </p:nvSpPr>
        <p:spPr>
          <a:xfrm>
            <a:off x="5883622" y="1762089"/>
            <a:ext cx="471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KRF5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D8C728-583E-420E-BEB5-7FF5893EBF3A}"/>
              </a:ext>
            </a:extLst>
          </p:cNvPr>
          <p:cNvCxnSpPr>
            <a:cxnSpLocks/>
          </p:cNvCxnSpPr>
          <p:nvPr/>
        </p:nvCxnSpPr>
        <p:spPr>
          <a:xfrm>
            <a:off x="5752816" y="1734537"/>
            <a:ext cx="78866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0B37B8-D037-4C4F-80D5-127C9D8E5D9A}"/>
              </a:ext>
            </a:extLst>
          </p:cNvPr>
          <p:cNvSpPr txBox="1"/>
          <p:nvPr/>
        </p:nvSpPr>
        <p:spPr>
          <a:xfrm rot="16200000">
            <a:off x="4209065" y="3390483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Mu2e Studies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89068-56AA-CE25-5C08-CAF0CEA3A160}"/>
              </a:ext>
            </a:extLst>
          </p:cNvPr>
          <p:cNvSpPr txBox="1"/>
          <p:nvPr/>
        </p:nvSpPr>
        <p:spPr>
          <a:xfrm rot="16200000">
            <a:off x="2403082" y="2522874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g-2 kicker problems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8DDE4-6F35-B332-63A6-75A121F77A45}"/>
              </a:ext>
            </a:extLst>
          </p:cNvPr>
          <p:cNvSpPr txBox="1"/>
          <p:nvPr/>
        </p:nvSpPr>
        <p:spPr>
          <a:xfrm rot="16200000">
            <a:off x="5777153" y="2356545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Main Injector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383C7-94DA-F2BB-6634-1430935C6BC7}"/>
              </a:ext>
            </a:extLst>
          </p:cNvPr>
          <p:cNvSpPr txBox="1"/>
          <p:nvPr/>
        </p:nvSpPr>
        <p:spPr>
          <a:xfrm rot="16200000">
            <a:off x="6030772" y="3390483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Mu2e Studies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14614-AFB6-8D7A-5064-92FBF87E7551}"/>
              </a:ext>
            </a:extLst>
          </p:cNvPr>
          <p:cNvSpPr txBox="1"/>
          <p:nvPr/>
        </p:nvSpPr>
        <p:spPr>
          <a:xfrm rot="16200000">
            <a:off x="6223536" y="2590962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Lost muon study</a:t>
            </a:r>
          </a:p>
        </p:txBody>
      </p:sp>
    </p:spTree>
    <p:extLst>
      <p:ext uri="{BB962C8B-B14F-4D97-AF65-F5344CB8AC3E}">
        <p14:creationId xmlns:p14="http://schemas.microsoft.com/office/powerpoint/2010/main" val="25607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D8F20-6B8A-4136-B317-3BFD4022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Run 6 Protons on Target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9347C-AA99-4369-A3C3-3FF6F74F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7C0BF-6775-4431-9E29-2F74A6EB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Report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25FC-C0FD-4DF4-9A22-C3170A36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1A967-B184-4C0F-9C70-58E19537C992}"/>
              </a:ext>
            </a:extLst>
          </p:cNvPr>
          <p:cNvSpPr txBox="1"/>
          <p:nvPr/>
        </p:nvSpPr>
        <p:spPr>
          <a:xfrm>
            <a:off x="6988175" y="5696744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Detectors shifted upstream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B98A6E7-4E22-0415-23B3-2C4B48D0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4" y="890953"/>
            <a:ext cx="7984672" cy="53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1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D8F20-6B8A-4136-B317-3BFD4022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Protons on Target by Run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9347C-AA99-4369-A3C3-3FF6F74F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7C0BF-6775-4431-9E29-2F74A6EB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Report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25FC-C0FD-4DF4-9A22-C3170A36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1A967-B184-4C0F-9C70-58E19537C992}"/>
              </a:ext>
            </a:extLst>
          </p:cNvPr>
          <p:cNvSpPr txBox="1"/>
          <p:nvPr/>
        </p:nvSpPr>
        <p:spPr>
          <a:xfrm>
            <a:off x="6988175" y="5696744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Detectors shifted upstream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A938D047-9689-3F8E-77F1-2A424F09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11" y="866302"/>
            <a:ext cx="8067178" cy="53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AD374CF1-BC90-2F9C-67A5-54D6805EC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" b="2896"/>
          <a:stretch/>
        </p:blipFill>
        <p:spPr>
          <a:xfrm>
            <a:off x="806450" y="844062"/>
            <a:ext cx="7483440" cy="53581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4D8F20-6B8A-4136-B317-3BFD4022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Performance this run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9347C-AA99-4369-A3C3-3FF6F74F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7C0BF-6775-4431-9E29-2F74A6EB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Report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25FC-C0FD-4DF4-9A22-C3170A36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FF80BF02-1FCC-4BFF-AFFC-22ABB17FAAD6}"/>
              </a:ext>
            </a:extLst>
          </p:cNvPr>
          <p:cNvSpPr txBox="1">
            <a:spLocks/>
          </p:cNvSpPr>
          <p:nvPr/>
        </p:nvSpPr>
        <p:spPr>
          <a:xfrm>
            <a:off x="3493294" y="4285402"/>
            <a:ext cx="1161878" cy="3778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006600"/>
                </a:solidFill>
              </a:rPr>
              <a:t>1.71 BNL</a:t>
            </a:r>
          </a:p>
        </p:txBody>
      </p:sp>
    </p:spTree>
    <p:extLst>
      <p:ext uri="{BB962C8B-B14F-4D97-AF65-F5344CB8AC3E}">
        <p14:creationId xmlns:p14="http://schemas.microsoft.com/office/powerpoint/2010/main" val="427043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1D5224-9618-7331-2BF6-ECC620F8E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" t="6959" r="7396" b="7827"/>
          <a:stretch/>
        </p:blipFill>
        <p:spPr>
          <a:xfrm>
            <a:off x="0" y="1065583"/>
            <a:ext cx="9143999" cy="49731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4D8F20-6B8A-4136-B317-3BFD4022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Overall Performance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9347C-AA99-4369-A3C3-3FF6F74F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7C0BF-6775-4431-9E29-2F74A6EB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Report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25FC-C0FD-4DF4-9A22-C3170A36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6EC96DA4-F535-43F2-99D5-4FAD3FBA0192}"/>
              </a:ext>
            </a:extLst>
          </p:cNvPr>
          <p:cNvSpPr txBox="1">
            <a:spLocks/>
          </p:cNvSpPr>
          <p:nvPr/>
        </p:nvSpPr>
        <p:spPr>
          <a:xfrm>
            <a:off x="2678030" y="3747100"/>
            <a:ext cx="1161878" cy="3778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006600"/>
                </a:solidFill>
              </a:rPr>
              <a:t>3.22 BNL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FF80BF02-1FCC-4BFF-AFFC-22ABB17FAAD6}"/>
              </a:ext>
            </a:extLst>
          </p:cNvPr>
          <p:cNvSpPr txBox="1">
            <a:spLocks/>
          </p:cNvSpPr>
          <p:nvPr/>
        </p:nvSpPr>
        <p:spPr>
          <a:xfrm>
            <a:off x="1737670" y="4174205"/>
            <a:ext cx="1161878" cy="3778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0000CC"/>
                </a:solidFill>
              </a:rPr>
              <a:t>2.21 BNL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DD3B600E-D132-48AA-8CFE-01FC181B3ED4}"/>
              </a:ext>
            </a:extLst>
          </p:cNvPr>
          <p:cNvSpPr txBox="1">
            <a:spLocks/>
          </p:cNvSpPr>
          <p:nvPr/>
        </p:nvSpPr>
        <p:spPr>
          <a:xfrm>
            <a:off x="806450" y="4552025"/>
            <a:ext cx="1161878" cy="3778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1.94 BNL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3CA6E56-BC57-4BC7-92A5-A55F450C07FD}"/>
              </a:ext>
            </a:extLst>
          </p:cNvPr>
          <p:cNvSpPr txBox="1">
            <a:spLocks/>
          </p:cNvSpPr>
          <p:nvPr/>
        </p:nvSpPr>
        <p:spPr>
          <a:xfrm>
            <a:off x="4243230" y="2881180"/>
            <a:ext cx="1161878" cy="3778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FF9900"/>
                </a:solidFill>
              </a:rPr>
              <a:t>5.51 BNL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D9C4B69-5B3B-4F75-8BC5-181440032EC7}"/>
              </a:ext>
            </a:extLst>
          </p:cNvPr>
          <p:cNvSpPr txBox="1">
            <a:spLocks/>
          </p:cNvSpPr>
          <p:nvPr/>
        </p:nvSpPr>
        <p:spPr>
          <a:xfrm>
            <a:off x="6027982" y="1849101"/>
            <a:ext cx="1161878" cy="3778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7030A0"/>
                </a:solidFill>
              </a:rPr>
              <a:t>6.06 BNL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5369C45-8B04-3100-00AB-575E70B05B8D}"/>
              </a:ext>
            </a:extLst>
          </p:cNvPr>
          <p:cNvSpPr txBox="1">
            <a:spLocks/>
          </p:cNvSpPr>
          <p:nvPr/>
        </p:nvSpPr>
        <p:spPr>
          <a:xfrm>
            <a:off x="7526338" y="1282371"/>
            <a:ext cx="1161878" cy="3778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1.71 BNL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E6068-4F49-0A15-89E4-8FFECDEDCACB}"/>
              </a:ext>
            </a:extLst>
          </p:cNvPr>
          <p:cNvSpPr txBox="1"/>
          <p:nvPr/>
        </p:nvSpPr>
        <p:spPr>
          <a:xfrm>
            <a:off x="5941871" y="745403"/>
            <a:ext cx="2495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Approaching 21 BNL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EBD01D-DEF7-B3B0-A51E-E53268737C18}"/>
              </a:ext>
            </a:extLst>
          </p:cNvPr>
          <p:cNvSpPr/>
          <p:nvPr/>
        </p:nvSpPr>
        <p:spPr>
          <a:xfrm>
            <a:off x="4883499" y="872287"/>
            <a:ext cx="1161879" cy="64173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33A9-9220-4D72-AF7C-A34095E6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EA01-B3E6-4338-A2A9-5D148A7A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32" y="890252"/>
            <a:ext cx="8804868" cy="5339725"/>
          </a:xfrm>
        </p:spPr>
        <p:txBody>
          <a:bodyPr/>
          <a:lstStyle/>
          <a:p>
            <a:r>
              <a:rPr lang="en-US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Mu2e studies shifts approximately three times per week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Ring BPM system commissioning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studies related to preparing for resonantly extracting beam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Line instrumentation intensity calibration</a:t>
            </a:r>
          </a:p>
          <a:p>
            <a:r>
              <a:rPr lang="en-US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beam to g-2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systematic studies that require beam modification</a:t>
            </a:r>
          </a:p>
          <a:p>
            <a:r>
              <a:rPr lang="en-US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Gearing up for Electrostatic Septa power supply ORC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 significant conditioning period, once cleared to power</a:t>
            </a:r>
          </a:p>
          <a:p>
            <a:r>
              <a:rPr lang="en-US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for opportunity for ISD to test LCW pump LP7</a:t>
            </a:r>
          </a:p>
          <a:p>
            <a:r>
              <a:rPr lang="en-US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on plan for AP-0 A/C installation with ISD and Rad. Safety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like to overlap AP-0 work with planned Mu2e cryo testing, which keeps g-2 magnet off for up to a month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require clear understanding of starting date of Mu2e cryo testing (March 1?) and flexibility from contractor to begin work then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13B8-E693-46FC-8ACF-2B50B707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02/03/23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E26B-6460-4055-8148-02EB8B40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Jim Morgan | 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D9A1A-E4D2-49B3-9632-C1A10FCB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052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497326</TotalTime>
  <Words>387</Words>
  <Application>Microsoft Office PowerPoint</Application>
  <PresentationFormat>On-screen Show (4:3)</PresentationFormat>
  <Paragraphs>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FermilabTempate</vt:lpstr>
      <vt:lpstr>Fermilab: Footer Only</vt:lpstr>
      <vt:lpstr>Muon Campus Report</vt:lpstr>
      <vt:lpstr>Weekly overview and current issues</vt:lpstr>
      <vt:lpstr>Beam to g-2 this week</vt:lpstr>
      <vt:lpstr>g-2 Run 6 Protons on Target</vt:lpstr>
      <vt:lpstr>g-2 Protons on Target by Run</vt:lpstr>
      <vt:lpstr>g-2 Performance this run</vt:lpstr>
      <vt:lpstr>g-2 Overall Performance</vt:lpstr>
      <vt:lpstr>Short term plan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1230</cp:revision>
  <cp:lastPrinted>2016-10-17T16:36:40Z</cp:lastPrinted>
  <dcterms:created xsi:type="dcterms:W3CDTF">2014-12-17T13:45:40Z</dcterms:created>
  <dcterms:modified xsi:type="dcterms:W3CDTF">2023-02-03T13:27:18Z</dcterms:modified>
</cp:coreProperties>
</file>