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6" r:id="rId3"/>
    <p:sldId id="371" r:id="rId4"/>
    <p:sldId id="357" r:id="rId5"/>
    <p:sldId id="364" r:id="rId6"/>
    <p:sldId id="360" r:id="rId7"/>
    <p:sldId id="361" r:id="rId8"/>
    <p:sldId id="362" r:id="rId9"/>
    <p:sldId id="358" r:id="rId10"/>
    <p:sldId id="333" r:id="rId11"/>
    <p:sldId id="334" r:id="rId12"/>
    <p:sldId id="375" r:id="rId13"/>
    <p:sldId id="380" r:id="rId14"/>
    <p:sldId id="335" r:id="rId15"/>
    <p:sldId id="337" r:id="rId16"/>
    <p:sldId id="373" r:id="rId17"/>
    <p:sldId id="355" r:id="rId18"/>
    <p:sldId id="340" r:id="rId19"/>
    <p:sldId id="339" r:id="rId20"/>
    <p:sldId id="341" r:id="rId21"/>
    <p:sldId id="382" r:id="rId22"/>
    <p:sldId id="374" r:id="rId23"/>
    <p:sldId id="376" r:id="rId24"/>
    <p:sldId id="377" r:id="rId25"/>
    <p:sldId id="378" r:id="rId26"/>
    <p:sldId id="379" r:id="rId27"/>
    <p:sldId id="328" r:id="rId28"/>
    <p:sldId id="325" r:id="rId29"/>
    <p:sldId id="381" r:id="rId30"/>
    <p:sldId id="324" r:id="rId31"/>
    <p:sldId id="329" r:id="rId32"/>
    <p:sldId id="327" r:id="rId33"/>
    <p:sldId id="330" r:id="rId34"/>
    <p:sldId id="331" r:id="rId35"/>
    <p:sldId id="347" r:id="rId36"/>
    <p:sldId id="383" r:id="rId37"/>
    <p:sldId id="366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67" r:id="rId48"/>
    <p:sldId id="365" r:id="rId49"/>
    <p:sldId id="372" r:id="rId50"/>
    <p:sldId id="353" r:id="rId51"/>
    <p:sldId id="370" r:id="rId52"/>
    <p:sldId id="343" r:id="rId53"/>
    <p:sldId id="336" r:id="rId54"/>
    <p:sldId id="348" r:id="rId55"/>
    <p:sldId id="349" r:id="rId56"/>
    <p:sldId id="346" r:id="rId57"/>
    <p:sldId id="338" r:id="rId58"/>
    <p:sldId id="33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8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80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%20%20:Users:etamnoah:Documents:UNIGE:Neutrinos:AIDA:Hardware:v0.1Plastic-scintillator-characteris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e\enoah\Documents\EASIROC\Testing-EASIROC-Discriminator-DAC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%20%20:Users:etamnoah:Documents:UNIGE:Neutrinos:AIDA:Electronics:Readout-chip:EASIROC:EASIROC-Tests:Testing-EASIROC-Discriminator-D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Energy</a:t>
            </a:r>
            <a:r>
              <a:rPr lang="en-US" baseline="0"/>
              <a:t> deposited in a 1cm deep plastic scint:</a:t>
            </a:r>
          </a:p>
          <a:p>
            <a:pPr>
              <a:defRPr/>
            </a:pPr>
            <a:r>
              <a:rPr lang="en-US" baseline="0"/>
              <a:t>Beam perpendicular to slab.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6741073090024"/>
          <c:y val="0.330531877405402"/>
          <c:w val="0.585877899299055"/>
          <c:h val="0.455378426870024"/>
        </c:manualLayout>
      </c:layout>
      <c:scatterChart>
        <c:scatterStyle val="lineMarker"/>
        <c:varyColors val="0"/>
        <c:ser>
          <c:idx val="0"/>
          <c:order val="0"/>
          <c:tx>
            <c:v>Muon+</c:v>
          </c:tx>
          <c:spPr>
            <a:ln w="12700">
              <a:solidFill>
                <a:schemeClr val="tx1"/>
              </a:solidFill>
            </a:ln>
          </c:spPr>
          <c:marker>
            <c:symbol val="star"/>
            <c:size val="2"/>
          </c:marker>
          <c:xVal>
            <c:numRef>
              <c:f>Edep!$D$24:$D$30</c:f>
              <c:numCache>
                <c:formatCode>General</c:formatCode>
                <c:ptCount val="7"/>
                <c:pt idx="0">
                  <c:v>10.0</c:v>
                </c:pt>
                <c:pt idx="1">
                  <c:v>2.0</c:v>
                </c:pt>
                <c:pt idx="2">
                  <c:v>1.0</c:v>
                </c:pt>
                <c:pt idx="3">
                  <c:v>0.5</c:v>
                </c:pt>
                <c:pt idx="4">
                  <c:v>0.2</c:v>
                </c:pt>
                <c:pt idx="5">
                  <c:v>0.1</c:v>
                </c:pt>
                <c:pt idx="6">
                  <c:v>0.05</c:v>
                </c:pt>
              </c:numCache>
            </c:numRef>
          </c:xVal>
          <c:yVal>
            <c:numRef>
              <c:f>Edep!$F$24:$F$30</c:f>
              <c:numCache>
                <c:formatCode>General</c:formatCode>
                <c:ptCount val="7"/>
                <c:pt idx="0">
                  <c:v>1.93289</c:v>
                </c:pt>
                <c:pt idx="1">
                  <c:v>1.91496</c:v>
                </c:pt>
                <c:pt idx="2">
                  <c:v>1.89613</c:v>
                </c:pt>
                <c:pt idx="3">
                  <c:v>1.90546</c:v>
                </c:pt>
                <c:pt idx="4">
                  <c:v>2.17986</c:v>
                </c:pt>
                <c:pt idx="5">
                  <c:v>3.3632</c:v>
                </c:pt>
                <c:pt idx="6">
                  <c:v>13.5629</c:v>
                </c:pt>
              </c:numCache>
            </c:numRef>
          </c:yVal>
          <c:smooth val="0"/>
        </c:ser>
        <c:ser>
          <c:idx val="1"/>
          <c:order val="1"/>
          <c:tx>
            <c:v>Electron</c:v>
          </c:tx>
          <c:spPr>
            <a:ln w="12700">
              <a:solidFill>
                <a:schemeClr val="accent2"/>
              </a:solidFill>
            </a:ln>
          </c:spPr>
          <c:marker>
            <c:symbol val="circle"/>
            <c:size val="5"/>
          </c:marker>
          <c:xVal>
            <c:numRef>
              <c:f>Edep!$H$24:$H$27</c:f>
              <c:numCache>
                <c:formatCode>General</c:formatCode>
                <c:ptCount val="4"/>
                <c:pt idx="0">
                  <c:v>10.0</c:v>
                </c:pt>
                <c:pt idx="1">
                  <c:v>1.0</c:v>
                </c:pt>
                <c:pt idx="2">
                  <c:v>0.1</c:v>
                </c:pt>
                <c:pt idx="3">
                  <c:v>0.05</c:v>
                </c:pt>
              </c:numCache>
            </c:numRef>
          </c:xVal>
          <c:yVal>
            <c:numRef>
              <c:f>Edep!$J$24:$J$27</c:f>
              <c:numCache>
                <c:formatCode>General</c:formatCode>
                <c:ptCount val="4"/>
                <c:pt idx="0">
                  <c:v>1.9379</c:v>
                </c:pt>
                <c:pt idx="1">
                  <c:v>1.9368</c:v>
                </c:pt>
                <c:pt idx="2">
                  <c:v>1.9394</c:v>
                </c:pt>
                <c:pt idx="3">
                  <c:v>1.937</c:v>
                </c:pt>
              </c:numCache>
            </c:numRef>
          </c:yVal>
          <c:smooth val="0"/>
        </c:ser>
        <c:ser>
          <c:idx val="3"/>
          <c:order val="2"/>
          <c:tx>
            <c:v>Proton</c:v>
          </c:tx>
          <c:spPr>
            <a:ln w="12700">
              <a:solidFill>
                <a:srgbClr val="3366FF"/>
              </a:solidFill>
            </a:ln>
          </c:spPr>
          <c:marker>
            <c:symbol val="plus"/>
            <c:size val="5"/>
          </c:marker>
          <c:xVal>
            <c:numRef>
              <c:f>Edep!$P$24:$P$28</c:f>
              <c:numCache>
                <c:formatCode>General</c:formatCode>
                <c:ptCount val="5"/>
                <c:pt idx="0">
                  <c:v>10.0</c:v>
                </c:pt>
                <c:pt idx="1">
                  <c:v>2.0</c:v>
                </c:pt>
                <c:pt idx="2">
                  <c:v>1.0</c:v>
                </c:pt>
                <c:pt idx="3">
                  <c:v>0.5</c:v>
                </c:pt>
                <c:pt idx="4">
                  <c:v>0.4</c:v>
                </c:pt>
              </c:numCache>
            </c:numRef>
          </c:xVal>
          <c:yVal>
            <c:numRef>
              <c:f>Edep!$R$24:$R$28</c:f>
              <c:numCache>
                <c:formatCode>General</c:formatCode>
                <c:ptCount val="5"/>
                <c:pt idx="0">
                  <c:v>2.2985</c:v>
                </c:pt>
                <c:pt idx="1">
                  <c:v>2.4577</c:v>
                </c:pt>
                <c:pt idx="2">
                  <c:v>3.23369</c:v>
                </c:pt>
                <c:pt idx="3">
                  <c:v>6.743880000000001</c:v>
                </c:pt>
                <c:pt idx="4">
                  <c:v>9.38345</c:v>
                </c:pt>
              </c:numCache>
            </c:numRef>
          </c:yVal>
          <c:smooth val="0"/>
        </c:ser>
        <c:ser>
          <c:idx val="2"/>
          <c:order val="3"/>
          <c:tx>
            <c:v>Pion+</c:v>
          </c:tx>
          <c:spPr>
            <a:ln w="12700"/>
          </c:spPr>
          <c:marker>
            <c:spPr>
              <a:ln w="12700"/>
            </c:spPr>
          </c:marker>
          <c:xVal>
            <c:numRef>
              <c:f>Edep!$L$24:$L$29</c:f>
              <c:numCache>
                <c:formatCode>General</c:formatCode>
                <c:ptCount val="6"/>
                <c:pt idx="0">
                  <c:v>10.0</c:v>
                </c:pt>
                <c:pt idx="1">
                  <c:v>1.0</c:v>
                </c:pt>
                <c:pt idx="2">
                  <c:v>0.5</c:v>
                </c:pt>
                <c:pt idx="3">
                  <c:v>0.2</c:v>
                </c:pt>
                <c:pt idx="4">
                  <c:v>0.1</c:v>
                </c:pt>
                <c:pt idx="5">
                  <c:v>0.05</c:v>
                </c:pt>
              </c:numCache>
            </c:numRef>
          </c:xVal>
          <c:yVal>
            <c:numRef>
              <c:f>Edep!$N$24:$N$29</c:f>
              <c:numCache>
                <c:formatCode>0.00E+00</c:formatCode>
                <c:ptCount val="6"/>
                <c:pt idx="0">
                  <c:v>2.24642</c:v>
                </c:pt>
                <c:pt idx="1">
                  <c:v>2.26954</c:v>
                </c:pt>
                <c:pt idx="2">
                  <c:v>2.26686</c:v>
                </c:pt>
                <c:pt idx="3">
                  <c:v>3.03696</c:v>
                </c:pt>
                <c:pt idx="4">
                  <c:v>4.768529999999997</c:v>
                </c:pt>
                <c:pt idx="5">
                  <c:v>15.1845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7758728"/>
        <c:axId val="527765928"/>
      </c:scatterChart>
      <c:valAx>
        <c:axId val="527758728"/>
        <c:scaling>
          <c:logBase val="10.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Momentum</a:t>
                </a:r>
                <a:r>
                  <a:rPr lang="en-US" sz="1600" baseline="0"/>
                  <a:t> [GeV/c]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27765928"/>
        <c:crosses val="autoZero"/>
        <c:crossBetween val="midCat"/>
      </c:valAx>
      <c:valAx>
        <c:axId val="527765928"/>
        <c:scaling>
          <c:logBase val="10.0"/>
          <c:orientation val="minMax"/>
          <c:max val="2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Energy</a:t>
                </a:r>
                <a:r>
                  <a:rPr lang="en-US" sz="1600" baseline="0"/>
                  <a:t> lost in scintillator [MeV]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30477943754728"/>
              <c:y val="0.251764298540699"/>
            </c:manualLayout>
          </c:layout>
          <c:overlay val="0"/>
        </c:title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27758728"/>
        <c:crossesAt val="0.01"/>
        <c:crossBetween val="midCat"/>
      </c:valAx>
    </c:plotArea>
    <c:legend>
      <c:legendPos val="r"/>
      <c:layout>
        <c:manualLayout>
          <c:xMode val="edge"/>
          <c:yMode val="edge"/>
          <c:x val="0.76198885856658"/>
          <c:y val="0.340000898247036"/>
          <c:w val="0.23801114143342"/>
          <c:h val="0.39970611199528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HG Preamp Fdbck Capa Test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'Feedback Cap'!$N$8:$N$23</c:f>
                <c:numCache>
                  <c:formatCode>General</c:formatCode>
                  <c:ptCount val="16"/>
                  <c:pt idx="0">
                    <c:v>211.0</c:v>
                  </c:pt>
                  <c:pt idx="1">
                    <c:v>171.0</c:v>
                  </c:pt>
                  <c:pt idx="2">
                    <c:v>180.0</c:v>
                  </c:pt>
                  <c:pt idx="3">
                    <c:v>166.0</c:v>
                  </c:pt>
                  <c:pt idx="4">
                    <c:v>153.0</c:v>
                  </c:pt>
                  <c:pt idx="5">
                    <c:v>158.0</c:v>
                  </c:pt>
                  <c:pt idx="6">
                    <c:v>145.0</c:v>
                  </c:pt>
                  <c:pt idx="7">
                    <c:v>136.0</c:v>
                  </c:pt>
                  <c:pt idx="8">
                    <c:v>123.0</c:v>
                  </c:pt>
                  <c:pt idx="9">
                    <c:v>125.0</c:v>
                  </c:pt>
                  <c:pt idx="10">
                    <c:v>110.0</c:v>
                  </c:pt>
                  <c:pt idx="11">
                    <c:v>104.0</c:v>
                  </c:pt>
                  <c:pt idx="12">
                    <c:v>95.0</c:v>
                  </c:pt>
                  <c:pt idx="13">
                    <c:v>169.0</c:v>
                  </c:pt>
                  <c:pt idx="14">
                    <c:v>784.0</c:v>
                  </c:pt>
                  <c:pt idx="15">
                    <c:v>1093.0</c:v>
                  </c:pt>
                </c:numCache>
              </c:numRef>
            </c:plus>
            <c:minus>
              <c:numRef>
                <c:f>'Feedback Cap'!$N$8:$N$23</c:f>
                <c:numCache>
                  <c:formatCode>General</c:formatCode>
                  <c:ptCount val="16"/>
                  <c:pt idx="0">
                    <c:v>211.0</c:v>
                  </c:pt>
                  <c:pt idx="1">
                    <c:v>171.0</c:v>
                  </c:pt>
                  <c:pt idx="2">
                    <c:v>180.0</c:v>
                  </c:pt>
                  <c:pt idx="3">
                    <c:v>166.0</c:v>
                  </c:pt>
                  <c:pt idx="4">
                    <c:v>153.0</c:v>
                  </c:pt>
                  <c:pt idx="5">
                    <c:v>158.0</c:v>
                  </c:pt>
                  <c:pt idx="6">
                    <c:v>145.0</c:v>
                  </c:pt>
                  <c:pt idx="7">
                    <c:v>136.0</c:v>
                  </c:pt>
                  <c:pt idx="8">
                    <c:v>123.0</c:v>
                  </c:pt>
                  <c:pt idx="9">
                    <c:v>125.0</c:v>
                  </c:pt>
                  <c:pt idx="10">
                    <c:v>110.0</c:v>
                  </c:pt>
                  <c:pt idx="11">
                    <c:v>104.0</c:v>
                  </c:pt>
                  <c:pt idx="12">
                    <c:v>95.0</c:v>
                  </c:pt>
                  <c:pt idx="13">
                    <c:v>169.0</c:v>
                  </c:pt>
                  <c:pt idx="14">
                    <c:v>784.0</c:v>
                  </c:pt>
                  <c:pt idx="15">
                    <c:v>1093.0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'Feedback Cap'!$G$8:$G$23</c:f>
              <c:numCache>
                <c:formatCode>General</c:formatCode>
                <c:ptCount val="16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  <c:pt idx="6">
                  <c:v>600.0</c:v>
                </c:pt>
                <c:pt idx="7">
                  <c:v>700.0</c:v>
                </c:pt>
                <c:pt idx="8">
                  <c:v>800.0</c:v>
                </c:pt>
                <c:pt idx="9">
                  <c:v>900.0</c:v>
                </c:pt>
                <c:pt idx="10">
                  <c:v>1000.0</c:v>
                </c:pt>
                <c:pt idx="11">
                  <c:v>1100.0</c:v>
                </c:pt>
                <c:pt idx="12">
                  <c:v>1200.0</c:v>
                </c:pt>
                <c:pt idx="13">
                  <c:v>1300.0</c:v>
                </c:pt>
                <c:pt idx="14">
                  <c:v>1400.0</c:v>
                </c:pt>
                <c:pt idx="15">
                  <c:v>1500.0</c:v>
                </c:pt>
              </c:numCache>
            </c:numRef>
          </c:xVal>
          <c:yVal>
            <c:numRef>
              <c:f>'Feedback Cap'!$M$8:$M$23</c:f>
              <c:numCache>
                <c:formatCode>General</c:formatCode>
                <c:ptCount val="16"/>
                <c:pt idx="0">
                  <c:v>3146.0</c:v>
                </c:pt>
                <c:pt idx="1">
                  <c:v>3146.0</c:v>
                </c:pt>
                <c:pt idx="2">
                  <c:v>3139.0</c:v>
                </c:pt>
                <c:pt idx="3">
                  <c:v>3137.0</c:v>
                </c:pt>
                <c:pt idx="4">
                  <c:v>3141.0</c:v>
                </c:pt>
                <c:pt idx="5">
                  <c:v>3142.0</c:v>
                </c:pt>
                <c:pt idx="6">
                  <c:v>3136.0</c:v>
                </c:pt>
                <c:pt idx="7">
                  <c:v>3148.0</c:v>
                </c:pt>
                <c:pt idx="8">
                  <c:v>3167.0</c:v>
                </c:pt>
                <c:pt idx="9">
                  <c:v>3170.0</c:v>
                </c:pt>
                <c:pt idx="10">
                  <c:v>3181.0</c:v>
                </c:pt>
                <c:pt idx="11">
                  <c:v>3186.0</c:v>
                </c:pt>
                <c:pt idx="12">
                  <c:v>3190.0</c:v>
                </c:pt>
                <c:pt idx="13">
                  <c:v>3178.0</c:v>
                </c:pt>
                <c:pt idx="14">
                  <c:v>2872.0</c:v>
                </c:pt>
                <c:pt idx="15">
                  <c:v>1917.0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0915000"/>
        <c:axId val="702575496"/>
      </c:scatterChart>
      <c:valAx>
        <c:axId val="710915000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HG Preamp Feedback Capacitance [fF]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2575496"/>
        <c:crosses val="autoZero"/>
        <c:crossBetween val="midCat"/>
      </c:valAx>
      <c:valAx>
        <c:axId val="702575496"/>
        <c:scaling>
          <c:orientation val="minMax"/>
          <c:max val="4000.0"/>
          <c:min val="5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HG External ADC [Counts]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10915000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LG Preamp Fdbck Capa Test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'Feedback Cap'!$P$8:$P$23</c:f>
                <c:numCache>
                  <c:formatCode>General</c:formatCode>
                  <c:ptCount val="16"/>
                  <c:pt idx="0">
                    <c:v>14.0</c:v>
                  </c:pt>
                  <c:pt idx="1">
                    <c:v>49.0</c:v>
                  </c:pt>
                  <c:pt idx="2">
                    <c:v>84.0</c:v>
                  </c:pt>
                  <c:pt idx="3">
                    <c:v>60.0</c:v>
                  </c:pt>
                  <c:pt idx="4">
                    <c:v>37.0</c:v>
                  </c:pt>
                  <c:pt idx="5">
                    <c:v>33.0</c:v>
                  </c:pt>
                  <c:pt idx="6">
                    <c:v>31.0</c:v>
                  </c:pt>
                  <c:pt idx="7">
                    <c:v>19.0</c:v>
                  </c:pt>
                  <c:pt idx="8">
                    <c:v>21.0</c:v>
                  </c:pt>
                  <c:pt idx="9">
                    <c:v>19.0</c:v>
                  </c:pt>
                  <c:pt idx="10">
                    <c:v>16.0</c:v>
                  </c:pt>
                  <c:pt idx="11">
                    <c:v>13.0</c:v>
                  </c:pt>
                  <c:pt idx="12">
                    <c:v>18.0</c:v>
                  </c:pt>
                  <c:pt idx="13">
                    <c:v>14.0</c:v>
                  </c:pt>
                  <c:pt idx="14">
                    <c:v>43.0</c:v>
                  </c:pt>
                  <c:pt idx="15">
                    <c:v>55.0</c:v>
                  </c:pt>
                </c:numCache>
              </c:numRef>
            </c:plus>
            <c:minus>
              <c:numRef>
                <c:f>'Feedback Cap'!$P$8:$P$23</c:f>
                <c:numCache>
                  <c:formatCode>General</c:formatCode>
                  <c:ptCount val="16"/>
                  <c:pt idx="0">
                    <c:v>14.0</c:v>
                  </c:pt>
                  <c:pt idx="1">
                    <c:v>49.0</c:v>
                  </c:pt>
                  <c:pt idx="2">
                    <c:v>84.0</c:v>
                  </c:pt>
                  <c:pt idx="3">
                    <c:v>60.0</c:v>
                  </c:pt>
                  <c:pt idx="4">
                    <c:v>37.0</c:v>
                  </c:pt>
                  <c:pt idx="5">
                    <c:v>33.0</c:v>
                  </c:pt>
                  <c:pt idx="6">
                    <c:v>31.0</c:v>
                  </c:pt>
                  <c:pt idx="7">
                    <c:v>19.0</c:v>
                  </c:pt>
                  <c:pt idx="8">
                    <c:v>21.0</c:v>
                  </c:pt>
                  <c:pt idx="9">
                    <c:v>19.0</c:v>
                  </c:pt>
                  <c:pt idx="10">
                    <c:v>16.0</c:v>
                  </c:pt>
                  <c:pt idx="11">
                    <c:v>13.0</c:v>
                  </c:pt>
                  <c:pt idx="12">
                    <c:v>18.0</c:v>
                  </c:pt>
                  <c:pt idx="13">
                    <c:v>14.0</c:v>
                  </c:pt>
                  <c:pt idx="14">
                    <c:v>43.0</c:v>
                  </c:pt>
                  <c:pt idx="15">
                    <c:v>55.0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'Feedback Cap'!$F$8:$F$23</c:f>
              <c:numCache>
                <c:formatCode>General</c:formatCode>
                <c:ptCount val="16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  <c:pt idx="6">
                  <c:v>600.0</c:v>
                </c:pt>
                <c:pt idx="7">
                  <c:v>700.0</c:v>
                </c:pt>
                <c:pt idx="8">
                  <c:v>800.0</c:v>
                </c:pt>
                <c:pt idx="9">
                  <c:v>900.0</c:v>
                </c:pt>
                <c:pt idx="10">
                  <c:v>1000.0</c:v>
                </c:pt>
                <c:pt idx="11">
                  <c:v>1100.0</c:v>
                </c:pt>
                <c:pt idx="12">
                  <c:v>1200.0</c:v>
                </c:pt>
                <c:pt idx="13">
                  <c:v>1300.0</c:v>
                </c:pt>
                <c:pt idx="14">
                  <c:v>1400.0</c:v>
                </c:pt>
                <c:pt idx="15">
                  <c:v>1500.0</c:v>
                </c:pt>
              </c:numCache>
            </c:numRef>
          </c:xVal>
          <c:yVal>
            <c:numRef>
              <c:f>'Feedback Cap'!$O$8:$O$23</c:f>
              <c:numCache>
                <c:formatCode>General</c:formatCode>
                <c:ptCount val="16"/>
                <c:pt idx="0">
                  <c:v>3379.0</c:v>
                </c:pt>
                <c:pt idx="1">
                  <c:v>3232.0</c:v>
                </c:pt>
                <c:pt idx="2">
                  <c:v>2389.0</c:v>
                </c:pt>
                <c:pt idx="3">
                  <c:v>1914.0</c:v>
                </c:pt>
                <c:pt idx="4">
                  <c:v>1644.0</c:v>
                </c:pt>
                <c:pt idx="5">
                  <c:v>1476.0</c:v>
                </c:pt>
                <c:pt idx="6">
                  <c:v>1364.0</c:v>
                </c:pt>
                <c:pt idx="7">
                  <c:v>1283.0</c:v>
                </c:pt>
                <c:pt idx="8">
                  <c:v>1225.0</c:v>
                </c:pt>
                <c:pt idx="9">
                  <c:v>1182.0</c:v>
                </c:pt>
                <c:pt idx="10">
                  <c:v>1148.0</c:v>
                </c:pt>
                <c:pt idx="11">
                  <c:v>1121.0</c:v>
                </c:pt>
                <c:pt idx="12">
                  <c:v>1102.0</c:v>
                </c:pt>
                <c:pt idx="13">
                  <c:v>1083.0</c:v>
                </c:pt>
                <c:pt idx="14">
                  <c:v>1050.0</c:v>
                </c:pt>
                <c:pt idx="15">
                  <c:v>992.0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8876120"/>
        <c:axId val="603861800"/>
      </c:scatterChart>
      <c:valAx>
        <c:axId val="708876120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LG Preamp Feedback Capacitance [fF]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861800"/>
        <c:crosses val="autoZero"/>
        <c:crossBetween val="midCat"/>
      </c:valAx>
      <c:valAx>
        <c:axId val="603861800"/>
        <c:scaling>
          <c:orientation val="minMax"/>
          <c:max val="4000.0"/>
          <c:min val="5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LG External ADC [counts]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8876120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Shaper Test :</a:t>
            </a:r>
            <a:r>
              <a:rPr lang="en-US" baseline="0"/>
              <a:t> 50 ns t.c.</a:t>
            </a:r>
            <a:endParaRPr lang="en-US"/>
          </a:p>
        </c:rich>
      </c:tx>
      <c:layout>
        <c:manualLayout>
          <c:xMode val="edge"/>
          <c:yMode val="edge"/>
          <c:x val="0.167215223097113"/>
          <c:y val="0.027777777777777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057961504812"/>
          <c:y val="0.194803514144065"/>
          <c:w val="0.623869860017498"/>
          <c:h val="0.591045129775445"/>
        </c:manualLayout>
      </c:layout>
      <c:scatterChart>
        <c:scatterStyle val="smoothMarker"/>
        <c:varyColors val="0"/>
        <c:ser>
          <c:idx val="0"/>
          <c:order val="0"/>
          <c:tx>
            <c:v>LG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'27Jul-ShaperTest'!$P$10:$P$24</c:f>
                <c:numCache>
                  <c:formatCode>General</c:formatCode>
                  <c:ptCount val="15"/>
                  <c:pt idx="0">
                    <c:v>73.0</c:v>
                  </c:pt>
                  <c:pt idx="1">
                    <c:v>65.0</c:v>
                  </c:pt>
                  <c:pt idx="2">
                    <c:v>48.0</c:v>
                  </c:pt>
                  <c:pt idx="3">
                    <c:v>40.0</c:v>
                  </c:pt>
                  <c:pt idx="4">
                    <c:v>47.0</c:v>
                  </c:pt>
                  <c:pt idx="5">
                    <c:v>49.0</c:v>
                  </c:pt>
                  <c:pt idx="6">
                    <c:v>52.0</c:v>
                  </c:pt>
                  <c:pt idx="7">
                    <c:v>46.0</c:v>
                  </c:pt>
                  <c:pt idx="8">
                    <c:v>44.0</c:v>
                  </c:pt>
                  <c:pt idx="9">
                    <c:v>47.0</c:v>
                  </c:pt>
                  <c:pt idx="10">
                    <c:v>43.0</c:v>
                  </c:pt>
                  <c:pt idx="11">
                    <c:v>46.0</c:v>
                  </c:pt>
                  <c:pt idx="12">
                    <c:v>46.0</c:v>
                  </c:pt>
                  <c:pt idx="13">
                    <c:v>45.0</c:v>
                  </c:pt>
                  <c:pt idx="14">
                    <c:v>51.0</c:v>
                  </c:pt>
                </c:numCache>
              </c:numRef>
            </c:plus>
            <c:minus>
              <c:numRef>
                <c:f>'27Jul-ShaperTest'!$P$10:$P$24</c:f>
                <c:numCache>
                  <c:formatCode>General</c:formatCode>
                  <c:ptCount val="15"/>
                  <c:pt idx="0">
                    <c:v>73.0</c:v>
                  </c:pt>
                  <c:pt idx="1">
                    <c:v>65.0</c:v>
                  </c:pt>
                  <c:pt idx="2">
                    <c:v>48.0</c:v>
                  </c:pt>
                  <c:pt idx="3">
                    <c:v>40.0</c:v>
                  </c:pt>
                  <c:pt idx="4">
                    <c:v>47.0</c:v>
                  </c:pt>
                  <c:pt idx="5">
                    <c:v>49.0</c:v>
                  </c:pt>
                  <c:pt idx="6">
                    <c:v>52.0</c:v>
                  </c:pt>
                  <c:pt idx="7">
                    <c:v>46.0</c:v>
                  </c:pt>
                  <c:pt idx="8">
                    <c:v>44.0</c:v>
                  </c:pt>
                  <c:pt idx="9">
                    <c:v>47.0</c:v>
                  </c:pt>
                  <c:pt idx="10">
                    <c:v>43.0</c:v>
                  </c:pt>
                  <c:pt idx="11">
                    <c:v>46.0</c:v>
                  </c:pt>
                  <c:pt idx="12">
                    <c:v>46.0</c:v>
                  </c:pt>
                  <c:pt idx="13">
                    <c:v>45.0</c:v>
                  </c:pt>
                  <c:pt idx="14">
                    <c:v>51.0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'27Jul-ShaperTest'!$B$10:$B$25</c:f>
              <c:numCache>
                <c:formatCode>General</c:formatCode>
                <c:ptCount val="16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25.0</c:v>
                </c:pt>
                <c:pt idx="4">
                  <c:v>37.5</c:v>
                </c:pt>
                <c:pt idx="5">
                  <c:v>45.0</c:v>
                </c:pt>
                <c:pt idx="6">
                  <c:v>50.0</c:v>
                </c:pt>
                <c:pt idx="7">
                  <c:v>55.0</c:v>
                </c:pt>
                <c:pt idx="8">
                  <c:v>60.0</c:v>
                </c:pt>
                <c:pt idx="9">
                  <c:v>70.0</c:v>
                </c:pt>
                <c:pt idx="10">
                  <c:v>80.0</c:v>
                </c:pt>
                <c:pt idx="11">
                  <c:v>87.5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</c:numCache>
            </c:numRef>
          </c:xVal>
          <c:yVal>
            <c:numRef>
              <c:f>'27Jul-ShaperTest'!$O$10:$O$25</c:f>
              <c:numCache>
                <c:formatCode>General</c:formatCode>
                <c:ptCount val="16"/>
                <c:pt idx="0">
                  <c:v>809.0</c:v>
                </c:pt>
                <c:pt idx="1">
                  <c:v>874.0</c:v>
                </c:pt>
                <c:pt idx="2">
                  <c:v>1210.0</c:v>
                </c:pt>
                <c:pt idx="3">
                  <c:v>1458.0</c:v>
                </c:pt>
                <c:pt idx="4">
                  <c:v>1586.0</c:v>
                </c:pt>
                <c:pt idx="5">
                  <c:v>1625.0</c:v>
                </c:pt>
                <c:pt idx="6">
                  <c:v>1632.0</c:v>
                </c:pt>
                <c:pt idx="7">
                  <c:v>1637.0</c:v>
                </c:pt>
                <c:pt idx="8">
                  <c:v>1630.0</c:v>
                </c:pt>
                <c:pt idx="9">
                  <c:v>1580.0</c:v>
                </c:pt>
                <c:pt idx="10">
                  <c:v>1486.0</c:v>
                </c:pt>
                <c:pt idx="11">
                  <c:v>1406.0</c:v>
                </c:pt>
                <c:pt idx="12">
                  <c:v>1283.0</c:v>
                </c:pt>
                <c:pt idx="13">
                  <c:v>1194.0</c:v>
                </c:pt>
                <c:pt idx="14">
                  <c:v>1050.0</c:v>
                </c:pt>
                <c:pt idx="15">
                  <c:v>860.0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871768"/>
        <c:axId val="603110072"/>
      </c:scatterChart>
      <c:scatterChart>
        <c:scatterStyle val="smoothMarker"/>
        <c:varyColors val="0"/>
        <c:ser>
          <c:idx val="1"/>
          <c:order val="1"/>
          <c:tx>
            <c:v>HG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'27Jul-ShaperTest'!$N$10:$N$24</c:f>
                <c:numCache>
                  <c:formatCode>General</c:formatCode>
                  <c:ptCount val="15"/>
                  <c:pt idx="0">
                    <c:v>55.0</c:v>
                  </c:pt>
                  <c:pt idx="1">
                    <c:v>63.0</c:v>
                  </c:pt>
                  <c:pt idx="2">
                    <c:v>110.0</c:v>
                  </c:pt>
                  <c:pt idx="3">
                    <c:v>147.0</c:v>
                  </c:pt>
                  <c:pt idx="4">
                    <c:v>188.0</c:v>
                  </c:pt>
                  <c:pt idx="5">
                    <c:v>220.0</c:v>
                  </c:pt>
                  <c:pt idx="6">
                    <c:v>193.0</c:v>
                  </c:pt>
                  <c:pt idx="7">
                    <c:v>203.0</c:v>
                  </c:pt>
                  <c:pt idx="8">
                    <c:v>213.0</c:v>
                  </c:pt>
                  <c:pt idx="9">
                    <c:v>224.0</c:v>
                  </c:pt>
                  <c:pt idx="10">
                    <c:v>231.0</c:v>
                  </c:pt>
                  <c:pt idx="11">
                    <c:v>220.0</c:v>
                  </c:pt>
                  <c:pt idx="12">
                    <c:v>205.0</c:v>
                  </c:pt>
                  <c:pt idx="13">
                    <c:v>183.0</c:v>
                  </c:pt>
                  <c:pt idx="14">
                    <c:v>178.0</c:v>
                  </c:pt>
                </c:numCache>
              </c:numRef>
            </c:plus>
            <c:minus>
              <c:numRef>
                <c:f>'27Jul-ShaperTest'!$N$10:$N$24</c:f>
                <c:numCache>
                  <c:formatCode>General</c:formatCode>
                  <c:ptCount val="15"/>
                  <c:pt idx="0">
                    <c:v>55.0</c:v>
                  </c:pt>
                  <c:pt idx="1">
                    <c:v>63.0</c:v>
                  </c:pt>
                  <c:pt idx="2">
                    <c:v>110.0</c:v>
                  </c:pt>
                  <c:pt idx="3">
                    <c:v>147.0</c:v>
                  </c:pt>
                  <c:pt idx="4">
                    <c:v>188.0</c:v>
                  </c:pt>
                  <c:pt idx="5">
                    <c:v>220.0</c:v>
                  </c:pt>
                  <c:pt idx="6">
                    <c:v>193.0</c:v>
                  </c:pt>
                  <c:pt idx="7">
                    <c:v>203.0</c:v>
                  </c:pt>
                  <c:pt idx="8">
                    <c:v>213.0</c:v>
                  </c:pt>
                  <c:pt idx="9">
                    <c:v>224.0</c:v>
                  </c:pt>
                  <c:pt idx="10">
                    <c:v>231.0</c:v>
                  </c:pt>
                  <c:pt idx="11">
                    <c:v>220.0</c:v>
                  </c:pt>
                  <c:pt idx="12">
                    <c:v>205.0</c:v>
                  </c:pt>
                  <c:pt idx="13">
                    <c:v>183.0</c:v>
                  </c:pt>
                  <c:pt idx="14">
                    <c:v>178.0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'27Jul-ShaperTest'!$B$10:$B$25</c:f>
              <c:numCache>
                <c:formatCode>General</c:formatCode>
                <c:ptCount val="16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25.0</c:v>
                </c:pt>
                <c:pt idx="4">
                  <c:v>37.5</c:v>
                </c:pt>
                <c:pt idx="5">
                  <c:v>45.0</c:v>
                </c:pt>
                <c:pt idx="6">
                  <c:v>50.0</c:v>
                </c:pt>
                <c:pt idx="7">
                  <c:v>55.0</c:v>
                </c:pt>
                <c:pt idx="8">
                  <c:v>60.0</c:v>
                </c:pt>
                <c:pt idx="9">
                  <c:v>70.0</c:v>
                </c:pt>
                <c:pt idx="10">
                  <c:v>80.0</c:v>
                </c:pt>
                <c:pt idx="11">
                  <c:v>87.5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</c:numCache>
            </c:numRef>
          </c:xVal>
          <c:yVal>
            <c:numRef>
              <c:f>'27Jul-ShaperTest'!$M$10:$M$25</c:f>
              <c:numCache>
                <c:formatCode>General</c:formatCode>
                <c:ptCount val="16"/>
                <c:pt idx="0">
                  <c:v>1557.0</c:v>
                </c:pt>
                <c:pt idx="1">
                  <c:v>1629.0</c:v>
                </c:pt>
                <c:pt idx="2">
                  <c:v>2107.0</c:v>
                </c:pt>
                <c:pt idx="3">
                  <c:v>2543.0</c:v>
                </c:pt>
                <c:pt idx="4">
                  <c:v>2746.0</c:v>
                </c:pt>
                <c:pt idx="5">
                  <c:v>2767.0</c:v>
                </c:pt>
                <c:pt idx="6">
                  <c:v>2907.0</c:v>
                </c:pt>
                <c:pt idx="7">
                  <c:v>2891.0</c:v>
                </c:pt>
                <c:pt idx="8">
                  <c:v>2832.0</c:v>
                </c:pt>
                <c:pt idx="9">
                  <c:v>2640.0</c:v>
                </c:pt>
                <c:pt idx="10">
                  <c:v>2412.0</c:v>
                </c:pt>
                <c:pt idx="11">
                  <c:v>2222.0</c:v>
                </c:pt>
                <c:pt idx="12">
                  <c:v>1908.0</c:v>
                </c:pt>
                <c:pt idx="13">
                  <c:v>1659.0</c:v>
                </c:pt>
                <c:pt idx="14">
                  <c:v>1357.0</c:v>
                </c:pt>
                <c:pt idx="15">
                  <c:v>840.0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0703208"/>
        <c:axId val="693376632"/>
      </c:scatterChart>
      <c:valAx>
        <c:axId val="537871768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OR32 Delay [ns]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110072"/>
        <c:crosses val="autoZero"/>
        <c:crossBetween val="midCat"/>
      </c:valAx>
      <c:valAx>
        <c:axId val="603110072"/>
        <c:scaling>
          <c:orientation val="minMax"/>
          <c:max val="2000.0"/>
          <c:min val="8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LG External ADC [ADC Counts]</a:t>
                </a:r>
              </a:p>
            </c:rich>
          </c:tx>
          <c:layout>
            <c:manualLayout>
              <c:xMode val="edge"/>
              <c:yMode val="edge"/>
              <c:x val="0.0333333333333333"/>
              <c:y val="0.2040627734033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37871768"/>
        <c:crosses val="autoZero"/>
        <c:crossBetween val="midCat"/>
      </c:valAx>
      <c:valAx>
        <c:axId val="693376632"/>
        <c:scaling>
          <c:orientation val="minMax"/>
          <c:max val="3200.0"/>
          <c:min val="20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HG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0703208"/>
        <c:crosses val="max"/>
        <c:crossBetween val="midCat"/>
      </c:valAx>
      <c:valAx>
        <c:axId val="790703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33766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7541338582677"/>
          <c:y val="0.224095217264509"/>
          <c:w val="0.205236439195101"/>
          <c:h val="0.1674343832021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Shaper Test: 100 ns t.c.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742943316296"/>
          <c:y val="0.206262544387834"/>
          <c:w val="0.691792835106138"/>
          <c:h val="0.566988960938706"/>
        </c:manualLayout>
      </c:layout>
      <c:scatterChart>
        <c:scatterStyle val="smoothMarker"/>
        <c:varyColors val="0"/>
        <c:ser>
          <c:idx val="0"/>
          <c:order val="0"/>
          <c:tx>
            <c:v>LG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'27Jul-ShaperTest'!$P$33:$P$53</c:f>
                <c:numCache>
                  <c:formatCode>General</c:formatCode>
                  <c:ptCount val="21"/>
                  <c:pt idx="0">
                    <c:v>34.0</c:v>
                  </c:pt>
                  <c:pt idx="1">
                    <c:v>33.0</c:v>
                  </c:pt>
                  <c:pt idx="2">
                    <c:v>40.0</c:v>
                  </c:pt>
                  <c:pt idx="3">
                    <c:v>33.0</c:v>
                  </c:pt>
                  <c:pt idx="4">
                    <c:v>31.0</c:v>
                  </c:pt>
                  <c:pt idx="5">
                    <c:v>29.0</c:v>
                  </c:pt>
                  <c:pt idx="6">
                    <c:v>31.0</c:v>
                  </c:pt>
                  <c:pt idx="7">
                    <c:v>32.0</c:v>
                  </c:pt>
                  <c:pt idx="8">
                    <c:v>33.0</c:v>
                  </c:pt>
                  <c:pt idx="9">
                    <c:v>32.0</c:v>
                  </c:pt>
                  <c:pt idx="10">
                    <c:v>34.0</c:v>
                  </c:pt>
                  <c:pt idx="11">
                    <c:v>33.0</c:v>
                  </c:pt>
                  <c:pt idx="12">
                    <c:v>29.0</c:v>
                  </c:pt>
                  <c:pt idx="13">
                    <c:v>34.0</c:v>
                  </c:pt>
                  <c:pt idx="14">
                    <c:v>31.0</c:v>
                  </c:pt>
                  <c:pt idx="15">
                    <c:v>29.0</c:v>
                  </c:pt>
                  <c:pt idx="16">
                    <c:v>30.0</c:v>
                  </c:pt>
                  <c:pt idx="17">
                    <c:v>31.0</c:v>
                  </c:pt>
                  <c:pt idx="18">
                    <c:v>35.0</c:v>
                  </c:pt>
                  <c:pt idx="19">
                    <c:v>28.0</c:v>
                  </c:pt>
                  <c:pt idx="20">
                    <c:v>32.0</c:v>
                  </c:pt>
                </c:numCache>
              </c:numRef>
            </c:plus>
            <c:minus>
              <c:numRef>
                <c:f>'27Jul-ShaperTest'!$P$33:$P$53</c:f>
                <c:numCache>
                  <c:formatCode>General</c:formatCode>
                  <c:ptCount val="21"/>
                  <c:pt idx="0">
                    <c:v>34.0</c:v>
                  </c:pt>
                  <c:pt idx="1">
                    <c:v>33.0</c:v>
                  </c:pt>
                  <c:pt idx="2">
                    <c:v>40.0</c:v>
                  </c:pt>
                  <c:pt idx="3">
                    <c:v>33.0</c:v>
                  </c:pt>
                  <c:pt idx="4">
                    <c:v>31.0</c:v>
                  </c:pt>
                  <c:pt idx="5">
                    <c:v>29.0</c:v>
                  </c:pt>
                  <c:pt idx="6">
                    <c:v>31.0</c:v>
                  </c:pt>
                  <c:pt idx="7">
                    <c:v>32.0</c:v>
                  </c:pt>
                  <c:pt idx="8">
                    <c:v>33.0</c:v>
                  </c:pt>
                  <c:pt idx="9">
                    <c:v>32.0</c:v>
                  </c:pt>
                  <c:pt idx="10">
                    <c:v>34.0</c:v>
                  </c:pt>
                  <c:pt idx="11">
                    <c:v>33.0</c:v>
                  </c:pt>
                  <c:pt idx="12">
                    <c:v>29.0</c:v>
                  </c:pt>
                  <c:pt idx="13">
                    <c:v>34.0</c:v>
                  </c:pt>
                  <c:pt idx="14">
                    <c:v>31.0</c:v>
                  </c:pt>
                  <c:pt idx="15">
                    <c:v>29.0</c:v>
                  </c:pt>
                  <c:pt idx="16">
                    <c:v>30.0</c:v>
                  </c:pt>
                  <c:pt idx="17">
                    <c:v>31.0</c:v>
                  </c:pt>
                  <c:pt idx="18">
                    <c:v>35.0</c:v>
                  </c:pt>
                  <c:pt idx="19">
                    <c:v>28.0</c:v>
                  </c:pt>
                  <c:pt idx="20">
                    <c:v>32.0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'27Jul-ShaperTest'!$B$33:$B$53</c:f>
              <c:numCache>
                <c:formatCode>General</c:formatCode>
                <c:ptCount val="21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75.0</c:v>
                </c:pt>
                <c:pt idx="8">
                  <c:v>80.0</c:v>
                </c:pt>
                <c:pt idx="9">
                  <c:v>82.5</c:v>
                </c:pt>
                <c:pt idx="10">
                  <c:v>87.5</c:v>
                </c:pt>
                <c:pt idx="11">
                  <c:v>95.0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  <c:pt idx="16">
                  <c:v>175.0</c:v>
                </c:pt>
                <c:pt idx="17">
                  <c:v>187.5</c:v>
                </c:pt>
                <c:pt idx="18">
                  <c:v>200.0</c:v>
                </c:pt>
                <c:pt idx="19">
                  <c:v>212.5</c:v>
                </c:pt>
                <c:pt idx="20">
                  <c:v>225.0</c:v>
                </c:pt>
              </c:numCache>
            </c:numRef>
          </c:xVal>
          <c:yVal>
            <c:numRef>
              <c:f>'27Jul-ShaperTest'!$O$33:$O$53</c:f>
              <c:numCache>
                <c:formatCode>General</c:formatCode>
                <c:ptCount val="21"/>
                <c:pt idx="0">
                  <c:v>759.0</c:v>
                </c:pt>
                <c:pt idx="1">
                  <c:v>775.0</c:v>
                </c:pt>
                <c:pt idx="2">
                  <c:v>883.0</c:v>
                </c:pt>
                <c:pt idx="3">
                  <c:v>1130.0</c:v>
                </c:pt>
                <c:pt idx="4">
                  <c:v>1222.0</c:v>
                </c:pt>
                <c:pt idx="5">
                  <c:v>1280.0</c:v>
                </c:pt>
                <c:pt idx="6">
                  <c:v>1311.0</c:v>
                </c:pt>
                <c:pt idx="7">
                  <c:v>1315.0</c:v>
                </c:pt>
                <c:pt idx="8">
                  <c:v>1315.0</c:v>
                </c:pt>
                <c:pt idx="9">
                  <c:v>1315.0</c:v>
                </c:pt>
                <c:pt idx="10">
                  <c:v>1315.0</c:v>
                </c:pt>
                <c:pt idx="11">
                  <c:v>1317.0</c:v>
                </c:pt>
                <c:pt idx="12">
                  <c:v>1314.0</c:v>
                </c:pt>
                <c:pt idx="13">
                  <c:v>1304.0</c:v>
                </c:pt>
                <c:pt idx="14">
                  <c:v>1254.0</c:v>
                </c:pt>
                <c:pt idx="15">
                  <c:v>1175.0</c:v>
                </c:pt>
                <c:pt idx="16">
                  <c:v>1081.0</c:v>
                </c:pt>
                <c:pt idx="17">
                  <c:v>1044.0</c:v>
                </c:pt>
                <c:pt idx="18">
                  <c:v>996.0</c:v>
                </c:pt>
                <c:pt idx="19">
                  <c:v>952.0</c:v>
                </c:pt>
                <c:pt idx="20">
                  <c:v>914.0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71640"/>
        <c:axId val="770767384"/>
      </c:scatterChart>
      <c:scatterChart>
        <c:scatterStyle val="smoothMarker"/>
        <c:varyColors val="0"/>
        <c:ser>
          <c:idx val="1"/>
          <c:order val="1"/>
          <c:tx>
            <c:v>HG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'27Jul-ShaperTest'!$N$33:$N$53</c:f>
                <c:numCache>
                  <c:formatCode>General</c:formatCode>
                  <c:ptCount val="21"/>
                  <c:pt idx="0">
                    <c:v>30.0</c:v>
                  </c:pt>
                  <c:pt idx="1">
                    <c:v>34.0</c:v>
                  </c:pt>
                  <c:pt idx="2">
                    <c:v>53.0</c:v>
                  </c:pt>
                  <c:pt idx="3">
                    <c:v>114.0</c:v>
                  </c:pt>
                  <c:pt idx="4">
                    <c:v>125.0</c:v>
                  </c:pt>
                  <c:pt idx="5">
                    <c:v>158.0</c:v>
                  </c:pt>
                  <c:pt idx="6">
                    <c:v>169.0</c:v>
                  </c:pt>
                  <c:pt idx="7">
                    <c:v>163.0</c:v>
                  </c:pt>
                  <c:pt idx="8">
                    <c:v>165.0</c:v>
                  </c:pt>
                  <c:pt idx="9">
                    <c:v>173.0</c:v>
                  </c:pt>
                  <c:pt idx="10">
                    <c:v>171.0</c:v>
                  </c:pt>
                  <c:pt idx="11">
                    <c:v>170.0</c:v>
                  </c:pt>
                  <c:pt idx="12">
                    <c:v>168.0</c:v>
                  </c:pt>
                  <c:pt idx="13">
                    <c:v>177.0</c:v>
                  </c:pt>
                  <c:pt idx="14">
                    <c:v>165.0</c:v>
                  </c:pt>
                  <c:pt idx="15">
                    <c:v>121.0</c:v>
                  </c:pt>
                  <c:pt idx="16">
                    <c:v>89.0</c:v>
                  </c:pt>
                  <c:pt idx="17">
                    <c:v>63.0</c:v>
                  </c:pt>
                  <c:pt idx="18">
                    <c:v>52.0</c:v>
                  </c:pt>
                  <c:pt idx="19">
                    <c:v>36.0</c:v>
                  </c:pt>
                  <c:pt idx="20">
                    <c:v>28.0</c:v>
                  </c:pt>
                </c:numCache>
              </c:numRef>
            </c:plus>
            <c:minus>
              <c:numRef>
                <c:f>'27Jul-ShaperTest'!$N$33:$N$53</c:f>
                <c:numCache>
                  <c:formatCode>General</c:formatCode>
                  <c:ptCount val="21"/>
                  <c:pt idx="0">
                    <c:v>30.0</c:v>
                  </c:pt>
                  <c:pt idx="1">
                    <c:v>34.0</c:v>
                  </c:pt>
                  <c:pt idx="2">
                    <c:v>53.0</c:v>
                  </c:pt>
                  <c:pt idx="3">
                    <c:v>114.0</c:v>
                  </c:pt>
                  <c:pt idx="4">
                    <c:v>125.0</c:v>
                  </c:pt>
                  <c:pt idx="5">
                    <c:v>158.0</c:v>
                  </c:pt>
                  <c:pt idx="6">
                    <c:v>169.0</c:v>
                  </c:pt>
                  <c:pt idx="7">
                    <c:v>163.0</c:v>
                  </c:pt>
                  <c:pt idx="8">
                    <c:v>165.0</c:v>
                  </c:pt>
                  <c:pt idx="9">
                    <c:v>173.0</c:v>
                  </c:pt>
                  <c:pt idx="10">
                    <c:v>171.0</c:v>
                  </c:pt>
                  <c:pt idx="11">
                    <c:v>170.0</c:v>
                  </c:pt>
                  <c:pt idx="12">
                    <c:v>168.0</c:v>
                  </c:pt>
                  <c:pt idx="13">
                    <c:v>177.0</c:v>
                  </c:pt>
                  <c:pt idx="14">
                    <c:v>165.0</c:v>
                  </c:pt>
                  <c:pt idx="15">
                    <c:v>121.0</c:v>
                  </c:pt>
                  <c:pt idx="16">
                    <c:v>89.0</c:v>
                  </c:pt>
                  <c:pt idx="17">
                    <c:v>63.0</c:v>
                  </c:pt>
                  <c:pt idx="18">
                    <c:v>52.0</c:v>
                  </c:pt>
                  <c:pt idx="19">
                    <c:v>36.0</c:v>
                  </c:pt>
                  <c:pt idx="20">
                    <c:v>28.0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'27Jul-ShaperTest'!$B$33:$B$53</c:f>
              <c:numCache>
                <c:formatCode>General</c:formatCode>
                <c:ptCount val="21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75.0</c:v>
                </c:pt>
                <c:pt idx="8">
                  <c:v>80.0</c:v>
                </c:pt>
                <c:pt idx="9">
                  <c:v>82.5</c:v>
                </c:pt>
                <c:pt idx="10">
                  <c:v>87.5</c:v>
                </c:pt>
                <c:pt idx="11">
                  <c:v>95.0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  <c:pt idx="16">
                  <c:v>175.0</c:v>
                </c:pt>
                <c:pt idx="17">
                  <c:v>187.5</c:v>
                </c:pt>
                <c:pt idx="18">
                  <c:v>200.0</c:v>
                </c:pt>
                <c:pt idx="19">
                  <c:v>212.5</c:v>
                </c:pt>
                <c:pt idx="20">
                  <c:v>225.0</c:v>
                </c:pt>
              </c:numCache>
            </c:numRef>
          </c:xVal>
          <c:yVal>
            <c:numRef>
              <c:f>'27Jul-ShaperTest'!$M$33:$M$53</c:f>
              <c:numCache>
                <c:formatCode>General</c:formatCode>
                <c:ptCount val="21"/>
                <c:pt idx="0">
                  <c:v>1298.0</c:v>
                </c:pt>
                <c:pt idx="1">
                  <c:v>1341.0</c:v>
                </c:pt>
                <c:pt idx="2">
                  <c:v>1639.0</c:v>
                </c:pt>
                <c:pt idx="3">
                  <c:v>2230.0</c:v>
                </c:pt>
                <c:pt idx="4">
                  <c:v>2425.0</c:v>
                </c:pt>
                <c:pt idx="5">
                  <c:v>2535.0</c:v>
                </c:pt>
                <c:pt idx="6">
                  <c:v>2568.0</c:v>
                </c:pt>
                <c:pt idx="7">
                  <c:v>2551.0</c:v>
                </c:pt>
                <c:pt idx="8">
                  <c:v>2517.0</c:v>
                </c:pt>
                <c:pt idx="9">
                  <c:v>2515.0</c:v>
                </c:pt>
                <c:pt idx="10">
                  <c:v>2499.0</c:v>
                </c:pt>
                <c:pt idx="11">
                  <c:v>2431.0</c:v>
                </c:pt>
                <c:pt idx="12">
                  <c:v>2368.0</c:v>
                </c:pt>
                <c:pt idx="13">
                  <c:v>2251.0</c:v>
                </c:pt>
                <c:pt idx="14">
                  <c:v>2068.0</c:v>
                </c:pt>
                <c:pt idx="15">
                  <c:v>1688.0</c:v>
                </c:pt>
                <c:pt idx="16">
                  <c:v>1376.0</c:v>
                </c:pt>
                <c:pt idx="17">
                  <c:v>1208.0</c:v>
                </c:pt>
                <c:pt idx="18">
                  <c:v>1057.0</c:v>
                </c:pt>
                <c:pt idx="19">
                  <c:v>933.0</c:v>
                </c:pt>
                <c:pt idx="20">
                  <c:v>813.0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778296"/>
        <c:axId val="770772840"/>
      </c:scatterChart>
      <c:valAx>
        <c:axId val="789871640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OR32 Delay [ns]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0767384"/>
        <c:crosses val="autoZero"/>
        <c:crossBetween val="midCat"/>
      </c:valAx>
      <c:valAx>
        <c:axId val="770767384"/>
        <c:scaling>
          <c:orientation val="minMax"/>
          <c:max val="2000.0"/>
          <c:min val="8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LG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9871640"/>
        <c:crosses val="autoZero"/>
        <c:crossBetween val="midCat"/>
      </c:valAx>
      <c:valAx>
        <c:axId val="770772840"/>
        <c:scaling>
          <c:orientation val="minMax"/>
          <c:max val="3200.0"/>
          <c:min val="20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HG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0778296"/>
        <c:crosses val="max"/>
        <c:crossBetween val="midCat"/>
      </c:valAx>
      <c:valAx>
        <c:axId val="770778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0772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8990882718608"/>
          <c:y val="0.207865524162421"/>
          <c:w val="0.216038357047474"/>
          <c:h val="0.177283464566929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Shaper</a:t>
            </a:r>
            <a:r>
              <a:rPr lang="en-US" baseline="0"/>
              <a:t> Test: 175 ns t.c.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9057961504812"/>
          <c:y val="0.148622776319627"/>
          <c:w val="0.718152829580513"/>
          <c:h val="0.627966608340624"/>
        </c:manualLayout>
      </c:layout>
      <c:scatterChart>
        <c:scatterStyle val="smoothMarker"/>
        <c:varyColors val="0"/>
        <c:ser>
          <c:idx val="0"/>
          <c:order val="0"/>
          <c:tx>
            <c:v>LG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'27Jul-ShaperTest'!$P$59:$P$81</c:f>
                <c:numCache>
                  <c:formatCode>General</c:formatCode>
                  <c:ptCount val="23"/>
                  <c:pt idx="0">
                    <c:v>22.0</c:v>
                  </c:pt>
                  <c:pt idx="1">
                    <c:v>21.0</c:v>
                  </c:pt>
                  <c:pt idx="2">
                    <c:v>25.0</c:v>
                  </c:pt>
                  <c:pt idx="3">
                    <c:v>22.0</c:v>
                  </c:pt>
                  <c:pt idx="4">
                    <c:v>25.0</c:v>
                  </c:pt>
                  <c:pt idx="5">
                    <c:v>22.0</c:v>
                  </c:pt>
                  <c:pt idx="6">
                    <c:v>23.0</c:v>
                  </c:pt>
                  <c:pt idx="7">
                    <c:v>22.0</c:v>
                  </c:pt>
                  <c:pt idx="8">
                    <c:v>20.0</c:v>
                  </c:pt>
                  <c:pt idx="9">
                    <c:v>21.0</c:v>
                  </c:pt>
                  <c:pt idx="10">
                    <c:v>22.0</c:v>
                  </c:pt>
                  <c:pt idx="11">
                    <c:v>21.0</c:v>
                  </c:pt>
                  <c:pt idx="12">
                    <c:v>20.0</c:v>
                  </c:pt>
                  <c:pt idx="13">
                    <c:v>21.0</c:v>
                  </c:pt>
                  <c:pt idx="14">
                    <c:v>21.0</c:v>
                  </c:pt>
                  <c:pt idx="15">
                    <c:v>23.0</c:v>
                  </c:pt>
                  <c:pt idx="16">
                    <c:v>23.0</c:v>
                  </c:pt>
                  <c:pt idx="17">
                    <c:v>22.0</c:v>
                  </c:pt>
                  <c:pt idx="18">
                    <c:v>23.0</c:v>
                  </c:pt>
                  <c:pt idx="19">
                    <c:v>21.0</c:v>
                  </c:pt>
                  <c:pt idx="20">
                    <c:v>16.0</c:v>
                  </c:pt>
                  <c:pt idx="21">
                    <c:v>19.0</c:v>
                  </c:pt>
                  <c:pt idx="22">
                    <c:v>22.0</c:v>
                  </c:pt>
                </c:numCache>
              </c:numRef>
            </c:plus>
            <c:minus>
              <c:numRef>
                <c:f>'27Jul-ShaperTest'!$P$59:$P$81</c:f>
                <c:numCache>
                  <c:formatCode>General</c:formatCode>
                  <c:ptCount val="23"/>
                  <c:pt idx="0">
                    <c:v>22.0</c:v>
                  </c:pt>
                  <c:pt idx="1">
                    <c:v>21.0</c:v>
                  </c:pt>
                  <c:pt idx="2">
                    <c:v>25.0</c:v>
                  </c:pt>
                  <c:pt idx="3">
                    <c:v>22.0</c:v>
                  </c:pt>
                  <c:pt idx="4">
                    <c:v>25.0</c:v>
                  </c:pt>
                  <c:pt idx="5">
                    <c:v>22.0</c:v>
                  </c:pt>
                  <c:pt idx="6">
                    <c:v>23.0</c:v>
                  </c:pt>
                  <c:pt idx="7">
                    <c:v>22.0</c:v>
                  </c:pt>
                  <c:pt idx="8">
                    <c:v>20.0</c:v>
                  </c:pt>
                  <c:pt idx="9">
                    <c:v>21.0</c:v>
                  </c:pt>
                  <c:pt idx="10">
                    <c:v>22.0</c:v>
                  </c:pt>
                  <c:pt idx="11">
                    <c:v>21.0</c:v>
                  </c:pt>
                  <c:pt idx="12">
                    <c:v>20.0</c:v>
                  </c:pt>
                  <c:pt idx="13">
                    <c:v>21.0</c:v>
                  </c:pt>
                  <c:pt idx="14">
                    <c:v>21.0</c:v>
                  </c:pt>
                  <c:pt idx="15">
                    <c:v>23.0</c:v>
                  </c:pt>
                  <c:pt idx="16">
                    <c:v>23.0</c:v>
                  </c:pt>
                  <c:pt idx="17">
                    <c:v>22.0</c:v>
                  </c:pt>
                  <c:pt idx="18">
                    <c:v>23.0</c:v>
                  </c:pt>
                  <c:pt idx="19">
                    <c:v>21.0</c:v>
                  </c:pt>
                  <c:pt idx="20">
                    <c:v>16.0</c:v>
                  </c:pt>
                  <c:pt idx="21">
                    <c:v>19.0</c:v>
                  </c:pt>
                  <c:pt idx="22">
                    <c:v>22.0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'27Jul-ShaperTest'!$B$59:$B$81</c:f>
              <c:numCache>
                <c:formatCode>General</c:formatCode>
                <c:ptCount val="23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80.0</c:v>
                </c:pt>
                <c:pt idx="8">
                  <c:v>90.0</c:v>
                </c:pt>
                <c:pt idx="9">
                  <c:v>100.0</c:v>
                </c:pt>
                <c:pt idx="10">
                  <c:v>110.0</c:v>
                </c:pt>
                <c:pt idx="11">
                  <c:v>120.0</c:v>
                </c:pt>
                <c:pt idx="12">
                  <c:v>130.0</c:v>
                </c:pt>
                <c:pt idx="13">
                  <c:v>140.0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</c:numCache>
            </c:numRef>
          </c:xVal>
          <c:yVal>
            <c:numRef>
              <c:f>'27Jul-ShaperTest'!$O$59:$O$81</c:f>
              <c:numCache>
                <c:formatCode>General</c:formatCode>
                <c:ptCount val="23"/>
                <c:pt idx="0">
                  <c:v>788.0</c:v>
                </c:pt>
                <c:pt idx="1">
                  <c:v>790.0</c:v>
                </c:pt>
                <c:pt idx="2">
                  <c:v>835.0</c:v>
                </c:pt>
                <c:pt idx="3">
                  <c:v>953.0</c:v>
                </c:pt>
                <c:pt idx="4">
                  <c:v>1011.0</c:v>
                </c:pt>
                <c:pt idx="5">
                  <c:v>1056.0</c:v>
                </c:pt>
                <c:pt idx="6">
                  <c:v>1084.0</c:v>
                </c:pt>
                <c:pt idx="7">
                  <c:v>1102.0</c:v>
                </c:pt>
                <c:pt idx="8">
                  <c:v>1121.0</c:v>
                </c:pt>
                <c:pt idx="9">
                  <c:v>1141.0</c:v>
                </c:pt>
                <c:pt idx="10">
                  <c:v>1152.0</c:v>
                </c:pt>
                <c:pt idx="11">
                  <c:v>1152.0</c:v>
                </c:pt>
                <c:pt idx="12">
                  <c:v>1153.0</c:v>
                </c:pt>
                <c:pt idx="13">
                  <c:v>1154.0</c:v>
                </c:pt>
                <c:pt idx="14">
                  <c:v>1149.0</c:v>
                </c:pt>
                <c:pt idx="15">
                  <c:v>1126.0</c:v>
                </c:pt>
                <c:pt idx="16">
                  <c:v>1094.0</c:v>
                </c:pt>
                <c:pt idx="17">
                  <c:v>1058.0</c:v>
                </c:pt>
                <c:pt idx="18">
                  <c:v>1017.0</c:v>
                </c:pt>
                <c:pt idx="19">
                  <c:v>980.0</c:v>
                </c:pt>
                <c:pt idx="20">
                  <c:v>943.0</c:v>
                </c:pt>
                <c:pt idx="21">
                  <c:v>910.0</c:v>
                </c:pt>
                <c:pt idx="22">
                  <c:v>879.0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982312"/>
        <c:axId val="818987992"/>
      </c:scatterChart>
      <c:scatterChart>
        <c:scatterStyle val="smoothMarker"/>
        <c:varyColors val="0"/>
        <c:ser>
          <c:idx val="1"/>
          <c:order val="1"/>
          <c:tx>
            <c:v>HG Output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'27Jul-ShaperTest'!$N$59:$N$81</c:f>
                <c:numCache>
                  <c:formatCode>General</c:formatCode>
                  <c:ptCount val="23"/>
                  <c:pt idx="0">
                    <c:v>15.0</c:v>
                  </c:pt>
                  <c:pt idx="1">
                    <c:v>18.0</c:v>
                  </c:pt>
                  <c:pt idx="2">
                    <c:v>30.0</c:v>
                  </c:pt>
                  <c:pt idx="3">
                    <c:v>67.0</c:v>
                  </c:pt>
                  <c:pt idx="4">
                    <c:v>88.0</c:v>
                  </c:pt>
                  <c:pt idx="5">
                    <c:v>97.0</c:v>
                  </c:pt>
                  <c:pt idx="6">
                    <c:v>111.0</c:v>
                  </c:pt>
                  <c:pt idx="7">
                    <c:v>118.0</c:v>
                  </c:pt>
                  <c:pt idx="8">
                    <c:v>121.0</c:v>
                  </c:pt>
                  <c:pt idx="9">
                    <c:v>131.0</c:v>
                  </c:pt>
                  <c:pt idx="10">
                    <c:v>125.0</c:v>
                  </c:pt>
                  <c:pt idx="11">
                    <c:v>134.0</c:v>
                  </c:pt>
                  <c:pt idx="12">
                    <c:v>143.0</c:v>
                  </c:pt>
                  <c:pt idx="13">
                    <c:v>138.0</c:v>
                  </c:pt>
                  <c:pt idx="14">
                    <c:v>128.0</c:v>
                  </c:pt>
                  <c:pt idx="15">
                    <c:v>167.0</c:v>
                  </c:pt>
                  <c:pt idx="16">
                    <c:v>113.0</c:v>
                  </c:pt>
                  <c:pt idx="17">
                    <c:v>79.0</c:v>
                  </c:pt>
                  <c:pt idx="18">
                    <c:v>65.0</c:v>
                  </c:pt>
                  <c:pt idx="19">
                    <c:v>48.0</c:v>
                  </c:pt>
                  <c:pt idx="20">
                    <c:v>32.0</c:v>
                  </c:pt>
                  <c:pt idx="21">
                    <c:v>16.0</c:v>
                  </c:pt>
                  <c:pt idx="22">
                    <c:v>4.0</c:v>
                  </c:pt>
                </c:numCache>
              </c:numRef>
            </c:plus>
            <c:minus>
              <c:numRef>
                <c:f>'27Jul-ShaperTest'!$N$59:$N$81</c:f>
                <c:numCache>
                  <c:formatCode>General</c:formatCode>
                  <c:ptCount val="23"/>
                  <c:pt idx="0">
                    <c:v>15.0</c:v>
                  </c:pt>
                  <c:pt idx="1">
                    <c:v>18.0</c:v>
                  </c:pt>
                  <c:pt idx="2">
                    <c:v>30.0</c:v>
                  </c:pt>
                  <c:pt idx="3">
                    <c:v>67.0</c:v>
                  </c:pt>
                  <c:pt idx="4">
                    <c:v>88.0</c:v>
                  </c:pt>
                  <c:pt idx="5">
                    <c:v>97.0</c:v>
                  </c:pt>
                  <c:pt idx="6">
                    <c:v>111.0</c:v>
                  </c:pt>
                  <c:pt idx="7">
                    <c:v>118.0</c:v>
                  </c:pt>
                  <c:pt idx="8">
                    <c:v>121.0</c:v>
                  </c:pt>
                  <c:pt idx="9">
                    <c:v>131.0</c:v>
                  </c:pt>
                  <c:pt idx="10">
                    <c:v>125.0</c:v>
                  </c:pt>
                  <c:pt idx="11">
                    <c:v>134.0</c:v>
                  </c:pt>
                  <c:pt idx="12">
                    <c:v>143.0</c:v>
                  </c:pt>
                  <c:pt idx="13">
                    <c:v>138.0</c:v>
                  </c:pt>
                  <c:pt idx="14">
                    <c:v>128.0</c:v>
                  </c:pt>
                  <c:pt idx="15">
                    <c:v>167.0</c:v>
                  </c:pt>
                  <c:pt idx="16">
                    <c:v>113.0</c:v>
                  </c:pt>
                  <c:pt idx="17">
                    <c:v>79.0</c:v>
                  </c:pt>
                  <c:pt idx="18">
                    <c:v>65.0</c:v>
                  </c:pt>
                  <c:pt idx="19">
                    <c:v>48.0</c:v>
                  </c:pt>
                  <c:pt idx="20">
                    <c:v>32.0</c:v>
                  </c:pt>
                  <c:pt idx="21">
                    <c:v>16.0</c:v>
                  </c:pt>
                  <c:pt idx="22">
                    <c:v>4.0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'27Jul-ShaperTest'!$B$59:$B$81</c:f>
              <c:numCache>
                <c:formatCode>General</c:formatCode>
                <c:ptCount val="23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80.0</c:v>
                </c:pt>
                <c:pt idx="8">
                  <c:v>90.0</c:v>
                </c:pt>
                <c:pt idx="9">
                  <c:v>100.0</c:v>
                </c:pt>
                <c:pt idx="10">
                  <c:v>110.0</c:v>
                </c:pt>
                <c:pt idx="11">
                  <c:v>120.0</c:v>
                </c:pt>
                <c:pt idx="12">
                  <c:v>130.0</c:v>
                </c:pt>
                <c:pt idx="13">
                  <c:v>140.0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</c:numCache>
            </c:numRef>
          </c:xVal>
          <c:yVal>
            <c:numRef>
              <c:f>'27Jul-ShaperTest'!$M$59:$M$81</c:f>
              <c:numCache>
                <c:formatCode>General</c:formatCode>
                <c:ptCount val="23"/>
                <c:pt idx="0">
                  <c:v>1122.0</c:v>
                </c:pt>
                <c:pt idx="1">
                  <c:v>1147.0</c:v>
                </c:pt>
                <c:pt idx="2">
                  <c:v>1311.0</c:v>
                </c:pt>
                <c:pt idx="3">
                  <c:v>1691.0</c:v>
                </c:pt>
                <c:pt idx="4">
                  <c:v>1854.0</c:v>
                </c:pt>
                <c:pt idx="5">
                  <c:v>1954.0</c:v>
                </c:pt>
                <c:pt idx="6">
                  <c:v>2018.0</c:v>
                </c:pt>
                <c:pt idx="7">
                  <c:v>2061.0</c:v>
                </c:pt>
                <c:pt idx="8">
                  <c:v>2082.0</c:v>
                </c:pt>
                <c:pt idx="9">
                  <c:v>2094.0</c:v>
                </c:pt>
                <c:pt idx="10">
                  <c:v>2092.0</c:v>
                </c:pt>
                <c:pt idx="11">
                  <c:v>2073.0</c:v>
                </c:pt>
                <c:pt idx="12">
                  <c:v>2052.0</c:v>
                </c:pt>
                <c:pt idx="13">
                  <c:v>2020.0</c:v>
                </c:pt>
                <c:pt idx="14">
                  <c:v>1975.0</c:v>
                </c:pt>
                <c:pt idx="15">
                  <c:v>1860.0</c:v>
                </c:pt>
                <c:pt idx="16">
                  <c:v>1707.0</c:v>
                </c:pt>
                <c:pt idx="17">
                  <c:v>1549.0</c:v>
                </c:pt>
                <c:pt idx="18">
                  <c:v>1391.0</c:v>
                </c:pt>
                <c:pt idx="19">
                  <c:v>1248.0</c:v>
                </c:pt>
                <c:pt idx="20">
                  <c:v>1108.0</c:v>
                </c:pt>
                <c:pt idx="21">
                  <c:v>985.0</c:v>
                </c:pt>
                <c:pt idx="22">
                  <c:v>876.0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998904"/>
        <c:axId val="818993448"/>
      </c:scatterChart>
      <c:valAx>
        <c:axId val="818982312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OR32 Delay [ns]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987992"/>
        <c:crosses val="autoZero"/>
        <c:crossBetween val="midCat"/>
      </c:valAx>
      <c:valAx>
        <c:axId val="818987992"/>
        <c:scaling>
          <c:orientation val="minMax"/>
          <c:max val="2000.0"/>
          <c:min val="8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LG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982312"/>
        <c:crosses val="autoZero"/>
        <c:crossBetween val="midCat"/>
      </c:valAx>
      <c:valAx>
        <c:axId val="818993448"/>
        <c:scaling>
          <c:orientation val="minMax"/>
          <c:max val="3200.0"/>
          <c:min val="20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HG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998904"/>
        <c:crosses val="max"/>
        <c:crossBetween val="midCat"/>
      </c:valAx>
      <c:valAx>
        <c:axId val="818998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89934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653474236773"/>
          <c:y val="0.15394395553497"/>
          <c:w val="0.216038357047474"/>
          <c:h val="0.177283464566929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LG Shaper Test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0724628171479"/>
          <c:y val="0.194803514144065"/>
          <c:w val="0.757247375328084"/>
          <c:h val="0.591045129775445"/>
        </c:manualLayout>
      </c:layout>
      <c:scatterChart>
        <c:scatterStyle val="smoothMarker"/>
        <c:varyColors val="0"/>
        <c:ser>
          <c:idx val="0"/>
          <c:order val="0"/>
          <c:tx>
            <c:v>50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'27Jul-ShaperTest'!$P$10:$P$25</c:f>
                <c:numCache>
                  <c:formatCode>General</c:formatCode>
                  <c:ptCount val="16"/>
                  <c:pt idx="0">
                    <c:v>73.0</c:v>
                  </c:pt>
                  <c:pt idx="1">
                    <c:v>65.0</c:v>
                  </c:pt>
                  <c:pt idx="2">
                    <c:v>48.0</c:v>
                  </c:pt>
                  <c:pt idx="3">
                    <c:v>40.0</c:v>
                  </c:pt>
                  <c:pt idx="4">
                    <c:v>47.0</c:v>
                  </c:pt>
                  <c:pt idx="5">
                    <c:v>49.0</c:v>
                  </c:pt>
                  <c:pt idx="6">
                    <c:v>52.0</c:v>
                  </c:pt>
                  <c:pt idx="7">
                    <c:v>46.0</c:v>
                  </c:pt>
                  <c:pt idx="8">
                    <c:v>44.0</c:v>
                  </c:pt>
                  <c:pt idx="9">
                    <c:v>47.0</c:v>
                  </c:pt>
                  <c:pt idx="10">
                    <c:v>43.0</c:v>
                  </c:pt>
                  <c:pt idx="11">
                    <c:v>46.0</c:v>
                  </c:pt>
                  <c:pt idx="12">
                    <c:v>46.0</c:v>
                  </c:pt>
                  <c:pt idx="13">
                    <c:v>45.0</c:v>
                  </c:pt>
                  <c:pt idx="14">
                    <c:v>51.0</c:v>
                  </c:pt>
                  <c:pt idx="15">
                    <c:v>41.0</c:v>
                  </c:pt>
                </c:numCache>
              </c:numRef>
            </c:plus>
            <c:minus>
              <c:numRef>
                <c:f>'27Jul-ShaperTest'!$P$10:$P$25</c:f>
                <c:numCache>
                  <c:formatCode>General</c:formatCode>
                  <c:ptCount val="16"/>
                  <c:pt idx="0">
                    <c:v>73.0</c:v>
                  </c:pt>
                  <c:pt idx="1">
                    <c:v>65.0</c:v>
                  </c:pt>
                  <c:pt idx="2">
                    <c:v>48.0</c:v>
                  </c:pt>
                  <c:pt idx="3">
                    <c:v>40.0</c:v>
                  </c:pt>
                  <c:pt idx="4">
                    <c:v>47.0</c:v>
                  </c:pt>
                  <c:pt idx="5">
                    <c:v>49.0</c:v>
                  </c:pt>
                  <c:pt idx="6">
                    <c:v>52.0</c:v>
                  </c:pt>
                  <c:pt idx="7">
                    <c:v>46.0</c:v>
                  </c:pt>
                  <c:pt idx="8">
                    <c:v>44.0</c:v>
                  </c:pt>
                  <c:pt idx="9">
                    <c:v>47.0</c:v>
                  </c:pt>
                  <c:pt idx="10">
                    <c:v>43.0</c:v>
                  </c:pt>
                  <c:pt idx="11">
                    <c:v>46.0</c:v>
                  </c:pt>
                  <c:pt idx="12">
                    <c:v>46.0</c:v>
                  </c:pt>
                  <c:pt idx="13">
                    <c:v>45.0</c:v>
                  </c:pt>
                  <c:pt idx="14">
                    <c:v>51.0</c:v>
                  </c:pt>
                  <c:pt idx="15">
                    <c:v>41.0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'27Jul-ShaperTest'!$B$10:$B$25</c:f>
              <c:numCache>
                <c:formatCode>General</c:formatCode>
                <c:ptCount val="16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25.0</c:v>
                </c:pt>
                <c:pt idx="4">
                  <c:v>37.5</c:v>
                </c:pt>
                <c:pt idx="5">
                  <c:v>45.0</c:v>
                </c:pt>
                <c:pt idx="6">
                  <c:v>50.0</c:v>
                </c:pt>
                <c:pt idx="7">
                  <c:v>55.0</c:v>
                </c:pt>
                <c:pt idx="8">
                  <c:v>60.0</c:v>
                </c:pt>
                <c:pt idx="9">
                  <c:v>70.0</c:v>
                </c:pt>
                <c:pt idx="10">
                  <c:v>80.0</c:v>
                </c:pt>
                <c:pt idx="11">
                  <c:v>87.5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</c:numCache>
            </c:numRef>
          </c:xVal>
          <c:yVal>
            <c:numRef>
              <c:f>'27Jul-ShaperTest'!$O$10:$O$25</c:f>
              <c:numCache>
                <c:formatCode>General</c:formatCode>
                <c:ptCount val="16"/>
                <c:pt idx="0">
                  <c:v>809.0</c:v>
                </c:pt>
                <c:pt idx="1">
                  <c:v>874.0</c:v>
                </c:pt>
                <c:pt idx="2">
                  <c:v>1210.0</c:v>
                </c:pt>
                <c:pt idx="3">
                  <c:v>1458.0</c:v>
                </c:pt>
                <c:pt idx="4">
                  <c:v>1586.0</c:v>
                </c:pt>
                <c:pt idx="5">
                  <c:v>1625.0</c:v>
                </c:pt>
                <c:pt idx="6">
                  <c:v>1632.0</c:v>
                </c:pt>
                <c:pt idx="7">
                  <c:v>1637.0</c:v>
                </c:pt>
                <c:pt idx="8">
                  <c:v>1630.0</c:v>
                </c:pt>
                <c:pt idx="9">
                  <c:v>1580.0</c:v>
                </c:pt>
                <c:pt idx="10">
                  <c:v>1486.0</c:v>
                </c:pt>
                <c:pt idx="11">
                  <c:v>1406.0</c:v>
                </c:pt>
                <c:pt idx="12">
                  <c:v>1283.0</c:v>
                </c:pt>
                <c:pt idx="13">
                  <c:v>1194.0</c:v>
                </c:pt>
                <c:pt idx="14">
                  <c:v>1050.0</c:v>
                </c:pt>
                <c:pt idx="15">
                  <c:v>860.0</c:v>
                </c:pt>
              </c:numCache>
            </c:numRef>
          </c:yVal>
          <c:smooth val="1"/>
        </c:ser>
        <c:ser>
          <c:idx val="1"/>
          <c:order val="1"/>
          <c:tx>
            <c:v>100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'27Jul-ShaperTest'!$P$33:$P$53</c:f>
                <c:numCache>
                  <c:formatCode>General</c:formatCode>
                  <c:ptCount val="21"/>
                  <c:pt idx="0">
                    <c:v>34.0</c:v>
                  </c:pt>
                  <c:pt idx="1">
                    <c:v>33.0</c:v>
                  </c:pt>
                  <c:pt idx="2">
                    <c:v>40.0</c:v>
                  </c:pt>
                  <c:pt idx="3">
                    <c:v>33.0</c:v>
                  </c:pt>
                  <c:pt idx="4">
                    <c:v>31.0</c:v>
                  </c:pt>
                  <c:pt idx="5">
                    <c:v>29.0</c:v>
                  </c:pt>
                  <c:pt idx="6">
                    <c:v>31.0</c:v>
                  </c:pt>
                  <c:pt idx="7">
                    <c:v>32.0</c:v>
                  </c:pt>
                  <c:pt idx="8">
                    <c:v>33.0</c:v>
                  </c:pt>
                  <c:pt idx="9">
                    <c:v>32.0</c:v>
                  </c:pt>
                  <c:pt idx="10">
                    <c:v>34.0</c:v>
                  </c:pt>
                  <c:pt idx="11">
                    <c:v>33.0</c:v>
                  </c:pt>
                  <c:pt idx="12">
                    <c:v>29.0</c:v>
                  </c:pt>
                  <c:pt idx="13">
                    <c:v>34.0</c:v>
                  </c:pt>
                  <c:pt idx="14">
                    <c:v>31.0</c:v>
                  </c:pt>
                  <c:pt idx="15">
                    <c:v>29.0</c:v>
                  </c:pt>
                  <c:pt idx="16">
                    <c:v>30.0</c:v>
                  </c:pt>
                  <c:pt idx="17">
                    <c:v>31.0</c:v>
                  </c:pt>
                  <c:pt idx="18">
                    <c:v>35.0</c:v>
                  </c:pt>
                  <c:pt idx="19">
                    <c:v>28.0</c:v>
                  </c:pt>
                  <c:pt idx="20">
                    <c:v>32.0</c:v>
                  </c:pt>
                </c:numCache>
              </c:numRef>
            </c:plus>
            <c:minus>
              <c:numRef>
                <c:f>'27Jul-ShaperTest'!$P$33:$P$53</c:f>
                <c:numCache>
                  <c:formatCode>General</c:formatCode>
                  <c:ptCount val="21"/>
                  <c:pt idx="0">
                    <c:v>34.0</c:v>
                  </c:pt>
                  <c:pt idx="1">
                    <c:v>33.0</c:v>
                  </c:pt>
                  <c:pt idx="2">
                    <c:v>40.0</c:v>
                  </c:pt>
                  <c:pt idx="3">
                    <c:v>33.0</c:v>
                  </c:pt>
                  <c:pt idx="4">
                    <c:v>31.0</c:v>
                  </c:pt>
                  <c:pt idx="5">
                    <c:v>29.0</c:v>
                  </c:pt>
                  <c:pt idx="6">
                    <c:v>31.0</c:v>
                  </c:pt>
                  <c:pt idx="7">
                    <c:v>32.0</c:v>
                  </c:pt>
                  <c:pt idx="8">
                    <c:v>33.0</c:v>
                  </c:pt>
                  <c:pt idx="9">
                    <c:v>32.0</c:v>
                  </c:pt>
                  <c:pt idx="10">
                    <c:v>34.0</c:v>
                  </c:pt>
                  <c:pt idx="11">
                    <c:v>33.0</c:v>
                  </c:pt>
                  <c:pt idx="12">
                    <c:v>29.0</c:v>
                  </c:pt>
                  <c:pt idx="13">
                    <c:v>34.0</c:v>
                  </c:pt>
                  <c:pt idx="14">
                    <c:v>31.0</c:v>
                  </c:pt>
                  <c:pt idx="15">
                    <c:v>29.0</c:v>
                  </c:pt>
                  <c:pt idx="16">
                    <c:v>30.0</c:v>
                  </c:pt>
                  <c:pt idx="17">
                    <c:v>31.0</c:v>
                  </c:pt>
                  <c:pt idx="18">
                    <c:v>35.0</c:v>
                  </c:pt>
                  <c:pt idx="19">
                    <c:v>28.0</c:v>
                  </c:pt>
                  <c:pt idx="20">
                    <c:v>32.0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'27Jul-ShaperTest'!$B$33:$B$53</c:f>
              <c:numCache>
                <c:formatCode>General</c:formatCode>
                <c:ptCount val="21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75.0</c:v>
                </c:pt>
                <c:pt idx="8">
                  <c:v>80.0</c:v>
                </c:pt>
                <c:pt idx="9">
                  <c:v>82.5</c:v>
                </c:pt>
                <c:pt idx="10">
                  <c:v>87.5</c:v>
                </c:pt>
                <c:pt idx="11">
                  <c:v>95.0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  <c:pt idx="16">
                  <c:v>175.0</c:v>
                </c:pt>
                <c:pt idx="17">
                  <c:v>187.5</c:v>
                </c:pt>
                <c:pt idx="18">
                  <c:v>200.0</c:v>
                </c:pt>
                <c:pt idx="19">
                  <c:v>212.5</c:v>
                </c:pt>
                <c:pt idx="20">
                  <c:v>225.0</c:v>
                </c:pt>
              </c:numCache>
            </c:numRef>
          </c:xVal>
          <c:yVal>
            <c:numRef>
              <c:f>'27Jul-ShaperTest'!$O$33:$O$53</c:f>
              <c:numCache>
                <c:formatCode>General</c:formatCode>
                <c:ptCount val="21"/>
                <c:pt idx="0">
                  <c:v>759.0</c:v>
                </c:pt>
                <c:pt idx="1">
                  <c:v>775.0</c:v>
                </c:pt>
                <c:pt idx="2">
                  <c:v>883.0</c:v>
                </c:pt>
                <c:pt idx="3">
                  <c:v>1130.0</c:v>
                </c:pt>
                <c:pt idx="4">
                  <c:v>1222.0</c:v>
                </c:pt>
                <c:pt idx="5">
                  <c:v>1280.0</c:v>
                </c:pt>
                <c:pt idx="6">
                  <c:v>1311.0</c:v>
                </c:pt>
                <c:pt idx="7">
                  <c:v>1315.0</c:v>
                </c:pt>
                <c:pt idx="8">
                  <c:v>1315.0</c:v>
                </c:pt>
                <c:pt idx="9">
                  <c:v>1315.0</c:v>
                </c:pt>
                <c:pt idx="10">
                  <c:v>1315.0</c:v>
                </c:pt>
                <c:pt idx="11">
                  <c:v>1317.0</c:v>
                </c:pt>
                <c:pt idx="12">
                  <c:v>1314.0</c:v>
                </c:pt>
                <c:pt idx="13">
                  <c:v>1304.0</c:v>
                </c:pt>
                <c:pt idx="14">
                  <c:v>1254.0</c:v>
                </c:pt>
                <c:pt idx="15">
                  <c:v>1175.0</c:v>
                </c:pt>
                <c:pt idx="16">
                  <c:v>1081.0</c:v>
                </c:pt>
                <c:pt idx="17">
                  <c:v>1044.0</c:v>
                </c:pt>
                <c:pt idx="18">
                  <c:v>996.0</c:v>
                </c:pt>
                <c:pt idx="19">
                  <c:v>952.0</c:v>
                </c:pt>
                <c:pt idx="20">
                  <c:v>914.0</c:v>
                </c:pt>
              </c:numCache>
            </c:numRef>
          </c:yVal>
          <c:smooth val="1"/>
        </c:ser>
        <c:ser>
          <c:idx val="2"/>
          <c:order val="2"/>
          <c:tx>
            <c:v>175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'27Jul-ShaperTest'!$P$59:$P$81</c:f>
                <c:numCache>
                  <c:formatCode>General</c:formatCode>
                  <c:ptCount val="23"/>
                  <c:pt idx="0">
                    <c:v>22.0</c:v>
                  </c:pt>
                  <c:pt idx="1">
                    <c:v>21.0</c:v>
                  </c:pt>
                  <c:pt idx="2">
                    <c:v>25.0</c:v>
                  </c:pt>
                  <c:pt idx="3">
                    <c:v>22.0</c:v>
                  </c:pt>
                  <c:pt idx="4">
                    <c:v>25.0</c:v>
                  </c:pt>
                  <c:pt idx="5">
                    <c:v>22.0</c:v>
                  </c:pt>
                  <c:pt idx="6">
                    <c:v>23.0</c:v>
                  </c:pt>
                  <c:pt idx="7">
                    <c:v>22.0</c:v>
                  </c:pt>
                  <c:pt idx="8">
                    <c:v>20.0</c:v>
                  </c:pt>
                  <c:pt idx="9">
                    <c:v>21.0</c:v>
                  </c:pt>
                  <c:pt idx="10">
                    <c:v>22.0</c:v>
                  </c:pt>
                  <c:pt idx="11">
                    <c:v>21.0</c:v>
                  </c:pt>
                  <c:pt idx="12">
                    <c:v>20.0</c:v>
                  </c:pt>
                  <c:pt idx="13">
                    <c:v>21.0</c:v>
                  </c:pt>
                  <c:pt idx="14">
                    <c:v>21.0</c:v>
                  </c:pt>
                  <c:pt idx="15">
                    <c:v>23.0</c:v>
                  </c:pt>
                  <c:pt idx="16">
                    <c:v>23.0</c:v>
                  </c:pt>
                  <c:pt idx="17">
                    <c:v>22.0</c:v>
                  </c:pt>
                  <c:pt idx="18">
                    <c:v>23.0</c:v>
                  </c:pt>
                  <c:pt idx="19">
                    <c:v>21.0</c:v>
                  </c:pt>
                  <c:pt idx="20">
                    <c:v>16.0</c:v>
                  </c:pt>
                  <c:pt idx="21">
                    <c:v>19.0</c:v>
                  </c:pt>
                  <c:pt idx="22">
                    <c:v>22.0</c:v>
                  </c:pt>
                </c:numCache>
              </c:numRef>
            </c:plus>
            <c:minus>
              <c:numRef>
                <c:f>'27Jul-ShaperTest'!$P$59:$P$81</c:f>
                <c:numCache>
                  <c:formatCode>General</c:formatCode>
                  <c:ptCount val="23"/>
                  <c:pt idx="0">
                    <c:v>22.0</c:v>
                  </c:pt>
                  <c:pt idx="1">
                    <c:v>21.0</c:v>
                  </c:pt>
                  <c:pt idx="2">
                    <c:v>25.0</c:v>
                  </c:pt>
                  <c:pt idx="3">
                    <c:v>22.0</c:v>
                  </c:pt>
                  <c:pt idx="4">
                    <c:v>25.0</c:v>
                  </c:pt>
                  <c:pt idx="5">
                    <c:v>22.0</c:v>
                  </c:pt>
                  <c:pt idx="6">
                    <c:v>23.0</c:v>
                  </c:pt>
                  <c:pt idx="7">
                    <c:v>22.0</c:v>
                  </c:pt>
                  <c:pt idx="8">
                    <c:v>20.0</c:v>
                  </c:pt>
                  <c:pt idx="9">
                    <c:v>21.0</c:v>
                  </c:pt>
                  <c:pt idx="10">
                    <c:v>22.0</c:v>
                  </c:pt>
                  <c:pt idx="11">
                    <c:v>21.0</c:v>
                  </c:pt>
                  <c:pt idx="12">
                    <c:v>20.0</c:v>
                  </c:pt>
                  <c:pt idx="13">
                    <c:v>21.0</c:v>
                  </c:pt>
                  <c:pt idx="14">
                    <c:v>21.0</c:v>
                  </c:pt>
                  <c:pt idx="15">
                    <c:v>23.0</c:v>
                  </c:pt>
                  <c:pt idx="16">
                    <c:v>23.0</c:v>
                  </c:pt>
                  <c:pt idx="17">
                    <c:v>22.0</c:v>
                  </c:pt>
                  <c:pt idx="18">
                    <c:v>23.0</c:v>
                  </c:pt>
                  <c:pt idx="19">
                    <c:v>21.0</c:v>
                  </c:pt>
                  <c:pt idx="20">
                    <c:v>16.0</c:v>
                  </c:pt>
                  <c:pt idx="21">
                    <c:v>19.0</c:v>
                  </c:pt>
                  <c:pt idx="22">
                    <c:v>22.0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'27Jul-ShaperTest'!$B$59:$B$81</c:f>
              <c:numCache>
                <c:formatCode>General</c:formatCode>
                <c:ptCount val="23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80.0</c:v>
                </c:pt>
                <c:pt idx="8">
                  <c:v>90.0</c:v>
                </c:pt>
                <c:pt idx="9">
                  <c:v>100.0</c:v>
                </c:pt>
                <c:pt idx="10">
                  <c:v>110.0</c:v>
                </c:pt>
                <c:pt idx="11">
                  <c:v>120.0</c:v>
                </c:pt>
                <c:pt idx="12">
                  <c:v>130.0</c:v>
                </c:pt>
                <c:pt idx="13">
                  <c:v>140.0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</c:numCache>
            </c:numRef>
          </c:xVal>
          <c:yVal>
            <c:numRef>
              <c:f>'27Jul-ShaperTest'!$O$59:$O$81</c:f>
              <c:numCache>
                <c:formatCode>General</c:formatCode>
                <c:ptCount val="23"/>
                <c:pt idx="0">
                  <c:v>788.0</c:v>
                </c:pt>
                <c:pt idx="1">
                  <c:v>790.0</c:v>
                </c:pt>
                <c:pt idx="2">
                  <c:v>835.0</c:v>
                </c:pt>
                <c:pt idx="3">
                  <c:v>953.0</c:v>
                </c:pt>
                <c:pt idx="4">
                  <c:v>1011.0</c:v>
                </c:pt>
                <c:pt idx="5">
                  <c:v>1056.0</c:v>
                </c:pt>
                <c:pt idx="6">
                  <c:v>1084.0</c:v>
                </c:pt>
                <c:pt idx="7">
                  <c:v>1102.0</c:v>
                </c:pt>
                <c:pt idx="8">
                  <c:v>1121.0</c:v>
                </c:pt>
                <c:pt idx="9">
                  <c:v>1141.0</c:v>
                </c:pt>
                <c:pt idx="10">
                  <c:v>1152.0</c:v>
                </c:pt>
                <c:pt idx="11">
                  <c:v>1152.0</c:v>
                </c:pt>
                <c:pt idx="12">
                  <c:v>1153.0</c:v>
                </c:pt>
                <c:pt idx="13">
                  <c:v>1154.0</c:v>
                </c:pt>
                <c:pt idx="14">
                  <c:v>1149.0</c:v>
                </c:pt>
                <c:pt idx="15">
                  <c:v>1126.0</c:v>
                </c:pt>
                <c:pt idx="16">
                  <c:v>1094.0</c:v>
                </c:pt>
                <c:pt idx="17">
                  <c:v>1058.0</c:v>
                </c:pt>
                <c:pt idx="18">
                  <c:v>1017.0</c:v>
                </c:pt>
                <c:pt idx="19">
                  <c:v>980.0</c:v>
                </c:pt>
                <c:pt idx="20">
                  <c:v>943.0</c:v>
                </c:pt>
                <c:pt idx="21">
                  <c:v>910.0</c:v>
                </c:pt>
                <c:pt idx="22">
                  <c:v>879.0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558808"/>
        <c:axId val="709619960"/>
      </c:scatterChart>
      <c:valAx>
        <c:axId val="703558808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OR32 Delay [ns]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9619960"/>
        <c:crosses val="autoZero"/>
        <c:crossBetween val="midCat"/>
      </c:valAx>
      <c:valAx>
        <c:axId val="709619960"/>
        <c:scaling>
          <c:orientation val="minMax"/>
          <c:min val="6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LG External ADC [Counts]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35588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1874671916011"/>
          <c:y val="0.223903470399533"/>
          <c:w val="0.198680883639545"/>
          <c:h val="0.25115157480315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HG Shaper Test</a:t>
            </a:r>
          </a:p>
        </c:rich>
      </c:tx>
      <c:layout>
        <c:manualLayout>
          <c:xMode val="edge"/>
          <c:yMode val="edge"/>
          <c:x val="0.379819116360455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0724628171479"/>
          <c:y val="0.194803514144065"/>
          <c:w val="0.803150481189851"/>
          <c:h val="0.591045129775445"/>
        </c:manualLayout>
      </c:layout>
      <c:scatterChart>
        <c:scatterStyle val="smoothMarker"/>
        <c:varyColors val="0"/>
        <c:ser>
          <c:idx val="0"/>
          <c:order val="0"/>
          <c:tx>
            <c:v>50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'27Jul-ShaperTest'!$N$10:$N$25</c:f>
                <c:numCache>
                  <c:formatCode>General</c:formatCode>
                  <c:ptCount val="16"/>
                  <c:pt idx="0">
                    <c:v>55.0</c:v>
                  </c:pt>
                  <c:pt idx="1">
                    <c:v>63.0</c:v>
                  </c:pt>
                  <c:pt idx="2">
                    <c:v>110.0</c:v>
                  </c:pt>
                  <c:pt idx="3">
                    <c:v>147.0</c:v>
                  </c:pt>
                  <c:pt idx="4">
                    <c:v>188.0</c:v>
                  </c:pt>
                  <c:pt idx="5">
                    <c:v>220.0</c:v>
                  </c:pt>
                  <c:pt idx="6">
                    <c:v>193.0</c:v>
                  </c:pt>
                  <c:pt idx="7">
                    <c:v>203.0</c:v>
                  </c:pt>
                  <c:pt idx="8">
                    <c:v>213.0</c:v>
                  </c:pt>
                  <c:pt idx="9">
                    <c:v>224.0</c:v>
                  </c:pt>
                  <c:pt idx="10">
                    <c:v>231.0</c:v>
                  </c:pt>
                  <c:pt idx="11">
                    <c:v>220.0</c:v>
                  </c:pt>
                  <c:pt idx="12">
                    <c:v>205.0</c:v>
                  </c:pt>
                  <c:pt idx="13">
                    <c:v>183.0</c:v>
                  </c:pt>
                  <c:pt idx="14">
                    <c:v>178.0</c:v>
                  </c:pt>
                  <c:pt idx="15">
                    <c:v>148.0</c:v>
                  </c:pt>
                </c:numCache>
              </c:numRef>
            </c:plus>
            <c:minus>
              <c:numRef>
                <c:f>'27Jul-ShaperTest'!$N$10:$N$25</c:f>
                <c:numCache>
                  <c:formatCode>General</c:formatCode>
                  <c:ptCount val="16"/>
                  <c:pt idx="0">
                    <c:v>55.0</c:v>
                  </c:pt>
                  <c:pt idx="1">
                    <c:v>63.0</c:v>
                  </c:pt>
                  <c:pt idx="2">
                    <c:v>110.0</c:v>
                  </c:pt>
                  <c:pt idx="3">
                    <c:v>147.0</c:v>
                  </c:pt>
                  <c:pt idx="4">
                    <c:v>188.0</c:v>
                  </c:pt>
                  <c:pt idx="5">
                    <c:v>220.0</c:v>
                  </c:pt>
                  <c:pt idx="6">
                    <c:v>193.0</c:v>
                  </c:pt>
                  <c:pt idx="7">
                    <c:v>203.0</c:v>
                  </c:pt>
                  <c:pt idx="8">
                    <c:v>213.0</c:v>
                  </c:pt>
                  <c:pt idx="9">
                    <c:v>224.0</c:v>
                  </c:pt>
                  <c:pt idx="10">
                    <c:v>231.0</c:v>
                  </c:pt>
                  <c:pt idx="11">
                    <c:v>220.0</c:v>
                  </c:pt>
                  <c:pt idx="12">
                    <c:v>205.0</c:v>
                  </c:pt>
                  <c:pt idx="13">
                    <c:v>183.0</c:v>
                  </c:pt>
                  <c:pt idx="14">
                    <c:v>178.0</c:v>
                  </c:pt>
                  <c:pt idx="15">
                    <c:v>148.0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'27Jul-ShaperTest'!$B$10:$B$25</c:f>
              <c:numCache>
                <c:formatCode>General</c:formatCode>
                <c:ptCount val="16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25.0</c:v>
                </c:pt>
                <c:pt idx="4">
                  <c:v>37.5</c:v>
                </c:pt>
                <c:pt idx="5">
                  <c:v>45.0</c:v>
                </c:pt>
                <c:pt idx="6">
                  <c:v>50.0</c:v>
                </c:pt>
                <c:pt idx="7">
                  <c:v>55.0</c:v>
                </c:pt>
                <c:pt idx="8">
                  <c:v>60.0</c:v>
                </c:pt>
                <c:pt idx="9">
                  <c:v>70.0</c:v>
                </c:pt>
                <c:pt idx="10">
                  <c:v>80.0</c:v>
                </c:pt>
                <c:pt idx="11">
                  <c:v>87.5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</c:numCache>
            </c:numRef>
          </c:xVal>
          <c:yVal>
            <c:numRef>
              <c:f>'27Jul-ShaperTest'!$M$10:$M$25</c:f>
              <c:numCache>
                <c:formatCode>General</c:formatCode>
                <c:ptCount val="16"/>
                <c:pt idx="0">
                  <c:v>1557.0</c:v>
                </c:pt>
                <c:pt idx="1">
                  <c:v>1629.0</c:v>
                </c:pt>
                <c:pt idx="2">
                  <c:v>2107.0</c:v>
                </c:pt>
                <c:pt idx="3">
                  <c:v>2543.0</c:v>
                </c:pt>
                <c:pt idx="4">
                  <c:v>2746.0</c:v>
                </c:pt>
                <c:pt idx="5">
                  <c:v>2767.0</c:v>
                </c:pt>
                <c:pt idx="6">
                  <c:v>2907.0</c:v>
                </c:pt>
                <c:pt idx="7">
                  <c:v>2891.0</c:v>
                </c:pt>
                <c:pt idx="8">
                  <c:v>2832.0</c:v>
                </c:pt>
                <c:pt idx="9">
                  <c:v>2640.0</c:v>
                </c:pt>
                <c:pt idx="10">
                  <c:v>2412.0</c:v>
                </c:pt>
                <c:pt idx="11">
                  <c:v>2222.0</c:v>
                </c:pt>
                <c:pt idx="12">
                  <c:v>1908.0</c:v>
                </c:pt>
                <c:pt idx="13">
                  <c:v>1659.0</c:v>
                </c:pt>
                <c:pt idx="14">
                  <c:v>1357.0</c:v>
                </c:pt>
                <c:pt idx="15">
                  <c:v>840.0</c:v>
                </c:pt>
              </c:numCache>
            </c:numRef>
          </c:yVal>
          <c:smooth val="1"/>
        </c:ser>
        <c:ser>
          <c:idx val="1"/>
          <c:order val="1"/>
          <c:tx>
            <c:v>100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'27Jul-ShaperTest'!$N$33:$N$53</c:f>
                <c:numCache>
                  <c:formatCode>General</c:formatCode>
                  <c:ptCount val="21"/>
                  <c:pt idx="0">
                    <c:v>30.0</c:v>
                  </c:pt>
                  <c:pt idx="1">
                    <c:v>34.0</c:v>
                  </c:pt>
                  <c:pt idx="2">
                    <c:v>53.0</c:v>
                  </c:pt>
                  <c:pt idx="3">
                    <c:v>114.0</c:v>
                  </c:pt>
                  <c:pt idx="4">
                    <c:v>125.0</c:v>
                  </c:pt>
                  <c:pt idx="5">
                    <c:v>158.0</c:v>
                  </c:pt>
                  <c:pt idx="6">
                    <c:v>169.0</c:v>
                  </c:pt>
                  <c:pt idx="7">
                    <c:v>163.0</c:v>
                  </c:pt>
                  <c:pt idx="8">
                    <c:v>165.0</c:v>
                  </c:pt>
                  <c:pt idx="9">
                    <c:v>173.0</c:v>
                  </c:pt>
                  <c:pt idx="10">
                    <c:v>171.0</c:v>
                  </c:pt>
                  <c:pt idx="11">
                    <c:v>170.0</c:v>
                  </c:pt>
                  <c:pt idx="12">
                    <c:v>168.0</c:v>
                  </c:pt>
                  <c:pt idx="13">
                    <c:v>177.0</c:v>
                  </c:pt>
                  <c:pt idx="14">
                    <c:v>165.0</c:v>
                  </c:pt>
                  <c:pt idx="15">
                    <c:v>121.0</c:v>
                  </c:pt>
                  <c:pt idx="16">
                    <c:v>89.0</c:v>
                  </c:pt>
                  <c:pt idx="17">
                    <c:v>63.0</c:v>
                  </c:pt>
                  <c:pt idx="18">
                    <c:v>52.0</c:v>
                  </c:pt>
                  <c:pt idx="19">
                    <c:v>36.0</c:v>
                  </c:pt>
                  <c:pt idx="20">
                    <c:v>28.0</c:v>
                  </c:pt>
                </c:numCache>
              </c:numRef>
            </c:plus>
            <c:minus>
              <c:numRef>
                <c:f>'27Jul-ShaperTest'!$N$33:$N$53</c:f>
                <c:numCache>
                  <c:formatCode>General</c:formatCode>
                  <c:ptCount val="21"/>
                  <c:pt idx="0">
                    <c:v>30.0</c:v>
                  </c:pt>
                  <c:pt idx="1">
                    <c:v>34.0</c:v>
                  </c:pt>
                  <c:pt idx="2">
                    <c:v>53.0</c:v>
                  </c:pt>
                  <c:pt idx="3">
                    <c:v>114.0</c:v>
                  </c:pt>
                  <c:pt idx="4">
                    <c:v>125.0</c:v>
                  </c:pt>
                  <c:pt idx="5">
                    <c:v>158.0</c:v>
                  </c:pt>
                  <c:pt idx="6">
                    <c:v>169.0</c:v>
                  </c:pt>
                  <c:pt idx="7">
                    <c:v>163.0</c:v>
                  </c:pt>
                  <c:pt idx="8">
                    <c:v>165.0</c:v>
                  </c:pt>
                  <c:pt idx="9">
                    <c:v>173.0</c:v>
                  </c:pt>
                  <c:pt idx="10">
                    <c:v>171.0</c:v>
                  </c:pt>
                  <c:pt idx="11">
                    <c:v>170.0</c:v>
                  </c:pt>
                  <c:pt idx="12">
                    <c:v>168.0</c:v>
                  </c:pt>
                  <c:pt idx="13">
                    <c:v>177.0</c:v>
                  </c:pt>
                  <c:pt idx="14">
                    <c:v>165.0</c:v>
                  </c:pt>
                  <c:pt idx="15">
                    <c:v>121.0</c:v>
                  </c:pt>
                  <c:pt idx="16">
                    <c:v>89.0</c:v>
                  </c:pt>
                  <c:pt idx="17">
                    <c:v>63.0</c:v>
                  </c:pt>
                  <c:pt idx="18">
                    <c:v>52.0</c:v>
                  </c:pt>
                  <c:pt idx="19">
                    <c:v>36.0</c:v>
                  </c:pt>
                  <c:pt idx="20">
                    <c:v>28.0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'27Jul-ShaperTest'!$B$33:$B$53</c:f>
              <c:numCache>
                <c:formatCode>General</c:formatCode>
                <c:ptCount val="21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75.0</c:v>
                </c:pt>
                <c:pt idx="8">
                  <c:v>80.0</c:v>
                </c:pt>
                <c:pt idx="9">
                  <c:v>82.5</c:v>
                </c:pt>
                <c:pt idx="10">
                  <c:v>87.5</c:v>
                </c:pt>
                <c:pt idx="11">
                  <c:v>95.0</c:v>
                </c:pt>
                <c:pt idx="12">
                  <c:v>100.0</c:v>
                </c:pt>
                <c:pt idx="13">
                  <c:v>110.0</c:v>
                </c:pt>
                <c:pt idx="14">
                  <c:v>125.0</c:v>
                </c:pt>
                <c:pt idx="15">
                  <c:v>150.0</c:v>
                </c:pt>
                <c:pt idx="16">
                  <c:v>175.0</c:v>
                </c:pt>
                <c:pt idx="17">
                  <c:v>187.5</c:v>
                </c:pt>
                <c:pt idx="18">
                  <c:v>200.0</c:v>
                </c:pt>
                <c:pt idx="19">
                  <c:v>212.5</c:v>
                </c:pt>
                <c:pt idx="20">
                  <c:v>225.0</c:v>
                </c:pt>
              </c:numCache>
            </c:numRef>
          </c:xVal>
          <c:yVal>
            <c:numRef>
              <c:f>'27Jul-ShaperTest'!$M$33:$M$53</c:f>
              <c:numCache>
                <c:formatCode>General</c:formatCode>
                <c:ptCount val="21"/>
                <c:pt idx="0">
                  <c:v>1298.0</c:v>
                </c:pt>
                <c:pt idx="1">
                  <c:v>1341.0</c:v>
                </c:pt>
                <c:pt idx="2">
                  <c:v>1639.0</c:v>
                </c:pt>
                <c:pt idx="3">
                  <c:v>2230.0</c:v>
                </c:pt>
                <c:pt idx="4">
                  <c:v>2425.0</c:v>
                </c:pt>
                <c:pt idx="5">
                  <c:v>2535.0</c:v>
                </c:pt>
                <c:pt idx="6">
                  <c:v>2568.0</c:v>
                </c:pt>
                <c:pt idx="7">
                  <c:v>2551.0</c:v>
                </c:pt>
                <c:pt idx="8">
                  <c:v>2517.0</c:v>
                </c:pt>
                <c:pt idx="9">
                  <c:v>2515.0</c:v>
                </c:pt>
                <c:pt idx="10">
                  <c:v>2499.0</c:v>
                </c:pt>
                <c:pt idx="11">
                  <c:v>2431.0</c:v>
                </c:pt>
                <c:pt idx="12">
                  <c:v>2368.0</c:v>
                </c:pt>
                <c:pt idx="13">
                  <c:v>2251.0</c:v>
                </c:pt>
                <c:pt idx="14">
                  <c:v>2068.0</c:v>
                </c:pt>
                <c:pt idx="15">
                  <c:v>1688.0</c:v>
                </c:pt>
                <c:pt idx="16">
                  <c:v>1376.0</c:v>
                </c:pt>
                <c:pt idx="17">
                  <c:v>1208.0</c:v>
                </c:pt>
                <c:pt idx="18">
                  <c:v>1057.0</c:v>
                </c:pt>
                <c:pt idx="19">
                  <c:v>933.0</c:v>
                </c:pt>
                <c:pt idx="20">
                  <c:v>813.0</c:v>
                </c:pt>
              </c:numCache>
            </c:numRef>
          </c:yVal>
          <c:smooth val="1"/>
        </c:ser>
        <c:ser>
          <c:idx val="2"/>
          <c:order val="2"/>
          <c:tx>
            <c:v>175 ns t.c.</c:v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'27Jul-ShaperTest'!$N$59:$N$81</c:f>
                <c:numCache>
                  <c:formatCode>General</c:formatCode>
                  <c:ptCount val="23"/>
                  <c:pt idx="0">
                    <c:v>15.0</c:v>
                  </c:pt>
                  <c:pt idx="1">
                    <c:v>18.0</c:v>
                  </c:pt>
                  <c:pt idx="2">
                    <c:v>30.0</c:v>
                  </c:pt>
                  <c:pt idx="3">
                    <c:v>67.0</c:v>
                  </c:pt>
                  <c:pt idx="4">
                    <c:v>88.0</c:v>
                  </c:pt>
                  <c:pt idx="5">
                    <c:v>97.0</c:v>
                  </c:pt>
                  <c:pt idx="6">
                    <c:v>111.0</c:v>
                  </c:pt>
                  <c:pt idx="7">
                    <c:v>118.0</c:v>
                  </c:pt>
                  <c:pt idx="8">
                    <c:v>121.0</c:v>
                  </c:pt>
                  <c:pt idx="9">
                    <c:v>131.0</c:v>
                  </c:pt>
                  <c:pt idx="10">
                    <c:v>125.0</c:v>
                  </c:pt>
                  <c:pt idx="11">
                    <c:v>134.0</c:v>
                  </c:pt>
                  <c:pt idx="12">
                    <c:v>143.0</c:v>
                  </c:pt>
                  <c:pt idx="13">
                    <c:v>138.0</c:v>
                  </c:pt>
                  <c:pt idx="14">
                    <c:v>128.0</c:v>
                  </c:pt>
                  <c:pt idx="15">
                    <c:v>167.0</c:v>
                  </c:pt>
                  <c:pt idx="16">
                    <c:v>113.0</c:v>
                  </c:pt>
                  <c:pt idx="17">
                    <c:v>79.0</c:v>
                  </c:pt>
                  <c:pt idx="18">
                    <c:v>65.0</c:v>
                  </c:pt>
                  <c:pt idx="19">
                    <c:v>48.0</c:v>
                  </c:pt>
                  <c:pt idx="20">
                    <c:v>32.0</c:v>
                  </c:pt>
                  <c:pt idx="21">
                    <c:v>16.0</c:v>
                  </c:pt>
                  <c:pt idx="22">
                    <c:v>4.0</c:v>
                  </c:pt>
                </c:numCache>
              </c:numRef>
            </c:plus>
            <c:minus>
              <c:numRef>
                <c:f>'27Jul-ShaperTest'!$N$59:$N$81</c:f>
                <c:numCache>
                  <c:formatCode>General</c:formatCode>
                  <c:ptCount val="23"/>
                  <c:pt idx="0">
                    <c:v>15.0</c:v>
                  </c:pt>
                  <c:pt idx="1">
                    <c:v>18.0</c:v>
                  </c:pt>
                  <c:pt idx="2">
                    <c:v>30.0</c:v>
                  </c:pt>
                  <c:pt idx="3">
                    <c:v>67.0</c:v>
                  </c:pt>
                  <c:pt idx="4">
                    <c:v>88.0</c:v>
                  </c:pt>
                  <c:pt idx="5">
                    <c:v>97.0</c:v>
                  </c:pt>
                  <c:pt idx="6">
                    <c:v>111.0</c:v>
                  </c:pt>
                  <c:pt idx="7">
                    <c:v>118.0</c:v>
                  </c:pt>
                  <c:pt idx="8">
                    <c:v>121.0</c:v>
                  </c:pt>
                  <c:pt idx="9">
                    <c:v>131.0</c:v>
                  </c:pt>
                  <c:pt idx="10">
                    <c:v>125.0</c:v>
                  </c:pt>
                  <c:pt idx="11">
                    <c:v>134.0</c:v>
                  </c:pt>
                  <c:pt idx="12">
                    <c:v>143.0</c:v>
                  </c:pt>
                  <c:pt idx="13">
                    <c:v>138.0</c:v>
                  </c:pt>
                  <c:pt idx="14">
                    <c:v>128.0</c:v>
                  </c:pt>
                  <c:pt idx="15">
                    <c:v>167.0</c:v>
                  </c:pt>
                  <c:pt idx="16">
                    <c:v>113.0</c:v>
                  </c:pt>
                  <c:pt idx="17">
                    <c:v>79.0</c:v>
                  </c:pt>
                  <c:pt idx="18">
                    <c:v>65.0</c:v>
                  </c:pt>
                  <c:pt idx="19">
                    <c:v>48.0</c:v>
                  </c:pt>
                  <c:pt idx="20">
                    <c:v>32.0</c:v>
                  </c:pt>
                  <c:pt idx="21">
                    <c:v>16.0</c:v>
                  </c:pt>
                  <c:pt idx="22">
                    <c:v>4.0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'27Jul-ShaperTest'!$B$59:$B$81</c:f>
              <c:numCache>
                <c:formatCode>General</c:formatCode>
                <c:ptCount val="23"/>
                <c:pt idx="0">
                  <c:v>0.0</c:v>
                </c:pt>
                <c:pt idx="1">
                  <c:v>2.5</c:v>
                </c:pt>
                <c:pt idx="2">
                  <c:v>12.5</c:v>
                </c:pt>
                <c:pt idx="3">
                  <c:v>37.5</c:v>
                </c:pt>
                <c:pt idx="4">
                  <c:v>50.0</c:v>
                </c:pt>
                <c:pt idx="5">
                  <c:v>60.0</c:v>
                </c:pt>
                <c:pt idx="6">
                  <c:v>70.0</c:v>
                </c:pt>
                <c:pt idx="7">
                  <c:v>80.0</c:v>
                </c:pt>
                <c:pt idx="8">
                  <c:v>90.0</c:v>
                </c:pt>
                <c:pt idx="9">
                  <c:v>100.0</c:v>
                </c:pt>
                <c:pt idx="10">
                  <c:v>110.0</c:v>
                </c:pt>
                <c:pt idx="11">
                  <c:v>120.0</c:v>
                </c:pt>
                <c:pt idx="12">
                  <c:v>130.0</c:v>
                </c:pt>
                <c:pt idx="13">
                  <c:v>140.0</c:v>
                </c:pt>
                <c:pt idx="14">
                  <c:v>150.0</c:v>
                </c:pt>
                <c:pt idx="15">
                  <c:v>175.0</c:v>
                </c:pt>
                <c:pt idx="16">
                  <c:v>200.0</c:v>
                </c:pt>
                <c:pt idx="17">
                  <c:v>225.0</c:v>
                </c:pt>
                <c:pt idx="18">
                  <c:v>250.0</c:v>
                </c:pt>
                <c:pt idx="19">
                  <c:v>275.0</c:v>
                </c:pt>
                <c:pt idx="20">
                  <c:v>300.0</c:v>
                </c:pt>
                <c:pt idx="21">
                  <c:v>325.0</c:v>
                </c:pt>
                <c:pt idx="22">
                  <c:v>350.0</c:v>
                </c:pt>
              </c:numCache>
            </c:numRef>
          </c:xVal>
          <c:yVal>
            <c:numRef>
              <c:f>'27Jul-ShaperTest'!$M$59:$M$81</c:f>
              <c:numCache>
                <c:formatCode>General</c:formatCode>
                <c:ptCount val="23"/>
                <c:pt idx="0">
                  <c:v>1122.0</c:v>
                </c:pt>
                <c:pt idx="1">
                  <c:v>1147.0</c:v>
                </c:pt>
                <c:pt idx="2">
                  <c:v>1311.0</c:v>
                </c:pt>
                <c:pt idx="3">
                  <c:v>1691.0</c:v>
                </c:pt>
                <c:pt idx="4">
                  <c:v>1854.0</c:v>
                </c:pt>
                <c:pt idx="5">
                  <c:v>1954.0</c:v>
                </c:pt>
                <c:pt idx="6">
                  <c:v>2018.0</c:v>
                </c:pt>
                <c:pt idx="7">
                  <c:v>2061.0</c:v>
                </c:pt>
                <c:pt idx="8">
                  <c:v>2082.0</c:v>
                </c:pt>
                <c:pt idx="9">
                  <c:v>2094.0</c:v>
                </c:pt>
                <c:pt idx="10">
                  <c:v>2092.0</c:v>
                </c:pt>
                <c:pt idx="11">
                  <c:v>2073.0</c:v>
                </c:pt>
                <c:pt idx="12">
                  <c:v>2052.0</c:v>
                </c:pt>
                <c:pt idx="13">
                  <c:v>2020.0</c:v>
                </c:pt>
                <c:pt idx="14">
                  <c:v>1975.0</c:v>
                </c:pt>
                <c:pt idx="15">
                  <c:v>1860.0</c:v>
                </c:pt>
                <c:pt idx="16">
                  <c:v>1707.0</c:v>
                </c:pt>
                <c:pt idx="17">
                  <c:v>1549.0</c:v>
                </c:pt>
                <c:pt idx="18">
                  <c:v>1391.0</c:v>
                </c:pt>
                <c:pt idx="19">
                  <c:v>1248.0</c:v>
                </c:pt>
                <c:pt idx="20">
                  <c:v>1108.0</c:v>
                </c:pt>
                <c:pt idx="21">
                  <c:v>985.0</c:v>
                </c:pt>
                <c:pt idx="22">
                  <c:v>876.0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575528"/>
        <c:axId val="702550984"/>
      </c:scatterChart>
      <c:valAx>
        <c:axId val="693575528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OR32 Delay [ns]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2550984"/>
        <c:crosses val="autoZero"/>
        <c:crossBetween val="midCat"/>
      </c:valAx>
      <c:valAx>
        <c:axId val="702550984"/>
        <c:scaling>
          <c:orientation val="minMax"/>
          <c:min val="5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HG External ADC [Counts]</a:t>
                </a:r>
              </a:p>
            </c:rich>
          </c:tx>
          <c:layout>
            <c:manualLayout>
              <c:xMode val="edge"/>
              <c:yMode val="edge"/>
              <c:x val="0.0222222222222222"/>
              <c:y val="0.1668883056284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935755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8541338582677"/>
          <c:y val="0.223903470399533"/>
          <c:w val="0.198680883639545"/>
          <c:h val="0.25115157480315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25400">
      <a:solidFill>
        <a:schemeClr val="accent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EASIROC Discriminator DAC Scan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LG Output</c:v>
          </c:tx>
          <c:spPr>
            <a:ln w="19050"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'DAC-27Jul'!$T$7:$T$24</c:f>
                <c:numCache>
                  <c:formatCode>General</c:formatCode>
                  <c:ptCount val="18"/>
                  <c:pt idx="0">
                    <c:v>87.0</c:v>
                  </c:pt>
                  <c:pt idx="1">
                    <c:v>91.0</c:v>
                  </c:pt>
                  <c:pt idx="2">
                    <c:v>68.0</c:v>
                  </c:pt>
                  <c:pt idx="3">
                    <c:v>72.0</c:v>
                  </c:pt>
                  <c:pt idx="4">
                    <c:v>39.0</c:v>
                  </c:pt>
                  <c:pt idx="5">
                    <c:v>41.0</c:v>
                  </c:pt>
                  <c:pt idx="6">
                    <c:v>36.0</c:v>
                  </c:pt>
                  <c:pt idx="7">
                    <c:v>37.0</c:v>
                  </c:pt>
                  <c:pt idx="8">
                    <c:v>35.0</c:v>
                  </c:pt>
                  <c:pt idx="9">
                    <c:v>37.0</c:v>
                  </c:pt>
                  <c:pt idx="10">
                    <c:v>48.0</c:v>
                  </c:pt>
                  <c:pt idx="11">
                    <c:v>67.0</c:v>
                  </c:pt>
                  <c:pt idx="12">
                    <c:v>88.0</c:v>
                  </c:pt>
                  <c:pt idx="13">
                    <c:v>94.0</c:v>
                  </c:pt>
                  <c:pt idx="14">
                    <c:v>82.0</c:v>
                  </c:pt>
                  <c:pt idx="15">
                    <c:v>126.0</c:v>
                  </c:pt>
                  <c:pt idx="16">
                    <c:v>0.0</c:v>
                  </c:pt>
                  <c:pt idx="17">
                    <c:v>0.0</c:v>
                  </c:pt>
                </c:numCache>
              </c:numRef>
            </c:plus>
            <c:minus>
              <c:numRef>
                <c:f>'DAC-27Jul'!$T$7:$T$24</c:f>
                <c:numCache>
                  <c:formatCode>General</c:formatCode>
                  <c:ptCount val="18"/>
                  <c:pt idx="0">
                    <c:v>87.0</c:v>
                  </c:pt>
                  <c:pt idx="1">
                    <c:v>91.0</c:v>
                  </c:pt>
                  <c:pt idx="2">
                    <c:v>68.0</c:v>
                  </c:pt>
                  <c:pt idx="3">
                    <c:v>72.0</c:v>
                  </c:pt>
                  <c:pt idx="4">
                    <c:v>39.0</c:v>
                  </c:pt>
                  <c:pt idx="5">
                    <c:v>41.0</c:v>
                  </c:pt>
                  <c:pt idx="6">
                    <c:v>36.0</c:v>
                  </c:pt>
                  <c:pt idx="7">
                    <c:v>37.0</c:v>
                  </c:pt>
                  <c:pt idx="8">
                    <c:v>35.0</c:v>
                  </c:pt>
                  <c:pt idx="9">
                    <c:v>37.0</c:v>
                  </c:pt>
                  <c:pt idx="10">
                    <c:v>48.0</c:v>
                  </c:pt>
                  <c:pt idx="11">
                    <c:v>67.0</c:v>
                  </c:pt>
                  <c:pt idx="12">
                    <c:v>88.0</c:v>
                  </c:pt>
                  <c:pt idx="13">
                    <c:v>94.0</c:v>
                  </c:pt>
                  <c:pt idx="14">
                    <c:v>82.0</c:v>
                  </c:pt>
                  <c:pt idx="15">
                    <c:v>126.0</c:v>
                  </c:pt>
                  <c:pt idx="16">
                    <c:v>0.0</c:v>
                  </c:pt>
                  <c:pt idx="17">
                    <c:v>0.0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'DAC-27Jul'!$A$7:$A$24</c:f>
              <c:numCache>
                <c:formatCode>General</c:formatCode>
                <c:ptCount val="18"/>
                <c:pt idx="0">
                  <c:v>1023.0</c:v>
                </c:pt>
                <c:pt idx="1">
                  <c:v>950.0</c:v>
                </c:pt>
                <c:pt idx="2">
                  <c:v>920.0</c:v>
                </c:pt>
                <c:pt idx="3">
                  <c:v>900.0</c:v>
                </c:pt>
                <c:pt idx="4">
                  <c:v>800.0</c:v>
                </c:pt>
                <c:pt idx="5">
                  <c:v>511.0</c:v>
                </c:pt>
                <c:pt idx="6">
                  <c:v>255.0</c:v>
                </c:pt>
                <c:pt idx="7">
                  <c:v>127.0</c:v>
                </c:pt>
                <c:pt idx="8">
                  <c:v>120.0</c:v>
                </c:pt>
                <c:pt idx="9">
                  <c:v>110.0</c:v>
                </c:pt>
                <c:pt idx="10">
                  <c:v>109.0</c:v>
                </c:pt>
                <c:pt idx="11">
                  <c:v>108.0</c:v>
                </c:pt>
                <c:pt idx="12">
                  <c:v>107.0</c:v>
                </c:pt>
                <c:pt idx="13">
                  <c:v>106.0</c:v>
                </c:pt>
                <c:pt idx="14">
                  <c:v>105.0</c:v>
                </c:pt>
                <c:pt idx="15">
                  <c:v>100.0</c:v>
                </c:pt>
                <c:pt idx="16">
                  <c:v>63.0</c:v>
                </c:pt>
                <c:pt idx="17">
                  <c:v>0.0</c:v>
                </c:pt>
              </c:numCache>
            </c:numRef>
          </c:xVal>
          <c:yVal>
            <c:numRef>
              <c:f>'DAC-27Jul'!$S$7:$S$24</c:f>
              <c:numCache>
                <c:formatCode>General</c:formatCode>
                <c:ptCount val="18"/>
                <c:pt idx="0">
                  <c:v>886.0</c:v>
                </c:pt>
                <c:pt idx="1">
                  <c:v>891.0</c:v>
                </c:pt>
                <c:pt idx="2">
                  <c:v>232.0</c:v>
                </c:pt>
                <c:pt idx="3">
                  <c:v>282.0</c:v>
                </c:pt>
                <c:pt idx="4">
                  <c:v>1629.0</c:v>
                </c:pt>
                <c:pt idx="5">
                  <c:v>1633.0</c:v>
                </c:pt>
                <c:pt idx="6">
                  <c:v>1635.0</c:v>
                </c:pt>
                <c:pt idx="7">
                  <c:v>1636.0</c:v>
                </c:pt>
                <c:pt idx="8">
                  <c:v>1638.0</c:v>
                </c:pt>
                <c:pt idx="9">
                  <c:v>1641.0</c:v>
                </c:pt>
                <c:pt idx="10">
                  <c:v>1647.0</c:v>
                </c:pt>
                <c:pt idx="11">
                  <c:v>1668.0</c:v>
                </c:pt>
                <c:pt idx="12">
                  <c:v>1710.0</c:v>
                </c:pt>
                <c:pt idx="13">
                  <c:v>1762.0</c:v>
                </c:pt>
                <c:pt idx="14">
                  <c:v>1797.0</c:v>
                </c:pt>
                <c:pt idx="15">
                  <c:v>1795.0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696840"/>
        <c:axId val="703011560"/>
      </c:scatterChart>
      <c:scatterChart>
        <c:scatterStyle val="smoothMarker"/>
        <c:varyColors val="0"/>
        <c:ser>
          <c:idx val="1"/>
          <c:order val="1"/>
          <c:tx>
            <c:v>HG Output</c:v>
          </c:tx>
          <c:spPr>
            <a:ln w="19050"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'DAC-27Jul'!$R$7:$R$24</c:f>
                <c:numCache>
                  <c:formatCode>General</c:formatCode>
                  <c:ptCount val="18"/>
                  <c:pt idx="0">
                    <c:v>28.0</c:v>
                  </c:pt>
                  <c:pt idx="1">
                    <c:v>74.0</c:v>
                  </c:pt>
                  <c:pt idx="2">
                    <c:v>26.0</c:v>
                  </c:pt>
                  <c:pt idx="3">
                    <c:v>34.0</c:v>
                  </c:pt>
                  <c:pt idx="4">
                    <c:v>158.0</c:v>
                  </c:pt>
                  <c:pt idx="5">
                    <c:v>166.0</c:v>
                  </c:pt>
                  <c:pt idx="6">
                    <c:v>176.0</c:v>
                  </c:pt>
                  <c:pt idx="7">
                    <c:v>180.0</c:v>
                  </c:pt>
                  <c:pt idx="8">
                    <c:v>179.0</c:v>
                  </c:pt>
                  <c:pt idx="9">
                    <c:v>135.0</c:v>
                  </c:pt>
                  <c:pt idx="10">
                    <c:v>115.0</c:v>
                  </c:pt>
                  <c:pt idx="11">
                    <c:v>102.0</c:v>
                  </c:pt>
                  <c:pt idx="12">
                    <c:v>72.0</c:v>
                  </c:pt>
                  <c:pt idx="13">
                    <c:v>49.0</c:v>
                  </c:pt>
                  <c:pt idx="14">
                    <c:v>203.0</c:v>
                  </c:pt>
                  <c:pt idx="15">
                    <c:v>584.0</c:v>
                  </c:pt>
                  <c:pt idx="16">
                    <c:v>0.0</c:v>
                  </c:pt>
                  <c:pt idx="17">
                    <c:v>0.0</c:v>
                  </c:pt>
                </c:numCache>
              </c:numRef>
            </c:plus>
            <c:minus>
              <c:numRef>
                <c:f>'DAC-27Jul'!$R$7:$R$24</c:f>
                <c:numCache>
                  <c:formatCode>General</c:formatCode>
                  <c:ptCount val="18"/>
                  <c:pt idx="0">
                    <c:v>28.0</c:v>
                  </c:pt>
                  <c:pt idx="1">
                    <c:v>74.0</c:v>
                  </c:pt>
                  <c:pt idx="2">
                    <c:v>26.0</c:v>
                  </c:pt>
                  <c:pt idx="3">
                    <c:v>34.0</c:v>
                  </c:pt>
                  <c:pt idx="4">
                    <c:v>158.0</c:v>
                  </c:pt>
                  <c:pt idx="5">
                    <c:v>166.0</c:v>
                  </c:pt>
                  <c:pt idx="6">
                    <c:v>176.0</c:v>
                  </c:pt>
                  <c:pt idx="7">
                    <c:v>180.0</c:v>
                  </c:pt>
                  <c:pt idx="8">
                    <c:v>179.0</c:v>
                  </c:pt>
                  <c:pt idx="9">
                    <c:v>135.0</c:v>
                  </c:pt>
                  <c:pt idx="10">
                    <c:v>115.0</c:v>
                  </c:pt>
                  <c:pt idx="11">
                    <c:v>102.0</c:v>
                  </c:pt>
                  <c:pt idx="12">
                    <c:v>72.0</c:v>
                  </c:pt>
                  <c:pt idx="13">
                    <c:v>49.0</c:v>
                  </c:pt>
                  <c:pt idx="14">
                    <c:v>203.0</c:v>
                  </c:pt>
                  <c:pt idx="15">
                    <c:v>584.0</c:v>
                  </c:pt>
                  <c:pt idx="16">
                    <c:v>0.0</c:v>
                  </c:pt>
                  <c:pt idx="17">
                    <c:v>0.0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'DAC-27Jul'!$A$7:$A$24</c:f>
              <c:numCache>
                <c:formatCode>General</c:formatCode>
                <c:ptCount val="18"/>
                <c:pt idx="0">
                  <c:v>1023.0</c:v>
                </c:pt>
                <c:pt idx="1">
                  <c:v>950.0</c:v>
                </c:pt>
                <c:pt idx="2">
                  <c:v>920.0</c:v>
                </c:pt>
                <c:pt idx="3">
                  <c:v>900.0</c:v>
                </c:pt>
                <c:pt idx="4">
                  <c:v>800.0</c:v>
                </c:pt>
                <c:pt idx="5">
                  <c:v>511.0</c:v>
                </c:pt>
                <c:pt idx="6">
                  <c:v>255.0</c:v>
                </c:pt>
                <c:pt idx="7">
                  <c:v>127.0</c:v>
                </c:pt>
                <c:pt idx="8">
                  <c:v>120.0</c:v>
                </c:pt>
                <c:pt idx="9">
                  <c:v>110.0</c:v>
                </c:pt>
                <c:pt idx="10">
                  <c:v>109.0</c:v>
                </c:pt>
                <c:pt idx="11">
                  <c:v>108.0</c:v>
                </c:pt>
                <c:pt idx="12">
                  <c:v>107.0</c:v>
                </c:pt>
                <c:pt idx="13">
                  <c:v>106.0</c:v>
                </c:pt>
                <c:pt idx="14">
                  <c:v>105.0</c:v>
                </c:pt>
                <c:pt idx="15">
                  <c:v>100.0</c:v>
                </c:pt>
                <c:pt idx="16">
                  <c:v>63.0</c:v>
                </c:pt>
                <c:pt idx="17">
                  <c:v>0.0</c:v>
                </c:pt>
              </c:numCache>
            </c:numRef>
          </c:xVal>
          <c:yVal>
            <c:numRef>
              <c:f>'DAC-27Jul'!$Q$7:$Q$24</c:f>
              <c:numCache>
                <c:formatCode>General</c:formatCode>
                <c:ptCount val="18"/>
                <c:pt idx="0">
                  <c:v>911.0</c:v>
                </c:pt>
                <c:pt idx="1">
                  <c:v>914.0</c:v>
                </c:pt>
                <c:pt idx="2">
                  <c:v>1068.0</c:v>
                </c:pt>
                <c:pt idx="3">
                  <c:v>1130.0</c:v>
                </c:pt>
                <c:pt idx="4">
                  <c:v>2971.0</c:v>
                </c:pt>
                <c:pt idx="5">
                  <c:v>2968.0</c:v>
                </c:pt>
                <c:pt idx="6">
                  <c:v>2947.0</c:v>
                </c:pt>
                <c:pt idx="7">
                  <c:v>2922.0</c:v>
                </c:pt>
                <c:pt idx="8">
                  <c:v>2922.0</c:v>
                </c:pt>
                <c:pt idx="9">
                  <c:v>2945.0</c:v>
                </c:pt>
                <c:pt idx="10">
                  <c:v>3001.0</c:v>
                </c:pt>
                <c:pt idx="11">
                  <c:v>3112.0</c:v>
                </c:pt>
                <c:pt idx="12">
                  <c:v>3221.0</c:v>
                </c:pt>
                <c:pt idx="13">
                  <c:v>3286.0</c:v>
                </c:pt>
                <c:pt idx="14">
                  <c:v>3304.0</c:v>
                </c:pt>
                <c:pt idx="15">
                  <c:v>3209.0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087672"/>
        <c:axId val="773563416"/>
      </c:scatterChart>
      <c:valAx>
        <c:axId val="818696840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Discriminator DAC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3011560"/>
        <c:crosses val="autoZero"/>
        <c:crossBetween val="midCat"/>
      </c:valAx>
      <c:valAx>
        <c:axId val="703011560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Low Gain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696840"/>
        <c:crosses val="autoZero"/>
        <c:crossBetween val="midCat"/>
      </c:valAx>
      <c:valAx>
        <c:axId val="773563416"/>
        <c:scaling>
          <c:orientation val="minMax"/>
          <c:min val="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High Gain External ADC [ADC Counts]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7087672"/>
        <c:crosses val="max"/>
        <c:crossBetween val="midCat"/>
      </c:valAx>
      <c:valAx>
        <c:axId val="797087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356341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8712B-DC7C-914B-853A-82A9181D36FD}" type="datetimeFigureOut">
              <a:rPr lang="en-US" smtClean="0"/>
              <a:t>9/21/12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51E5-DAF4-0547-B22E-FADB43544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6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CA17A-7BB7-DC4F-9894-3089F36C0148}" type="datetimeFigureOut">
              <a:rPr lang="en-US" smtClean="0"/>
              <a:t>9/21/12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8B318-ADFC-7E47-A3E7-FC8ADEFE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8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8B318-ADFC-7E47-A3E7-FC8ADEFE85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4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8B318-ADFC-7E47-A3E7-FC8ADEFE85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8B318-ADFC-7E47-A3E7-FC8ADEFE85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C3CE-A405-C945-8716-7343CDFD7235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6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9DE-BBF0-2840-B3DE-86A1D033808F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2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06C8-8B74-9D4B-B78C-72187B8C4990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E330-DBD4-4543-9C86-CCF67BA6CF58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894119" y="6550223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E. Noah – </a:t>
            </a:r>
            <a:r>
              <a:rPr lang="en-US" sz="1400" dirty="0" err="1" smtClean="0"/>
              <a:t>nuSTORM</a:t>
            </a:r>
            <a:r>
              <a:rPr lang="en-US" sz="1400" dirty="0" smtClean="0"/>
              <a:t> </a:t>
            </a:r>
            <a:r>
              <a:rPr lang="en-US" sz="1400" dirty="0" smtClean="0"/>
              <a:t>Workshop – </a:t>
            </a:r>
            <a:r>
              <a:rPr lang="en-US" sz="1400" dirty="0" err="1" smtClean="0"/>
              <a:t>Fermilab</a:t>
            </a:r>
            <a:r>
              <a:rPr lang="en-US" sz="1400" dirty="0" smtClean="0"/>
              <a:t> – 21/09/2012</a:t>
            </a:r>
          </a:p>
        </p:txBody>
      </p:sp>
    </p:spTree>
    <p:extLst>
      <p:ext uri="{BB962C8B-B14F-4D97-AF65-F5344CB8AC3E}">
        <p14:creationId xmlns:p14="http://schemas.microsoft.com/office/powerpoint/2010/main" val="311081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D065-E87E-5B47-9D35-9D9729FC5B46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DECC-C6B5-F44D-9850-245A37F661CB}" type="datetime1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6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1534-830F-1744-87FF-D64861C1FE31}" type="datetime1">
              <a:rPr lang="en-US" smtClean="0"/>
              <a:t>9/21/12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968E-5206-244E-93FB-8B9D23910D5F}" type="datetime1">
              <a:rPr lang="en-US" smtClean="0"/>
              <a:t>9/21/12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3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F4EB-A097-BA43-8A50-18ED42AA20FE}" type="datetime1">
              <a:rPr lang="en-US" smtClean="0"/>
              <a:t>9/21/12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7D14-D813-5D4B-AAD9-179D829B99FB}" type="datetime1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7580-25E9-C048-9D7F-E0211CA05C7D}" type="datetime1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5E26-C24E-2842-A7B4-E4928AF7D112}" type="datetime1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4496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CC6D-FA38-114C-9D88-DEA37FFE03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5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3.emf"/><Relationship Id="rId5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7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7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55775"/>
          </a:xfrm>
        </p:spPr>
        <p:txBody>
          <a:bodyPr>
            <a:normAutofit/>
          </a:bodyPr>
          <a:lstStyle/>
          <a:p>
            <a:r>
              <a:rPr lang="en-US" dirty="0" smtClean="0"/>
              <a:t>AIDA TASD and MIND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05600" cy="1752600"/>
          </a:xfrm>
        </p:spPr>
        <p:txBody>
          <a:bodyPr/>
          <a:lstStyle/>
          <a:p>
            <a:r>
              <a:rPr lang="en-US" dirty="0" smtClean="0"/>
              <a:t>E. Noah - 21.09.2012</a:t>
            </a:r>
          </a:p>
          <a:p>
            <a:r>
              <a:rPr lang="en-US" dirty="0" smtClean="0"/>
              <a:t>On behalf of AIDA WP8.5.2 co-workers</a:t>
            </a:r>
          </a:p>
        </p:txBody>
      </p:sp>
      <p:pic>
        <p:nvPicPr>
          <p:cNvPr id="4" name="Picture 5" descr="AIDA-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1" cy="123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-1"/>
            <a:ext cx="1371600" cy="127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AIDA TASD and 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sz="2600" dirty="0" smtClean="0">
                <a:solidFill>
                  <a:srgbClr val="000090"/>
                </a:solidFill>
              </a:rPr>
              <a:t>Totally </a:t>
            </a:r>
            <a:r>
              <a:rPr lang="en-US" sz="2600" dirty="0" smtClean="0">
                <a:solidFill>
                  <a:srgbClr val="000090"/>
                </a:solidFill>
              </a:rPr>
              <a:t>Active </a:t>
            </a:r>
            <a:r>
              <a:rPr lang="en-US" sz="2600" dirty="0">
                <a:solidFill>
                  <a:srgbClr val="000090"/>
                </a:solidFill>
              </a:rPr>
              <a:t>S</a:t>
            </a:r>
            <a:r>
              <a:rPr lang="en-US" sz="2600" dirty="0" smtClean="0">
                <a:solidFill>
                  <a:srgbClr val="000090"/>
                </a:solidFill>
              </a:rPr>
              <a:t>cintillating </a:t>
            </a:r>
            <a:r>
              <a:rPr lang="en-US" sz="2600" dirty="0">
                <a:solidFill>
                  <a:srgbClr val="000090"/>
                </a:solidFill>
              </a:rPr>
              <a:t>D</a:t>
            </a:r>
            <a:r>
              <a:rPr lang="en-US" sz="2600" dirty="0" smtClean="0">
                <a:solidFill>
                  <a:srgbClr val="000090"/>
                </a:solidFill>
              </a:rPr>
              <a:t>etector</a:t>
            </a:r>
            <a:endParaRPr lang="en-US" sz="2600" dirty="0" smtClean="0">
              <a:solidFill>
                <a:srgbClr val="00009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600" b="1" dirty="0" smtClean="0">
                <a:solidFill>
                  <a:srgbClr val="000090"/>
                </a:solidFill>
              </a:rPr>
              <a:t>Stopping properties </a:t>
            </a:r>
            <a:r>
              <a:rPr lang="en-US" sz="2600" dirty="0" smtClean="0">
                <a:solidFill>
                  <a:srgbClr val="000090"/>
                </a:solidFill>
              </a:rPr>
              <a:t>of </a:t>
            </a:r>
            <a:r>
              <a:rPr lang="en-US" sz="2600" dirty="0" err="1" smtClean="0">
                <a:solidFill>
                  <a:srgbClr val="000090"/>
                </a:solidFill>
              </a:rPr>
              <a:t>pions</a:t>
            </a:r>
            <a:r>
              <a:rPr lang="en-US" sz="2600" dirty="0" smtClean="0">
                <a:solidFill>
                  <a:srgbClr val="000090"/>
                </a:solidFill>
              </a:rPr>
              <a:t> and </a:t>
            </a:r>
            <a:r>
              <a:rPr lang="en-US" sz="2600" dirty="0" err="1" smtClean="0">
                <a:solidFill>
                  <a:srgbClr val="000090"/>
                </a:solidFill>
              </a:rPr>
              <a:t>muons</a:t>
            </a:r>
            <a:r>
              <a:rPr lang="en-US" sz="2600" dirty="0" smtClean="0">
                <a:solidFill>
                  <a:srgbClr val="000090"/>
                </a:solidFill>
              </a:rPr>
              <a:t> up to 200 MeV/c (</a:t>
            </a:r>
            <a:r>
              <a:rPr lang="en-US" sz="2600" b="1" dirty="0" smtClean="0">
                <a:solidFill>
                  <a:srgbClr val="000090"/>
                </a:solidFill>
              </a:rPr>
              <a:t>MICE EMR</a:t>
            </a:r>
            <a:r>
              <a:rPr lang="en-US" sz="2600" dirty="0" smtClean="0">
                <a:solidFill>
                  <a:srgbClr val="000090"/>
                </a:solidFill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en-US" sz="2600" b="1" dirty="0" smtClean="0">
                <a:solidFill>
                  <a:srgbClr val="000090"/>
                </a:solidFill>
              </a:rPr>
              <a:t>Electron</a:t>
            </a:r>
            <a:r>
              <a:rPr lang="en-US" sz="2600" dirty="0" smtClean="0">
                <a:solidFill>
                  <a:srgbClr val="000090"/>
                </a:solidFill>
              </a:rPr>
              <a:t> and </a:t>
            </a:r>
            <a:r>
              <a:rPr lang="en-US" sz="2600" b="1" dirty="0" err="1" smtClean="0">
                <a:solidFill>
                  <a:srgbClr val="000090"/>
                </a:solidFill>
              </a:rPr>
              <a:t>muon</a:t>
            </a:r>
            <a:r>
              <a:rPr lang="en-US" sz="2600" dirty="0" smtClean="0">
                <a:solidFill>
                  <a:srgbClr val="000090"/>
                </a:solidFill>
              </a:rPr>
              <a:t> </a:t>
            </a:r>
            <a:r>
              <a:rPr lang="en-US" sz="2600" b="1" dirty="0" smtClean="0">
                <a:solidFill>
                  <a:srgbClr val="000090"/>
                </a:solidFill>
              </a:rPr>
              <a:t>charge separation </a:t>
            </a:r>
            <a:r>
              <a:rPr lang="en-US" sz="2600" dirty="0" smtClean="0">
                <a:solidFill>
                  <a:srgbClr val="000090"/>
                </a:solidFill>
              </a:rPr>
              <a:t>inside a </a:t>
            </a:r>
            <a:r>
              <a:rPr lang="en-US" sz="2600" b="1" dirty="0" smtClean="0">
                <a:solidFill>
                  <a:srgbClr val="000090"/>
                </a:solidFill>
              </a:rPr>
              <a:t>magnetic field</a:t>
            </a:r>
            <a:r>
              <a:rPr lang="en-US" sz="2600" dirty="0" smtClean="0">
                <a:solidFill>
                  <a:srgbClr val="000090"/>
                </a:solidFill>
              </a:rPr>
              <a:t>, in particular electron charge ID in electron neutrino interaction for the platinum channel at a NF: 0.5 – 5 </a:t>
            </a:r>
            <a:r>
              <a:rPr lang="en-US" sz="2600" dirty="0" err="1" smtClean="0">
                <a:solidFill>
                  <a:srgbClr val="000090"/>
                </a:solidFill>
              </a:rPr>
              <a:t>GeV</a:t>
            </a:r>
            <a:r>
              <a:rPr lang="en-US" sz="2600" dirty="0" smtClean="0">
                <a:solidFill>
                  <a:srgbClr val="000090"/>
                </a:solidFill>
              </a:rPr>
              <a:t>/c (</a:t>
            </a:r>
            <a:r>
              <a:rPr lang="en-US" sz="2600" b="1" dirty="0" smtClean="0">
                <a:solidFill>
                  <a:srgbClr val="000090"/>
                </a:solidFill>
              </a:rPr>
              <a:t>AIDA – MORPURGO</a:t>
            </a:r>
            <a:r>
              <a:rPr lang="en-US" sz="2600" dirty="0" smtClean="0">
                <a:solidFill>
                  <a:srgbClr val="000090"/>
                </a:solidFill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600" dirty="0" err="1" smtClean="0">
                <a:solidFill>
                  <a:srgbClr val="660066"/>
                </a:solidFill>
              </a:rPr>
              <a:t>Magnetised</a:t>
            </a:r>
            <a:r>
              <a:rPr lang="en-US" sz="2600" dirty="0" smtClean="0">
                <a:solidFill>
                  <a:srgbClr val="660066"/>
                </a:solidFill>
              </a:rPr>
              <a:t> Iron Neutrino Detector</a:t>
            </a:r>
          </a:p>
          <a:p>
            <a:pPr lvl="1">
              <a:spcBef>
                <a:spcPts val="1200"/>
              </a:spcBef>
            </a:pPr>
            <a:r>
              <a:rPr lang="en-US" sz="2600" b="1" dirty="0" err="1" smtClean="0">
                <a:solidFill>
                  <a:srgbClr val="660066"/>
                </a:solidFill>
              </a:rPr>
              <a:t>Muon</a:t>
            </a:r>
            <a:r>
              <a:rPr lang="en-US" sz="2600" b="1" dirty="0" smtClean="0">
                <a:solidFill>
                  <a:srgbClr val="660066"/>
                </a:solidFill>
              </a:rPr>
              <a:t> charge identification</a:t>
            </a:r>
            <a:r>
              <a:rPr lang="en-US" sz="2600" dirty="0" smtClean="0">
                <a:solidFill>
                  <a:srgbClr val="660066"/>
                </a:solidFill>
              </a:rPr>
              <a:t>, for wrong sign </a:t>
            </a:r>
            <a:r>
              <a:rPr lang="en-US" sz="2600" dirty="0" err="1" smtClean="0">
                <a:solidFill>
                  <a:srgbClr val="660066"/>
                </a:solidFill>
              </a:rPr>
              <a:t>muon</a:t>
            </a:r>
            <a:r>
              <a:rPr lang="en-US" sz="2600" dirty="0" smtClean="0">
                <a:solidFill>
                  <a:srgbClr val="660066"/>
                </a:solidFill>
              </a:rPr>
              <a:t> signature of a neutrino oscillation event: golden channel at a NF: requires correct sign background rejection of 1 in 10</a:t>
            </a:r>
            <a:r>
              <a:rPr lang="en-US" sz="2600" baseline="30000" dirty="0" smtClean="0">
                <a:solidFill>
                  <a:srgbClr val="660066"/>
                </a:solidFill>
              </a:rPr>
              <a:t>4</a:t>
            </a:r>
            <a:r>
              <a:rPr lang="en-US" sz="2600" dirty="0" smtClean="0">
                <a:solidFill>
                  <a:srgbClr val="660066"/>
                </a:solidFill>
              </a:rPr>
              <a:t>: test beam 0.8 to 5 </a:t>
            </a:r>
            <a:r>
              <a:rPr lang="en-US" sz="2600" dirty="0" err="1" smtClean="0">
                <a:solidFill>
                  <a:srgbClr val="660066"/>
                </a:solidFill>
              </a:rPr>
              <a:t>GeV</a:t>
            </a:r>
            <a:r>
              <a:rPr lang="en-US" sz="2600" dirty="0" smtClean="0">
                <a:solidFill>
                  <a:srgbClr val="660066"/>
                </a:solidFill>
              </a:rPr>
              <a:t>/c (</a:t>
            </a:r>
            <a:r>
              <a:rPr lang="en-US" sz="2600" b="1" dirty="0" smtClean="0">
                <a:solidFill>
                  <a:srgbClr val="660066"/>
                </a:solidFill>
              </a:rPr>
              <a:t>AIDA – baby-MIND</a:t>
            </a:r>
            <a:r>
              <a:rPr lang="en-US" sz="2600" dirty="0" smtClean="0">
                <a:solidFill>
                  <a:srgbClr val="660066"/>
                </a:solidFill>
              </a:rPr>
              <a:t>).</a:t>
            </a:r>
          </a:p>
          <a:p>
            <a:pPr lvl="1">
              <a:spcBef>
                <a:spcPts val="1200"/>
              </a:spcBef>
            </a:pPr>
            <a:r>
              <a:rPr lang="en-US" sz="2600" b="1" dirty="0" err="1" smtClean="0">
                <a:solidFill>
                  <a:srgbClr val="660066"/>
                </a:solidFill>
              </a:rPr>
              <a:t>Hadronic</a:t>
            </a:r>
            <a:r>
              <a:rPr lang="en-US" sz="2600" b="1" dirty="0" smtClean="0">
                <a:solidFill>
                  <a:srgbClr val="660066"/>
                </a:solidFill>
              </a:rPr>
              <a:t> shower reconstruction </a:t>
            </a:r>
            <a:r>
              <a:rPr lang="en-US" sz="2600" dirty="0" smtClean="0">
                <a:solidFill>
                  <a:srgbClr val="660066"/>
                </a:solidFill>
              </a:rPr>
              <a:t>for identification of charged current neutrino interactions and rejection of neutral current </a:t>
            </a:r>
            <a:r>
              <a:rPr lang="en-US" sz="2600" dirty="0" err="1" smtClean="0">
                <a:solidFill>
                  <a:srgbClr val="660066"/>
                </a:solidFill>
              </a:rPr>
              <a:t>n.i</a:t>
            </a:r>
            <a:r>
              <a:rPr lang="en-US" sz="2600" dirty="0" smtClean="0">
                <a:solidFill>
                  <a:srgbClr val="660066"/>
                </a:solidFill>
              </a:rPr>
              <a:t>.: test beam protons/</a:t>
            </a:r>
            <a:r>
              <a:rPr lang="en-US" sz="2600" dirty="0" err="1" smtClean="0">
                <a:solidFill>
                  <a:srgbClr val="660066"/>
                </a:solidFill>
              </a:rPr>
              <a:t>pions</a:t>
            </a:r>
            <a:r>
              <a:rPr lang="en-US" sz="2600" dirty="0" smtClean="0">
                <a:solidFill>
                  <a:srgbClr val="660066"/>
                </a:solidFill>
              </a:rPr>
              <a:t> 0.5 to 9 </a:t>
            </a:r>
            <a:r>
              <a:rPr lang="en-US" sz="2600" dirty="0" err="1" smtClean="0">
                <a:solidFill>
                  <a:srgbClr val="660066"/>
                </a:solidFill>
              </a:rPr>
              <a:t>GeV</a:t>
            </a:r>
            <a:r>
              <a:rPr lang="en-US" sz="2600" dirty="0" smtClean="0">
                <a:solidFill>
                  <a:srgbClr val="660066"/>
                </a:solidFill>
              </a:rPr>
              <a:t>/c (</a:t>
            </a:r>
            <a:r>
              <a:rPr lang="en-US" sz="2600" b="1" dirty="0" smtClean="0">
                <a:solidFill>
                  <a:srgbClr val="660066"/>
                </a:solidFill>
              </a:rPr>
              <a:t>AIDA – baby-MIND</a:t>
            </a:r>
            <a:r>
              <a:rPr lang="en-US" sz="2600" dirty="0" smtClean="0">
                <a:solidFill>
                  <a:srgbClr val="660066"/>
                </a:solidFill>
              </a:rPr>
              <a:t>).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3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layout: TASD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1" y="1417638"/>
            <a:ext cx="8177439" cy="493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895600" y="2286000"/>
            <a:ext cx="2529114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32013" y="2057400"/>
            <a:ext cx="1601787" cy="527050"/>
          </a:xfrm>
          <a:prstGeom prst="rect">
            <a:avLst/>
          </a:prstGeom>
          <a:solidFill>
            <a:srgbClr val="F5A9BB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cs typeface="Arial" charset="0"/>
              </a:rPr>
              <a:t>TASD </a:t>
            </a:r>
          </a:p>
          <a:p>
            <a:pPr>
              <a:defRPr/>
            </a:pPr>
            <a:r>
              <a:rPr lang="en-US" sz="1400" dirty="0">
                <a:cs typeface="Arial" charset="0"/>
              </a:rPr>
              <a:t>(1 module shown)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6553200" y="2057400"/>
            <a:ext cx="7620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34200" y="1764846"/>
            <a:ext cx="1900238" cy="314325"/>
          </a:xfrm>
          <a:prstGeom prst="rect">
            <a:avLst/>
          </a:prstGeom>
          <a:solidFill>
            <a:srgbClr val="F5A9BB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cs typeface="Arial" charset="0"/>
              </a:rPr>
              <a:t>MORPURGO </a:t>
            </a:r>
            <a:r>
              <a:rPr lang="en-US" sz="1400" dirty="0">
                <a:cs typeface="Arial" charset="0"/>
              </a:rPr>
              <a:t>magnet</a:t>
            </a:r>
          </a:p>
        </p:txBody>
      </p:sp>
      <p:pic>
        <p:nvPicPr>
          <p:cNvPr id="11" name="Picture 3" descr="IMG_09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15695"/>
            <a:ext cx="1752600" cy="233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TASD Parameters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070456"/>
              </p:ext>
            </p:extLst>
          </p:nvPr>
        </p:nvGraphicFramePr>
        <p:xfrm>
          <a:off x="279400" y="1313180"/>
          <a:ext cx="8559800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0"/>
                <a:gridCol w="889000"/>
                <a:gridCol w="800100"/>
                <a:gridCol w="1295400"/>
                <a:gridCol w="1117600"/>
                <a:gridCol w="1130300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Symbol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Unit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Nominal Value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Range Min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Range Max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gridSpan="6">
                  <a:txBody>
                    <a:bodyPr/>
                    <a:lstStyle/>
                    <a:p>
                      <a:r>
                        <a:rPr lang="en-US" b="1" i="1" dirty="0" smtClean="0"/>
                        <a:t>Detector global dimensions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489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Detector width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0.9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1.1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9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Detector height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0.9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1.1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Detector depth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0.75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9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Detector depth with gaps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gap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197.5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 gridSpan="6">
                  <a:txBody>
                    <a:bodyPr/>
                    <a:lstStyle/>
                    <a:p>
                      <a:r>
                        <a:rPr lang="en-US" b="1" i="1" dirty="0" smtClean="0"/>
                        <a:t>Plastic scintillator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Number of planes per module (</a:t>
                      </a:r>
                      <a:r>
                        <a:rPr lang="en-GB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xy</a:t>
                      </a: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or </a:t>
                      </a:r>
                      <a:r>
                        <a:rPr lang="en-GB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uv</a:t>
                      </a: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Number of modules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GB" sz="1400" i="1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Gap between planes within module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envelope thickness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GB" sz="1400" i="1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env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Scintillator bar length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90.0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80.0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100.0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Scintillator bar width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GB" sz="1400" i="1" baseline="-250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Scintillator bar height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sci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0.7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0.6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Bars per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module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1400" i="1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bars_mod</a:t>
                      </a:r>
                      <a:r>
                        <a:rPr lang="en-US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number of bars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GB" sz="1400" i="1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bars_tot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9000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4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Morpurgo</a:t>
            </a:r>
            <a:r>
              <a:rPr lang="en-US" dirty="0" smtClean="0"/>
              <a:t> magnet B-field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52" y="1417638"/>
            <a:ext cx="6847547" cy="4106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109244"/>
            <a:ext cx="2476500" cy="2383631"/>
          </a:xfrm>
          <a:prstGeom prst="rect">
            <a:avLst/>
          </a:prstGeom>
        </p:spPr>
      </p:pic>
      <p:pic>
        <p:nvPicPr>
          <p:cNvPr id="7" name="Picture 3" descr="IMG_09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1752600" cy="233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6478032"/>
            <a:ext cx="94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X-Y slice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9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Layout: Baby-MIND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3" y="1544638"/>
            <a:ext cx="8780823" cy="484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 rot="20308260">
            <a:off x="2438399" y="4085772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Arial" charset="0"/>
              </a:rPr>
              <a:t>MIND area 1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 rot="19701613">
            <a:off x="6626003" y="5590827"/>
            <a:ext cx="14355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Arial" charset="0"/>
              </a:rPr>
              <a:t>MIND </a:t>
            </a:r>
            <a:r>
              <a:rPr lang="en-US" i="1" dirty="0" smtClean="0">
                <a:cs typeface="Arial" charset="0"/>
              </a:rPr>
              <a:t>area 2</a:t>
            </a:r>
            <a:endParaRPr lang="en-US" i="1" dirty="0"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Baby-MIND Dimensions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143000"/>
            <a:ext cx="9017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6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Baby-MIND Steel </a:t>
            </a:r>
            <a:r>
              <a:rPr lang="en-US" dirty="0" smtClean="0"/>
              <a:t>S</a:t>
            </a:r>
            <a:r>
              <a:rPr lang="en-US" dirty="0" smtClean="0"/>
              <a:t>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2" y="1335088"/>
            <a:ext cx="2546985" cy="23647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53231" y="100439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Bayes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65" y="1328202"/>
            <a:ext cx="2532380" cy="236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17" y="4012565"/>
            <a:ext cx="2551430" cy="234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4001234"/>
            <a:ext cx="2528570" cy="23437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071173" y="2479358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 steel</a:t>
            </a:r>
          </a:p>
          <a:p>
            <a:r>
              <a:rPr lang="en-US" dirty="0" smtClean="0"/>
              <a:t>1.5 cm scintillator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6428" y="524886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 steel</a:t>
            </a:r>
          </a:p>
          <a:p>
            <a:r>
              <a:rPr lang="en-US" dirty="0"/>
              <a:t>3</a:t>
            </a:r>
            <a:r>
              <a:rPr lang="en-US" dirty="0" smtClean="0"/>
              <a:t>.5 cm scintillator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68373" y="2517458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.0 cm steel</a:t>
            </a:r>
          </a:p>
          <a:p>
            <a:r>
              <a:rPr lang="en-US" dirty="0" smtClean="0"/>
              <a:t>1.5 cm scintillator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62328" y="5333464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.0 cm steel</a:t>
            </a:r>
          </a:p>
          <a:p>
            <a:r>
              <a:rPr lang="en-US" dirty="0"/>
              <a:t>3</a:t>
            </a:r>
            <a:r>
              <a:rPr lang="en-US" dirty="0" smtClean="0"/>
              <a:t>.5 cm scintillator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02435" y="1481623"/>
            <a:ext cx="3544382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Muon</a:t>
            </a:r>
            <a:r>
              <a:rPr lang="en-US" sz="2000" dirty="0" smtClean="0"/>
              <a:t> reconstruction efficiencies are good for all scenarios considered here, slightly better for 3.0 cm steel, 1.5 cm scintillator.</a:t>
            </a:r>
          </a:p>
          <a:p>
            <a:r>
              <a:rPr lang="en-US" sz="2000" dirty="0" smtClean="0"/>
              <a:t>Charge I.D. efficiencies are identical for all scenarios.</a:t>
            </a:r>
          </a:p>
          <a:p>
            <a:r>
              <a:rPr lang="en-US" sz="2000" dirty="0" smtClean="0"/>
              <a:t>Cost...</a:t>
            </a:r>
          </a:p>
          <a:p>
            <a:pPr lvl="1"/>
            <a:r>
              <a:rPr lang="en-US" sz="1600" dirty="0" smtClean="0"/>
              <a:t>ARMCO: 5.4 CHF/kg.</a:t>
            </a:r>
          </a:p>
          <a:p>
            <a:pPr lvl="1"/>
            <a:r>
              <a:rPr lang="en-US" sz="1600" dirty="0" smtClean="0"/>
              <a:t>AISI1010</a:t>
            </a:r>
          </a:p>
          <a:p>
            <a:pPr lvl="1"/>
            <a:r>
              <a:rPr lang="en-US" sz="1600" dirty="0" smtClean="0"/>
              <a:t>AISI1006 (MINOS)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417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MIND Proto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" y="952500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MIND Prototype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1 m × 1 m × 2 m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3 cm Fe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2 cm scintillator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7 cm dia. copper STL (for scattering)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err="1" smtClean="0"/>
              <a:t>Toroidal</a:t>
            </a:r>
            <a:r>
              <a:rPr lang="en-US" sz="1600" dirty="0" smtClean="0"/>
              <a:t> B-field 100 kA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4" y="1322066"/>
            <a:ext cx="1821736" cy="1560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099662"/>
            <a:ext cx="2065231" cy="1465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1372" y="3072901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</a:t>
            </a:r>
            <a:r>
              <a:rPr lang="en-US" sz="1600" i="1" dirty="0"/>
              <a:t>μ</a:t>
            </a:r>
            <a:r>
              <a:rPr lang="en-US" sz="1600" i="1" baseline="30000" dirty="0" smtClean="0"/>
              <a:t>+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events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600" dirty="0" smtClean="0"/>
              <a:t>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Generated at random on X-Y plane at Z=L/2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1 million events per simulation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288" y="1092825"/>
            <a:ext cx="2261812" cy="1574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0070" y="1317234"/>
            <a:ext cx="54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μ</a:t>
            </a:r>
            <a:r>
              <a:rPr lang="en-US" i="1" baseline="30000" dirty="0" smtClean="0"/>
              <a:t>+</a:t>
            </a:r>
            <a:endParaRPr lang="en-US" baseline="30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401" y="1092825"/>
            <a:ext cx="2279452" cy="1574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19814" y="1501900"/>
            <a:ext cx="47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π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388" y="3043020"/>
            <a:ext cx="2190104" cy="15221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62357" y="3463070"/>
            <a:ext cx="51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μ</a:t>
            </a:r>
            <a:r>
              <a:rPr lang="en-US" i="1" baseline="30000" dirty="0" smtClean="0"/>
              <a:t>+</a:t>
            </a:r>
            <a:endParaRPr lang="en-US" baseline="30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081" y="3043020"/>
            <a:ext cx="2205975" cy="15221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19814" y="3463070"/>
            <a:ext cx="53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π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292113"/>
              </p:ext>
            </p:extLst>
          </p:nvPr>
        </p:nvGraphicFramePr>
        <p:xfrm>
          <a:off x="113856" y="4846320"/>
          <a:ext cx="89662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00"/>
                <a:gridCol w="1854200"/>
                <a:gridCol w="2819400"/>
                <a:gridCol w="32512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Particle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Detector - MIND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Reconstruction</a:t>
                      </a:r>
                      <a:r>
                        <a:rPr lang="en-US" sz="1600" baseline="0" dirty="0" smtClean="0">
                          <a:solidFill>
                            <a:srgbClr val="333399"/>
                          </a:solidFill>
                        </a:rPr>
                        <a:t> efficiency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Charge identification efficiency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333399"/>
                          </a:solidFill>
                        </a:rPr>
                        <a:t>μ</a:t>
                      </a:r>
                      <a:r>
                        <a:rPr lang="en-US" sz="1600" baseline="30000" dirty="0" smtClean="0">
                          <a:solidFill>
                            <a:srgbClr val="333399"/>
                          </a:solidFill>
                        </a:rPr>
                        <a:t>+</a:t>
                      </a:r>
                      <a:endParaRPr lang="en-US" sz="1600" baseline="30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Prototype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80% (1GeV)</a:t>
                      </a:r>
                      <a:r>
                        <a:rPr lang="en-US" sz="1600" baseline="0" dirty="0" smtClean="0">
                          <a:solidFill>
                            <a:srgbClr val="333399"/>
                          </a:solidFill>
                        </a:rPr>
                        <a:t> 75%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99% (1GeV) 91%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rgbClr val="333399"/>
                          </a:solidFill>
                        </a:rPr>
                        <a:t>μ</a:t>
                      </a:r>
                      <a:r>
                        <a:rPr lang="en-US" sz="1600" baseline="30000" dirty="0" smtClean="0">
                          <a:solidFill>
                            <a:srgbClr val="333399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Far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81% (Flat 1 to 25GeV)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99.5% (1GeV)</a:t>
                      </a:r>
                      <a:r>
                        <a:rPr lang="en-US" sz="1600" baseline="0" dirty="0" smtClean="0">
                          <a:solidFill>
                            <a:srgbClr val="333399"/>
                          </a:solidFill>
                        </a:rPr>
                        <a:t> 98% (25GeV)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333399"/>
                          </a:solidFill>
                        </a:rPr>
                        <a:t>μ</a:t>
                      </a:r>
                      <a:r>
                        <a:rPr lang="en-US" sz="1600" baseline="30000" dirty="0" smtClean="0">
                          <a:solidFill>
                            <a:srgbClr val="333399"/>
                          </a:solidFill>
                        </a:rPr>
                        <a:t>−</a:t>
                      </a:r>
                      <a:endParaRPr lang="en-US" sz="1600" baseline="30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Prototype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60% (1GeV) to 64%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92% (1GeV) to 83%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333399"/>
                          </a:solidFill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333399"/>
                          </a:solidFill>
                        </a:rPr>
                        <a:t>+</a:t>
                      </a:r>
                      <a:endParaRPr lang="en-US" sz="1600" baseline="30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Prototype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13% (1GeV) to 45%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80% (1GeV) to 60%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333399"/>
                          </a:solidFill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333399"/>
                          </a:solidFill>
                        </a:rPr>
                        <a:t>−</a:t>
                      </a:r>
                      <a:endParaRPr lang="en-US" sz="1600" baseline="30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Prototype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11%</a:t>
                      </a:r>
                      <a:r>
                        <a:rPr lang="en-US" sz="1600" baseline="0" dirty="0" smtClean="0">
                          <a:solidFill>
                            <a:srgbClr val="333399"/>
                          </a:solidFill>
                        </a:rPr>
                        <a:t> (1GeV) to 42%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333399"/>
                          </a:solidFill>
                        </a:rPr>
                        <a:t>75% (1GeV) to 55% (10GeV)</a:t>
                      </a:r>
                      <a:endParaRPr lang="en-US" sz="16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953231" y="773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4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Baby-MIND Magnetisation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9800" cy="45259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Magnetic field requirements: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sz="3200" dirty="0">
                <a:solidFill>
                  <a:srgbClr val="000090"/>
                </a:solidFill>
              </a:rPr>
              <a:t>field </a:t>
            </a:r>
            <a:r>
              <a:rPr lang="en-US" sz="3200" dirty="0" smtClean="0">
                <a:solidFill>
                  <a:srgbClr val="000090"/>
                </a:solidFill>
              </a:rPr>
              <a:t>nominal value</a:t>
            </a:r>
            <a:r>
              <a:rPr lang="en-US" sz="3200" dirty="0">
                <a:solidFill>
                  <a:srgbClr val="000090"/>
                </a:solidFill>
              </a:rPr>
              <a:t>: 1.5 T ± 20%.</a:t>
            </a:r>
          </a:p>
          <a:p>
            <a:pPr lvl="1"/>
            <a:r>
              <a:rPr lang="en-US" sz="3200" dirty="0">
                <a:solidFill>
                  <a:srgbClr val="000090"/>
                </a:solidFill>
              </a:rPr>
              <a:t>knowledge of field in volume of interest to precision of 1e-4.</a:t>
            </a:r>
          </a:p>
          <a:p>
            <a:pPr lvl="1"/>
            <a:r>
              <a:rPr lang="en-US" sz="3200" strike="sngStrike" dirty="0">
                <a:solidFill>
                  <a:srgbClr val="000090"/>
                </a:solidFill>
              </a:rPr>
              <a:t>Bx component &lt; 1% of </a:t>
            </a:r>
            <a:r>
              <a:rPr lang="en-US" sz="3200" strike="sngStrike" dirty="0" smtClean="0">
                <a:solidFill>
                  <a:srgbClr val="000090"/>
                </a:solidFill>
              </a:rPr>
              <a:t>By </a:t>
            </a:r>
            <a:r>
              <a:rPr lang="en-US" sz="3200" strike="sngStrike" dirty="0">
                <a:solidFill>
                  <a:srgbClr val="000090"/>
                </a:solidFill>
              </a:rPr>
              <a:t>within steel, along projection of </a:t>
            </a:r>
            <a:r>
              <a:rPr lang="en-US" sz="3200" strike="sngStrike" dirty="0" err="1">
                <a:solidFill>
                  <a:srgbClr val="000090"/>
                </a:solidFill>
              </a:rPr>
              <a:t>plas</a:t>
            </a:r>
            <a:r>
              <a:rPr lang="en-US" sz="3200" strike="sngStrike" dirty="0">
                <a:solidFill>
                  <a:srgbClr val="000090"/>
                </a:solidFill>
              </a:rPr>
              <a:t>. sci.</a:t>
            </a:r>
          </a:p>
          <a:p>
            <a:pPr lvl="1"/>
            <a:r>
              <a:rPr lang="en-US" sz="3200" dirty="0">
                <a:solidFill>
                  <a:srgbClr val="000090"/>
                </a:solidFill>
              </a:rPr>
              <a:t>field uniformity within steel along projection of plastic scintillator vol.: 10%.</a:t>
            </a:r>
          </a:p>
          <a:p>
            <a:pPr lvl="1"/>
            <a:r>
              <a:rPr lang="en-US" sz="3200" dirty="0">
                <a:solidFill>
                  <a:srgbClr val="000090"/>
                </a:solidFill>
              </a:rPr>
              <a:t>field value outside MIND volume: maximum = 100 Gauss.</a:t>
            </a:r>
          </a:p>
          <a:p>
            <a:pPr>
              <a:spcBef>
                <a:spcPts val="1200"/>
              </a:spcBef>
            </a:pPr>
            <a:r>
              <a:rPr lang="en-GB" dirty="0">
                <a:solidFill>
                  <a:srgbClr val="660066"/>
                </a:solidFill>
              </a:rPr>
              <a:t>Power supply parameters: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sz="3200" dirty="0">
                <a:solidFill>
                  <a:srgbClr val="660066"/>
                </a:solidFill>
              </a:rPr>
              <a:t>if possible should match existing power supplies at CERN that could be borrowed for this application, </a:t>
            </a:r>
          </a:p>
          <a:p>
            <a:pPr lvl="1"/>
            <a:r>
              <a:rPr lang="en-US" sz="3200" dirty="0">
                <a:solidFill>
                  <a:srgbClr val="660066"/>
                </a:solidFill>
              </a:rPr>
              <a:t>if above point not possible, then </a:t>
            </a:r>
            <a:r>
              <a:rPr lang="en-US" sz="3200" dirty="0" err="1">
                <a:solidFill>
                  <a:srgbClr val="660066"/>
                </a:solidFill>
              </a:rPr>
              <a:t>optimise</a:t>
            </a:r>
            <a:r>
              <a:rPr lang="en-US" sz="3200" dirty="0">
                <a:solidFill>
                  <a:srgbClr val="660066"/>
                </a:solidFill>
              </a:rPr>
              <a:t> for cost (purchase and operation).</a:t>
            </a:r>
          </a:p>
          <a:p>
            <a:pPr>
              <a:spcBef>
                <a:spcPts val="1200"/>
              </a:spcBef>
            </a:pPr>
            <a:r>
              <a:rPr lang="en-US" sz="3300" dirty="0">
                <a:solidFill>
                  <a:srgbClr val="000090"/>
                </a:solidFill>
              </a:rPr>
              <a:t>Ongoing evaluation by CERN TE-MSC-MNC:</a:t>
            </a:r>
          </a:p>
          <a:p>
            <a:pPr lvl="1"/>
            <a:r>
              <a:rPr lang="en-US" sz="3300" dirty="0">
                <a:solidFill>
                  <a:srgbClr val="000090"/>
                </a:solidFill>
              </a:rPr>
              <a:t>Study A: First </a:t>
            </a:r>
            <a:r>
              <a:rPr lang="en-US" sz="3300" dirty="0" err="1">
                <a:solidFill>
                  <a:srgbClr val="000090"/>
                </a:solidFill>
              </a:rPr>
              <a:t>optimisation</a:t>
            </a:r>
            <a:r>
              <a:rPr lang="en-US" sz="3300" dirty="0">
                <a:solidFill>
                  <a:srgbClr val="000090"/>
                </a:solidFill>
              </a:rPr>
              <a:t> of basic parameters</a:t>
            </a:r>
          </a:p>
          <a:p>
            <a:pPr lvl="1"/>
            <a:r>
              <a:rPr lang="en-US" sz="3300" dirty="0">
                <a:solidFill>
                  <a:srgbClr val="000090"/>
                </a:solidFill>
              </a:rPr>
              <a:t>Study B: One coil vs. Two coils</a:t>
            </a:r>
          </a:p>
          <a:p>
            <a:pPr lvl="1"/>
            <a:r>
              <a:rPr lang="en-US" sz="3300" dirty="0">
                <a:solidFill>
                  <a:srgbClr val="000090"/>
                </a:solidFill>
              </a:rPr>
              <a:t>Study C: Normal conducting </a:t>
            </a:r>
            <a:r>
              <a:rPr lang="en-US" sz="3300" dirty="0" err="1">
                <a:solidFill>
                  <a:srgbClr val="000090"/>
                </a:solidFill>
              </a:rPr>
              <a:t>vs</a:t>
            </a:r>
            <a:r>
              <a:rPr lang="en-US" sz="3300" dirty="0">
                <a:solidFill>
                  <a:srgbClr val="000090"/>
                </a:solidFill>
              </a:rPr>
              <a:t> superconducting.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5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One coil – no slots</a:t>
            </a:r>
            <a:endParaRPr lang="en-US" dirty="0"/>
          </a:p>
        </p:txBody>
      </p:sp>
      <p:pic>
        <p:nvPicPr>
          <p:cNvPr id="4" name="Picture 3" descr="MIND-one-coil-no-s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79" y="1505304"/>
            <a:ext cx="6939657" cy="4795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371534">
            <a:off x="244247" y="2291995"/>
            <a:ext cx="14335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¼ of detector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1058" y="4640178"/>
            <a:ext cx="1587606" cy="1196678"/>
          </a:xfrm>
          <a:prstGeom prst="rect">
            <a:avLst/>
          </a:prstGeom>
          <a:solidFill>
            <a:srgbClr val="3366FF">
              <a:alpha val="7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1003300"/>
            <a:ext cx="4216400" cy="2541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02500" y="1803400"/>
            <a:ext cx="606536" cy="558800"/>
          </a:xfrm>
          <a:prstGeom prst="rect">
            <a:avLst/>
          </a:prstGeom>
          <a:solidFill>
            <a:srgbClr val="3366FF">
              <a:alpha val="7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772205" y="2052948"/>
            <a:ext cx="4631895" cy="258716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772206" y="3733800"/>
            <a:ext cx="3323794" cy="11047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479" y="6383011"/>
            <a:ext cx="212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Dumas, J. </a:t>
            </a:r>
            <a:r>
              <a:rPr lang="en-US" dirty="0" err="1" smtClean="0"/>
              <a:t>Bauche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3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7137400" cy="359409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The AIDA project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Planned neutrino facilities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AIDA TASD and MIND detectors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MIND </a:t>
            </a:r>
            <a:r>
              <a:rPr lang="en-US" dirty="0" err="1" smtClean="0"/>
              <a:t>Magnetisation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/>
              <a:t>Plastic </a:t>
            </a:r>
            <a:r>
              <a:rPr lang="en-US" dirty="0" smtClean="0"/>
              <a:t>scintillators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S</a:t>
            </a:r>
            <a:r>
              <a:rPr lang="en-US" dirty="0" err="1" smtClean="0"/>
              <a:t>iPM</a:t>
            </a:r>
            <a:r>
              <a:rPr lang="en-US" dirty="0" smtClean="0"/>
              <a:t> </a:t>
            </a:r>
            <a:r>
              <a:rPr lang="en-US" dirty="0" err="1" smtClean="0"/>
              <a:t>characterisation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Electronics </a:t>
            </a:r>
            <a:r>
              <a:rPr lang="en-US" dirty="0" smtClean="0"/>
              <a:t>– EASIROC</a:t>
            </a:r>
          </a:p>
          <a:p>
            <a:pPr>
              <a:spcBef>
                <a:spcPts val="1200"/>
              </a:spcBef>
            </a:pPr>
            <a:r>
              <a:rPr lang="en-US" dirty="0"/>
              <a:t>UNIGE MICE EMR </a:t>
            </a:r>
            <a:r>
              <a:rPr lang="en-US" dirty="0" smtClean="0"/>
              <a:t>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5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Two coils - with slot</a:t>
            </a:r>
            <a:endParaRPr lang="en-US" dirty="0"/>
          </a:p>
        </p:txBody>
      </p:sp>
      <p:pic>
        <p:nvPicPr>
          <p:cNvPr id="4" name="Picture 3" descr="MIND-two-coils-with-s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5" y="1310412"/>
            <a:ext cx="7515438" cy="5190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371534">
            <a:off x="244247" y="2291995"/>
            <a:ext cx="14335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¼ of detector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7125" y="5325532"/>
            <a:ext cx="819542" cy="714523"/>
          </a:xfrm>
          <a:prstGeom prst="rect">
            <a:avLst/>
          </a:prstGeom>
          <a:solidFill>
            <a:srgbClr val="3366FF">
              <a:alpha val="7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16668" y="4241800"/>
            <a:ext cx="2074332" cy="10837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0600" y="-26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143000"/>
            <a:ext cx="4572000" cy="27658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27332" y="2277533"/>
            <a:ext cx="338667" cy="313268"/>
          </a:xfrm>
          <a:prstGeom prst="rect">
            <a:avLst/>
          </a:prstGeom>
          <a:solidFill>
            <a:srgbClr val="3366FF">
              <a:alpha val="7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1697068" y="2434167"/>
            <a:ext cx="5330264" cy="289136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94278" y="5433020"/>
            <a:ext cx="313702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&lt; 1% B</a:t>
            </a:r>
            <a:r>
              <a:rPr lang="en-US" baseline="-25000" dirty="0" smtClean="0"/>
              <a:t>y</a:t>
            </a:r>
            <a:r>
              <a:rPr lang="en-US" dirty="0" smtClean="0"/>
              <a:t> But:</a:t>
            </a:r>
          </a:p>
          <a:p>
            <a:r>
              <a:rPr lang="en-US" dirty="0" smtClean="0"/>
              <a:t>Double steel height: × 2 cost!</a:t>
            </a:r>
          </a:p>
          <a:p>
            <a:r>
              <a:rPr lang="en-US" dirty="0" smtClean="0"/>
              <a:t>Not representative of big MIND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479" y="6383011"/>
            <a:ext cx="212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Dumas, J. </a:t>
            </a:r>
            <a:r>
              <a:rPr lang="en-US" dirty="0" err="1" smtClean="0"/>
              <a:t>Bauche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5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B-field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399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Slit in steel, few mm... </a:t>
            </a:r>
          </a:p>
          <a:p>
            <a:r>
              <a:rPr lang="en-US" dirty="0" smtClean="0"/>
              <a:t>fill with non-magnetic material (e.g. SS316L).</a:t>
            </a:r>
          </a:p>
          <a:p>
            <a:r>
              <a:rPr lang="en-US" dirty="0" smtClean="0"/>
              <a:t>Insert probe to measure field at various points along slit.</a:t>
            </a:r>
          </a:p>
          <a:p>
            <a:r>
              <a:rPr lang="en-US" dirty="0" smtClean="0"/>
              <a:t>Small distortion of field lines.</a:t>
            </a:r>
          </a:p>
          <a:p>
            <a:r>
              <a:rPr lang="en-US" dirty="0" smtClean="0"/>
              <a:t>Use measurements to cross-check and validate simulated field across whole detector.</a:t>
            </a:r>
          </a:p>
          <a:p>
            <a:r>
              <a:rPr lang="en-US" dirty="0" smtClean="0"/>
              <a:t>~23000 At with slot c.f. 4000 At without slot.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3282950"/>
            <a:ext cx="4940300" cy="30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8479" y="6383011"/>
            <a:ext cx="212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Dumas, J. </a:t>
            </a:r>
            <a:r>
              <a:rPr lang="en-US" dirty="0" err="1" smtClean="0"/>
              <a:t>Bauche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scintillators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950200" cy="44724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Prototyping</a:t>
            </a:r>
            <a:r>
              <a:rPr lang="en-US" dirty="0" smtClean="0"/>
              <a:t> at INR RAS: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Extruded </a:t>
            </a:r>
            <a:r>
              <a:rPr lang="en-US" dirty="0"/>
              <a:t>scintillator slabs produced at </a:t>
            </a:r>
            <a:r>
              <a:rPr lang="en-US" b="1" dirty="0" err="1"/>
              <a:t>Uniplast</a:t>
            </a:r>
            <a:r>
              <a:rPr lang="en-US" b="1" dirty="0"/>
              <a:t> company</a:t>
            </a:r>
            <a:r>
              <a:rPr lang="en-US" dirty="0"/>
              <a:t>, Vladimir, Russia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/>
              <a:t>polysterene</a:t>
            </a:r>
            <a:r>
              <a:rPr lang="en-US" dirty="0" smtClean="0"/>
              <a:t> </a:t>
            </a:r>
            <a:r>
              <a:rPr lang="en-US" dirty="0"/>
              <a:t>based, 1.5% of </a:t>
            </a:r>
            <a:r>
              <a:rPr lang="en-US" dirty="0" err="1"/>
              <a:t>paraterphenyl</a:t>
            </a:r>
            <a:r>
              <a:rPr lang="en-US" dirty="0"/>
              <a:t> (PTP) and 0.01% of </a:t>
            </a:r>
            <a:r>
              <a:rPr lang="en-US" dirty="0" smtClean="0"/>
              <a:t>POPOP</a:t>
            </a:r>
          </a:p>
          <a:p>
            <a:pPr>
              <a:spcBef>
                <a:spcPts val="1200"/>
              </a:spcBef>
            </a:pPr>
            <a:r>
              <a:rPr lang="en-US" dirty="0"/>
              <a:t>Plastics initially used for </a:t>
            </a:r>
            <a:r>
              <a:rPr lang="en-US" b="1" dirty="0"/>
              <a:t>T2K SMRD</a:t>
            </a:r>
            <a:r>
              <a:rPr lang="en-US" dirty="0"/>
              <a:t> detector counters </a:t>
            </a:r>
            <a:r>
              <a:rPr lang="en-US" dirty="0" smtClean="0"/>
              <a:t>production</a:t>
            </a:r>
          </a:p>
          <a:p>
            <a:pPr>
              <a:spcBef>
                <a:spcPts val="1200"/>
              </a:spcBef>
            </a:pPr>
            <a:r>
              <a:rPr lang="en-US" dirty="0"/>
              <a:t>Counter </a:t>
            </a:r>
            <a:r>
              <a:rPr lang="en-US" b="1" dirty="0"/>
              <a:t>surface</a:t>
            </a:r>
            <a:r>
              <a:rPr lang="en-US" dirty="0"/>
              <a:t> is etched with a </a:t>
            </a:r>
            <a:r>
              <a:rPr lang="en-US" b="1" dirty="0"/>
              <a:t>chemical agent </a:t>
            </a:r>
            <a:r>
              <a:rPr lang="en-US" dirty="0"/>
              <a:t>(</a:t>
            </a:r>
            <a:r>
              <a:rPr lang="en-US" dirty="0" err="1"/>
              <a:t>Uniplast</a:t>
            </a:r>
            <a:r>
              <a:rPr lang="en-US" dirty="0"/>
              <a:t>) to create a 30-100 </a:t>
            </a:r>
            <a:r>
              <a:rPr lang="en-US" dirty="0" err="1" smtClean="0"/>
              <a:t>μm</a:t>
            </a:r>
            <a:r>
              <a:rPr lang="en-US" dirty="0"/>
              <a:t> </a:t>
            </a:r>
            <a:r>
              <a:rPr lang="en-US" dirty="0" smtClean="0"/>
              <a:t>layer </a:t>
            </a:r>
            <a:r>
              <a:rPr lang="en-US" dirty="0"/>
              <a:t>that works as </a:t>
            </a:r>
            <a:r>
              <a:rPr lang="en-US" b="1" dirty="0"/>
              <a:t>diffusive </a:t>
            </a:r>
            <a:r>
              <a:rPr lang="en-US" b="1" dirty="0" smtClean="0"/>
              <a:t>reflector</a:t>
            </a:r>
          </a:p>
          <a:p>
            <a:pPr>
              <a:spcBef>
                <a:spcPts val="1200"/>
              </a:spcBef>
            </a:pPr>
            <a:r>
              <a:rPr lang="en-US" dirty="0"/>
              <a:t>Counters of </a:t>
            </a:r>
            <a:r>
              <a:rPr lang="en-US" b="1" dirty="0"/>
              <a:t>three</a:t>
            </a:r>
            <a:r>
              <a:rPr lang="en-US" dirty="0"/>
              <a:t> different </a:t>
            </a:r>
            <a:r>
              <a:rPr lang="en-US" b="1" dirty="0"/>
              <a:t>sizes</a:t>
            </a:r>
            <a:r>
              <a:rPr lang="en-US" dirty="0"/>
              <a:t>:</a:t>
            </a:r>
          </a:p>
          <a:p>
            <a:pPr lvl="1">
              <a:spcBef>
                <a:spcPts val="0"/>
              </a:spcBef>
            </a:pPr>
            <a:r>
              <a:rPr lang="da-DK" dirty="0" smtClean="0"/>
              <a:t>895 × 7 × 10 </a:t>
            </a:r>
            <a:r>
              <a:rPr lang="da-DK" dirty="0"/>
              <a:t>mm</a:t>
            </a:r>
            <a:r>
              <a:rPr lang="da-DK" baseline="30000" dirty="0"/>
              <a:t>3</a:t>
            </a:r>
          </a:p>
          <a:p>
            <a:pPr lvl="1">
              <a:spcBef>
                <a:spcPts val="0"/>
              </a:spcBef>
            </a:pPr>
            <a:r>
              <a:rPr lang="da-DK" dirty="0" smtClean="0"/>
              <a:t>895 × 7 × 20 </a:t>
            </a:r>
            <a:r>
              <a:rPr lang="da-DK" dirty="0"/>
              <a:t>mm</a:t>
            </a:r>
            <a:r>
              <a:rPr lang="da-DK" baseline="30000" dirty="0"/>
              <a:t>3</a:t>
            </a:r>
          </a:p>
          <a:p>
            <a:pPr lvl="1">
              <a:spcBef>
                <a:spcPts val="0"/>
              </a:spcBef>
            </a:pPr>
            <a:r>
              <a:rPr lang="da-DK" dirty="0" smtClean="0"/>
              <a:t>895 × 7 × 30 mm</a:t>
            </a:r>
            <a:r>
              <a:rPr lang="da-DK" baseline="30000" dirty="0" smtClean="0"/>
              <a:t>3</a:t>
            </a:r>
          </a:p>
          <a:p>
            <a:pPr>
              <a:spcBef>
                <a:spcPts val="1200"/>
              </a:spcBef>
            </a:pPr>
            <a:r>
              <a:rPr lang="en-US" dirty="0"/>
              <a:t>2 mm deep </a:t>
            </a:r>
            <a:r>
              <a:rPr lang="en-US" b="1" dirty="0"/>
              <a:t>grooves</a:t>
            </a:r>
            <a:r>
              <a:rPr lang="en-US" dirty="0"/>
              <a:t> to </a:t>
            </a:r>
            <a:r>
              <a:rPr lang="en-US" dirty="0" smtClean="0"/>
              <a:t>embed fibers:</a:t>
            </a:r>
          </a:p>
          <a:p>
            <a:pPr lvl="1"/>
            <a:r>
              <a:rPr lang="en-US" b="1" dirty="0" smtClean="0"/>
              <a:t>three</a:t>
            </a:r>
            <a:r>
              <a:rPr lang="en-US" dirty="0" smtClean="0"/>
              <a:t> different types of </a:t>
            </a:r>
            <a:r>
              <a:rPr lang="en-US" b="1" dirty="0" smtClean="0"/>
              <a:t>fiber</a:t>
            </a:r>
            <a:endParaRPr lang="en-US" dirty="0"/>
          </a:p>
          <a:p>
            <a:pPr lvl="1"/>
            <a:r>
              <a:rPr lang="en-US" dirty="0" smtClean="0"/>
              <a:t>Fiber diameter: 1.0 mm, 1.2 mm, 1.5 mm</a:t>
            </a:r>
          </a:p>
          <a:p>
            <a:pPr lvl="1"/>
            <a:r>
              <a:rPr lang="en-US" dirty="0" smtClean="0"/>
              <a:t>Groove width: 1.1 </a:t>
            </a:r>
            <a:r>
              <a:rPr lang="en-US" dirty="0"/>
              <a:t>mm, 1.3 </a:t>
            </a:r>
            <a:r>
              <a:rPr lang="en-US" dirty="0" smtClean="0"/>
              <a:t>mm, </a:t>
            </a:r>
            <a:r>
              <a:rPr lang="en-US" dirty="0"/>
              <a:t>1.7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200" y="6259293"/>
            <a:ext cx="6096000" cy="37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Izmaylov</a:t>
            </a:r>
            <a:r>
              <a:rPr lang="en-US" dirty="0" smtClean="0"/>
              <a:t>, A. </a:t>
            </a:r>
            <a:r>
              <a:rPr lang="en-US" dirty="0" err="1" smtClean="0"/>
              <a:t>Khotjantzev</a:t>
            </a:r>
            <a:r>
              <a:rPr lang="en-US" dirty="0" smtClean="0"/>
              <a:t>, Y. </a:t>
            </a:r>
            <a:r>
              <a:rPr lang="en-US" dirty="0" err="1" smtClean="0"/>
              <a:t>Kudenko</a:t>
            </a:r>
            <a:r>
              <a:rPr lang="en-US" dirty="0" smtClean="0"/>
              <a:t>, O. </a:t>
            </a:r>
            <a:r>
              <a:rPr lang="en-US" dirty="0" err="1" smtClean="0"/>
              <a:t>Mineev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39" y="3683000"/>
            <a:ext cx="416462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1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telescope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789361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Light collection</a:t>
            </a:r>
            <a:r>
              <a:rPr lang="en-US" dirty="0"/>
              <a:t>: 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b="1" dirty="0" smtClean="0"/>
              <a:t>Kuraray</a:t>
            </a:r>
            <a:r>
              <a:rPr lang="en-US" dirty="0" smtClean="0"/>
              <a:t> WLS </a:t>
            </a:r>
            <a:r>
              <a:rPr lang="en-US" dirty="0"/>
              <a:t>fiber (200 ppm, S-</a:t>
            </a:r>
            <a:r>
              <a:rPr lang="en-US" dirty="0" smtClean="0"/>
              <a:t>type, 1.0 mm </a:t>
            </a:r>
            <a:r>
              <a:rPr lang="en-US" dirty="0" err="1" smtClean="0"/>
              <a:t>dia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/>
              <a:t>Toshiba TSF451-50M </a:t>
            </a:r>
            <a:r>
              <a:rPr lang="en-US" b="1" dirty="0"/>
              <a:t>silicone grease </a:t>
            </a:r>
            <a:r>
              <a:rPr lang="en-US" dirty="0"/>
              <a:t>used to </a:t>
            </a:r>
            <a:r>
              <a:rPr lang="en-US" b="1" dirty="0" smtClean="0"/>
              <a:t>embed fiber</a:t>
            </a:r>
          </a:p>
          <a:p>
            <a:pPr>
              <a:spcBef>
                <a:spcPts val="1200"/>
              </a:spcBef>
            </a:pPr>
            <a:r>
              <a:rPr lang="en-US" dirty="0"/>
              <a:t>Photosensors (two-sided readout): 667-pixel avalanche photo-</a:t>
            </a:r>
            <a:r>
              <a:rPr lang="en-US" dirty="0" smtClean="0"/>
              <a:t>diodes </a:t>
            </a:r>
            <a:r>
              <a:rPr lang="en-US" b="1" dirty="0" smtClean="0"/>
              <a:t>Hamamatsu </a:t>
            </a:r>
            <a:r>
              <a:rPr lang="en-US" b="1" dirty="0"/>
              <a:t>MPPC </a:t>
            </a:r>
            <a:r>
              <a:rPr lang="en-US" dirty="0"/>
              <a:t>(~55k MPPCs </a:t>
            </a:r>
            <a:r>
              <a:rPr lang="en-US" dirty="0" smtClean="0"/>
              <a:t>used in </a:t>
            </a:r>
            <a:r>
              <a:rPr lang="en-US" b="1" dirty="0" smtClean="0"/>
              <a:t>T2K </a:t>
            </a:r>
            <a:r>
              <a:rPr lang="en-US" b="1" dirty="0"/>
              <a:t>ND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HV </a:t>
            </a:r>
            <a:r>
              <a:rPr lang="en-US" dirty="0"/>
              <a:t>from Hamamatsu, </a:t>
            </a:r>
            <a:r>
              <a:rPr lang="en-US" b="1" dirty="0"/>
              <a:t>gain of </a:t>
            </a:r>
            <a:r>
              <a:rPr lang="en-US" b="1" dirty="0" smtClean="0"/>
              <a:t>7.5 × 10</a:t>
            </a:r>
            <a:r>
              <a:rPr lang="en-US" b="1" baseline="30000" dirty="0" smtClean="0"/>
              <a:t>5</a:t>
            </a:r>
            <a:r>
              <a:rPr lang="en-US" b="1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25°C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Note</a:t>
            </a:r>
            <a:r>
              <a:rPr lang="en-US" dirty="0"/>
              <a:t>!: no correction for cross-talk + after-pulses (~15% in total</a:t>
            </a:r>
            <a:r>
              <a:rPr lang="en-US" dirty="0" smtClean="0"/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Cosmic telescope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trigger counters</a:t>
            </a:r>
          </a:p>
          <a:p>
            <a:pPr lvl="1"/>
            <a:r>
              <a:rPr lang="en-US" dirty="0" smtClean="0"/>
              <a:t>upper </a:t>
            </a:r>
            <a:r>
              <a:rPr lang="en-US" dirty="0"/>
              <a:t>one: </a:t>
            </a:r>
            <a:r>
              <a:rPr lang="en-US" dirty="0" smtClean="0"/>
              <a:t>7 × 7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 (L.Y. checks) and 2 </a:t>
            </a:r>
            <a:r>
              <a:rPr lang="en-US" dirty="0" smtClean="0"/>
              <a:t>× 2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 (timing)</a:t>
            </a:r>
          </a:p>
          <a:p>
            <a:pPr lvl="1"/>
            <a:r>
              <a:rPr lang="en-US" dirty="0" smtClean="0"/>
              <a:t>lower </a:t>
            </a:r>
            <a:r>
              <a:rPr lang="en-US" dirty="0"/>
              <a:t>one: 10 x 24 cm</a:t>
            </a:r>
            <a:r>
              <a:rPr lang="en-US" baseline="30000" dirty="0"/>
              <a:t>2</a:t>
            </a:r>
          </a:p>
          <a:p>
            <a:pPr lvl="1"/>
            <a:r>
              <a:rPr lang="en-US" dirty="0" smtClean="0"/>
              <a:t>measurements </a:t>
            </a:r>
            <a:r>
              <a:rPr lang="en-US" dirty="0"/>
              <a:t>at counter center: L.Y. per cosmic MIPs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5206998"/>
            <a:ext cx="6413500" cy="14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yield with no chemical reflector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338264"/>
              </p:ext>
            </p:extLst>
          </p:nvPr>
        </p:nvGraphicFramePr>
        <p:xfrm>
          <a:off x="787400" y="1600200"/>
          <a:ext cx="67691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841500"/>
                <a:gridCol w="1765300"/>
                <a:gridCol w="147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Counter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MPPC 1  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MPPC 2 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ΣL.Y.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i="1" dirty="0" smtClean="0"/>
                        <a:t>No chemical</a:t>
                      </a:r>
                      <a:r>
                        <a:rPr lang="en-US" b="1" i="1" baseline="0" dirty="0" smtClean="0"/>
                        <a:t> reflector/ No </a:t>
                      </a:r>
                      <a:r>
                        <a:rPr lang="en-US" b="1" i="1" baseline="0" dirty="0" err="1" smtClean="0"/>
                        <a:t>Tyvek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i="1" dirty="0" smtClean="0"/>
                        <a:t>No chemical reflector/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Tyvek</a:t>
                      </a:r>
                      <a:r>
                        <a:rPr lang="en-US" b="1" i="1" baseline="0" dirty="0" smtClean="0"/>
                        <a:t> reflector 100-120 </a:t>
                      </a:r>
                      <a:r>
                        <a:rPr lang="en-US" b="1" i="1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="1" i="1" baseline="0" dirty="0" smtClean="0"/>
                        <a:t>m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2310" y="4584700"/>
            <a:ext cx="63611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Light attenuation </a:t>
            </a:r>
            <a:r>
              <a:rPr lang="en-US" dirty="0" smtClean="0"/>
              <a:t>length in bars ~</a:t>
            </a:r>
            <a:r>
              <a:rPr lang="en-US" b="1" dirty="0" smtClean="0"/>
              <a:t>8 cm</a:t>
            </a:r>
            <a:r>
              <a:rPr lang="en-US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T2K SMRD </a:t>
            </a:r>
            <a:r>
              <a:rPr lang="en-US" dirty="0" smtClean="0"/>
              <a:t>experience: L.Y. &gt; </a:t>
            </a:r>
            <a:r>
              <a:rPr lang="en-US" b="1" dirty="0" smtClean="0"/>
              <a:t>12 </a:t>
            </a:r>
            <a:r>
              <a:rPr lang="en-US" b="1" dirty="0" err="1" smtClean="0"/>
              <a:t>p.e.</a:t>
            </a:r>
            <a:r>
              <a:rPr lang="en-US" b="1" dirty="0" smtClean="0"/>
              <a:t> </a:t>
            </a:r>
            <a:r>
              <a:rPr lang="en-US" dirty="0" smtClean="0"/>
              <a:t>(sum of both ends) allows to achieve </a:t>
            </a:r>
            <a:r>
              <a:rPr lang="en-US" b="1" dirty="0" smtClean="0"/>
              <a:t>99% </a:t>
            </a:r>
            <a:r>
              <a:rPr lang="en-US" dirty="0" smtClean="0"/>
              <a:t>detection efficiency.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Highest L.Y. </a:t>
            </a:r>
            <a:r>
              <a:rPr lang="en-US" dirty="0" smtClean="0"/>
              <a:t>for </a:t>
            </a:r>
            <a:r>
              <a:rPr lang="en-US" b="1" dirty="0" smtClean="0"/>
              <a:t>smallest width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366000" y="2954635"/>
            <a:ext cx="304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66000" y="4046835"/>
            <a:ext cx="304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83500" y="2941935"/>
            <a:ext cx="0" cy="11176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83500" y="2954635"/>
            <a:ext cx="1317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Tyvek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× 2.5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1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yield with chemical reflector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479977"/>
              </p:ext>
            </p:extLst>
          </p:nvPr>
        </p:nvGraphicFramePr>
        <p:xfrm>
          <a:off x="863600" y="1600200"/>
          <a:ext cx="78232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Counter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MPPC 1  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MPPC 2 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ΣL.Y. [</a:t>
                      </a:r>
                      <a:r>
                        <a:rPr lang="en-US" dirty="0" err="1" smtClean="0"/>
                        <a:t>pe</a:t>
                      </a:r>
                      <a:r>
                        <a:rPr lang="en-US" dirty="0" smtClean="0"/>
                        <a:t>]</a:t>
                      </a: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i="1" dirty="0" smtClean="0"/>
                        <a:t>Chemical reflector/ Optical</a:t>
                      </a:r>
                      <a:r>
                        <a:rPr lang="en-US" b="1" i="1" baseline="0" dirty="0" smtClean="0"/>
                        <a:t> grease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i="1" dirty="0" smtClean="0"/>
                        <a:t>Chemical reflector/ no optical grease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i="1" dirty="0" smtClean="0"/>
                        <a:t>Chemical reflector/optica</a:t>
                      </a:r>
                      <a:r>
                        <a:rPr lang="en-US" b="1" i="1" baseline="0" dirty="0" smtClean="0"/>
                        <a:t>l grease/</a:t>
                      </a:r>
                      <a:r>
                        <a:rPr lang="en-US" b="1" i="1" baseline="0" dirty="0" err="1" smtClean="0"/>
                        <a:t>Tyvek</a:t>
                      </a:r>
                      <a:r>
                        <a:rPr lang="en-US" b="1" i="1" baseline="0" dirty="0" smtClean="0"/>
                        <a:t> reflector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r>
                        <a:rPr lang="en-US" baseline="0" dirty="0" smtClean="0"/>
                        <a:t>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3600" y="5092700"/>
            <a:ext cx="7645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× 2.5 effect </a:t>
            </a:r>
            <a:r>
              <a:rPr lang="en-US" dirty="0" smtClean="0"/>
              <a:t>of </a:t>
            </a:r>
            <a:r>
              <a:rPr lang="en-US" b="1" dirty="0" smtClean="0"/>
              <a:t>chemical reflector</a:t>
            </a:r>
            <a:r>
              <a:rPr lang="en-US" dirty="0" smtClean="0"/>
              <a:t> compared with no chemical reflector.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60%</a:t>
            </a:r>
            <a:r>
              <a:rPr lang="en-US" dirty="0" smtClean="0"/>
              <a:t> effect of </a:t>
            </a:r>
            <a:r>
              <a:rPr lang="en-US" b="1" dirty="0" smtClean="0"/>
              <a:t>optical grease </a:t>
            </a:r>
            <a:r>
              <a:rPr lang="en-US" dirty="0" smtClean="0"/>
              <a:t>(same expected with </a:t>
            </a:r>
            <a:r>
              <a:rPr lang="en-US" b="1" dirty="0" smtClean="0"/>
              <a:t>optical glue</a:t>
            </a:r>
            <a:r>
              <a:rPr lang="en-US" dirty="0" smtClean="0"/>
              <a:t>).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20%</a:t>
            </a:r>
            <a:r>
              <a:rPr lang="en-US" dirty="0" smtClean="0"/>
              <a:t> effect of additional </a:t>
            </a:r>
            <a:r>
              <a:rPr lang="en-US" b="1" dirty="0" err="1" smtClean="0"/>
              <a:t>Tyvek</a:t>
            </a:r>
            <a:r>
              <a:rPr lang="en-US" b="1" dirty="0" smtClean="0"/>
              <a:t> reflector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0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389"/>
            <a:ext cx="8229600" cy="96951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Timing dominated by fiber decay constant: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fiber</a:t>
            </a:r>
            <a:r>
              <a:rPr lang="en-US" dirty="0" smtClean="0"/>
              <a:t> ~ 12 ns.</a:t>
            </a:r>
          </a:p>
          <a:p>
            <a:r>
              <a:rPr lang="en-US" dirty="0" smtClean="0"/>
              <a:t>0.5 </a:t>
            </a:r>
            <a:r>
              <a:rPr lang="en-US" dirty="0" err="1" smtClean="0"/>
              <a:t>p.e.</a:t>
            </a:r>
            <a:r>
              <a:rPr lang="en-US" dirty="0" smtClean="0"/>
              <a:t> TDC threshold to suppress </a:t>
            </a:r>
            <a:r>
              <a:rPr lang="en-US" dirty="0" err="1" smtClean="0"/>
              <a:t>timewalk</a:t>
            </a:r>
            <a:r>
              <a:rPr lang="en-US" dirty="0" smtClean="0"/>
              <a:t> effects.</a:t>
            </a:r>
          </a:p>
          <a:p>
            <a:r>
              <a:rPr lang="en-US" dirty="0" smtClean="0"/>
              <a:t>Two-sided readout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(t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-t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)/2 combination to estimate timing.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525022"/>
            <a:ext cx="4775200" cy="3223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981" y="2525022"/>
            <a:ext cx="3808119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Characterisation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>
                <a:solidFill>
                  <a:srgbClr val="000090"/>
                </a:solidFill>
              </a:rPr>
              <a:t>Have a basic </a:t>
            </a:r>
            <a:r>
              <a:rPr lang="en-US" sz="1900" dirty="0" err="1">
                <a:solidFill>
                  <a:srgbClr val="000090"/>
                </a:solidFill>
              </a:rPr>
              <a:t>modelling</a:t>
            </a:r>
            <a:r>
              <a:rPr lang="en-US" sz="1900" dirty="0">
                <a:solidFill>
                  <a:srgbClr val="000090"/>
                </a:solidFill>
              </a:rPr>
              <a:t> approach to:</a:t>
            </a:r>
          </a:p>
          <a:p>
            <a:pPr lvl="1"/>
            <a:r>
              <a:rPr lang="en-US" sz="1900" dirty="0">
                <a:solidFill>
                  <a:srgbClr val="000090"/>
                </a:solidFill>
              </a:rPr>
              <a:t>Compare experimental measurements with semi-empirical processes – fitting of raw data...</a:t>
            </a:r>
          </a:p>
          <a:p>
            <a:pPr lvl="1"/>
            <a:r>
              <a:rPr lang="en-US" sz="1900" dirty="0">
                <a:solidFill>
                  <a:srgbClr val="000090"/>
                </a:solidFill>
              </a:rPr>
              <a:t>Extract parameters from experimental measurements for </a:t>
            </a:r>
            <a:r>
              <a:rPr lang="en-US" sz="1900" dirty="0" err="1">
                <a:solidFill>
                  <a:srgbClr val="000090"/>
                </a:solidFill>
              </a:rPr>
              <a:t>digitisation</a:t>
            </a:r>
            <a:endParaRPr lang="en-US" sz="1900" dirty="0">
              <a:solidFill>
                <a:srgbClr val="00009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660066"/>
                </a:solidFill>
              </a:rPr>
              <a:t>Steps:</a:t>
            </a:r>
          </a:p>
          <a:p>
            <a:pPr lvl="1"/>
            <a:r>
              <a:rPr lang="en-US" sz="1800" dirty="0">
                <a:solidFill>
                  <a:srgbClr val="660066"/>
                </a:solidFill>
              </a:rPr>
              <a:t>Response of </a:t>
            </a:r>
            <a:r>
              <a:rPr lang="en-US" sz="1800" dirty="0" err="1">
                <a:solidFill>
                  <a:srgbClr val="660066"/>
                </a:solidFill>
              </a:rPr>
              <a:t>SiPM</a:t>
            </a:r>
            <a:r>
              <a:rPr lang="en-US" sz="1800" dirty="0">
                <a:solidFill>
                  <a:srgbClr val="660066"/>
                </a:solidFill>
              </a:rPr>
              <a:t> to single photon</a:t>
            </a:r>
          </a:p>
          <a:p>
            <a:pPr lvl="1"/>
            <a:r>
              <a:rPr lang="en-US" sz="1800" dirty="0">
                <a:solidFill>
                  <a:srgbClr val="660066"/>
                </a:solidFill>
              </a:rPr>
              <a:t>Estimate number of photoelectrons produced</a:t>
            </a:r>
          </a:p>
          <a:p>
            <a:pPr lvl="1"/>
            <a:r>
              <a:rPr lang="en-US" sz="1800" dirty="0">
                <a:solidFill>
                  <a:srgbClr val="660066"/>
                </a:solidFill>
              </a:rPr>
              <a:t>Combine single photon response with multi-photon input</a:t>
            </a:r>
          </a:p>
          <a:p>
            <a:pPr lvl="1"/>
            <a:r>
              <a:rPr lang="en-US" sz="1800" dirty="0" err="1">
                <a:solidFill>
                  <a:srgbClr val="660066"/>
                </a:solidFill>
              </a:rPr>
              <a:t>SiPM</a:t>
            </a:r>
            <a:r>
              <a:rPr lang="en-US" sz="1800" dirty="0">
                <a:solidFill>
                  <a:srgbClr val="660066"/>
                </a:solidFill>
              </a:rPr>
              <a:t> output and path to </a:t>
            </a:r>
            <a:r>
              <a:rPr lang="en-US" sz="1800" dirty="0" err="1" smtClean="0">
                <a:solidFill>
                  <a:srgbClr val="660066"/>
                </a:solidFill>
              </a:rPr>
              <a:t>digitisation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4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8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deposition in scintillator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1" y="1283445"/>
            <a:ext cx="2171051" cy="1337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86" y="1837355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340" y="89165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95" y="1283445"/>
            <a:ext cx="2177227" cy="1345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0612" y="89544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51" y="2674972"/>
            <a:ext cx="2154186" cy="1309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495" y="2674971"/>
            <a:ext cx="2177227" cy="1347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269" y="3084833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51" y="4063308"/>
            <a:ext cx="2186638" cy="1299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847" y="4563177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2208" y="4063308"/>
            <a:ext cx="2217887" cy="1299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51" y="5491405"/>
            <a:ext cx="2171051" cy="13530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269" y="591736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50008"/>
              </p:ext>
            </p:extLst>
          </p:nvPr>
        </p:nvGraphicFramePr>
        <p:xfrm>
          <a:off x="4750095" y="1717449"/>
          <a:ext cx="4383278" cy="347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0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 dirty="0" smtClean="0"/>
              <a:t>L.Y. estimates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940944"/>
              </p:ext>
            </p:extLst>
          </p:nvPr>
        </p:nvGraphicFramePr>
        <p:xfrm>
          <a:off x="355600" y="985838"/>
          <a:ext cx="82296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500"/>
                <a:gridCol w="13843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Unit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AIDA [Perpendicular]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AIDA [MAX]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sz="1400" b="1" i="1" dirty="0" smtClean="0">
                          <a:latin typeface="+mn-lt"/>
                        </a:rPr>
                        <a:t>Energy deposition</a:t>
                      </a:r>
                      <a:endParaRPr lang="en-US" sz="1400" b="1" i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Track length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[cm]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0.70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1.00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Peak Edep/cm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[MeV/cm]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8.82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8.82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Peak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Edep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[MeV]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6.17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8.82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Edep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/MIP/cm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[MeV/MIP/cm]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2.00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2.00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Edep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/MIP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[MeV/MIP]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1.40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2.00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Photon</a:t>
                      </a:r>
                      <a:r>
                        <a:rPr lang="en-US" sz="1400" b="1" i="1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conversion</a:t>
                      </a:r>
                      <a:endParaRPr lang="en-US" sz="1400" b="1" i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Photon yield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/MeV]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1.25E+04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1.25E+04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Photon yield per bar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[ph]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7.72E+04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1.10E+05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Photon efficiency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5.00E-03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5.00E-03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Photons on SiPM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3.86E+02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5.51E+02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MRS APD case (PDE = 35%)</a:t>
                      </a:r>
                      <a:endParaRPr lang="en-US" sz="1400" b="1" i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Light yield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[p.e./MeV]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21.4</a:t>
                      </a:r>
                      <a:endParaRPr lang="en-US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21.4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light yield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p.e.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/bar]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132.1236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188.748</a:t>
                      </a:r>
                      <a:endParaRPr lang="en-US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6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AIDA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86700" cy="3771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Advanced European Infrastructures for Detectors at Accelerators: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Part</a:t>
            </a:r>
            <a:r>
              <a:rPr lang="en-US" dirty="0"/>
              <a:t> </a:t>
            </a:r>
            <a:r>
              <a:rPr lang="en-US" dirty="0" smtClean="0"/>
              <a:t>EU-funded </a:t>
            </a:r>
            <a:r>
              <a:rPr lang="en-US" b="1" dirty="0" smtClean="0"/>
              <a:t>4-yr project </a:t>
            </a:r>
            <a:r>
              <a:rPr lang="en-US" dirty="0" smtClean="0"/>
              <a:t>under FP7 Research Infrastructures </a:t>
            </a:r>
            <a:r>
              <a:rPr lang="en-US" dirty="0" err="1" smtClean="0"/>
              <a:t>programme</a:t>
            </a:r>
            <a:r>
              <a:rPr lang="en-US" dirty="0"/>
              <a:t>.</a:t>
            </a:r>
            <a:r>
              <a:rPr lang="en-US" dirty="0" smtClean="0"/>
              <a:t>   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Timeline</a:t>
            </a:r>
            <a:r>
              <a:rPr lang="en-US" dirty="0" smtClean="0"/>
              <a:t>: </a:t>
            </a:r>
            <a:r>
              <a:rPr lang="en-US" b="1" dirty="0" smtClean="0"/>
              <a:t>02/2011 – 01/</a:t>
            </a:r>
            <a:r>
              <a:rPr lang="en-US" b="1" dirty="0" smtClean="0"/>
              <a:t>2015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Aim:</a:t>
            </a:r>
          </a:p>
          <a:p>
            <a:pPr lvl="1">
              <a:spcBef>
                <a:spcPts val="1200"/>
              </a:spcBef>
            </a:pPr>
            <a:r>
              <a:rPr lang="en-US" b="1" dirty="0"/>
              <a:t>U</a:t>
            </a:r>
            <a:r>
              <a:rPr lang="en-US" b="1" dirty="0" smtClean="0"/>
              <a:t>pgrade</a:t>
            </a:r>
            <a:r>
              <a:rPr lang="en-US" dirty="0" smtClean="0"/>
              <a:t>, </a:t>
            </a:r>
            <a:r>
              <a:rPr lang="en-US" b="1" dirty="0" smtClean="0"/>
              <a:t>improve</a:t>
            </a:r>
            <a:r>
              <a:rPr lang="en-US" dirty="0" smtClean="0"/>
              <a:t> and </a:t>
            </a:r>
            <a:r>
              <a:rPr lang="en-US" b="1" dirty="0" smtClean="0"/>
              <a:t>integrate</a:t>
            </a:r>
            <a:r>
              <a:rPr lang="en-US" dirty="0" smtClean="0"/>
              <a:t> key European research infrastructures.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Develop </a:t>
            </a:r>
            <a:r>
              <a:rPr lang="en-US" b="1" dirty="0" smtClean="0"/>
              <a:t>advanced detector technologies </a:t>
            </a:r>
            <a:r>
              <a:rPr lang="en-US" dirty="0" smtClean="0"/>
              <a:t>for future particle accelerators.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leading to </a:t>
            </a:r>
            <a:r>
              <a:rPr lang="en-US" dirty="0" err="1" smtClean="0"/>
              <a:t>SiPM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9700" y="2755900"/>
            <a:ext cx="42926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02300" y="2755900"/>
            <a:ext cx="647700" cy="9906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9700" y="3759204"/>
            <a:ext cx="4292600" cy="165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00200" y="2032000"/>
            <a:ext cx="2197100" cy="392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4941332"/>
            <a:ext cx="182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Plastic scintillator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9700" y="3377168"/>
            <a:ext cx="108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WLS </a:t>
            </a:r>
            <a:r>
              <a:rPr lang="en-US" dirty="0" err="1" smtClean="0"/>
              <a:t>fibre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02300" y="3377168"/>
            <a:ext cx="66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4401" y="1662668"/>
            <a:ext cx="172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particle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19447069">
            <a:off x="3024365" y="3052191"/>
            <a:ext cx="1514511" cy="199668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326728">
            <a:off x="4270465" y="2979397"/>
            <a:ext cx="1514511" cy="199668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513148" y="3797304"/>
            <a:ext cx="318952" cy="26951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134331" y="3976290"/>
            <a:ext cx="187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deposition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34331" y="4313356"/>
            <a:ext cx="254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generation in p.s.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34331" y="463188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Hit probability p.s. to WLS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129042" y="4966378"/>
            <a:ext cx="299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Blue/green conversion in WLS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134331" y="5304896"/>
            <a:ext cx="210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Transmission in WLS</a:t>
            </a:r>
            <a:endParaRPr lang="en-US" dirty="0"/>
          </a:p>
        </p:txBody>
      </p:sp>
      <p:sp>
        <p:nvSpPr>
          <p:cNvPr id="39" name="5-Point Star 38"/>
          <p:cNvSpPr/>
          <p:nvPr/>
        </p:nvSpPr>
        <p:spPr>
          <a:xfrm>
            <a:off x="2704425" y="4105200"/>
            <a:ext cx="318952" cy="26951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2898810" y="4480982"/>
            <a:ext cx="318952" cy="26951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3054318" y="4791974"/>
            <a:ext cx="318952" cy="26951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3235744" y="5141840"/>
            <a:ext cx="318952" cy="26951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 rot="19533481">
            <a:off x="2770241" y="3938382"/>
            <a:ext cx="678635" cy="180669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19533481">
            <a:off x="2966360" y="4290862"/>
            <a:ext cx="678635" cy="180669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19533481">
            <a:off x="3134827" y="4575938"/>
            <a:ext cx="678635" cy="180669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19533481">
            <a:off x="3329212" y="4925804"/>
            <a:ext cx="678635" cy="180669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9533481">
            <a:off x="2593657" y="3671974"/>
            <a:ext cx="678635" cy="180669"/>
          </a:xfrm>
          <a:custGeom>
            <a:avLst/>
            <a:gdLst>
              <a:gd name="connsiteX0" fmla="*/ 0 w 2971800"/>
              <a:gd name="connsiteY0" fmla="*/ 698504 h 711208"/>
              <a:gd name="connsiteX1" fmla="*/ 304800 w 2971800"/>
              <a:gd name="connsiteY1" fmla="*/ 4 h 711208"/>
              <a:gd name="connsiteX2" fmla="*/ 635000 w 2971800"/>
              <a:gd name="connsiteY2" fmla="*/ 698504 h 711208"/>
              <a:gd name="connsiteX3" fmla="*/ 927100 w 2971800"/>
              <a:gd name="connsiteY3" fmla="*/ 4 h 711208"/>
              <a:gd name="connsiteX4" fmla="*/ 1168400 w 2971800"/>
              <a:gd name="connsiteY4" fmla="*/ 698504 h 711208"/>
              <a:gd name="connsiteX5" fmla="*/ 1460500 w 2971800"/>
              <a:gd name="connsiteY5" fmla="*/ 4 h 711208"/>
              <a:gd name="connsiteX6" fmla="*/ 1714500 w 2971800"/>
              <a:gd name="connsiteY6" fmla="*/ 711204 h 711208"/>
              <a:gd name="connsiteX7" fmla="*/ 1993900 w 2971800"/>
              <a:gd name="connsiteY7" fmla="*/ 12704 h 711208"/>
              <a:gd name="connsiteX8" fmla="*/ 2235200 w 2971800"/>
              <a:gd name="connsiteY8" fmla="*/ 711204 h 711208"/>
              <a:gd name="connsiteX9" fmla="*/ 2463800 w 2971800"/>
              <a:gd name="connsiteY9" fmla="*/ 12704 h 711208"/>
              <a:gd name="connsiteX10" fmla="*/ 2679700 w 2971800"/>
              <a:gd name="connsiteY10" fmla="*/ 698504 h 711208"/>
              <a:gd name="connsiteX11" fmla="*/ 2959100 w 2971800"/>
              <a:gd name="connsiteY11" fmla="*/ 342904 h 711208"/>
              <a:gd name="connsiteX12" fmla="*/ 2959100 w 2971800"/>
              <a:gd name="connsiteY12" fmla="*/ 342904 h 711208"/>
              <a:gd name="connsiteX13" fmla="*/ 2971800 w 2971800"/>
              <a:gd name="connsiteY13" fmla="*/ 330204 h 7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1800" h="711208">
                <a:moveTo>
                  <a:pt x="0" y="698504"/>
                </a:moveTo>
                <a:cubicBezTo>
                  <a:pt x="99483" y="349254"/>
                  <a:pt x="198967" y="4"/>
                  <a:pt x="304800" y="4"/>
                </a:cubicBezTo>
                <a:cubicBezTo>
                  <a:pt x="410633" y="4"/>
                  <a:pt x="531283" y="698504"/>
                  <a:pt x="635000" y="698504"/>
                </a:cubicBezTo>
                <a:cubicBezTo>
                  <a:pt x="738717" y="698504"/>
                  <a:pt x="838200" y="4"/>
                  <a:pt x="927100" y="4"/>
                </a:cubicBezTo>
                <a:cubicBezTo>
                  <a:pt x="1016000" y="4"/>
                  <a:pt x="1079500" y="698504"/>
                  <a:pt x="1168400" y="698504"/>
                </a:cubicBezTo>
                <a:cubicBezTo>
                  <a:pt x="1257300" y="698504"/>
                  <a:pt x="1369483" y="-2113"/>
                  <a:pt x="1460500" y="4"/>
                </a:cubicBezTo>
                <a:cubicBezTo>
                  <a:pt x="1551517" y="2121"/>
                  <a:pt x="1625600" y="709087"/>
                  <a:pt x="1714500" y="711204"/>
                </a:cubicBezTo>
                <a:cubicBezTo>
                  <a:pt x="1803400" y="713321"/>
                  <a:pt x="1907117" y="12704"/>
                  <a:pt x="1993900" y="12704"/>
                </a:cubicBezTo>
                <a:cubicBezTo>
                  <a:pt x="2080683" y="12704"/>
                  <a:pt x="2156883" y="711204"/>
                  <a:pt x="2235200" y="711204"/>
                </a:cubicBezTo>
                <a:cubicBezTo>
                  <a:pt x="2313517" y="711204"/>
                  <a:pt x="2389717" y="14821"/>
                  <a:pt x="2463800" y="12704"/>
                </a:cubicBezTo>
                <a:cubicBezTo>
                  <a:pt x="2537883" y="10587"/>
                  <a:pt x="2597150" y="643471"/>
                  <a:pt x="2679700" y="698504"/>
                </a:cubicBezTo>
                <a:cubicBezTo>
                  <a:pt x="2762250" y="753537"/>
                  <a:pt x="2959100" y="342904"/>
                  <a:pt x="2959100" y="342904"/>
                </a:cubicBezTo>
                <a:lnTo>
                  <a:pt x="2959100" y="342904"/>
                </a:lnTo>
                <a:lnTo>
                  <a:pt x="2971800" y="33020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2778632" y="3684732"/>
            <a:ext cx="453555" cy="112572"/>
          </a:xfrm>
          <a:prstGeom prst="triangle">
            <a:avLst/>
          </a:pr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ightning Bolt 47"/>
          <p:cNvSpPr/>
          <p:nvPr/>
        </p:nvSpPr>
        <p:spPr>
          <a:xfrm>
            <a:off x="2954051" y="3366341"/>
            <a:ext cx="263711" cy="180855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134329" y="5672331"/>
            <a:ext cx="267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Photo-electron conversion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5702300" y="3353383"/>
            <a:ext cx="660307" cy="12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531197" y="2755900"/>
            <a:ext cx="0" cy="100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531197" y="3746500"/>
            <a:ext cx="1140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6583032" y="3045120"/>
            <a:ext cx="842317" cy="686772"/>
          </a:xfrm>
          <a:custGeom>
            <a:avLst/>
            <a:gdLst>
              <a:gd name="connsiteX0" fmla="*/ 0 w 842317"/>
              <a:gd name="connsiteY0" fmla="*/ 686772 h 686772"/>
              <a:gd name="connsiteX1" fmla="*/ 0 w 842317"/>
              <a:gd name="connsiteY1" fmla="*/ 686772 h 686772"/>
              <a:gd name="connsiteX2" fmla="*/ 25918 w 842317"/>
              <a:gd name="connsiteY2" fmla="*/ 570151 h 686772"/>
              <a:gd name="connsiteX3" fmla="*/ 38876 w 842317"/>
              <a:gd name="connsiteY3" fmla="*/ 518319 h 686772"/>
              <a:gd name="connsiteX4" fmla="*/ 77752 w 842317"/>
              <a:gd name="connsiteY4" fmla="*/ 155496 h 686772"/>
              <a:gd name="connsiteX5" fmla="*/ 116629 w 842317"/>
              <a:gd name="connsiteY5" fmla="*/ 90706 h 686772"/>
              <a:gd name="connsiteX6" fmla="*/ 155505 w 842317"/>
              <a:gd name="connsiteY6" fmla="*/ 12958 h 686772"/>
              <a:gd name="connsiteX7" fmla="*/ 194381 w 842317"/>
              <a:gd name="connsiteY7" fmla="*/ 0 h 686772"/>
              <a:gd name="connsiteX8" fmla="*/ 298051 w 842317"/>
              <a:gd name="connsiteY8" fmla="*/ 12958 h 686772"/>
              <a:gd name="connsiteX9" fmla="*/ 323968 w 842317"/>
              <a:gd name="connsiteY9" fmla="*/ 90706 h 686772"/>
              <a:gd name="connsiteX10" fmla="*/ 336927 w 842317"/>
              <a:gd name="connsiteY10" fmla="*/ 129580 h 686772"/>
              <a:gd name="connsiteX11" fmla="*/ 349886 w 842317"/>
              <a:gd name="connsiteY11" fmla="*/ 168454 h 686772"/>
              <a:gd name="connsiteX12" fmla="*/ 388762 w 842317"/>
              <a:gd name="connsiteY12" fmla="*/ 246202 h 686772"/>
              <a:gd name="connsiteX13" fmla="*/ 414679 w 842317"/>
              <a:gd name="connsiteY13" fmla="*/ 298034 h 686772"/>
              <a:gd name="connsiteX14" fmla="*/ 427638 w 842317"/>
              <a:gd name="connsiteY14" fmla="*/ 336907 h 686772"/>
              <a:gd name="connsiteX15" fmla="*/ 466514 w 842317"/>
              <a:gd name="connsiteY15" fmla="*/ 349865 h 686772"/>
              <a:gd name="connsiteX16" fmla="*/ 492432 w 842317"/>
              <a:gd name="connsiteY16" fmla="*/ 388739 h 686772"/>
              <a:gd name="connsiteX17" fmla="*/ 505390 w 842317"/>
              <a:gd name="connsiteY17" fmla="*/ 427613 h 686772"/>
              <a:gd name="connsiteX18" fmla="*/ 531308 w 842317"/>
              <a:gd name="connsiteY18" fmla="*/ 453529 h 686772"/>
              <a:gd name="connsiteX19" fmla="*/ 544266 w 842317"/>
              <a:gd name="connsiteY19" fmla="*/ 492403 h 686772"/>
              <a:gd name="connsiteX20" fmla="*/ 622019 w 842317"/>
              <a:gd name="connsiteY20" fmla="*/ 531277 h 686772"/>
              <a:gd name="connsiteX21" fmla="*/ 699771 w 842317"/>
              <a:gd name="connsiteY21" fmla="*/ 583109 h 686772"/>
              <a:gd name="connsiteX22" fmla="*/ 777524 w 842317"/>
              <a:gd name="connsiteY22" fmla="*/ 609025 h 686772"/>
              <a:gd name="connsiteX23" fmla="*/ 842317 w 842317"/>
              <a:gd name="connsiteY23" fmla="*/ 647898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2317" h="686772">
                <a:moveTo>
                  <a:pt x="0" y="686772"/>
                </a:moveTo>
                <a:lnTo>
                  <a:pt x="0" y="686772"/>
                </a:lnTo>
                <a:cubicBezTo>
                  <a:pt x="8639" y="647898"/>
                  <a:pt x="16963" y="608953"/>
                  <a:pt x="25918" y="570151"/>
                </a:cubicBezTo>
                <a:cubicBezTo>
                  <a:pt x="29923" y="552798"/>
                  <a:pt x="37510" y="536076"/>
                  <a:pt x="38876" y="518319"/>
                </a:cubicBezTo>
                <a:cubicBezTo>
                  <a:pt x="65853" y="167631"/>
                  <a:pt x="18084" y="334491"/>
                  <a:pt x="77752" y="155496"/>
                </a:cubicBezTo>
                <a:cubicBezTo>
                  <a:pt x="94574" y="105032"/>
                  <a:pt x="81053" y="126279"/>
                  <a:pt x="116629" y="90706"/>
                </a:cubicBezTo>
                <a:cubicBezTo>
                  <a:pt x="125166" y="65095"/>
                  <a:pt x="132666" y="31228"/>
                  <a:pt x="155505" y="12958"/>
                </a:cubicBezTo>
                <a:cubicBezTo>
                  <a:pt x="166172" y="4425"/>
                  <a:pt x="181422" y="4319"/>
                  <a:pt x="194381" y="0"/>
                </a:cubicBezTo>
                <a:cubicBezTo>
                  <a:pt x="228938" y="4319"/>
                  <a:pt x="269520" y="-7012"/>
                  <a:pt x="298051" y="12958"/>
                </a:cubicBezTo>
                <a:cubicBezTo>
                  <a:pt x="320431" y="28623"/>
                  <a:pt x="315329" y="64790"/>
                  <a:pt x="323968" y="90706"/>
                </a:cubicBezTo>
                <a:lnTo>
                  <a:pt x="336927" y="129580"/>
                </a:lnTo>
                <a:cubicBezTo>
                  <a:pt x="341247" y="142538"/>
                  <a:pt x="342309" y="157089"/>
                  <a:pt x="349886" y="168454"/>
                </a:cubicBezTo>
                <a:cubicBezTo>
                  <a:pt x="399691" y="243159"/>
                  <a:pt x="356572" y="171095"/>
                  <a:pt x="388762" y="246202"/>
                </a:cubicBezTo>
                <a:cubicBezTo>
                  <a:pt x="396372" y="263957"/>
                  <a:pt x="407069" y="280279"/>
                  <a:pt x="414679" y="298034"/>
                </a:cubicBezTo>
                <a:cubicBezTo>
                  <a:pt x="420060" y="310588"/>
                  <a:pt x="417979" y="327249"/>
                  <a:pt x="427638" y="336907"/>
                </a:cubicBezTo>
                <a:cubicBezTo>
                  <a:pt x="437297" y="346565"/>
                  <a:pt x="453555" y="345546"/>
                  <a:pt x="466514" y="349865"/>
                </a:cubicBezTo>
                <a:cubicBezTo>
                  <a:pt x="475153" y="362823"/>
                  <a:pt x="485467" y="374809"/>
                  <a:pt x="492432" y="388739"/>
                </a:cubicBezTo>
                <a:cubicBezTo>
                  <a:pt x="498541" y="400956"/>
                  <a:pt x="498362" y="415901"/>
                  <a:pt x="505390" y="427613"/>
                </a:cubicBezTo>
                <a:cubicBezTo>
                  <a:pt x="511676" y="438089"/>
                  <a:pt x="522669" y="444890"/>
                  <a:pt x="531308" y="453529"/>
                </a:cubicBezTo>
                <a:cubicBezTo>
                  <a:pt x="535627" y="466487"/>
                  <a:pt x="535733" y="481737"/>
                  <a:pt x="544266" y="492403"/>
                </a:cubicBezTo>
                <a:cubicBezTo>
                  <a:pt x="571879" y="526917"/>
                  <a:pt x="588215" y="512498"/>
                  <a:pt x="622019" y="531277"/>
                </a:cubicBezTo>
                <a:cubicBezTo>
                  <a:pt x="649248" y="546403"/>
                  <a:pt x="670221" y="573260"/>
                  <a:pt x="699771" y="583109"/>
                </a:cubicBezTo>
                <a:cubicBezTo>
                  <a:pt x="725689" y="591748"/>
                  <a:pt x="754792" y="593872"/>
                  <a:pt x="777524" y="609025"/>
                </a:cubicBezTo>
                <a:cubicBezTo>
                  <a:pt x="824437" y="640297"/>
                  <a:pt x="802470" y="627975"/>
                  <a:pt x="842317" y="647898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34331" y="5976873"/>
            <a:ext cx="135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0" grpId="0" animBg="1"/>
      <p:bldP spid="47" grpId="0" animBg="1"/>
      <p:bldP spid="48" grpId="0" animBg="1"/>
      <p:bldP spid="49" grpId="0"/>
      <p:bldP spid="56" grpId="0" animBg="1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 of photons incident on </a:t>
            </a:r>
            <a:r>
              <a:rPr lang="en-US" dirty="0" err="1" smtClean="0"/>
              <a:t>SiPM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344378"/>
              </p:ext>
            </p:extLst>
          </p:nvPr>
        </p:nvGraphicFramePr>
        <p:xfrm>
          <a:off x="2618634" y="1412562"/>
          <a:ext cx="1735498" cy="45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6" name="Equation" r:id="rId3" imgW="1130300" imgH="241300" progId="Equation.3">
                  <p:embed/>
                </p:oleObj>
              </mc:Choice>
              <mc:Fallback>
                <p:oleObj name="Equation" r:id="rId3" imgW="1130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634" y="1412562"/>
                        <a:ext cx="1735498" cy="454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823466"/>
              </p:ext>
            </p:extLst>
          </p:nvPr>
        </p:nvGraphicFramePr>
        <p:xfrm>
          <a:off x="3475434" y="2125349"/>
          <a:ext cx="18351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7" name="Equation" r:id="rId5" imgW="1041400" imgH="241300" progId="Equation.3">
                  <p:embed/>
                </p:oleObj>
              </mc:Choice>
              <mc:Fallback>
                <p:oleObj name="Equation" r:id="rId5" imgW="1041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75434" y="2125349"/>
                        <a:ext cx="1835150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06294"/>
              </p:ext>
            </p:extLst>
          </p:nvPr>
        </p:nvGraphicFramePr>
        <p:xfrm>
          <a:off x="4217755" y="2900363"/>
          <a:ext cx="23304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8" name="Equation" r:id="rId7" imgW="1308100" imgH="228600" progId="Equation.3">
                  <p:embed/>
                </p:oleObj>
              </mc:Choice>
              <mc:Fallback>
                <p:oleObj name="Equation" r:id="rId7" imgW="1308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17755" y="2900363"/>
                        <a:ext cx="233045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015026" y="3397792"/>
            <a:ext cx="0" cy="29049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46899" y="3397792"/>
            <a:ext cx="0" cy="147440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90965" y="3400458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photon yield ~ 1.25e4/MeV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9344" y="4096817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that blue photon from p.s. hits WLS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55570"/>
              </p:ext>
            </p:extLst>
          </p:nvPr>
        </p:nvGraphicFramePr>
        <p:xfrm>
          <a:off x="1528992" y="4486498"/>
          <a:ext cx="3981827" cy="78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9" name="Equation" r:id="rId9" imgW="2628900" imgH="520700" progId="Equation.3">
                  <p:embed/>
                </p:oleObj>
              </mc:Choice>
              <mc:Fallback>
                <p:oleObj name="Equation" r:id="rId9" imgW="2628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8992" y="4486498"/>
                        <a:ext cx="3981827" cy="78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6041224" y="3397792"/>
            <a:ext cx="0" cy="25890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02712" y="5606762"/>
            <a:ext cx="430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that green photon propagates in</a:t>
            </a:r>
          </a:p>
          <a:p>
            <a:r>
              <a:rPr lang="en-US" dirty="0" smtClean="0"/>
              <a:t>WLS by total internal reflection 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185584"/>
              </p:ext>
            </p:extLst>
          </p:nvPr>
        </p:nvGraphicFramePr>
        <p:xfrm>
          <a:off x="2363185" y="6253093"/>
          <a:ext cx="2224497" cy="604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0" name="Equation" r:id="rId11" imgW="1447800" imgH="393700" progId="Equation.3">
                  <p:embed/>
                </p:oleObj>
              </mc:Choice>
              <mc:Fallback>
                <p:oleObj name="Equation" r:id="rId11" imgW="1447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63185" y="6253093"/>
                        <a:ext cx="2224497" cy="604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437531" y="3397792"/>
            <a:ext cx="0" cy="29049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18603" y="3428028"/>
            <a:ext cx="1984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Integral of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</a:p>
          <a:p>
            <a:r>
              <a:rPr lang="en-US" dirty="0" smtClean="0"/>
              <a:t>quantum efficiency</a:t>
            </a:r>
          </a:p>
          <a:p>
            <a:r>
              <a:rPr lang="en-US" dirty="0" smtClean="0"/>
              <a:t>~ 20% (check)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738975" y="1834857"/>
            <a:ext cx="0" cy="29049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82116" y="2609871"/>
            <a:ext cx="0" cy="29049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Single photon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82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Assume for time being that </a:t>
            </a:r>
            <a:r>
              <a:rPr lang="en-US" dirty="0" err="1" smtClean="0"/>
              <a:t>SiPM</a:t>
            </a:r>
            <a:r>
              <a:rPr lang="en-US" dirty="0" smtClean="0"/>
              <a:t> circuit is similar to PMT circuit (</a:t>
            </a:r>
            <a:r>
              <a:rPr lang="en-US" dirty="0" smtClean="0">
                <a:solidFill>
                  <a:srgbClr val="3366FF"/>
                </a:solidFill>
              </a:rPr>
              <a:t>later derive more appropriate approximation</a:t>
            </a:r>
            <a:r>
              <a:rPr lang="en-US" dirty="0" smtClean="0"/>
              <a:t>) i.e.:</a:t>
            </a:r>
          </a:p>
          <a:p>
            <a:pPr lvl="1"/>
            <a:r>
              <a:rPr lang="en-US" dirty="0" smtClean="0"/>
              <a:t>Single high-pass filter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1</a:t>
            </a:r>
            <a:r>
              <a:rPr lang="en-US" dirty="0" smtClean="0"/>
              <a:t>=C</a:t>
            </a:r>
            <a:r>
              <a:rPr lang="en-US" baseline="-25000" dirty="0" smtClean="0"/>
              <a:t>1</a:t>
            </a:r>
            <a:r>
              <a:rPr lang="en-US" dirty="0" smtClean="0"/>
              <a:t>R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 smtClean="0"/>
              <a:t>Series of low-pass filters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=C</a:t>
            </a:r>
            <a:r>
              <a:rPr lang="en-US" baseline="-25000" dirty="0" smtClean="0"/>
              <a:t>2</a:t>
            </a:r>
            <a:r>
              <a:rPr lang="en-US" dirty="0" smtClean="0"/>
              <a:t>R</a:t>
            </a:r>
            <a:r>
              <a:rPr lang="en-US" baseline="-25000" dirty="0" smtClean="0"/>
              <a:t>2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13234"/>
              </p:ext>
            </p:extLst>
          </p:nvPr>
        </p:nvGraphicFramePr>
        <p:xfrm>
          <a:off x="836257" y="3012885"/>
          <a:ext cx="3621543" cy="951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" name="Equation" r:id="rId3" imgW="1739900" imgH="457200" progId="Equation.3">
                  <p:embed/>
                </p:oleObj>
              </mc:Choice>
              <mc:Fallback>
                <p:oleObj name="Equation" r:id="rId3" imgW="1739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257" y="3012885"/>
                        <a:ext cx="3621543" cy="951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841" y="3294338"/>
            <a:ext cx="4352051" cy="28577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98549" cy="29121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Three main contributions:</a:t>
            </a:r>
          </a:p>
          <a:p>
            <a:pPr lvl="1"/>
            <a:r>
              <a:rPr lang="en-US" dirty="0" smtClean="0"/>
              <a:t>Decay times in scintillator and WLS</a:t>
            </a:r>
          </a:p>
          <a:p>
            <a:pPr lvl="1"/>
            <a:r>
              <a:rPr lang="en-US" dirty="0" smtClean="0"/>
              <a:t>Propagation delay</a:t>
            </a:r>
          </a:p>
          <a:p>
            <a:pPr lvl="1"/>
            <a:r>
              <a:rPr lang="en-US" dirty="0" smtClean="0"/>
              <a:t>Internal </a:t>
            </a:r>
            <a:r>
              <a:rPr lang="en-US" dirty="0" err="1" smtClean="0"/>
              <a:t>SiPM</a:t>
            </a:r>
            <a:r>
              <a:rPr lang="en-US" dirty="0" smtClean="0"/>
              <a:t> transit time</a:t>
            </a:r>
          </a:p>
          <a:p>
            <a:r>
              <a:rPr lang="en-US" dirty="0" smtClean="0"/>
              <a:t>Decay time distribution:</a:t>
            </a:r>
          </a:p>
          <a:p>
            <a:pPr lvl="1"/>
            <a:r>
              <a:rPr lang="en-US" dirty="0" smtClean="0"/>
              <a:t>Random variable that is the sum of independent random times</a:t>
            </a:r>
          </a:p>
          <a:p>
            <a:pPr lvl="1"/>
            <a:r>
              <a:rPr lang="en-US" dirty="0" smtClean="0"/>
              <a:t>Characteristic decay times: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p</a:t>
            </a:r>
            <a:r>
              <a:rPr lang="en-US" dirty="0" smtClean="0"/>
              <a:t> and </a:t>
            </a:r>
            <a:r>
              <a:rPr lang="en-US" i="1" dirty="0" smtClean="0"/>
              <a:t>t</a:t>
            </a:r>
            <a:r>
              <a:rPr lang="en-US" i="1" baseline="-25000" dirty="0" smtClean="0"/>
              <a:t>f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224245"/>
              </p:ext>
            </p:extLst>
          </p:nvPr>
        </p:nvGraphicFramePr>
        <p:xfrm>
          <a:off x="1104426" y="4512331"/>
          <a:ext cx="3140604" cy="1037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8" name="Equation" r:id="rId3" imgW="1422400" imgH="469900" progId="Equation.3">
                  <p:embed/>
                </p:oleObj>
              </mc:Choice>
              <mc:Fallback>
                <p:oleObj name="Equation" r:id="rId3" imgW="1422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4426" y="4512331"/>
                        <a:ext cx="3140604" cy="1037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99" y="3890873"/>
            <a:ext cx="3348609" cy="24588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690"/>
            <a:ext cx="5420362" cy="10747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Sum over all photoelectrons of </a:t>
            </a:r>
            <a:r>
              <a:rPr lang="en-US" dirty="0" err="1" smtClean="0"/>
              <a:t>SiPM</a:t>
            </a:r>
            <a:r>
              <a:rPr lang="en-US" dirty="0" smtClean="0"/>
              <a:t> response to single photoelectron.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438566"/>
              </p:ext>
            </p:extLst>
          </p:nvPr>
        </p:nvGraphicFramePr>
        <p:xfrm>
          <a:off x="6178749" y="1417638"/>
          <a:ext cx="2508051" cy="927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" name="Equation" r:id="rId3" imgW="1270000" imgH="469900" progId="Equation.3">
                  <p:embed/>
                </p:oleObj>
              </mc:Choice>
              <mc:Fallback>
                <p:oleObj name="Equation" r:id="rId3" imgW="1270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8749" y="1417638"/>
                        <a:ext cx="2508051" cy="927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53" y="2536698"/>
            <a:ext cx="7840354" cy="37724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TASD and baby-MIND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417638"/>
            <a:ext cx="8229600" cy="45259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 smtClean="0"/>
              <a:t>Secondary/Tertiary beam from SPS: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Slow extraction: &lt; 100000 particles/(10s spill) every 60s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Electronics: 1000-10000 samples/s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Dynamic </a:t>
            </a:r>
            <a:r>
              <a:rPr lang="en-US" dirty="0"/>
              <a:t>range: </a:t>
            </a:r>
            <a:r>
              <a:rPr lang="en-US" dirty="0">
                <a:solidFill>
                  <a:srgbClr val="0000FF"/>
                </a:solidFill>
              </a:rPr>
              <a:t>estimate </a:t>
            </a:r>
            <a:r>
              <a:rPr lang="en-US" dirty="0" smtClean="0">
                <a:solidFill>
                  <a:srgbClr val="0000FF"/>
                </a:solidFill>
              </a:rPr>
              <a:t>500 </a:t>
            </a:r>
            <a:r>
              <a:rPr lang="en-US" dirty="0" err="1">
                <a:solidFill>
                  <a:srgbClr val="0000FF"/>
                </a:solidFill>
              </a:rPr>
              <a:t>p.e.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100 </a:t>
            </a:r>
            <a:r>
              <a:rPr lang="en-US" dirty="0" err="1">
                <a:solidFill>
                  <a:srgbClr val="0000FF"/>
                </a:solidFill>
              </a:rPr>
              <a:t>p.e.</a:t>
            </a:r>
            <a:r>
              <a:rPr lang="en-US" dirty="0">
                <a:solidFill>
                  <a:srgbClr val="0000FF"/>
                </a:solidFill>
              </a:rPr>
              <a:t>/MIP)</a:t>
            </a:r>
          </a:p>
          <a:p>
            <a:pPr>
              <a:lnSpc>
                <a:spcPct val="140000"/>
              </a:lnSpc>
            </a:pPr>
            <a:r>
              <a:rPr lang="en-US" dirty="0"/>
              <a:t>Number of channels: ~</a:t>
            </a:r>
            <a:r>
              <a:rPr lang="en-US" dirty="0" smtClean="0"/>
              <a:t>10000 </a:t>
            </a:r>
            <a:r>
              <a:rPr lang="en-US" dirty="0" err="1"/>
              <a:t>ch.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dirty="0"/>
              <a:t>Allowable noise level: </a:t>
            </a:r>
            <a:r>
              <a:rPr lang="en-US" dirty="0" smtClean="0"/>
              <a:t>0.5 </a:t>
            </a:r>
            <a:r>
              <a:rPr lang="en-US" dirty="0" err="1"/>
              <a:t>p.e.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u="sng" dirty="0" smtClean="0"/>
              <a:t>Timing </a:t>
            </a:r>
            <a:r>
              <a:rPr lang="en-US" u="sng" dirty="0"/>
              <a:t>res.</a:t>
            </a:r>
            <a:r>
              <a:rPr lang="en-US" dirty="0"/>
              <a:t>: </a:t>
            </a:r>
            <a:r>
              <a:rPr lang="en-US" dirty="0" smtClean="0"/>
              <a:t>TBD</a:t>
            </a:r>
          </a:p>
          <a:p>
            <a:pPr>
              <a:lnSpc>
                <a:spcPct val="140000"/>
              </a:lnSpc>
            </a:pPr>
            <a:r>
              <a:rPr lang="en-US" dirty="0"/>
              <a:t>Cost: </a:t>
            </a:r>
            <a:r>
              <a:rPr lang="en-US" dirty="0" smtClean="0"/>
              <a:t>15 CHF</a:t>
            </a:r>
            <a:r>
              <a:rPr lang="en-US" dirty="0"/>
              <a:t>/</a:t>
            </a:r>
            <a:r>
              <a:rPr lang="en-US" dirty="0" smtClean="0"/>
              <a:t>channel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Options: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DRS4/5 (</a:t>
            </a:r>
            <a:r>
              <a:rPr lang="en-US" dirty="0" smtClean="0"/>
              <a:t>PSI, NA61 development)</a:t>
            </a:r>
            <a:endParaRPr lang="en-US" dirty="0" smtClean="0"/>
          </a:p>
          <a:p>
            <a:pPr lvl="1">
              <a:lnSpc>
                <a:spcPct val="140000"/>
              </a:lnSpc>
            </a:pPr>
            <a:r>
              <a:rPr lang="en-US" dirty="0" smtClean="0"/>
              <a:t>MAROC</a:t>
            </a:r>
            <a:r>
              <a:rPr lang="en-US" dirty="0" smtClean="0"/>
              <a:t>/EASIROC (MICE EMR)</a:t>
            </a:r>
          </a:p>
          <a:p>
            <a:pPr lvl="1">
              <a:lnSpc>
                <a:spcPct val="140000"/>
              </a:lnSpc>
            </a:pPr>
            <a:r>
              <a:rPr lang="en-US" strike="sngStrike" dirty="0" smtClean="0"/>
              <a:t>TRIP</a:t>
            </a:r>
            <a:r>
              <a:rPr lang="en-US" strike="sngStrike" dirty="0"/>
              <a:t>-t (T2K ND280</a:t>
            </a:r>
            <a:r>
              <a:rPr lang="en-US" strike="sngStrike" dirty="0" smtClean="0"/>
              <a:t>)</a:t>
            </a:r>
            <a:endParaRPr lang="en-US" strike="sngStrike" dirty="0"/>
          </a:p>
          <a:p>
            <a:pPr lvl="1">
              <a:lnSpc>
                <a:spcPct val="14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258" y="4368800"/>
            <a:ext cx="2120146" cy="2116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370" t="21296" r="6954" b="11667"/>
          <a:stretch/>
        </p:blipFill>
        <p:spPr>
          <a:xfrm>
            <a:off x="6170404" y="1686245"/>
            <a:ext cx="2605296" cy="164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50" y="3614739"/>
            <a:ext cx="2424237" cy="196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6800334" y="4521670"/>
            <a:ext cx="67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DRS4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5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DRS4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30200" y="1787078"/>
            <a:ext cx="8229600" cy="4525963"/>
          </a:xfrm>
        </p:spPr>
        <p:txBody>
          <a:bodyPr/>
          <a:lstStyle/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Fabricated in 0.25 </a:t>
            </a:r>
            <a:r>
              <a:rPr lang="en-US" sz="1600" dirty="0">
                <a:latin typeface="Symbol" charset="0"/>
                <a:ea typeface="ヒラギノ角ゴ Pro W3" charset="0"/>
                <a:cs typeface="ヒラギノ角ゴ Pro W3" charset="0"/>
              </a:rPr>
              <a:t>m</a:t>
            </a: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m 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1P5M MMC process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(UMC), 5 x 5 mm2, 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radiation hard</a:t>
            </a:r>
          </a:p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8+1 </a:t>
            </a:r>
            <a:r>
              <a:rPr lang="en-US" sz="1600" dirty="0" err="1">
                <a:latin typeface="Tahoma" charset="0"/>
                <a:ea typeface="ヒラギノ角ゴ Pro W3" charset="0"/>
                <a:cs typeface="ヒラギノ角ゴ Pro W3" charset="0"/>
              </a:rPr>
              <a:t>ch.</a:t>
            </a: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 each 1024 bins,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4 </a:t>
            </a:r>
            <a:r>
              <a:rPr lang="en-US" sz="1600" dirty="0" err="1">
                <a:latin typeface="Tahoma" charset="0"/>
                <a:ea typeface="ヒラギノ角ゴ Pro W3" charset="0"/>
                <a:cs typeface="ヒラギノ角ゴ Pro W3" charset="0"/>
              </a:rPr>
              <a:t>ch.</a:t>
            </a: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 2048, …, 1 </a:t>
            </a:r>
            <a:r>
              <a:rPr lang="en-US" sz="1600" dirty="0" err="1">
                <a:latin typeface="Tahoma" charset="0"/>
                <a:ea typeface="ヒラギノ角ゴ Pro W3" charset="0"/>
                <a:cs typeface="ヒラギノ角ゴ Pro W3" charset="0"/>
              </a:rPr>
              <a:t>ch.</a:t>
            </a: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 8192</a:t>
            </a:r>
          </a:p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Passive differential 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inputs/outputs</a:t>
            </a:r>
          </a:p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Sampling speed 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700 MHz … 5 GHz</a:t>
            </a:r>
          </a:p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On-chip PLL stabilization</a:t>
            </a:r>
          </a:p>
          <a:p>
            <a:pPr marL="176213" indent="-176213">
              <a:buFontTx/>
              <a:buChar char="•"/>
            </a:pP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Readout speed 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30 MHz, multiplexed</a:t>
            </a:r>
            <a:b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</a:br>
            <a:r>
              <a:rPr lang="en-US" sz="1600" dirty="0">
                <a:latin typeface="Tahoma" charset="0"/>
                <a:ea typeface="ヒラギノ角ゴ Pro W3" charset="0"/>
                <a:cs typeface="ヒラギノ角ゴ Pro W3" charset="0"/>
              </a:rPr>
              <a:t>or in parallel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1417639"/>
            <a:ext cx="6067136" cy="490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0200" y="6108700"/>
            <a:ext cx="9906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73200" y="6108700"/>
            <a:ext cx="9906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Ampli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16200" y="6108700"/>
            <a:ext cx="9906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59200" y="6108700"/>
            <a:ext cx="9906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902200" y="6108700"/>
            <a:ext cx="9906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38543" y="1339334"/>
            <a:ext cx="101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Bravar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249507" y="6370641"/>
            <a:ext cx="37118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42572" y="6370638"/>
            <a:ext cx="37118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548207" y="6370639"/>
            <a:ext cx="37118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65807" y="6370640"/>
            <a:ext cx="37118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1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351"/>
          <a:stretch/>
        </p:blipFill>
        <p:spPr>
          <a:xfrm>
            <a:off x="0" y="819379"/>
            <a:ext cx="8607237" cy="5733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8127" y="1341438"/>
            <a:ext cx="18261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MAROC/EASIROC</a:t>
            </a:r>
          </a:p>
          <a:p>
            <a:r>
              <a:rPr lang="en-US" dirty="0" smtClean="0"/>
              <a:t>Option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781270"/>
          </a:xfrm>
        </p:spPr>
        <p:txBody>
          <a:bodyPr/>
          <a:lstStyle/>
          <a:p>
            <a:r>
              <a:rPr lang="en-US" dirty="0" smtClean="0"/>
              <a:t>MICE EMR Electronics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5125745"/>
            <a:ext cx="1960068" cy="56385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6121400" y="6083300"/>
            <a:ext cx="368300" cy="47625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00750" y="5308600"/>
            <a:ext cx="933450" cy="381000"/>
          </a:xfrm>
          <a:prstGeom prst="line">
            <a:avLst/>
          </a:prstGeom>
          <a:ln w="12700">
            <a:solidFill>
              <a:schemeClr val="tx1">
                <a:alpha val="51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4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Omega Micro Chips - LAL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103"/>
            <a:ext cx="9144000" cy="55158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800" y="1417638"/>
            <a:ext cx="1054100" cy="5351462"/>
          </a:xfrm>
          <a:prstGeom prst="rect">
            <a:avLst/>
          </a:prstGeom>
          <a:solidFill>
            <a:srgbClr val="FF66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66900" y="1417638"/>
            <a:ext cx="2108200" cy="5351462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75100" y="1417638"/>
            <a:ext cx="1054100" cy="5351462"/>
          </a:xfrm>
          <a:prstGeom prst="rect">
            <a:avLst/>
          </a:prstGeom>
          <a:solidFill>
            <a:srgbClr val="FF66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01700" y="2908300"/>
            <a:ext cx="381000" cy="184150"/>
          </a:xfrm>
          <a:prstGeom prst="ellipse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84400" y="3530600"/>
            <a:ext cx="381000" cy="18415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25800" y="3530600"/>
            <a:ext cx="381000" cy="18415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25900" y="2965450"/>
            <a:ext cx="381000" cy="184150"/>
          </a:xfrm>
          <a:prstGeom prst="ellipse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4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EASIROC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dirty="0"/>
              <a:t>Number of channels: 32 </a:t>
            </a:r>
          </a:p>
          <a:p>
            <a:r>
              <a:rPr lang="en-US" dirty="0" smtClean="0"/>
              <a:t>Analogue </a:t>
            </a:r>
            <a:r>
              <a:rPr lang="en-US" dirty="0"/>
              <a:t>core : </a:t>
            </a:r>
          </a:p>
          <a:p>
            <a:pPr lvl="1"/>
            <a:r>
              <a:rPr lang="en-US" dirty="0" smtClean="0"/>
              <a:t>Internal </a:t>
            </a:r>
            <a:r>
              <a:rPr lang="en-US" dirty="0"/>
              <a:t>input 8-bit DAC (0-4.5V) for individual SiPM gain adjustment </a:t>
            </a:r>
          </a:p>
          <a:p>
            <a:pPr lvl="1"/>
            <a:r>
              <a:rPr lang="en-US" dirty="0" smtClean="0"/>
              <a:t>Individually </a:t>
            </a:r>
            <a:r>
              <a:rPr lang="en-US" dirty="0"/>
              <a:t>addressable calibration injection capacitance </a:t>
            </a:r>
          </a:p>
          <a:p>
            <a:pPr lvl="1"/>
            <a:r>
              <a:rPr lang="en-US" dirty="0" smtClean="0"/>
              <a:t>Energy </a:t>
            </a:r>
            <a:r>
              <a:rPr lang="en-US" dirty="0"/>
              <a:t>measurement : 14-bit dynamic range </a:t>
            </a:r>
          </a:p>
          <a:p>
            <a:pPr lvl="2"/>
            <a:r>
              <a:rPr lang="en-US" dirty="0" smtClean="0"/>
              <a:t>2 </a:t>
            </a:r>
            <a:r>
              <a:rPr lang="en-US" dirty="0" err="1"/>
              <a:t>tuneable</a:t>
            </a:r>
            <a:r>
              <a:rPr lang="en-US" dirty="0"/>
              <a:t> gains followed by 2 adjustable shapers </a:t>
            </a:r>
          </a:p>
          <a:p>
            <a:pPr lvl="2"/>
            <a:r>
              <a:rPr lang="en-US" dirty="0" smtClean="0"/>
              <a:t>Analogue </a:t>
            </a:r>
            <a:r>
              <a:rPr lang="en-US" dirty="0"/>
              <a:t>memory (Track &amp; Hold cell) for low gain and high gain </a:t>
            </a:r>
          </a:p>
          <a:p>
            <a:pPr lvl="2"/>
            <a:r>
              <a:rPr lang="en-US" dirty="0" smtClean="0"/>
              <a:t>Common </a:t>
            </a:r>
            <a:r>
              <a:rPr lang="en-US" dirty="0"/>
              <a:t>10-bit DAC for threshold adjustment </a:t>
            </a:r>
          </a:p>
          <a:p>
            <a:pPr lvl="2"/>
            <a:r>
              <a:rPr lang="en-US" dirty="0" smtClean="0"/>
              <a:t>Variable </a:t>
            </a:r>
            <a:r>
              <a:rPr lang="en-US" dirty="0"/>
              <a:t>shaping time: from 25 ns to 175 ns </a:t>
            </a:r>
          </a:p>
          <a:p>
            <a:pPr lvl="2"/>
            <a:r>
              <a:rPr lang="ro-RO" dirty="0" smtClean="0"/>
              <a:t>from </a:t>
            </a:r>
            <a:r>
              <a:rPr lang="ro-RO" dirty="0"/>
              <a:t>160 fC </a:t>
            </a:r>
            <a:r>
              <a:rPr lang="ro-RO" dirty="0" smtClean="0">
                <a:latin typeface="Wingdings"/>
              </a:rPr>
              <a:t></a:t>
            </a:r>
            <a:r>
              <a:rPr lang="ro-RO" dirty="0" smtClean="0"/>
              <a:t>320 </a:t>
            </a:r>
            <a:r>
              <a:rPr lang="ro-RO" dirty="0"/>
              <a:t>pC (ie. 1 pe </a:t>
            </a:r>
            <a:r>
              <a:rPr lang="ro-RO" dirty="0" smtClean="0">
                <a:latin typeface="Wingdings"/>
              </a:rPr>
              <a:t></a:t>
            </a:r>
            <a:r>
              <a:rPr lang="ro-RO" dirty="0" smtClean="0"/>
              <a:t>2000 </a:t>
            </a:r>
            <a:r>
              <a:rPr lang="ro-RO" dirty="0"/>
              <a:t>pe @ SiPM gain = 10</a:t>
            </a:r>
            <a:r>
              <a:rPr lang="ro-RO" baseline="30000" dirty="0"/>
              <a:t>6</a:t>
            </a:r>
            <a:r>
              <a:rPr lang="ro-RO" dirty="0"/>
              <a:t>) </a:t>
            </a:r>
          </a:p>
          <a:p>
            <a:pPr lvl="2"/>
            <a:r>
              <a:rPr lang="en-US" dirty="0" err="1" smtClean="0"/>
              <a:t>pe</a:t>
            </a:r>
            <a:r>
              <a:rPr lang="en-US" dirty="0"/>
              <a:t>/noise ratio : ~10 @ SiPM gain 10</a:t>
            </a:r>
            <a:r>
              <a:rPr lang="en-US" baseline="30000" dirty="0"/>
              <a:t>6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Trigger </a:t>
            </a:r>
            <a:r>
              <a:rPr lang="en-US" dirty="0"/>
              <a:t>output </a:t>
            </a:r>
          </a:p>
          <a:p>
            <a:pPr lvl="2"/>
            <a:r>
              <a:rPr lang="en-US" dirty="0" err="1" smtClean="0"/>
              <a:t>pe</a:t>
            </a:r>
            <a:r>
              <a:rPr lang="en-US" dirty="0"/>
              <a:t>/noise ratio on trigger channel : ~ 25 </a:t>
            </a:r>
          </a:p>
          <a:p>
            <a:pPr lvl="2"/>
            <a:r>
              <a:rPr lang="en-US" dirty="0" smtClean="0"/>
              <a:t>Fast </a:t>
            </a:r>
            <a:r>
              <a:rPr lang="en-US" dirty="0"/>
              <a:t>shaper : ~15ns </a:t>
            </a:r>
          </a:p>
          <a:p>
            <a:pPr lvl="2"/>
            <a:r>
              <a:rPr lang="ro-RO" dirty="0" smtClean="0"/>
              <a:t>Trigger </a:t>
            </a:r>
            <a:r>
              <a:rPr lang="ro-RO" dirty="0"/>
              <a:t>on 50 fC (ie. 1/3 pe @ SiPM gain = 10</a:t>
            </a:r>
            <a:r>
              <a:rPr lang="ro-RO" baseline="30000" dirty="0"/>
              <a:t>6</a:t>
            </a:r>
            <a:r>
              <a:rPr lang="ro-RO" dirty="0"/>
              <a:t>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5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Accelerator-based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</a:t>
            </a:r>
            <a:r>
              <a:rPr lang="en-US" dirty="0" smtClean="0"/>
              <a:t>wo recent proposals (in Europe):</a:t>
            </a:r>
            <a:endParaRPr lang="en-US" dirty="0" smtClean="0"/>
          </a:p>
          <a:p>
            <a:pPr lvl="1"/>
            <a:r>
              <a:rPr lang="en-US" dirty="0" smtClean="0"/>
              <a:t>One short-baseline experiment at CERN-SPS (</a:t>
            </a:r>
            <a:r>
              <a:rPr lang="en-US" dirty="0" smtClean="0">
                <a:solidFill>
                  <a:srgbClr val="0000FF"/>
                </a:solidFill>
              </a:rPr>
              <a:t>SPSC-P-</a:t>
            </a:r>
            <a:r>
              <a:rPr lang="en-US" dirty="0" smtClean="0">
                <a:solidFill>
                  <a:srgbClr val="0000FF"/>
                </a:solidFill>
              </a:rPr>
              <a:t>347: 15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March 2012</a:t>
            </a:r>
            <a:r>
              <a:rPr lang="en-US" dirty="0" smtClean="0"/>
              <a:t>): neutrino beam to search for sterile neutrinos with the ICARUS T600 </a:t>
            </a:r>
            <a:r>
              <a:rPr lang="en-US" dirty="0" err="1" smtClean="0"/>
              <a:t>Lar</a:t>
            </a:r>
            <a:r>
              <a:rPr lang="en-US" dirty="0" smtClean="0"/>
              <a:t> TPC @ 1600m + T150 @ 300m from proton target.</a:t>
            </a:r>
            <a:endParaRPr lang="en-US" dirty="0" smtClean="0"/>
          </a:p>
          <a:p>
            <a:pPr lvl="1"/>
            <a:r>
              <a:rPr lang="en-US" dirty="0" smtClean="0"/>
              <a:t>One long-baseline experiment at CERN-SPS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SPSC</a:t>
            </a:r>
            <a:r>
              <a:rPr lang="en-US" dirty="0" smtClean="0">
                <a:solidFill>
                  <a:srgbClr val="0000FF"/>
                </a:solidFill>
              </a:rPr>
              <a:t>-EOI-007-</a:t>
            </a:r>
            <a:r>
              <a:rPr lang="en-US" dirty="0" smtClean="0">
                <a:solidFill>
                  <a:srgbClr val="0000FF"/>
                </a:solidFill>
              </a:rPr>
              <a:t>LBNO: 28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June 2012</a:t>
            </a:r>
            <a:r>
              <a:rPr lang="en-US" dirty="0" smtClean="0"/>
              <a:t>)</a:t>
            </a:r>
            <a:r>
              <a:rPr lang="en-US" dirty="0" smtClean="0"/>
              <a:t>: Investigate all </a:t>
            </a:r>
            <a:r>
              <a:rPr lang="en-US" dirty="0" err="1" smtClean="0"/>
              <a:t>flavour</a:t>
            </a:r>
            <a:r>
              <a:rPr lang="en-US" dirty="0" smtClean="0"/>
              <a:t> oscillations </a:t>
            </a:r>
            <a:r>
              <a:rPr lang="en-GB" dirty="0"/>
              <a:t>(</a:t>
            </a:r>
            <a:r>
              <a:rPr lang="en-GB" i="1" dirty="0">
                <a:latin typeface="Symbol" charset="2"/>
                <a:cs typeface="Symbol" charset="2"/>
              </a:rPr>
              <a:t>n</a:t>
            </a:r>
            <a:r>
              <a:rPr lang="en-GB" i="1" baseline="-25000" dirty="0">
                <a:latin typeface="Symbol" charset="2"/>
                <a:cs typeface="Symbol" charset="2"/>
              </a:rPr>
              <a:t>m</a:t>
            </a:r>
            <a:r>
              <a:rPr lang="en-GB" dirty="0"/>
              <a:t> to </a:t>
            </a:r>
            <a:r>
              <a:rPr lang="en-GB" i="1" dirty="0">
                <a:latin typeface="Symbol" charset="2"/>
                <a:cs typeface="Symbol" charset="2"/>
              </a:rPr>
              <a:t>n</a:t>
            </a:r>
            <a:r>
              <a:rPr lang="en-GB" i="1" baseline="-25000" dirty="0">
                <a:latin typeface="Symbol" charset="2"/>
                <a:cs typeface="Symbol" charset="2"/>
              </a:rPr>
              <a:t>m</a:t>
            </a:r>
            <a:r>
              <a:rPr lang="en-GB" dirty="0"/>
              <a:t>, </a:t>
            </a:r>
            <a:r>
              <a:rPr lang="en-GB" i="1" dirty="0">
                <a:latin typeface="Symbol" charset="2"/>
                <a:cs typeface="Symbol" charset="2"/>
              </a:rPr>
              <a:t>n</a:t>
            </a:r>
            <a:r>
              <a:rPr lang="en-GB" i="1" baseline="-25000" dirty="0">
                <a:latin typeface="Symbol" charset="2"/>
                <a:cs typeface="Symbol" charset="2"/>
              </a:rPr>
              <a:t>m</a:t>
            </a:r>
            <a:r>
              <a:rPr lang="en-GB" dirty="0"/>
              <a:t> to </a:t>
            </a:r>
            <a:r>
              <a:rPr lang="en-GB" i="1" dirty="0" err="1">
                <a:latin typeface="Symbol" charset="2"/>
                <a:cs typeface="Symbol" charset="2"/>
              </a:rPr>
              <a:t>n</a:t>
            </a:r>
            <a:r>
              <a:rPr lang="en-GB" i="1" baseline="-25000" dirty="0" err="1">
                <a:latin typeface="Symbol" charset="2"/>
                <a:cs typeface="Symbol" charset="2"/>
              </a:rPr>
              <a:t>t</a:t>
            </a:r>
            <a:r>
              <a:rPr lang="en-GB" dirty="0"/>
              <a:t>, </a:t>
            </a:r>
            <a:r>
              <a:rPr lang="en-GB" i="1" dirty="0">
                <a:latin typeface="Symbol" charset="2"/>
                <a:cs typeface="Symbol" charset="2"/>
              </a:rPr>
              <a:t>n</a:t>
            </a:r>
            <a:r>
              <a:rPr lang="en-GB" i="1" baseline="-25000" dirty="0">
                <a:latin typeface="Symbol" charset="2"/>
                <a:cs typeface="Symbol" charset="2"/>
              </a:rPr>
              <a:t>m</a:t>
            </a:r>
            <a:r>
              <a:rPr lang="en-GB" dirty="0"/>
              <a:t> to </a:t>
            </a:r>
            <a:r>
              <a:rPr lang="en-GB" i="1" dirty="0" smtClean="0">
                <a:latin typeface="Symbol" charset="2"/>
                <a:cs typeface="Symbol" charset="2"/>
              </a:rPr>
              <a:t>n</a:t>
            </a:r>
            <a:r>
              <a:rPr lang="en-GB" i="1" baseline="-25000" dirty="0" smtClean="0"/>
              <a:t>e</a:t>
            </a:r>
            <a:r>
              <a:rPr lang="en-GB" dirty="0" smtClean="0"/>
              <a:t>) </a:t>
            </a:r>
            <a:r>
              <a:rPr lang="en-GB" dirty="0"/>
              <a:t>with neutrinos and antineutrinos, </a:t>
            </a:r>
            <a:r>
              <a:rPr lang="en-GB" dirty="0" err="1"/>
              <a:t>explicitely</a:t>
            </a:r>
            <a:r>
              <a:rPr lang="en-GB" dirty="0"/>
              <a:t> testing the existence of CP-violation and conclusively determining mass hierarchy for any value of </a:t>
            </a:r>
            <a:r>
              <a:rPr lang="en-GB" i="1" dirty="0" err="1">
                <a:latin typeface="Symbol" charset="2"/>
                <a:cs typeface="Symbol" charset="2"/>
              </a:rPr>
              <a:t>d</a:t>
            </a:r>
            <a:r>
              <a:rPr lang="en-GB" i="1" baseline="-25000" dirty="0" err="1"/>
              <a:t>CP</a:t>
            </a:r>
            <a:r>
              <a:rPr lang="en-GB" dirty="0"/>
              <a:t>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Both instrumented </a:t>
            </a:r>
            <a:r>
              <a:rPr lang="en-US" dirty="0" smtClean="0"/>
              <a:t>with liquid </a:t>
            </a:r>
            <a:r>
              <a:rPr lang="en-US" dirty="0" smtClean="0"/>
              <a:t>argon </a:t>
            </a:r>
            <a:r>
              <a:rPr lang="en-US" dirty="0" smtClean="0"/>
              <a:t>detectors and </a:t>
            </a:r>
            <a:r>
              <a:rPr lang="en-US" dirty="0" err="1" smtClean="0"/>
              <a:t>magnetised</a:t>
            </a:r>
            <a:r>
              <a:rPr lang="en-US" dirty="0" smtClean="0"/>
              <a:t> iron detectors.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0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EASIROC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3194" y="-303905"/>
            <a:ext cx="5364913" cy="84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7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EASIROC Evaluation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5900" y="1373194"/>
            <a:ext cx="3721100" cy="256539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Enables tests of most of the functionality of the EASIROC.</a:t>
            </a:r>
          </a:p>
          <a:p>
            <a:r>
              <a:rPr lang="en-US" sz="2400" dirty="0" smtClean="0"/>
              <a:t>Full access to slow control 456 bits.</a:t>
            </a:r>
          </a:p>
          <a:p>
            <a:r>
              <a:rPr lang="en-US" sz="2400" dirty="0" smtClean="0"/>
              <a:t>Pins on I/O allow for easy monitoring.</a:t>
            </a:r>
          </a:p>
          <a:p>
            <a:r>
              <a:rPr lang="en-US" sz="2400" dirty="0" smtClean="0"/>
              <a:t>External ADCs for analogue signal tests.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267200" y="1181100"/>
            <a:ext cx="4550276" cy="5380038"/>
            <a:chOff x="4430712" y="1417638"/>
            <a:chExt cx="4386764" cy="5168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0712" y="1417638"/>
              <a:ext cx="4386764" cy="51689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86312" y="1417638"/>
              <a:ext cx="1473200" cy="233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9" y="3805238"/>
            <a:ext cx="3798031" cy="172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399570"/>
            <a:ext cx="2286555" cy="14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4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40667" r="58084" b="31641"/>
          <a:stretch/>
        </p:blipFill>
        <p:spPr bwMode="auto">
          <a:xfrm>
            <a:off x="4487007" y="1417638"/>
            <a:ext cx="4199793" cy="253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41396" r="58084" b="31387"/>
          <a:stretch/>
        </p:blipFill>
        <p:spPr bwMode="auto">
          <a:xfrm>
            <a:off x="4487007" y="4070994"/>
            <a:ext cx="4180338" cy="254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86197"/>
            <a:ext cx="36576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2100" y="2759076"/>
            <a:ext cx="1813747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Val Evt signal effect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08100" y="4575176"/>
            <a:ext cx="23114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Trigger output using latch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" y="6363220"/>
            <a:ext cx="34798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Trigger output in direct discriminator mode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65901" y="1895476"/>
            <a:ext cx="66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Latch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65901" y="4882953"/>
            <a:ext cx="66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Direct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7119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Preamp </a:t>
            </a:r>
            <a:r>
              <a:rPr lang="en-US" dirty="0"/>
              <a:t>F</a:t>
            </a:r>
            <a:r>
              <a:rPr lang="en-US" dirty="0" smtClean="0"/>
              <a:t>eedback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1734974" y="1417638"/>
            <a:ext cx="6083300" cy="17145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834743"/>
              </p:ext>
            </p:extLst>
          </p:nvPr>
        </p:nvGraphicFramePr>
        <p:xfrm>
          <a:off x="1424" y="3213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744651"/>
              </p:ext>
            </p:extLst>
          </p:nvPr>
        </p:nvGraphicFramePr>
        <p:xfrm>
          <a:off x="4573424" y="3213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55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876"/>
            <a:ext cx="6324600" cy="1143000"/>
          </a:xfrm>
        </p:spPr>
        <p:txBody>
          <a:bodyPr/>
          <a:lstStyle/>
          <a:p>
            <a:r>
              <a:rPr lang="en-US" dirty="0" smtClean="0"/>
              <a:t>Shaper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8601"/>
              </p:ext>
            </p:extLst>
          </p:nvPr>
        </p:nvGraphicFramePr>
        <p:xfrm>
          <a:off x="0" y="0"/>
          <a:ext cx="4191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56938"/>
              </p:ext>
            </p:extLst>
          </p:nvPr>
        </p:nvGraphicFramePr>
        <p:xfrm>
          <a:off x="3048000" y="21336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871030"/>
              </p:ext>
            </p:extLst>
          </p:nvPr>
        </p:nvGraphicFramePr>
        <p:xfrm>
          <a:off x="4953000" y="43434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1" y="3733800"/>
            <a:ext cx="2683499" cy="2387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2987" y="6127234"/>
            <a:ext cx="278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T&amp;H is OR32 with programmable delay through FPGA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735" y="939800"/>
            <a:ext cx="2261265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Shaper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300447"/>
              </p:ext>
            </p:extLst>
          </p:nvPr>
        </p:nvGraphicFramePr>
        <p:xfrm>
          <a:off x="0" y="38433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804792"/>
              </p:ext>
            </p:extLst>
          </p:nvPr>
        </p:nvGraphicFramePr>
        <p:xfrm>
          <a:off x="0" y="1092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8" t="41115" r="30954" b="3401"/>
          <a:stretch/>
        </p:blipFill>
        <p:spPr bwMode="auto">
          <a:xfrm>
            <a:off x="4914900" y="1092200"/>
            <a:ext cx="3962072" cy="54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6993" y="4844365"/>
            <a:ext cx="5693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125ns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54880" y="4195295"/>
            <a:ext cx="4816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80ns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840454" y="4581960"/>
            <a:ext cx="4816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50ns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97821" y="4542490"/>
            <a:ext cx="607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12.5ns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008526" y="939800"/>
            <a:ext cx="0" cy="698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76524" y="678934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ns time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4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Discriminator DAC Scan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828839"/>
              </p:ext>
            </p:extLst>
          </p:nvPr>
        </p:nvGraphicFramePr>
        <p:xfrm>
          <a:off x="2044700" y="1809750"/>
          <a:ext cx="61722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4578350"/>
            <a:ext cx="2019300" cy="1925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5029200"/>
            <a:ext cx="4699000" cy="6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Ionisation</a:t>
            </a:r>
            <a:r>
              <a:rPr lang="en-US" dirty="0" smtClean="0"/>
              <a:t> Cooling Experiment (MICE)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beam_line_plus_cooling_cha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578"/>
            <a:ext cx="9144000" cy="41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95"/>
            <a:ext cx="8229600" cy="1143000"/>
          </a:xfrm>
        </p:spPr>
        <p:txBody>
          <a:bodyPr/>
          <a:lstStyle/>
          <a:p>
            <a:r>
              <a:rPr lang="en-US" dirty="0" smtClean="0"/>
              <a:t>MICE EMR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995"/>
            <a:ext cx="9144000" cy="52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EMR construction/commissioning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171700"/>
            <a:ext cx="6261100" cy="306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" y="5994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Asfandiyarov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44345" cy="1143000"/>
          </a:xfrm>
        </p:spPr>
        <p:txBody>
          <a:bodyPr/>
          <a:lstStyle/>
          <a:p>
            <a:r>
              <a:rPr lang="en-US" dirty="0" smtClean="0"/>
              <a:t>CN2PY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545" y="404766"/>
            <a:ext cx="6242455" cy="61230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1600" y="1417638"/>
            <a:ext cx="2622145" cy="3829231"/>
            <a:chOff x="4724401" y="1239838"/>
            <a:chExt cx="4292599" cy="50081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653" y="1239838"/>
              <a:ext cx="4160347" cy="500814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24401" y="3505200"/>
              <a:ext cx="8763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6890" y="5695434"/>
            <a:ext cx="192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Mine closure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6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129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0090"/>
                </a:solidFill>
              </a:rPr>
              <a:t>Work ongoing </a:t>
            </a:r>
            <a:r>
              <a:rPr lang="en-US" sz="1800" dirty="0">
                <a:solidFill>
                  <a:srgbClr val="000090"/>
                </a:solidFill>
              </a:rPr>
              <a:t>to “freeze” a number of parameters for </a:t>
            </a:r>
            <a:r>
              <a:rPr lang="en-US" sz="1800" b="1" dirty="0">
                <a:solidFill>
                  <a:srgbClr val="000090"/>
                </a:solidFill>
              </a:rPr>
              <a:t>production</a:t>
            </a:r>
            <a:r>
              <a:rPr lang="en-US" sz="1800" dirty="0">
                <a:solidFill>
                  <a:srgbClr val="000090"/>
                </a:solidFill>
              </a:rPr>
              <a:t>:</a:t>
            </a:r>
          </a:p>
          <a:p>
            <a:pPr lvl="1"/>
            <a:r>
              <a:rPr lang="en-US" sz="1800" dirty="0">
                <a:solidFill>
                  <a:srgbClr val="000090"/>
                </a:solidFill>
              </a:rPr>
              <a:t>Magnetisation of MIND (</a:t>
            </a:r>
            <a:r>
              <a:rPr lang="en-US" sz="1800" b="1" dirty="0">
                <a:solidFill>
                  <a:srgbClr val="000090"/>
                </a:solidFill>
              </a:rPr>
              <a:t>steel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Oct</a:t>
            </a:r>
            <a:r>
              <a:rPr lang="en-US" sz="1800" dirty="0" smtClean="0">
                <a:solidFill>
                  <a:srgbClr val="000090"/>
                </a:solidFill>
              </a:rPr>
              <a:t>. </a:t>
            </a:r>
            <a:r>
              <a:rPr lang="en-US" sz="1800" dirty="0">
                <a:solidFill>
                  <a:srgbClr val="000090"/>
                </a:solidFill>
              </a:rPr>
              <a:t>2012)</a:t>
            </a:r>
          </a:p>
          <a:p>
            <a:pPr lvl="1"/>
            <a:r>
              <a:rPr lang="en-US" sz="1800" b="1" dirty="0">
                <a:solidFill>
                  <a:srgbClr val="000090"/>
                </a:solidFill>
              </a:rPr>
              <a:t>Scintillator</a:t>
            </a:r>
            <a:r>
              <a:rPr lang="en-US" sz="1800" dirty="0">
                <a:solidFill>
                  <a:srgbClr val="000090"/>
                </a:solidFill>
              </a:rPr>
              <a:t> slabs (Dec. 2012)</a:t>
            </a:r>
          </a:p>
          <a:p>
            <a:pPr lvl="1"/>
            <a:r>
              <a:rPr lang="en-US" sz="1800" b="1" dirty="0" err="1">
                <a:solidFill>
                  <a:srgbClr val="000090"/>
                </a:solidFill>
              </a:rPr>
              <a:t>SiPMs</a:t>
            </a:r>
            <a:r>
              <a:rPr lang="en-US" sz="1800" dirty="0">
                <a:solidFill>
                  <a:srgbClr val="000090"/>
                </a:solidFill>
              </a:rPr>
              <a:t> (April 2013)</a:t>
            </a:r>
          </a:p>
          <a:p>
            <a:pPr lvl="1"/>
            <a:r>
              <a:rPr lang="en-US" sz="1800" b="1" dirty="0">
                <a:solidFill>
                  <a:srgbClr val="000090"/>
                </a:solidFill>
              </a:rPr>
              <a:t>Electronics</a:t>
            </a:r>
            <a:r>
              <a:rPr lang="en-US" sz="1800" dirty="0">
                <a:solidFill>
                  <a:srgbClr val="000090"/>
                </a:solidFill>
              </a:rPr>
              <a:t> (Aug. 2013)</a:t>
            </a:r>
          </a:p>
          <a:p>
            <a:pPr>
              <a:spcBef>
                <a:spcPts val="1632"/>
              </a:spcBef>
            </a:pPr>
            <a:r>
              <a:rPr lang="en-US" sz="1800" b="1" dirty="0">
                <a:solidFill>
                  <a:srgbClr val="660066"/>
                </a:solidFill>
              </a:rPr>
              <a:t>Simulations</a:t>
            </a:r>
            <a:r>
              <a:rPr lang="en-US" sz="1800" dirty="0">
                <a:solidFill>
                  <a:srgbClr val="660066"/>
                </a:solidFill>
              </a:rPr>
              <a:t>:</a:t>
            </a:r>
          </a:p>
          <a:p>
            <a:pPr lvl="1"/>
            <a:r>
              <a:rPr lang="en-US" sz="1800" b="1" dirty="0">
                <a:solidFill>
                  <a:srgbClr val="660066"/>
                </a:solidFill>
              </a:rPr>
              <a:t>Baby-MIND Geant4</a:t>
            </a:r>
            <a:r>
              <a:rPr lang="en-US" sz="1800" dirty="0">
                <a:solidFill>
                  <a:srgbClr val="660066"/>
                </a:solidFill>
              </a:rPr>
              <a:t>: similar methodology to MIND/SuperBIND. </a:t>
            </a:r>
          </a:p>
          <a:p>
            <a:pPr lvl="1"/>
            <a:r>
              <a:rPr lang="en-US" sz="1800" b="1" dirty="0">
                <a:solidFill>
                  <a:srgbClr val="660066"/>
                </a:solidFill>
              </a:rPr>
              <a:t>TASD Geant4</a:t>
            </a:r>
            <a:r>
              <a:rPr lang="en-US" sz="1800" dirty="0">
                <a:solidFill>
                  <a:srgbClr val="660066"/>
                </a:solidFill>
              </a:rPr>
              <a:t>: similar environment to MICE EMR.</a:t>
            </a:r>
          </a:p>
          <a:p>
            <a:pPr lvl="1"/>
            <a:r>
              <a:rPr lang="en-US" sz="1800" dirty="0">
                <a:solidFill>
                  <a:srgbClr val="660066"/>
                </a:solidFill>
              </a:rPr>
              <a:t>MIND and TASD </a:t>
            </a:r>
            <a:r>
              <a:rPr lang="en-US" sz="1800" b="1" dirty="0" err="1">
                <a:solidFill>
                  <a:srgbClr val="660066"/>
                </a:solidFill>
              </a:rPr>
              <a:t>Fluka</a:t>
            </a:r>
            <a:r>
              <a:rPr lang="en-US" sz="1800" dirty="0">
                <a:solidFill>
                  <a:srgbClr val="660066"/>
                </a:solidFill>
              </a:rPr>
              <a:t>: planned for comparison...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what we are here for...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Discuss </a:t>
            </a:r>
            <a:r>
              <a:rPr lang="en-US" dirty="0" smtClean="0"/>
              <a:t>collaboration on: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Construction of TASD and MIND-type detectors:</a:t>
            </a:r>
          </a:p>
          <a:p>
            <a:pPr lvl="1">
              <a:spcBef>
                <a:spcPts val="1200"/>
              </a:spcBef>
            </a:pPr>
            <a:r>
              <a:rPr lang="en-US" b="1" dirty="0" err="1" smtClean="0"/>
              <a:t>Magnetisation</a:t>
            </a:r>
            <a:r>
              <a:rPr lang="en-US" dirty="0" smtClean="0"/>
              <a:t> of the MIND (STL?, in-situ measurement of B-field, cost of steel, mechanics).</a:t>
            </a:r>
          </a:p>
          <a:p>
            <a:pPr lvl="1">
              <a:spcBef>
                <a:spcPts val="1200"/>
              </a:spcBef>
            </a:pPr>
            <a:r>
              <a:rPr lang="en-US" b="1" dirty="0" err="1" smtClean="0"/>
              <a:t>SiPM</a:t>
            </a:r>
            <a:r>
              <a:rPr lang="en-US" dirty="0" smtClean="0"/>
              <a:t> procurement/integration (novel approaches e.g. digital </a:t>
            </a:r>
            <a:r>
              <a:rPr lang="en-US" dirty="0" err="1" smtClean="0"/>
              <a:t>SiPM</a:t>
            </a:r>
            <a:r>
              <a:rPr lang="en-US" dirty="0" smtClean="0"/>
              <a:t>, connector design, cost/</a:t>
            </a:r>
            <a:r>
              <a:rPr lang="en-US" dirty="0" err="1" smtClean="0"/>
              <a:t>ch</a:t>
            </a:r>
            <a:r>
              <a:rPr lang="en-US" dirty="0" smtClean="0"/>
              <a:t>).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b="1" dirty="0" smtClean="0"/>
              <a:t>Electronics</a:t>
            </a:r>
            <a:r>
              <a:rPr lang="en-US" dirty="0" smtClean="0"/>
              <a:t> (options, cost/</a:t>
            </a:r>
            <a:r>
              <a:rPr lang="en-US" dirty="0" err="1" smtClean="0"/>
              <a:t>ch</a:t>
            </a:r>
            <a:r>
              <a:rPr lang="en-US" dirty="0" smtClean="0"/>
              <a:t>).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Simulation: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Simulation </a:t>
            </a:r>
            <a:r>
              <a:rPr lang="en-US" b="1" dirty="0" smtClean="0"/>
              <a:t>framework</a:t>
            </a:r>
            <a:r>
              <a:rPr lang="en-US" dirty="0" smtClean="0"/>
              <a:t>.</a:t>
            </a:r>
          </a:p>
          <a:p>
            <a:pPr lvl="1">
              <a:spcBef>
                <a:spcPts val="1200"/>
              </a:spcBef>
            </a:pPr>
            <a:r>
              <a:rPr lang="en-US" b="1" dirty="0" smtClean="0"/>
              <a:t>Methodology</a:t>
            </a:r>
            <a:r>
              <a:rPr lang="en-US" dirty="0" smtClean="0"/>
              <a:t> (e.g. </a:t>
            </a:r>
            <a:r>
              <a:rPr lang="en-US" dirty="0" err="1" smtClean="0"/>
              <a:t>hadronic</a:t>
            </a:r>
            <a:r>
              <a:rPr lang="en-US" dirty="0" smtClean="0"/>
              <a:t> shower reconstruction in B-field).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Use of AIDA detectors as </a:t>
            </a:r>
            <a:r>
              <a:rPr lang="en-US" b="1" dirty="0" smtClean="0"/>
              <a:t>test beds </a:t>
            </a:r>
            <a:r>
              <a:rPr lang="en-US" dirty="0" smtClean="0"/>
              <a:t>for </a:t>
            </a:r>
            <a:r>
              <a:rPr lang="en-US" b="1" dirty="0" err="1" smtClean="0"/>
              <a:t>nuSTORM</a:t>
            </a:r>
            <a:r>
              <a:rPr lang="en-US" b="1" dirty="0" smtClean="0"/>
              <a:t> </a:t>
            </a:r>
            <a:r>
              <a:rPr lang="en-US" dirty="0" smtClean="0"/>
              <a:t>detector activities </a:t>
            </a:r>
            <a:r>
              <a:rPr lang="en-US" dirty="0" smtClean="0"/>
              <a:t>(in the spirit of the MINOS </a:t>
            </a:r>
            <a:r>
              <a:rPr lang="en-US" dirty="0" err="1" smtClean="0"/>
              <a:t>CalDet</a:t>
            </a:r>
            <a:r>
              <a:rPr lang="en-US" dirty="0" smtClean="0"/>
              <a:t> experiments...</a:t>
            </a:r>
            <a:r>
              <a:rPr lang="en-US" dirty="0" smtClean="0"/>
              <a:t>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3286" y="3214523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3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Layout: Baby MIND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832429"/>
            <a:ext cx="8671984" cy="43724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3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Baby-MIND parameters I/II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286681"/>
              </p:ext>
            </p:extLst>
          </p:nvPr>
        </p:nvGraphicFramePr>
        <p:xfrm>
          <a:off x="762000" y="1401763"/>
          <a:ext cx="7759700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" name="Document" r:id="rId3" imgW="6070600" imgH="3911600" progId="Word.Document.12">
                  <p:embed/>
                </p:oleObj>
              </mc:Choice>
              <mc:Fallback>
                <p:oleObj name="Document" r:id="rId3" imgW="60706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401763"/>
                        <a:ext cx="7759700" cy="500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7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Baby-MIND parameters </a:t>
            </a:r>
            <a:r>
              <a:rPr lang="en-US" dirty="0" smtClean="0"/>
              <a:t>II/</a:t>
            </a:r>
            <a:r>
              <a:rPr lang="en-US" dirty="0"/>
              <a:t>II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070731"/>
              </p:ext>
            </p:extLst>
          </p:nvPr>
        </p:nvGraphicFramePr>
        <p:xfrm>
          <a:off x="844284" y="1577282"/>
          <a:ext cx="7601216" cy="488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" name="Document" r:id="rId3" imgW="6083300" imgH="3911600" progId="Word.Document.12">
                  <p:embed/>
                </p:oleObj>
              </mc:Choice>
              <mc:Fallback>
                <p:oleObj name="Document" r:id="rId3" imgW="60833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284" y="1577282"/>
                        <a:ext cx="7601216" cy="488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parameters for </a:t>
            </a:r>
            <a:r>
              <a:rPr lang="en-US" dirty="0" err="1" smtClean="0"/>
              <a:t>magnetisation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052061"/>
              </p:ext>
            </p:extLst>
          </p:nvPr>
        </p:nvGraphicFramePr>
        <p:xfrm>
          <a:off x="1435100" y="1555591"/>
          <a:ext cx="6553200" cy="4107180"/>
        </p:xfrm>
        <a:graphic>
          <a:graphicData uri="http://schemas.openxmlformats.org/drawingml/2006/table">
            <a:tbl>
              <a:tblPr/>
              <a:tblGrid>
                <a:gridCol w="2311400"/>
                <a:gridCol w="825500"/>
                <a:gridCol w="1257300"/>
                <a:gridCol w="876300"/>
                <a:gridCol w="1282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and P.S. parameters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AIDA baby-MIND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INO Full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INO Prototype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dimension 1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dimension 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height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single turn length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 x 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coil length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92000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 of copper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kg/m3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volume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0.021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weight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kg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185.952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82248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Amp-turns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Amp-turns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40000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4000x2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turns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x 5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x 100 x 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x 20 x 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Conductor size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 x 0.5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x 1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 x 0.5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10 A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Amps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Resistance 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Ohm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0.5376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Voltage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21.504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dissipation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0.86016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inductance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Henry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Rise in temperature of coil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Rise in temperature of iron surface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Stored magnetic energy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MJ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Characteristic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magnetisation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time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Baby-MIND scintillator modules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262267"/>
            <a:ext cx="6845299" cy="517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5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outputs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2101" y="1603278"/>
            <a:ext cx="162095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</a:t>
            </a:r>
            <a:r>
              <a:rPr lang="en-US" baseline="-25000" dirty="0" smtClean="0"/>
              <a:t>s</a:t>
            </a:r>
            <a:r>
              <a:rPr lang="en-US" dirty="0" smtClean="0"/>
              <a:t>=2cm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</a:t>
            </a:r>
            <a:r>
              <a:rPr lang="en-US" baseline="-25000" dirty="0" smtClean="0"/>
              <a:t>s</a:t>
            </a:r>
            <a:r>
              <a:rPr lang="en-US" dirty="0" smtClean="0"/>
              <a:t>=3cm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</a:t>
            </a:r>
            <a:r>
              <a:rPr lang="en-US" baseline="-25000" dirty="0" smtClean="0"/>
              <a:t>f</a:t>
            </a:r>
            <a:r>
              <a:rPr lang="en-US" dirty="0" smtClean="0"/>
              <a:t>=0.15cm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Edep=6MeV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</a:t>
            </a:r>
            <a:r>
              <a:rPr lang="en-US" baseline="-25000" dirty="0" smtClean="0"/>
              <a:t>H</a:t>
            </a:r>
            <a:r>
              <a:rPr lang="en-US" dirty="0" smtClean="0"/>
              <a:t>=13%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</a:t>
            </a:r>
            <a:r>
              <a:rPr lang="en-US" baseline="-25000" dirty="0" smtClean="0"/>
              <a:t>Trans</a:t>
            </a:r>
            <a:r>
              <a:rPr lang="en-US" dirty="0" smtClean="0"/>
              <a:t>=3.7%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87" y="1417638"/>
            <a:ext cx="4725695" cy="2552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417638"/>
            <a:ext cx="22108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Yield=1.25e4/</a:t>
            </a:r>
            <a:r>
              <a:rPr lang="en-US" dirty="0" smtClean="0"/>
              <a:t>MeV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2 MeV/MIP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n</a:t>
            </a:r>
            <a:r>
              <a:rPr lang="en-US" baseline="-25000" dirty="0" smtClean="0"/>
              <a:t>clad</a:t>
            </a:r>
            <a:r>
              <a:rPr lang="en-US" dirty="0"/>
              <a:t>=1.6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n</a:t>
            </a:r>
            <a:r>
              <a:rPr lang="en-US" baseline="-25000" dirty="0"/>
              <a:t>core</a:t>
            </a:r>
            <a:r>
              <a:rPr lang="en-US" dirty="0"/>
              <a:t>=</a:t>
            </a:r>
            <a:r>
              <a:rPr lang="en-US" dirty="0" smtClean="0"/>
              <a:t>1.49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</a:t>
            </a:r>
            <a:r>
              <a:rPr lang="en-US" baseline="-25000" dirty="0"/>
              <a:t>s</a:t>
            </a:r>
            <a:r>
              <a:rPr lang="en-US" dirty="0"/>
              <a:t>=1ns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</a:t>
            </a:r>
            <a:r>
              <a:rPr lang="en-US" baseline="-25000" dirty="0"/>
              <a:t>f</a:t>
            </a:r>
            <a:r>
              <a:rPr lang="en-US" dirty="0"/>
              <a:t>=</a:t>
            </a:r>
            <a:r>
              <a:rPr lang="en-US" dirty="0" smtClean="0"/>
              <a:t>6.5ns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P</a:t>
            </a:r>
            <a:r>
              <a:rPr lang="en-US" baseline="-25000" dirty="0"/>
              <a:t>Q</a:t>
            </a:r>
            <a:r>
              <a:rPr lang="en-US" dirty="0"/>
              <a:t>=20%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2101" y="4308349"/>
            <a:ext cx="178766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</a:t>
            </a:r>
            <a:r>
              <a:rPr lang="en-US" baseline="-25000" dirty="0" smtClean="0"/>
              <a:t>s</a:t>
            </a:r>
            <a:r>
              <a:rPr lang="en-US" dirty="0" smtClean="0"/>
              <a:t>=1cm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</a:t>
            </a:r>
            <a:r>
              <a:rPr lang="en-US" baseline="-25000" dirty="0" smtClean="0"/>
              <a:t>s</a:t>
            </a:r>
            <a:r>
              <a:rPr lang="en-US" dirty="0" smtClean="0"/>
              <a:t>=0.6cm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</a:t>
            </a:r>
            <a:r>
              <a:rPr lang="en-US" baseline="-25000" dirty="0" smtClean="0"/>
              <a:t>f</a:t>
            </a:r>
            <a:r>
              <a:rPr lang="en-US" dirty="0" smtClean="0"/>
              <a:t>=0.10cm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Edep=1.2MeV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</a:t>
            </a:r>
            <a:r>
              <a:rPr lang="en-US" baseline="-25000" dirty="0" smtClean="0"/>
              <a:t>H</a:t>
            </a:r>
            <a:r>
              <a:rPr lang="en-US" dirty="0" smtClean="0"/>
              <a:t>=43%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</a:t>
            </a:r>
            <a:r>
              <a:rPr lang="en-US" baseline="-25000" dirty="0" smtClean="0"/>
              <a:t>Trans</a:t>
            </a:r>
            <a:r>
              <a:rPr lang="en-US" dirty="0" smtClean="0"/>
              <a:t>=3.7%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94" y="3886752"/>
            <a:ext cx="4665488" cy="25532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8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868362"/>
          </a:xfrm>
        </p:spPr>
        <p:txBody>
          <a:bodyPr/>
          <a:lstStyle/>
          <a:p>
            <a:r>
              <a:rPr lang="en-US" dirty="0" smtClean="0"/>
              <a:t>LBNO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2"/>
            <a:ext cx="57975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7800" y="4532312"/>
            <a:ext cx="37163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MIND detector = </a:t>
            </a:r>
          </a:p>
          <a:p>
            <a:r>
              <a:rPr lang="fr-CH"/>
              <a:t>Neutrino Factory baseline detector</a:t>
            </a:r>
          </a:p>
          <a:p>
            <a:r>
              <a:rPr lang="fr-CH"/>
              <a:t>as of the NF-IDR </a:t>
            </a:r>
          </a:p>
          <a:p>
            <a:r>
              <a:rPr lang="fr-CH"/>
              <a:t>(Interim Design Report)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522912"/>
            <a:ext cx="44799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100kton Magnetized Iron detector </a:t>
            </a:r>
          </a:p>
          <a:p>
            <a:r>
              <a:rPr lang="fr-CH"/>
              <a:t>(1.5 T toroidal field)</a:t>
            </a:r>
          </a:p>
          <a:p>
            <a:r>
              <a:rPr lang="fr-CH"/>
              <a:t>Scintillator read out with </a:t>
            </a:r>
          </a:p>
          <a:p>
            <a:r>
              <a:rPr lang="fr-CH"/>
              <a:t>Wave Length Shifting fibers and SiPMTs  </a:t>
            </a:r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97012"/>
            <a:ext cx="4716462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588000" y="5891212"/>
            <a:ext cx="3097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20kton Glacier detector </a:t>
            </a:r>
          </a:p>
          <a:p>
            <a:r>
              <a:rPr lang="fr-CH"/>
              <a:t>Liquid Argon TPC </a:t>
            </a:r>
          </a:p>
          <a:p>
            <a:r>
              <a:rPr lang="fr-CH"/>
              <a:t>with 2-phase readout (LEM)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LBNO Far Detectors: Top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 rot="5400000">
            <a:off x="2928938" y="1666875"/>
            <a:ext cx="4184650" cy="4111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H" dirty="0"/>
              <a:t>v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5400000">
            <a:off x="3244850" y="1831975"/>
            <a:ext cx="3779838" cy="38242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H" dirty="0"/>
              <a:t>v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3176587" y="3743326"/>
            <a:ext cx="387032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437063" y="2214563"/>
            <a:ext cx="60325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30m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57338" y="1628775"/>
            <a:ext cx="1304925" cy="43656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511300" y="6534150"/>
            <a:ext cx="1350963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916113" y="6119813"/>
            <a:ext cx="60325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10m</a:t>
            </a:r>
            <a:endParaRPr lang="en-US"/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4032250" y="2889250"/>
            <a:ext cx="213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Liquid Argon Fiducial</a:t>
            </a: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196975" y="1628775"/>
            <a:ext cx="0" cy="44100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76250" y="3590925"/>
            <a:ext cx="60325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40m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862263" y="3743325"/>
            <a:ext cx="22494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27438" y="3878263"/>
            <a:ext cx="60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20m</a:t>
            </a:r>
            <a:endParaRPr lang="en-US"/>
          </a:p>
        </p:txBody>
      </p:sp>
      <p:cxnSp>
        <p:nvCxnSpPr>
          <p:cNvPr id="17" name="Straight Arrow Connector 21"/>
          <p:cNvCxnSpPr>
            <a:cxnSpLocks noChangeShapeType="1"/>
          </p:cNvCxnSpPr>
          <p:nvPr/>
        </p:nvCxnSpPr>
        <p:spPr bwMode="auto">
          <a:xfrm flipH="1">
            <a:off x="7429500" y="3708400"/>
            <a:ext cx="17145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7429500" y="2540000"/>
            <a:ext cx="1582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neutrino beam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9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0000" y="1196975"/>
            <a:ext cx="6037263" cy="4211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8988" y="1179513"/>
            <a:ext cx="19050" cy="12049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311525" y="4221163"/>
            <a:ext cx="0" cy="11874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3348038" y="4473575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1m</a:t>
            </a: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2663032" y="1340644"/>
            <a:ext cx="1763712" cy="39243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3963" y="1016000"/>
            <a:ext cx="6119812" cy="109538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3963" y="5445125"/>
            <a:ext cx="6119812" cy="107950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650" y="260350"/>
            <a:ext cx="6659563" cy="6842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3600" y="5589588"/>
            <a:ext cx="6551613" cy="6842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5272882" y="2402681"/>
            <a:ext cx="6013450" cy="17287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64163" y="476250"/>
            <a:ext cx="1476375" cy="558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43663" y="368300"/>
            <a:ext cx="1069975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CH" sz="1800" b="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(SC) </a:t>
            </a:r>
            <a:r>
              <a:rPr lang="fr-CH" sz="1800" b="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coil</a:t>
            </a:r>
            <a:endParaRPr lang="en-US" sz="1800" b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2659063" y="3297238"/>
            <a:ext cx="2446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FF"/>
                </a:solidFill>
                <a:latin typeface="Arial" charset="0"/>
              </a:rPr>
              <a:t>Tracking  volume:  </a:t>
            </a:r>
          </a:p>
          <a:p>
            <a:pPr eaLnBrk="1" hangingPunct="1"/>
            <a:r>
              <a:rPr lang="fr-CH" sz="1800" b="0">
                <a:solidFill>
                  <a:srgbClr val="0000FF"/>
                </a:solidFill>
                <a:latin typeface="Arial" charset="0"/>
              </a:rPr>
              <a:t>10 bar Ar gas TPC</a:t>
            </a:r>
            <a:endParaRPr lang="en-US" sz="1800" b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43100" y="1665288"/>
            <a:ext cx="396875" cy="395287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2014538" y="1700213"/>
            <a:ext cx="288925" cy="28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79613" y="1736725"/>
            <a:ext cx="287337" cy="2873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66"/>
          <p:cNvSpPr txBox="1">
            <a:spLocks noChangeArrowheads="1"/>
          </p:cNvSpPr>
          <p:nvPr/>
        </p:nvSpPr>
        <p:spPr bwMode="auto">
          <a:xfrm>
            <a:off x="2411413" y="1628775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00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Box 68"/>
          <p:cNvSpPr txBox="1">
            <a:spLocks noChangeArrowheads="1"/>
          </p:cNvSpPr>
          <p:nvPr/>
        </p:nvSpPr>
        <p:spPr bwMode="auto">
          <a:xfrm>
            <a:off x="7667625" y="2816225"/>
            <a:ext cx="839788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MIND</a:t>
            </a:r>
            <a:r>
              <a:rPr lang="fr-CH" sz="1800" b="0">
                <a:solidFill>
                  <a:srgbClr val="FF9999"/>
                </a:solidFill>
                <a:latin typeface="Arial" charset="0"/>
              </a:rPr>
              <a:t> </a:t>
            </a:r>
            <a:endParaRPr lang="en-US" sz="1800" b="0">
              <a:solidFill>
                <a:srgbClr val="FF9999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5075238" y="3213100"/>
            <a:ext cx="4537075" cy="142875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-1098550" y="3230563"/>
            <a:ext cx="4537075" cy="107950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2519363" y="2781300"/>
            <a:ext cx="50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2m</a:t>
            </a: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447925" y="2492375"/>
            <a:ext cx="36513" cy="16922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0"/>
            <a:endCxn id="9" idx="2"/>
          </p:cNvCxnSpPr>
          <p:nvPr/>
        </p:nvCxnSpPr>
        <p:spPr>
          <a:xfrm flipH="1">
            <a:off x="1582738" y="3303588"/>
            <a:ext cx="39243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3670300" y="295116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4m</a:t>
            </a: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336800" y="0"/>
            <a:ext cx="413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THE CN2PY NEAR DETECTOR SKETCH</a:t>
            </a:r>
            <a:endParaRPr lang="en-US"/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4648200" y="1676400"/>
            <a:ext cx="1501775" cy="3381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/>
              <a:t>TASD volume</a:t>
            </a:r>
            <a:endParaRPr lang="en-US"/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4352925" y="403225"/>
            <a:ext cx="839788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MIND</a:t>
            </a:r>
            <a:r>
              <a:rPr lang="fr-CH" sz="1800" b="0">
                <a:solidFill>
                  <a:srgbClr val="FF9999"/>
                </a:solidFill>
                <a:latin typeface="Arial" charset="0"/>
              </a:rPr>
              <a:t> </a:t>
            </a:r>
            <a:endParaRPr lang="en-US" sz="1800" b="0">
              <a:solidFill>
                <a:srgbClr val="FF9999"/>
              </a:solidFill>
              <a:latin typeface="Arial" charset="0"/>
            </a:endParaRPr>
          </a:p>
        </p:txBody>
      </p:sp>
      <p:sp>
        <p:nvSpPr>
          <p:cNvPr id="32" name="TextBox 68"/>
          <p:cNvSpPr txBox="1">
            <a:spLocks noChangeArrowheads="1"/>
          </p:cNvSpPr>
          <p:nvPr/>
        </p:nvSpPr>
        <p:spPr bwMode="auto">
          <a:xfrm>
            <a:off x="4911725" y="5635625"/>
            <a:ext cx="839788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b="0">
                <a:solidFill>
                  <a:srgbClr val="000000"/>
                </a:solidFill>
                <a:latin typeface="Arial" charset="0"/>
              </a:rPr>
              <a:t>MIND</a:t>
            </a:r>
            <a:r>
              <a:rPr lang="fr-CH" sz="1800" b="0">
                <a:solidFill>
                  <a:srgbClr val="FF9999"/>
                </a:solidFill>
                <a:latin typeface="Arial" charset="0"/>
              </a:rPr>
              <a:t> </a:t>
            </a:r>
            <a:endParaRPr lang="en-US" sz="1800" b="0">
              <a:solidFill>
                <a:srgbClr val="FF99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5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Excerpt from LBNO SPSC-EOI-007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Based on the expertise present at CERN and in European and in international research groups</a:t>
            </a:r>
            <a:r>
              <a:rPr lang="en-US" dirty="0" smtClean="0"/>
              <a:t>, and </a:t>
            </a:r>
            <a:r>
              <a:rPr lang="en-US" dirty="0"/>
              <a:t>building upon the results of several years of EU-funded design studies, we are </a:t>
            </a:r>
            <a:r>
              <a:rPr lang="en-US" dirty="0" smtClean="0"/>
              <a:t>confident </a:t>
            </a:r>
            <a:r>
              <a:rPr lang="en-US" dirty="0"/>
              <a:t>that </a:t>
            </a:r>
            <a:r>
              <a:rPr lang="en-US" dirty="0" smtClean="0"/>
              <a:t>the technology </a:t>
            </a:r>
            <a:r>
              <a:rPr lang="en-US" dirty="0"/>
              <a:t>for the beam and detectors is </a:t>
            </a:r>
            <a:r>
              <a:rPr lang="en-US" dirty="0" smtClean="0"/>
              <a:t>sufficiently </a:t>
            </a:r>
            <a:r>
              <a:rPr lang="en-US" dirty="0"/>
              <a:t>mature to allow for an early start to realizing </a:t>
            </a:r>
            <a:r>
              <a:rPr lang="en-US" dirty="0" smtClean="0"/>
              <a:t>the facility</a:t>
            </a:r>
            <a:r>
              <a:rPr lang="en-US" dirty="0"/>
              <a:t>. We are </a:t>
            </a:r>
            <a:r>
              <a:rPr lang="en-US" b="1" dirty="0"/>
              <a:t>calling on CERN </a:t>
            </a:r>
            <a:r>
              <a:rPr lang="en-US" dirty="0"/>
              <a:t>to promptly </a:t>
            </a:r>
            <a:r>
              <a:rPr lang="en-US" b="1" dirty="0"/>
              <a:t>support</a:t>
            </a:r>
            <a:r>
              <a:rPr lang="en-US" dirty="0"/>
              <a:t> and engage in the </a:t>
            </a:r>
            <a:r>
              <a:rPr lang="en-US" b="1" dirty="0"/>
              <a:t>prototyping</a:t>
            </a:r>
            <a:r>
              <a:rPr lang="en-US" dirty="0"/>
              <a:t> of the </a:t>
            </a:r>
            <a:r>
              <a:rPr lang="en-US" b="1" dirty="0"/>
              <a:t>near and </a:t>
            </a:r>
            <a:r>
              <a:rPr lang="en-US" b="1" dirty="0" smtClean="0"/>
              <a:t>far detector </a:t>
            </a:r>
            <a:r>
              <a:rPr lang="en-US" b="1" dirty="0"/>
              <a:t>components</a:t>
            </a:r>
            <a:r>
              <a:rPr lang="en-US" dirty="0"/>
              <a:t>, to </a:t>
            </a:r>
            <a:r>
              <a:rPr lang="en-US" b="1" dirty="0"/>
              <a:t>investigate</a:t>
            </a:r>
            <a:r>
              <a:rPr lang="en-US" dirty="0"/>
              <a:t> options for campaigns of </a:t>
            </a:r>
            <a:r>
              <a:rPr lang="en-US" b="1" dirty="0"/>
              <a:t>detector performance characterization</a:t>
            </a:r>
            <a:r>
              <a:rPr lang="en-US" dirty="0"/>
              <a:t> </a:t>
            </a:r>
            <a:r>
              <a:rPr lang="en-US" dirty="0" smtClean="0"/>
              <a:t>and calibration </a:t>
            </a:r>
            <a:r>
              <a:rPr lang="en-US" dirty="0"/>
              <a:t>with </a:t>
            </a:r>
            <a:r>
              <a:rPr lang="en-US" b="1" dirty="0"/>
              <a:t>test beams </a:t>
            </a:r>
            <a:r>
              <a:rPr lang="en-US" dirty="0"/>
              <a:t>in the </a:t>
            </a:r>
            <a:r>
              <a:rPr lang="en-US" b="1" dirty="0"/>
              <a:t>North Area</a:t>
            </a:r>
            <a:r>
              <a:rPr lang="en-US" dirty="0"/>
              <a:t>, and engage in a collaborative </a:t>
            </a:r>
            <a:r>
              <a:rPr lang="en-US" dirty="0" smtClean="0"/>
              <a:t>effort </a:t>
            </a:r>
            <a:r>
              <a:rPr lang="en-US" dirty="0"/>
              <a:t>with the </a:t>
            </a:r>
            <a:r>
              <a:rPr lang="en-US" dirty="0" smtClean="0"/>
              <a:t>LBNO Collaboration </a:t>
            </a:r>
            <a:r>
              <a:rPr lang="en-US" dirty="0"/>
              <a:t>that should lead to a full engineering design of the CN2PY beam and to an </a:t>
            </a:r>
            <a:r>
              <a:rPr lang="en-US" dirty="0" smtClean="0"/>
              <a:t>LBNO Proposal </a:t>
            </a:r>
            <a:r>
              <a:rPr lang="en-US" dirty="0"/>
              <a:t>by the end of 2014.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C6D-FA38-114C-9D88-DEA37FFE03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7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19510</TotalTime>
  <Words>3329</Words>
  <Application>Microsoft Macintosh PowerPoint</Application>
  <PresentationFormat>On-screen Show (4:3)</PresentationFormat>
  <Paragraphs>750</Paragraphs>
  <Slides>58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Office Theme</vt:lpstr>
      <vt:lpstr>Equation</vt:lpstr>
      <vt:lpstr>Document</vt:lpstr>
      <vt:lpstr>AIDA TASD and MIND Detectors</vt:lpstr>
      <vt:lpstr>Outline</vt:lpstr>
      <vt:lpstr>The AIDA project</vt:lpstr>
      <vt:lpstr>Accelerator-based neutrinos</vt:lpstr>
      <vt:lpstr>CN2PY</vt:lpstr>
      <vt:lpstr>LBNO Detectors</vt:lpstr>
      <vt:lpstr>LBNO Far Detectors: Top View</vt:lpstr>
      <vt:lpstr>PowerPoint Presentation</vt:lpstr>
      <vt:lpstr>Excerpt from LBNO SPSC-EOI-007</vt:lpstr>
      <vt:lpstr>AIDA TASD and MIND</vt:lpstr>
      <vt:lpstr>General layout: TASD</vt:lpstr>
      <vt:lpstr>TASD Parameters</vt:lpstr>
      <vt:lpstr>Morpurgo magnet B-field</vt:lpstr>
      <vt:lpstr>General Layout: Baby-MIND</vt:lpstr>
      <vt:lpstr>Baby-MIND Dimensions</vt:lpstr>
      <vt:lpstr>Baby-MIND Steel Selection</vt:lpstr>
      <vt:lpstr>MIND Proto Simulations</vt:lpstr>
      <vt:lpstr>Baby-MIND Magnetisation</vt:lpstr>
      <vt:lpstr>One coil – no slots</vt:lpstr>
      <vt:lpstr>Two coils - with slot</vt:lpstr>
      <vt:lpstr>Measuring B-field</vt:lpstr>
      <vt:lpstr>Plastic scintillators</vt:lpstr>
      <vt:lpstr>Cosmic telescope tests</vt:lpstr>
      <vt:lpstr>Light yield with no chemical reflector</vt:lpstr>
      <vt:lpstr>Light yield with chemical reflector</vt:lpstr>
      <vt:lpstr>Timing characteristics</vt:lpstr>
      <vt:lpstr>SiPM Characterisation</vt:lpstr>
      <vt:lpstr>Energy deposition in scintillator</vt:lpstr>
      <vt:lpstr>L.Y. estimates</vt:lpstr>
      <vt:lpstr>Processes leading to SiPM output</vt:lpstr>
      <vt:lpstr>Number of photons incident on SiPM</vt:lpstr>
      <vt:lpstr>SiPM Single photon response</vt:lpstr>
      <vt:lpstr>Time distribution</vt:lpstr>
      <vt:lpstr>SiPM Output</vt:lpstr>
      <vt:lpstr>TASD and baby-MIND Electronics</vt:lpstr>
      <vt:lpstr>DRS4</vt:lpstr>
      <vt:lpstr>MICE EMR Electronics</vt:lpstr>
      <vt:lpstr>Omega Micro Chips - LAL</vt:lpstr>
      <vt:lpstr>EASIROC Description</vt:lpstr>
      <vt:lpstr>EASIROC Schematic</vt:lpstr>
      <vt:lpstr>EASIROC Evaluation Board</vt:lpstr>
      <vt:lpstr>Trigger Output</vt:lpstr>
      <vt:lpstr>Preamp Feedback Tests</vt:lpstr>
      <vt:lpstr>Shaper Tests</vt:lpstr>
      <vt:lpstr>Shaper Tests</vt:lpstr>
      <vt:lpstr>Discriminator DAC Scan</vt:lpstr>
      <vt:lpstr>Muon Ionisation Cooling Experiment (MICE)</vt:lpstr>
      <vt:lpstr>MICE EMR</vt:lpstr>
      <vt:lpstr>EMR construction/commissioning</vt:lpstr>
      <vt:lpstr>Outlook</vt:lpstr>
      <vt:lpstr>Summary: what we are here for...</vt:lpstr>
      <vt:lpstr>PowerPoint Presentation</vt:lpstr>
      <vt:lpstr>General Layout: Baby MIND</vt:lpstr>
      <vt:lpstr>Baby-MIND parameters I/II</vt:lpstr>
      <vt:lpstr>Baby-MIND parameters II/II</vt:lpstr>
      <vt:lpstr>Basic parameters for magnetisation</vt:lpstr>
      <vt:lpstr>Baby-MIND scintillator modules</vt:lpstr>
      <vt:lpstr>Example outputs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– TASD and MIND Detectors</dc:title>
  <dc:creator>Etam Noah</dc:creator>
  <cp:lastModifiedBy>Etam Noah</cp:lastModifiedBy>
  <cp:revision>606</cp:revision>
  <cp:lastPrinted>2012-09-21T12:37:49Z</cp:lastPrinted>
  <dcterms:created xsi:type="dcterms:W3CDTF">2012-03-25T08:34:35Z</dcterms:created>
  <dcterms:modified xsi:type="dcterms:W3CDTF">2012-09-21T12:39:00Z</dcterms:modified>
</cp:coreProperties>
</file>