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4"/>
  </p:notesMasterIdLst>
  <p:sldIdLst>
    <p:sldId id="2091" r:id="rId2"/>
    <p:sldId id="2093" r:id="rId3"/>
    <p:sldId id="2099" r:id="rId4"/>
    <p:sldId id="3020" r:id="rId5"/>
    <p:sldId id="2102" r:id="rId6"/>
    <p:sldId id="849" r:id="rId7"/>
    <p:sldId id="845" r:id="rId8"/>
    <p:sldId id="2848" r:id="rId9"/>
    <p:sldId id="2118" r:id="rId10"/>
    <p:sldId id="3009" r:id="rId11"/>
    <p:sldId id="3013" r:id="rId12"/>
    <p:sldId id="3021" r:id="rId13"/>
    <p:sldId id="3016" r:id="rId14"/>
    <p:sldId id="2846" r:id="rId15"/>
    <p:sldId id="2847" r:id="rId16"/>
    <p:sldId id="276" r:id="rId17"/>
    <p:sldId id="271" r:id="rId18"/>
    <p:sldId id="272" r:id="rId19"/>
    <p:sldId id="281" r:id="rId20"/>
    <p:sldId id="3019" r:id="rId21"/>
    <p:sldId id="306" r:id="rId22"/>
    <p:sldId id="857" r:id="rId23"/>
    <p:sldId id="2109" r:id="rId24"/>
    <p:sldId id="853" r:id="rId25"/>
    <p:sldId id="3023" r:id="rId26"/>
    <p:sldId id="852" r:id="rId27"/>
    <p:sldId id="2107" r:id="rId28"/>
    <p:sldId id="338" r:id="rId29"/>
    <p:sldId id="856" r:id="rId30"/>
    <p:sldId id="854" r:id="rId31"/>
    <p:sldId id="858" r:id="rId32"/>
    <p:sldId id="2106" r:id="rId33"/>
  </p:sldIdLst>
  <p:sldSz cx="9944100" cy="70993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0432FF"/>
    <a:srgbClr val="942092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44"/>
    <p:restoredTop sz="90260"/>
  </p:normalViewPr>
  <p:slideViewPr>
    <p:cSldViewPr snapToGrid="0" snapToObjects="1">
      <p:cViewPr>
        <p:scale>
          <a:sx n="80" d="100"/>
          <a:sy n="80" d="100"/>
        </p:scale>
        <p:origin x="137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7DEFB-596F-F14E-BE16-B2B653113863}" type="datetimeFigureOut">
              <a:rPr lang="en-JP" smtClean="0"/>
              <a:t>2023/03/20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143000"/>
            <a:ext cx="4321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226D7-9113-2448-BF0C-A47E5841813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63752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802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1pPr>
    <a:lvl2pPr marL="409011" algn="l" defTabSz="81802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2pPr>
    <a:lvl3pPr marL="818022" algn="l" defTabSz="81802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3pPr>
    <a:lvl4pPr marL="1227033" algn="l" defTabSz="81802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4pPr>
    <a:lvl5pPr marL="1636044" algn="l" defTabSz="81802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5pPr>
    <a:lvl6pPr marL="2045056" algn="l" defTabSz="81802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6pPr>
    <a:lvl7pPr marL="2454067" algn="l" defTabSz="81802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7pPr>
    <a:lvl8pPr marL="2863078" algn="l" defTabSz="81802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8pPr>
    <a:lvl9pPr marL="3272089" algn="l" defTabSz="81802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/>
              <a:t>I would like to thank organizers for the invitation to give this presentation on the Hyper-Kamiokande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226D7-9113-2448-BF0C-A47E5841813D}" type="slidenum">
              <a:rPr lang="en-JP" smtClean="0"/>
              <a:t>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587670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intensity upgrade of J-PARC is steadily progressing as part of the </a:t>
            </a:r>
            <a:r>
              <a:rPr lang="en-US" dirty="0" err="1"/>
              <a:t>HyperK</a:t>
            </a:r>
            <a:r>
              <a:rPr lang="en-US" dirty="0"/>
              <a:t> project</a:t>
            </a:r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226D7-9113-2448-BF0C-A47E5841813D}" type="slidenum">
              <a:rPr lang="en-JP" smtClean="0"/>
              <a:t>14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08092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We are looking for more foreign contributions to the </a:t>
            </a:r>
            <a:r>
              <a:rPr lang="en-US" sz="1100" b="1" dirty="0" err="1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HyperK</a:t>
            </a:r>
            <a:r>
              <a:rPr lang="en-US" sz="1100" b="1" dirty="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, for example additional water system, additional photosensors, outer detector, precision calibration strategy, </a:t>
            </a:r>
            <a:r>
              <a:rPr lang="en-US" sz="1100" b="1" dirty="0" err="1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ltriggering</a:t>
            </a:r>
            <a:r>
              <a:rPr lang="en-US" sz="1100" b="1" dirty="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, IWCD, beam upgrade, and so on. </a:t>
            </a:r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226D7-9113-2448-BF0C-A47E5841813D}" type="slidenum">
              <a:rPr lang="en-JP" smtClean="0"/>
              <a:t>16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555330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226D7-9113-2448-BF0C-A47E5841813D}" type="slidenum">
              <a:rPr lang="en-JP" smtClean="0"/>
              <a:t>17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434279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226D7-9113-2448-BF0C-A47E5841813D}" type="slidenum">
              <a:rPr lang="en-JP" smtClean="0"/>
              <a:t>18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088834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40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/>
              <a:t>The Hyper-Kamiokande project will be 3rd generation of water C</a:t>
            </a:r>
            <a:r>
              <a:rPr lang="en-US" dirty="0"/>
              <a:t>h</a:t>
            </a:r>
            <a:r>
              <a:rPr lang="en-JP" dirty="0"/>
              <a:t>erenkov detectors in Kamioka and aims at long-standing unresolved issues and new issues after the discovery of neutrino oscillations.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226D7-9113-2448-BF0C-A47E5841813D}" type="slidenum">
              <a:rPr lang="en-JP" smtClean="0"/>
              <a:t>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06145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226D7-9113-2448-BF0C-A47E5841813D}" type="slidenum">
              <a:rPr lang="en-JP" smtClean="0"/>
              <a:t>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732498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0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96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011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I am happy to share good news with you. That is detector cavern excavation has started on schedule at the very top of the cavern.</a:t>
            </a:r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226D7-9113-2448-BF0C-A47E5841813D}" type="slidenum">
              <a:rPr lang="en-JP" smtClean="0"/>
              <a:t>10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080175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/>
              <a:t>This photo was taken last week at the top of the detector cavern. </a:t>
            </a:r>
            <a:r>
              <a:rPr lang="en-US" dirty="0"/>
              <a:t>This 40m diameter dome section is already comparable with the Super-K and will be extended to 70m within a year.</a:t>
            </a:r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12499F-7B9B-4CF0-9C65-DAF3CB629595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8524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/>
              <a:t>This is the photo of the Super-Kamiokande. The Outer Detector of Hyper-K will be wider and taller than this picture.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226D7-9113-2448-BF0C-A47E5841813D}" type="slidenum">
              <a:rPr lang="en-JP" smtClean="0"/>
              <a:t>13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1629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378" y="1173429"/>
            <a:ext cx="8452485" cy="2471608"/>
          </a:xfrm>
        </p:spPr>
        <p:txBody>
          <a:bodyPr anchor="b"/>
          <a:lstStyle>
            <a:lvl1pPr algn="ctr">
              <a:defRPr sz="6211" b="1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3728777"/>
            <a:ext cx="7458075" cy="1714020"/>
          </a:xfrm>
        </p:spPr>
        <p:txBody>
          <a:bodyPr/>
          <a:lstStyle>
            <a:lvl1pPr marL="0" indent="0" algn="ctr">
              <a:buNone/>
              <a:defRPr sz="2484"/>
            </a:lvl1pPr>
            <a:lvl2pPr marL="473293" indent="0" algn="ctr">
              <a:buNone/>
              <a:defRPr sz="2070"/>
            </a:lvl2pPr>
            <a:lvl3pPr marL="946587" indent="0" algn="ctr">
              <a:buNone/>
              <a:defRPr sz="1863"/>
            </a:lvl3pPr>
            <a:lvl4pPr marL="1419880" indent="0" algn="ctr">
              <a:buNone/>
              <a:defRPr sz="1656"/>
            </a:lvl4pPr>
            <a:lvl5pPr marL="1893174" indent="0" algn="ctr">
              <a:buNone/>
              <a:defRPr sz="1656"/>
            </a:lvl5pPr>
            <a:lvl6pPr marL="2366467" indent="0" algn="ctr">
              <a:buNone/>
              <a:defRPr sz="1656"/>
            </a:lvl6pPr>
            <a:lvl7pPr marL="2839761" indent="0" algn="ctr">
              <a:buNone/>
              <a:defRPr sz="1656"/>
            </a:lvl7pPr>
            <a:lvl8pPr marL="3313054" indent="0" algn="ctr">
              <a:buNone/>
              <a:defRPr sz="1656"/>
            </a:lvl8pPr>
            <a:lvl9pPr marL="3786348" indent="0" algn="ctr">
              <a:buNone/>
              <a:defRPr sz="165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B59A-23A2-184E-B8B9-E5AF5C4AEE46}" type="datetime1">
              <a:rPr lang="en-US" smtClean="0"/>
              <a:t>3/20/23</a:t>
            </a:fld>
            <a:endParaRPr lang="en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2A00-BB5A-FD4D-8AB0-DE9861598890}" type="slidenum">
              <a:rPr lang="en-JP" smtClean="0"/>
              <a:pPr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792181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105F0-2449-604E-BE61-B918F683C8DB}" type="datetime1">
              <a:rPr lang="en-US" smtClean="0"/>
              <a:t>3/20/23</a:t>
            </a:fld>
            <a:endParaRPr lang="en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2A00-BB5A-FD4D-8AB0-DE986159889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26636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7" y="377972"/>
            <a:ext cx="2144197" cy="60163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8" y="377972"/>
            <a:ext cx="6308288" cy="60163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36F0-7576-3E49-A661-95FE31C5F3E1}" type="datetime1">
              <a:rPr lang="en-US" smtClean="0"/>
              <a:t>3/20/23</a:t>
            </a:fld>
            <a:endParaRPr lang="en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2A00-BB5A-FD4D-8AB0-DE986159889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24195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042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009" y="377974"/>
            <a:ext cx="9000274" cy="715535"/>
          </a:xfrm>
        </p:spPr>
        <p:txBody>
          <a:bodyPr/>
          <a:lstStyle>
            <a:lvl1pPr>
              <a:defRPr sz="44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657" y="1889860"/>
            <a:ext cx="8576786" cy="4504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BCA3-072C-1D49-B4BF-B20E04F50542}" type="datetime1">
              <a:rPr lang="en-US" smtClean="0"/>
              <a:t>3/20/23</a:t>
            </a:fld>
            <a:endParaRPr lang="en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5504" y="6580001"/>
            <a:ext cx="2237423" cy="377972"/>
          </a:xfrm>
        </p:spPr>
        <p:txBody>
          <a:bodyPr/>
          <a:lstStyle>
            <a:lvl1pPr>
              <a:defRPr sz="1400"/>
            </a:lvl1pPr>
          </a:lstStyle>
          <a:p>
            <a:fld id="{9A822A00-BB5A-FD4D-8AB0-DE9861598890}" type="slidenum">
              <a:rPr lang="en-JP" smtClean="0"/>
              <a:pPr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9327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1769897"/>
            <a:ext cx="8576786" cy="2953111"/>
          </a:xfrm>
        </p:spPr>
        <p:txBody>
          <a:bodyPr anchor="b"/>
          <a:lstStyle>
            <a:lvl1pPr>
              <a:defRPr sz="621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4750946"/>
            <a:ext cx="8576786" cy="1552971"/>
          </a:xfrm>
        </p:spPr>
        <p:txBody>
          <a:bodyPr/>
          <a:lstStyle>
            <a:lvl1pPr marL="0" indent="0">
              <a:buNone/>
              <a:defRPr sz="2484">
                <a:solidFill>
                  <a:schemeClr val="tx1"/>
                </a:solidFill>
              </a:defRPr>
            </a:lvl1pPr>
            <a:lvl2pPr marL="473293" indent="0">
              <a:buNone/>
              <a:defRPr sz="2070">
                <a:solidFill>
                  <a:schemeClr val="tx1">
                    <a:tint val="75000"/>
                  </a:schemeClr>
                </a:solidFill>
              </a:defRPr>
            </a:lvl2pPr>
            <a:lvl3pPr marL="946587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3pPr>
            <a:lvl4pPr marL="1419880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4pPr>
            <a:lvl5pPr marL="1893174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5pPr>
            <a:lvl6pPr marL="2366467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6pPr>
            <a:lvl7pPr marL="2839761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7pPr>
            <a:lvl8pPr marL="3313054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8pPr>
            <a:lvl9pPr marL="3786348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38E72-ED6B-564D-88C8-BFB524A2A0FC}" type="datetime1">
              <a:rPr lang="en-US" smtClean="0"/>
              <a:t>3/20/23</a:t>
            </a:fld>
            <a:endParaRPr lang="en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2A00-BB5A-FD4D-8AB0-DE986159889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9350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7" y="1889860"/>
            <a:ext cx="4226243" cy="4504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0" y="1889860"/>
            <a:ext cx="4226243" cy="4504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8E5A5-20F9-A048-8619-D6154FAB94D8}" type="datetime1">
              <a:rPr lang="en-US" smtClean="0"/>
              <a:t>3/20/23</a:t>
            </a:fld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2A00-BB5A-FD4D-8AB0-DE986159889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6106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377974"/>
            <a:ext cx="8576786" cy="13722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1740315"/>
            <a:ext cx="4206820" cy="852901"/>
          </a:xfrm>
        </p:spPr>
        <p:txBody>
          <a:bodyPr anchor="b"/>
          <a:lstStyle>
            <a:lvl1pPr marL="0" indent="0">
              <a:buNone/>
              <a:defRPr sz="2484" b="1"/>
            </a:lvl1pPr>
            <a:lvl2pPr marL="473293" indent="0">
              <a:buNone/>
              <a:defRPr sz="2070" b="1"/>
            </a:lvl2pPr>
            <a:lvl3pPr marL="946587" indent="0">
              <a:buNone/>
              <a:defRPr sz="1863" b="1"/>
            </a:lvl3pPr>
            <a:lvl4pPr marL="1419880" indent="0">
              <a:buNone/>
              <a:defRPr sz="1656" b="1"/>
            </a:lvl4pPr>
            <a:lvl5pPr marL="1893174" indent="0">
              <a:buNone/>
              <a:defRPr sz="1656" b="1"/>
            </a:lvl5pPr>
            <a:lvl6pPr marL="2366467" indent="0">
              <a:buNone/>
              <a:defRPr sz="1656" b="1"/>
            </a:lvl6pPr>
            <a:lvl7pPr marL="2839761" indent="0">
              <a:buNone/>
              <a:defRPr sz="1656" b="1"/>
            </a:lvl7pPr>
            <a:lvl8pPr marL="3313054" indent="0">
              <a:buNone/>
              <a:defRPr sz="1656" b="1"/>
            </a:lvl8pPr>
            <a:lvl9pPr marL="3786348" indent="0">
              <a:buNone/>
              <a:defRPr sz="16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2593216"/>
            <a:ext cx="4206820" cy="38142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1740315"/>
            <a:ext cx="4227538" cy="852901"/>
          </a:xfrm>
        </p:spPr>
        <p:txBody>
          <a:bodyPr anchor="b"/>
          <a:lstStyle>
            <a:lvl1pPr marL="0" indent="0">
              <a:buNone/>
              <a:defRPr sz="2484" b="1"/>
            </a:lvl1pPr>
            <a:lvl2pPr marL="473293" indent="0">
              <a:buNone/>
              <a:defRPr sz="2070" b="1"/>
            </a:lvl2pPr>
            <a:lvl3pPr marL="946587" indent="0">
              <a:buNone/>
              <a:defRPr sz="1863" b="1"/>
            </a:lvl3pPr>
            <a:lvl4pPr marL="1419880" indent="0">
              <a:buNone/>
              <a:defRPr sz="1656" b="1"/>
            </a:lvl4pPr>
            <a:lvl5pPr marL="1893174" indent="0">
              <a:buNone/>
              <a:defRPr sz="1656" b="1"/>
            </a:lvl5pPr>
            <a:lvl6pPr marL="2366467" indent="0">
              <a:buNone/>
              <a:defRPr sz="1656" b="1"/>
            </a:lvl6pPr>
            <a:lvl7pPr marL="2839761" indent="0">
              <a:buNone/>
              <a:defRPr sz="1656" b="1"/>
            </a:lvl7pPr>
            <a:lvl8pPr marL="3313054" indent="0">
              <a:buNone/>
              <a:defRPr sz="1656" b="1"/>
            </a:lvl8pPr>
            <a:lvl9pPr marL="3786348" indent="0">
              <a:buNone/>
              <a:defRPr sz="16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2593216"/>
            <a:ext cx="4227538" cy="38142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0AFA-DB73-834B-A780-44FE54CED691}" type="datetime1">
              <a:rPr lang="en-US" smtClean="0"/>
              <a:t>3/20/23</a:t>
            </a:fld>
            <a:endParaRPr lang="en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2A00-BB5A-FD4D-8AB0-DE986159889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503973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0F65-0B32-714B-A85E-6696EE944877}" type="datetime1">
              <a:rPr lang="en-US" smtClean="0"/>
              <a:t>3/20/23</a:t>
            </a:fld>
            <a:endParaRPr lang="en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2A00-BB5A-FD4D-8AB0-DE986159889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0472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D45E-771E-B642-B257-5817291BDD0A}" type="datetime1">
              <a:rPr lang="en-US" smtClean="0"/>
              <a:t>3/20/23</a:t>
            </a:fld>
            <a:endParaRPr lang="en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2A00-BB5A-FD4D-8AB0-DE986159889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43703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473287"/>
            <a:ext cx="3207231" cy="1656503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022169"/>
            <a:ext cx="5034201" cy="5045104"/>
          </a:xfrm>
        </p:spPr>
        <p:txBody>
          <a:bodyPr/>
          <a:lstStyle>
            <a:lvl1pPr>
              <a:defRPr sz="3313"/>
            </a:lvl1pPr>
            <a:lvl2pPr>
              <a:defRPr sz="2899"/>
            </a:lvl2pPr>
            <a:lvl3pPr>
              <a:defRPr sz="2484"/>
            </a:lvl3pPr>
            <a:lvl4pPr>
              <a:defRPr sz="2070"/>
            </a:lvl4pPr>
            <a:lvl5pPr>
              <a:defRPr sz="2070"/>
            </a:lvl5pPr>
            <a:lvl6pPr>
              <a:defRPr sz="2070"/>
            </a:lvl6pPr>
            <a:lvl7pPr>
              <a:defRPr sz="2070"/>
            </a:lvl7pPr>
            <a:lvl8pPr>
              <a:defRPr sz="2070"/>
            </a:lvl8pPr>
            <a:lvl9pPr>
              <a:defRPr sz="20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129790"/>
            <a:ext cx="3207231" cy="3945699"/>
          </a:xfrm>
        </p:spPr>
        <p:txBody>
          <a:bodyPr/>
          <a:lstStyle>
            <a:lvl1pPr marL="0" indent="0">
              <a:buNone/>
              <a:defRPr sz="1656"/>
            </a:lvl1pPr>
            <a:lvl2pPr marL="473293" indent="0">
              <a:buNone/>
              <a:defRPr sz="1449"/>
            </a:lvl2pPr>
            <a:lvl3pPr marL="946587" indent="0">
              <a:buNone/>
              <a:defRPr sz="1242"/>
            </a:lvl3pPr>
            <a:lvl4pPr marL="1419880" indent="0">
              <a:buNone/>
              <a:defRPr sz="1035"/>
            </a:lvl4pPr>
            <a:lvl5pPr marL="1893174" indent="0">
              <a:buNone/>
              <a:defRPr sz="1035"/>
            </a:lvl5pPr>
            <a:lvl6pPr marL="2366467" indent="0">
              <a:buNone/>
              <a:defRPr sz="1035"/>
            </a:lvl6pPr>
            <a:lvl7pPr marL="2839761" indent="0">
              <a:buNone/>
              <a:defRPr sz="1035"/>
            </a:lvl7pPr>
            <a:lvl8pPr marL="3313054" indent="0">
              <a:buNone/>
              <a:defRPr sz="1035"/>
            </a:lvl8pPr>
            <a:lvl9pPr marL="3786348" indent="0">
              <a:buNone/>
              <a:defRPr sz="10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73D8-68C9-AA45-B5CB-6AFD97DEE921}" type="datetime1">
              <a:rPr lang="en-US" smtClean="0"/>
              <a:t>3/20/23</a:t>
            </a:fld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2A00-BB5A-FD4D-8AB0-DE986159889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1526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473287"/>
            <a:ext cx="3207231" cy="1656503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022169"/>
            <a:ext cx="5034201" cy="5045104"/>
          </a:xfrm>
        </p:spPr>
        <p:txBody>
          <a:bodyPr anchor="t"/>
          <a:lstStyle>
            <a:lvl1pPr marL="0" indent="0">
              <a:buNone/>
              <a:defRPr sz="3313"/>
            </a:lvl1pPr>
            <a:lvl2pPr marL="473293" indent="0">
              <a:buNone/>
              <a:defRPr sz="2899"/>
            </a:lvl2pPr>
            <a:lvl3pPr marL="946587" indent="0">
              <a:buNone/>
              <a:defRPr sz="2484"/>
            </a:lvl3pPr>
            <a:lvl4pPr marL="1419880" indent="0">
              <a:buNone/>
              <a:defRPr sz="2070"/>
            </a:lvl4pPr>
            <a:lvl5pPr marL="1893174" indent="0">
              <a:buNone/>
              <a:defRPr sz="2070"/>
            </a:lvl5pPr>
            <a:lvl6pPr marL="2366467" indent="0">
              <a:buNone/>
              <a:defRPr sz="2070"/>
            </a:lvl6pPr>
            <a:lvl7pPr marL="2839761" indent="0">
              <a:buNone/>
              <a:defRPr sz="2070"/>
            </a:lvl7pPr>
            <a:lvl8pPr marL="3313054" indent="0">
              <a:buNone/>
              <a:defRPr sz="2070"/>
            </a:lvl8pPr>
            <a:lvl9pPr marL="3786348" indent="0">
              <a:buNone/>
              <a:defRPr sz="207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129790"/>
            <a:ext cx="3207231" cy="3945699"/>
          </a:xfrm>
        </p:spPr>
        <p:txBody>
          <a:bodyPr/>
          <a:lstStyle>
            <a:lvl1pPr marL="0" indent="0">
              <a:buNone/>
              <a:defRPr sz="1656"/>
            </a:lvl1pPr>
            <a:lvl2pPr marL="473293" indent="0">
              <a:buNone/>
              <a:defRPr sz="1449"/>
            </a:lvl2pPr>
            <a:lvl3pPr marL="946587" indent="0">
              <a:buNone/>
              <a:defRPr sz="1242"/>
            </a:lvl3pPr>
            <a:lvl4pPr marL="1419880" indent="0">
              <a:buNone/>
              <a:defRPr sz="1035"/>
            </a:lvl4pPr>
            <a:lvl5pPr marL="1893174" indent="0">
              <a:buNone/>
              <a:defRPr sz="1035"/>
            </a:lvl5pPr>
            <a:lvl6pPr marL="2366467" indent="0">
              <a:buNone/>
              <a:defRPr sz="1035"/>
            </a:lvl6pPr>
            <a:lvl7pPr marL="2839761" indent="0">
              <a:buNone/>
              <a:defRPr sz="1035"/>
            </a:lvl7pPr>
            <a:lvl8pPr marL="3313054" indent="0">
              <a:buNone/>
              <a:defRPr sz="1035"/>
            </a:lvl8pPr>
            <a:lvl9pPr marL="3786348" indent="0">
              <a:buNone/>
              <a:defRPr sz="10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A2F3-23A7-A445-A84B-B948D581856D}" type="datetime1">
              <a:rPr lang="en-US" smtClean="0"/>
              <a:t>3/20/23</a:t>
            </a:fld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2A00-BB5A-FD4D-8AB0-DE986159889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7524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377974"/>
            <a:ext cx="9000274" cy="13722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1889860"/>
            <a:ext cx="8576786" cy="4504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7" y="6580001"/>
            <a:ext cx="223742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F7D0E-F335-E84D-AFCC-1814428E3476}" type="datetime1">
              <a:rPr lang="en-US" smtClean="0"/>
              <a:t>3/20/23</a:t>
            </a:fld>
            <a:endParaRPr lang="en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6580001"/>
            <a:ext cx="3356134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9200" y="6580001"/>
            <a:ext cx="223742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defRPr>
            </a:lvl1pPr>
          </a:lstStyle>
          <a:p>
            <a:fld id="{9A822A00-BB5A-FD4D-8AB0-DE9861598890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49A5B3-36C5-3341-98DB-5557B8787DD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96240" y="6118410"/>
            <a:ext cx="2761646" cy="9231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9D7175-94FB-D542-A12C-2574DA585161}"/>
              </a:ext>
            </a:extLst>
          </p:cNvPr>
          <p:cNvSpPr/>
          <p:nvPr userDrawn="1"/>
        </p:nvSpPr>
        <p:spPr>
          <a:xfrm>
            <a:off x="1914125" y="6480000"/>
            <a:ext cx="1243761" cy="58580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434" tIns="41434" rIns="41434" bIns="41434" numCol="1" spcCol="38100" rtlCol="0" anchor="ctr">
            <a:spAutoFit/>
          </a:bodyPr>
          <a:lstStyle/>
          <a:p>
            <a:pPr marL="0" marR="0" indent="0" algn="ctr" defTabSz="4764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JP" sz="3263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7704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46587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Meiryo" panose="020B0604030504040204" pitchFamily="34" charset="-128"/>
          <a:ea typeface="Meiryo" panose="020B0604030504040204" pitchFamily="34" charset="-128"/>
          <a:cs typeface="Segoe UI Historic" panose="020B0502040204020203" pitchFamily="34" charset="0"/>
        </a:defRPr>
      </a:lvl1pPr>
    </p:titleStyle>
    <p:bodyStyle>
      <a:lvl1pPr marL="236647" indent="-236647" algn="l" defTabSz="946587" rtl="0" eaLnBrk="1" latinLnBrk="0" hangingPunct="1">
        <a:lnSpc>
          <a:spcPct val="90000"/>
        </a:lnSpc>
        <a:spcBef>
          <a:spcPts val="1035"/>
        </a:spcBef>
        <a:buFont typeface="Arial" panose="020B0604020202020204" pitchFamily="34" charset="0"/>
        <a:buChar char="•"/>
        <a:defRPr sz="2899" kern="1200">
          <a:solidFill>
            <a:schemeClr val="tx1"/>
          </a:solidFill>
          <a:latin typeface="Meiryo" panose="020B0604030504040204" pitchFamily="34" charset="-128"/>
          <a:ea typeface="Meiryo" panose="020B0604030504040204" pitchFamily="34" charset="-128"/>
          <a:cs typeface="Segoe UI Historic" panose="020B0502040204020203" pitchFamily="34" charset="0"/>
        </a:defRPr>
      </a:lvl1pPr>
      <a:lvl2pPr marL="70994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484" kern="1200">
          <a:solidFill>
            <a:schemeClr val="tx1"/>
          </a:solidFill>
          <a:latin typeface="Meiryo" panose="020B0604030504040204" pitchFamily="34" charset="-128"/>
          <a:ea typeface="Meiryo" panose="020B0604030504040204" pitchFamily="34" charset="-128"/>
          <a:cs typeface="Segoe UI Historic" panose="020B0502040204020203" pitchFamily="34" charset="0"/>
        </a:defRPr>
      </a:lvl2pPr>
      <a:lvl3pPr marL="118323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070" kern="1200">
          <a:solidFill>
            <a:schemeClr val="tx1"/>
          </a:solidFill>
          <a:latin typeface="Meiryo" panose="020B0604030504040204" pitchFamily="34" charset="-128"/>
          <a:ea typeface="Meiryo" panose="020B0604030504040204" pitchFamily="34" charset="-128"/>
          <a:cs typeface="Segoe UI Historic" panose="020B0502040204020203" pitchFamily="34" charset="0"/>
        </a:defRPr>
      </a:lvl3pPr>
      <a:lvl4pPr marL="165652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Meiryo" panose="020B0604030504040204" pitchFamily="34" charset="-128"/>
          <a:ea typeface="Meiryo" panose="020B0604030504040204" pitchFamily="34" charset="-128"/>
          <a:cs typeface="Segoe UI Historic" panose="020B0502040204020203" pitchFamily="34" charset="0"/>
        </a:defRPr>
      </a:lvl4pPr>
      <a:lvl5pPr marL="212982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Meiryo" panose="020B0604030504040204" pitchFamily="34" charset="-128"/>
          <a:ea typeface="Meiryo" panose="020B0604030504040204" pitchFamily="34" charset="-128"/>
          <a:cs typeface="Segoe UI Historic" panose="020B0502040204020203" pitchFamily="34" charset="0"/>
        </a:defRPr>
      </a:lvl5pPr>
      <a:lvl6pPr marL="260311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307640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549701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402299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1pPr>
      <a:lvl2pPr marL="473293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2pPr>
      <a:lvl3pPr marL="94658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3pPr>
      <a:lvl4pPr marL="141988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189317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36646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2839761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31305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3786348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jp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emf"/><Relationship Id="rId5" Type="http://schemas.openxmlformats.org/officeDocument/2006/relationships/image" Target="../media/image53.tiff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hyperlink" Target="https://arxiv.org/search/physics?searchtype=author&amp;query=Blanchet%2C+A" TargetMode="External"/><Relationship Id="rId21" Type="http://schemas.openxmlformats.org/officeDocument/2006/relationships/hyperlink" Target="https://arxiv.org/search/physics?searchtype=author&amp;query=Bernard%2C+L" TargetMode="External"/><Relationship Id="rId42" Type="http://schemas.openxmlformats.org/officeDocument/2006/relationships/hyperlink" Target="https://arxiv.org/search/physics?searchtype=author&amp;query=Calabria%2C+N+F" TargetMode="External"/><Relationship Id="rId47" Type="http://schemas.openxmlformats.org/officeDocument/2006/relationships/hyperlink" Target="https://arxiv.org/search/physics?searchtype=author&amp;query=Choi%2C+J+H" TargetMode="External"/><Relationship Id="rId63" Type="http://schemas.openxmlformats.org/officeDocument/2006/relationships/hyperlink" Target="https://arxiv.org/search/physics?searchtype=author&amp;query=Di+Meo%2C+P" TargetMode="External"/><Relationship Id="rId68" Type="http://schemas.openxmlformats.org/officeDocument/2006/relationships/hyperlink" Target="https://arxiv.org/search/physics?searchtype=author&amp;query=Dumarchez%2C+J" TargetMode="External"/><Relationship Id="rId84" Type="http://schemas.openxmlformats.org/officeDocument/2006/relationships/hyperlink" Target="https://arxiv.org/search/physics?searchtype=author&amp;query=Fujii%2C+Y" TargetMode="External"/><Relationship Id="rId89" Type="http://schemas.openxmlformats.org/officeDocument/2006/relationships/hyperlink" Target="https://arxiv.org/search/physics?searchtype=author&amp;query=Garfagnini%2C+A" TargetMode="External"/><Relationship Id="rId112" Type="http://schemas.openxmlformats.org/officeDocument/2006/relationships/hyperlink" Target="https://arxiv.org/search/hep-ex?searchtype=author&amp;query=Smy%2C+M+B" TargetMode="External"/><Relationship Id="rId16" Type="http://schemas.openxmlformats.org/officeDocument/2006/relationships/hyperlink" Target="https://arxiv.org/search/physics?searchtype=author&amp;query=Barbi%2C+M" TargetMode="External"/><Relationship Id="rId107" Type="http://schemas.openxmlformats.org/officeDocument/2006/relationships/hyperlink" Target="https://arxiv.org/search/hep-ex?searchtype=author&amp;query=Mariani%2C+C" TargetMode="External"/><Relationship Id="rId11" Type="http://schemas.openxmlformats.org/officeDocument/2006/relationships/hyperlink" Target="https://arxiv.org/search/physics?searchtype=author&amp;query=Anthony%2C+L" TargetMode="External"/><Relationship Id="rId32" Type="http://schemas.openxmlformats.org/officeDocument/2006/relationships/hyperlink" Target="https://arxiv.org/search/physics?searchtype=author&amp;query=Boschi%2C+T" TargetMode="External"/><Relationship Id="rId37" Type="http://schemas.openxmlformats.org/officeDocument/2006/relationships/hyperlink" Target="https://arxiv.org/search/physics?searchtype=author&amp;query=Bronner%2C+C" TargetMode="External"/><Relationship Id="rId53" Type="http://schemas.openxmlformats.org/officeDocument/2006/relationships/hyperlink" Target="https://arxiv.org/search/physics?searchtype=author&amp;query=Danilov%2C+M" TargetMode="External"/><Relationship Id="rId58" Type="http://schemas.openxmlformats.org/officeDocument/2006/relationships/hyperlink" Target="https://arxiv.org/search/physics?searchtype=author&amp;query=Densham%2C+C+J" TargetMode="External"/><Relationship Id="rId74" Type="http://schemas.openxmlformats.org/officeDocument/2006/relationships/hyperlink" Target="https://arxiv.org/search/physics?searchtype=author&amp;query=Fedotov%2C+S" TargetMode="External"/><Relationship Id="rId79" Type="http://schemas.openxmlformats.org/officeDocument/2006/relationships/hyperlink" Target="https://arxiv.org/search/physics?searchtype=author&amp;query=Finch%2C+A" TargetMode="External"/><Relationship Id="rId102" Type="http://schemas.openxmlformats.org/officeDocument/2006/relationships/hyperlink" Target="https://arxiv.org/search/physics?searchtype=author&amp;query=Hadley%2C+D+R" TargetMode="External"/><Relationship Id="rId5" Type="http://schemas.openxmlformats.org/officeDocument/2006/relationships/hyperlink" Target="https://arxiv.org/search/physics?searchtype=author&amp;query=Adrich%2C+P" TargetMode="External"/><Relationship Id="rId90" Type="http://schemas.openxmlformats.org/officeDocument/2006/relationships/hyperlink" Target="https://arxiv.org/search/physics?searchtype=author&amp;query=Garode%2C+S" TargetMode="External"/><Relationship Id="rId95" Type="http://schemas.openxmlformats.org/officeDocument/2006/relationships/hyperlink" Target="https://arxiv.org/search/physics?searchtype=author&amp;query=Gonz%C3%A1lez-Nuevo%2C+J" TargetMode="External"/><Relationship Id="rId22" Type="http://schemas.openxmlformats.org/officeDocument/2006/relationships/hyperlink" Target="https://arxiv.org/search/physics?searchtype=author&amp;query=Bernardini%2C+E" TargetMode="External"/><Relationship Id="rId27" Type="http://schemas.openxmlformats.org/officeDocument/2006/relationships/hyperlink" Target="https://arxiv.org/search/physics?searchtype=author&amp;query=Blondel%2C+A" TargetMode="External"/><Relationship Id="rId43" Type="http://schemas.openxmlformats.org/officeDocument/2006/relationships/hyperlink" Target="https://arxiv.org/search/physics?searchtype=author&amp;query=Calvo-Mozota%2C+J+M" TargetMode="External"/><Relationship Id="rId48" Type="http://schemas.openxmlformats.org/officeDocument/2006/relationships/hyperlink" Target="https://arxiv.org/search/physics?searchtype=author&amp;query=Choubey%2C+S" TargetMode="External"/><Relationship Id="rId64" Type="http://schemas.openxmlformats.org/officeDocument/2006/relationships/hyperlink" Target="https://arxiv.org/search/physics?searchtype=author&amp;query=Di+Palma%2C+I" TargetMode="External"/><Relationship Id="rId69" Type="http://schemas.openxmlformats.org/officeDocument/2006/relationships/hyperlink" Target="https://arxiv.org/search/physics?searchtype=author&amp;query=Eklund%2C+L" TargetMode="External"/><Relationship Id="rId113" Type="http://schemas.openxmlformats.org/officeDocument/2006/relationships/hyperlink" Target="https://arxiv.org/search/hep-ex?searchtype=author&amp;query=Sobel%2C+H+W" TargetMode="External"/><Relationship Id="rId80" Type="http://schemas.openxmlformats.org/officeDocument/2006/relationships/hyperlink" Target="https://arxiv.org/search/physics?searchtype=author&amp;query=Finley%2C+C" TargetMode="External"/><Relationship Id="rId85" Type="http://schemas.openxmlformats.org/officeDocument/2006/relationships/hyperlink" Target="https://arxiv.org/search/physics?searchtype=author&amp;query=Fukuda%2C+Y" TargetMode="External"/><Relationship Id="rId12" Type="http://schemas.openxmlformats.org/officeDocument/2006/relationships/hyperlink" Target="https://arxiv.org/search/physics?searchtype=author&amp;query=Araya%2C+A" TargetMode="External"/><Relationship Id="rId17" Type="http://schemas.openxmlformats.org/officeDocument/2006/relationships/hyperlink" Target="https://arxiv.org/search/physics?searchtype=author&amp;query=Barr%2C+G" TargetMode="External"/><Relationship Id="rId33" Type="http://schemas.openxmlformats.org/officeDocument/2006/relationships/hyperlink" Target="https://arxiv.org/search/physics?searchtype=author&amp;query=Bose%2C+D" TargetMode="External"/><Relationship Id="rId38" Type="http://schemas.openxmlformats.org/officeDocument/2006/relationships/hyperlink" Target="https://arxiv.org/search/physics?searchtype=author&amp;query=Bubak%2C+A" TargetMode="External"/><Relationship Id="rId59" Type="http://schemas.openxmlformats.org/officeDocument/2006/relationships/hyperlink" Target="https://arxiv.org/search/physics?searchtype=author&amp;query=Dergacheva%2C+A" TargetMode="External"/><Relationship Id="rId103" Type="http://schemas.openxmlformats.org/officeDocument/2006/relationships/hyperlink" Target="https://arxiv.org/search/hep-ex?searchtype=author&amp;query=Bian%2C+J" TargetMode="External"/><Relationship Id="rId108" Type="http://schemas.openxmlformats.org/officeDocument/2006/relationships/hyperlink" Target="https://arxiv.org/search/hep-ex?searchtype=author&amp;query=Maricic%2C+J" TargetMode="External"/><Relationship Id="rId54" Type="http://schemas.openxmlformats.org/officeDocument/2006/relationships/hyperlink" Target="https://arxiv.org/search/physics?searchtype=author&amp;query=De+la+Fuente%2C+E" TargetMode="External"/><Relationship Id="rId70" Type="http://schemas.openxmlformats.org/officeDocument/2006/relationships/hyperlink" Target="https://arxiv.org/search/physics?searchtype=author&amp;query=Hedri%2C+S+E" TargetMode="External"/><Relationship Id="rId75" Type="http://schemas.openxmlformats.org/officeDocument/2006/relationships/hyperlink" Target="https://arxiv.org/search/physics?searchtype=author&amp;query=Feng%2C+J" TargetMode="External"/><Relationship Id="rId91" Type="http://schemas.openxmlformats.org/officeDocument/2006/relationships/hyperlink" Target="https://arxiv.org/search/physics?searchtype=author&amp;query=Gialanella%2C+L" TargetMode="External"/><Relationship Id="rId96" Type="http://schemas.openxmlformats.org/officeDocument/2006/relationships/hyperlink" Target="https://arxiv.org/search/physics?searchtype=author&amp;query=Gorin%2C+A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rxiv.org/search/physics?searchtype=author&amp;query=Aihara%2C+H" TargetMode="External"/><Relationship Id="rId15" Type="http://schemas.openxmlformats.org/officeDocument/2006/relationships/hyperlink" Target="https://arxiv.org/search/physics?searchtype=author&amp;query=Bandac%2C+I" TargetMode="External"/><Relationship Id="rId23" Type="http://schemas.openxmlformats.org/officeDocument/2006/relationships/hyperlink" Target="https://arxiv.org/search/physics?searchtype=author&amp;query=Berns%2C+L" TargetMode="External"/><Relationship Id="rId28" Type="http://schemas.openxmlformats.org/officeDocument/2006/relationships/hyperlink" Target="https://arxiv.org/search/physics?searchtype=author&amp;query=Boiano%2C+A" TargetMode="External"/><Relationship Id="rId36" Type="http://schemas.openxmlformats.org/officeDocument/2006/relationships/hyperlink" Target="https://arxiv.org/search/physics?searchtype=author&amp;query=Bravar%2C+A" TargetMode="External"/><Relationship Id="rId49" Type="http://schemas.openxmlformats.org/officeDocument/2006/relationships/hyperlink" Target="https://arxiv.org/search/physics?searchtype=author&amp;query=Cicerchia%2C+M" TargetMode="External"/><Relationship Id="rId57" Type="http://schemas.openxmlformats.org/officeDocument/2006/relationships/hyperlink" Target="https://arxiv.org/search/physics?searchtype=author&amp;query=Dealtry%2C+T" TargetMode="External"/><Relationship Id="rId106" Type="http://schemas.openxmlformats.org/officeDocument/2006/relationships/hyperlink" Target="https://arxiv.org/search/hep-ex?searchtype=author&amp;query=Learned%2C+J+G" TargetMode="External"/><Relationship Id="rId114" Type="http://schemas.openxmlformats.org/officeDocument/2006/relationships/hyperlink" Target="https://arxiv.org/search/hep-ex?searchtype=author&amp;query=Vogelaar%2C+R+B" TargetMode="External"/><Relationship Id="rId10" Type="http://schemas.openxmlformats.org/officeDocument/2006/relationships/hyperlink" Target="https://arxiv.org/search/physics?searchtype=author&amp;query=Ameli%2C+F" TargetMode="External"/><Relationship Id="rId31" Type="http://schemas.openxmlformats.org/officeDocument/2006/relationships/hyperlink" Target="https://arxiv.org/search/physics?searchtype=author&amp;query=Borjabad%2C+S" TargetMode="External"/><Relationship Id="rId44" Type="http://schemas.openxmlformats.org/officeDocument/2006/relationships/hyperlink" Target="https://arxiv.org/search/physics?searchtype=author&amp;query=Cao%2C+S" TargetMode="External"/><Relationship Id="rId52" Type="http://schemas.openxmlformats.org/officeDocument/2006/relationships/hyperlink" Target="https://arxiv.org/search/physics?searchtype=author&amp;query=Cuen-Rochin%2C+S" TargetMode="External"/><Relationship Id="rId60" Type="http://schemas.openxmlformats.org/officeDocument/2006/relationships/hyperlink" Target="https://arxiv.org/search/physics?searchtype=author&amp;query=Deshmukh%2C+N" TargetMode="External"/><Relationship Id="rId65" Type="http://schemas.openxmlformats.org/officeDocument/2006/relationships/hyperlink" Target="https://arxiv.org/search/physics?searchtype=author&amp;query=Doyle%2C+T+A" TargetMode="External"/><Relationship Id="rId73" Type="http://schemas.openxmlformats.org/officeDocument/2006/relationships/hyperlink" Target="https://arxiv.org/search/physics?searchtype=author&amp;query=Esmaili%2C+A" TargetMode="External"/><Relationship Id="rId78" Type="http://schemas.openxmlformats.org/officeDocument/2006/relationships/hyperlink" Target="https://arxiv.org/search/physics?searchtype=author&amp;query=Ferrazzi%2C+B" TargetMode="External"/><Relationship Id="rId81" Type="http://schemas.openxmlformats.org/officeDocument/2006/relationships/hyperlink" Target="https://arxiv.org/search/physics?searchtype=author&amp;query=Fiorillo%2C+G" TargetMode="External"/><Relationship Id="rId86" Type="http://schemas.openxmlformats.org/officeDocument/2006/relationships/hyperlink" Target="https://arxiv.org/search/physics?searchtype=author&amp;query=Galinski%2C+G" TargetMode="External"/><Relationship Id="rId94" Type="http://schemas.openxmlformats.org/officeDocument/2006/relationships/hyperlink" Target="https://arxiv.org/search/physics?searchtype=author&amp;query=Gonin%2C+M" TargetMode="External"/><Relationship Id="rId99" Type="http://schemas.openxmlformats.org/officeDocument/2006/relationships/hyperlink" Target="https://arxiv.org/search/physics?searchtype=author&amp;query=Grassi%2C+M" TargetMode="External"/><Relationship Id="rId101" Type="http://schemas.openxmlformats.org/officeDocument/2006/relationships/hyperlink" Target="https://arxiv.org/search/physics?searchtype=author&amp;query=Guigue%2C+M" TargetMode="External"/><Relationship Id="rId4" Type="http://schemas.openxmlformats.org/officeDocument/2006/relationships/hyperlink" Target="https://arxiv.org/search/physics?searchtype=author&amp;query=Abe%2C+K" TargetMode="External"/><Relationship Id="rId9" Type="http://schemas.openxmlformats.org/officeDocument/2006/relationships/hyperlink" Target="https://arxiv.org/search/physics?searchtype=author&amp;query=Ali%2C+A" TargetMode="External"/><Relationship Id="rId13" Type="http://schemas.openxmlformats.org/officeDocument/2006/relationships/hyperlink" Target="https://arxiv.org/search/physics?searchtype=author&amp;query=Asaoka%2C+Y" TargetMode="External"/><Relationship Id="rId18" Type="http://schemas.openxmlformats.org/officeDocument/2006/relationships/hyperlink" Target="https://arxiv.org/search/physics?searchtype=author&amp;query=Batkiewicz-Kwasniak%2C+M" TargetMode="External"/><Relationship Id="rId39" Type="http://schemas.openxmlformats.org/officeDocument/2006/relationships/hyperlink" Target="https://arxiv.org/search/physics?searchtype=author&amp;query=Buchowicz%2C+A" TargetMode="External"/><Relationship Id="rId109" Type="http://schemas.openxmlformats.org/officeDocument/2006/relationships/hyperlink" Target="https://arxiv.org/search/hep-ex?searchtype=author&amp;query=Ricoux%2C+J+P+O" TargetMode="External"/><Relationship Id="rId34" Type="http://schemas.openxmlformats.org/officeDocument/2006/relationships/hyperlink" Target="https://arxiv.org/search/physics?searchtype=author&amp;query=Boyd%2C+S+." TargetMode="External"/><Relationship Id="rId50" Type="http://schemas.openxmlformats.org/officeDocument/2006/relationships/hyperlink" Target="https://arxiv.org/search/physics?searchtype=author&amp;query=Coleman%2C+J" TargetMode="External"/><Relationship Id="rId55" Type="http://schemas.openxmlformats.org/officeDocument/2006/relationships/hyperlink" Target="https://arxiv.org/search/physics?searchtype=author&amp;query=de+Perio%2C+P" TargetMode="External"/><Relationship Id="rId76" Type="http://schemas.openxmlformats.org/officeDocument/2006/relationships/hyperlink" Target="https://arxiv.org/search/physics?searchtype=author&amp;query=Fern%C3%A1ndez-Martinez%2C+E" TargetMode="External"/><Relationship Id="rId97" Type="http://schemas.openxmlformats.org/officeDocument/2006/relationships/hyperlink" Target="https://arxiv.org/search/physics?searchtype=author&amp;query=Gornea%2C+R" TargetMode="External"/><Relationship Id="rId104" Type="http://schemas.openxmlformats.org/officeDocument/2006/relationships/hyperlink" Target="https://arxiv.org/search/hep-ex?searchtype=author&amp;query=Di+Lodovico%2C+F" TargetMode="External"/><Relationship Id="rId7" Type="http://schemas.openxmlformats.org/officeDocument/2006/relationships/hyperlink" Target="https://arxiv.org/search/physics?searchtype=author&amp;query=Akutsu%2C+R" TargetMode="External"/><Relationship Id="rId71" Type="http://schemas.openxmlformats.org/officeDocument/2006/relationships/hyperlink" Target="https://arxiv.org/search/physics?searchtype=author&amp;query=Ellis%2C+J" TargetMode="External"/><Relationship Id="rId92" Type="http://schemas.openxmlformats.org/officeDocument/2006/relationships/hyperlink" Target="https://arxiv.org/search/physics?searchtype=author&amp;query=Giganti%2C+C" TargetMode="External"/><Relationship Id="rId2" Type="http://schemas.openxmlformats.org/officeDocument/2006/relationships/notesSlide" Target="../notesSlides/notesSlide13.xml"/><Relationship Id="rId29" Type="http://schemas.openxmlformats.org/officeDocument/2006/relationships/hyperlink" Target="https://arxiv.org/search/physics?searchtype=author&amp;query=Bolognesi%2C+S" TargetMode="External"/><Relationship Id="rId24" Type="http://schemas.openxmlformats.org/officeDocument/2006/relationships/hyperlink" Target="https://arxiv.org/search/physics?searchtype=author&amp;query=Bhadra%2C+S" TargetMode="External"/><Relationship Id="rId40" Type="http://schemas.openxmlformats.org/officeDocument/2006/relationships/hyperlink" Target="https://arxiv.org/search/physics?searchtype=author&amp;query=Avanzini%2C+M+B" TargetMode="External"/><Relationship Id="rId45" Type="http://schemas.openxmlformats.org/officeDocument/2006/relationships/hyperlink" Target="https://arxiv.org/search/physics?searchtype=author&amp;query=Catanesi%2C+M+G" TargetMode="External"/><Relationship Id="rId66" Type="http://schemas.openxmlformats.org/officeDocument/2006/relationships/hyperlink" Target="https://arxiv.org/search/physics?searchtype=author&amp;query=Drakopoulou%2C+E" TargetMode="External"/><Relationship Id="rId87" Type="http://schemas.openxmlformats.org/officeDocument/2006/relationships/hyperlink" Target="https://arxiv.org/search/physics?searchtype=author&amp;query=Gao%2C+J" TargetMode="External"/><Relationship Id="rId110" Type="http://schemas.openxmlformats.org/officeDocument/2006/relationships/hyperlink" Target="https://arxiv.org/search/hep-ex?searchtype=author&amp;query=Rott%2C+C" TargetMode="External"/><Relationship Id="rId61" Type="http://schemas.openxmlformats.org/officeDocument/2006/relationships/hyperlink" Target="https://arxiv.org/search/physics?searchtype=author&amp;query=Devi%2C+M+M" TargetMode="External"/><Relationship Id="rId82" Type="http://schemas.openxmlformats.org/officeDocument/2006/relationships/hyperlink" Target="https://arxiv.org/search/physics?searchtype=author&amp;query=Fitton%2C+M" TargetMode="External"/><Relationship Id="rId19" Type="http://schemas.openxmlformats.org/officeDocument/2006/relationships/hyperlink" Target="https://arxiv.org/search/physics?searchtype=author&amp;query=Bellato%2C+M" TargetMode="External"/><Relationship Id="rId14" Type="http://schemas.openxmlformats.org/officeDocument/2006/relationships/hyperlink" Target="https://arxiv.org/search/physics?searchtype=author&amp;query=Aushev%2C+V" TargetMode="External"/><Relationship Id="rId30" Type="http://schemas.openxmlformats.org/officeDocument/2006/relationships/hyperlink" Target="https://arxiv.org/search/physics?searchtype=author&amp;query=Bonavera%2C+L" TargetMode="External"/><Relationship Id="rId35" Type="http://schemas.openxmlformats.org/officeDocument/2006/relationships/hyperlink" Target="https://arxiv.org/search/physics?searchtype=author&amp;query=Bozza%2C+C" TargetMode="External"/><Relationship Id="rId56" Type="http://schemas.openxmlformats.org/officeDocument/2006/relationships/hyperlink" Target="https://arxiv.org/search/physics?searchtype=author&amp;query=De+Rosa%2C+G" TargetMode="External"/><Relationship Id="rId77" Type="http://schemas.openxmlformats.org/officeDocument/2006/relationships/hyperlink" Target="https://arxiv.org/search/physics?searchtype=author&amp;query=Ferrario%2C+P" TargetMode="External"/><Relationship Id="rId100" Type="http://schemas.openxmlformats.org/officeDocument/2006/relationships/hyperlink" Target="https://arxiv.org/search/physics?searchtype=author&amp;query=Grella%2C+G" TargetMode="External"/><Relationship Id="rId105" Type="http://schemas.openxmlformats.org/officeDocument/2006/relationships/hyperlink" Target="https://arxiv.org/search/hep-ex?searchtype=author&amp;query=Horiuchi%2C+S" TargetMode="External"/><Relationship Id="rId8" Type="http://schemas.openxmlformats.org/officeDocument/2006/relationships/hyperlink" Target="https://arxiv.org/search/physics?searchtype=author&amp;query=Alekseev%2C+I" TargetMode="External"/><Relationship Id="rId51" Type="http://schemas.openxmlformats.org/officeDocument/2006/relationships/hyperlink" Target="https://arxiv.org/search/physics?searchtype=author&amp;query=Collazuol%2C+G" TargetMode="External"/><Relationship Id="rId72" Type="http://schemas.openxmlformats.org/officeDocument/2006/relationships/hyperlink" Target="https://arxiv.org/search/physics?searchtype=author&amp;query=Emery%2C+S" TargetMode="External"/><Relationship Id="rId93" Type="http://schemas.openxmlformats.org/officeDocument/2006/relationships/hyperlink" Target="https://arxiv.org/search/physics?searchtype=author&amp;query=Gomez-Cadenas%2C+J+J" TargetMode="External"/><Relationship Id="rId98" Type="http://schemas.openxmlformats.org/officeDocument/2006/relationships/hyperlink" Target="https://arxiv.org/search/physics?searchtype=author&amp;query=Gramegna%2C+F" TargetMode="External"/><Relationship Id="rId3" Type="http://schemas.openxmlformats.org/officeDocument/2006/relationships/hyperlink" Target="https://arxiv.org/search/physics?searchtype=author&amp;query=Hyper-Kamiokande+Collaboration" TargetMode="External"/><Relationship Id="rId25" Type="http://schemas.openxmlformats.org/officeDocument/2006/relationships/hyperlink" Target="https://arxiv.org/search/physics?searchtype=author&amp;query=Bian%2C+J" TargetMode="External"/><Relationship Id="rId46" Type="http://schemas.openxmlformats.org/officeDocument/2006/relationships/hyperlink" Target="https://arxiv.org/search/physics?searchtype=author&amp;query=Chakraborty%2C+S" TargetMode="External"/><Relationship Id="rId67" Type="http://schemas.openxmlformats.org/officeDocument/2006/relationships/hyperlink" Target="https://arxiv.org/search/physics?searchtype=author&amp;query=Drapier%2C+O" TargetMode="External"/><Relationship Id="rId20" Type="http://schemas.openxmlformats.org/officeDocument/2006/relationships/hyperlink" Target="https://arxiv.org/search/physics?searchtype=author&amp;query=Berardi%2C+V" TargetMode="External"/><Relationship Id="rId41" Type="http://schemas.openxmlformats.org/officeDocument/2006/relationships/hyperlink" Target="https://arxiv.org/search/physics?searchtype=author&amp;query=Cafagna%2C+F+S" TargetMode="External"/><Relationship Id="rId62" Type="http://schemas.openxmlformats.org/officeDocument/2006/relationships/hyperlink" Target="https://arxiv.org/search/physics?searchtype=author&amp;query=Di+Lodovico%2C+F" TargetMode="External"/><Relationship Id="rId83" Type="http://schemas.openxmlformats.org/officeDocument/2006/relationships/hyperlink" Target="https://arxiv.org/search/physics?searchtype=author&amp;query=Friend%2C+M" TargetMode="External"/><Relationship Id="rId88" Type="http://schemas.openxmlformats.org/officeDocument/2006/relationships/hyperlink" Target="https://arxiv.org/search/physics?searchtype=author&amp;query=Garde%2C+C" TargetMode="External"/><Relationship Id="rId111" Type="http://schemas.openxmlformats.org/officeDocument/2006/relationships/hyperlink" Target="https://arxiv.org/search/hep-ex?searchtype=author&amp;query=Shiozawa%2C+M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2.png"/><Relationship Id="rId7" Type="http://schemas.openxmlformats.org/officeDocument/2006/relationships/image" Target="../media/image66.t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7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1.emf"/><Relationship Id="rId7" Type="http://schemas.openxmlformats.org/officeDocument/2006/relationships/image" Target="../media/image7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23.emf"/><Relationship Id="rId10" Type="http://schemas.openxmlformats.org/officeDocument/2006/relationships/image" Target="../media/image78.png"/><Relationship Id="rId4" Type="http://schemas.openxmlformats.org/officeDocument/2006/relationships/image" Target="../media/image22.emf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image" Target="../media/image1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Relationship Id="rId9" Type="http://schemas.openxmlformats.org/officeDocument/2006/relationships/image" Target="../media/image14.t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9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5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emf"/><Relationship Id="rId7" Type="http://schemas.openxmlformats.org/officeDocument/2006/relationships/image" Target="../media/image23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3.emf"/><Relationship Id="rId10" Type="http://schemas.openxmlformats.org/officeDocument/2006/relationships/image" Target="../media/image34.png"/><Relationship Id="rId4" Type="http://schemas.openxmlformats.org/officeDocument/2006/relationships/image" Target="../media/image22.em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2.jpeg"/><Relationship Id="rId4" Type="http://schemas.openxmlformats.org/officeDocument/2006/relationships/image" Target="../media/image3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8AB2582-E3C8-BCE2-BA0B-7E0BA06A11CB}"/>
              </a:ext>
            </a:extLst>
          </p:cNvPr>
          <p:cNvSpPr/>
          <p:nvPr/>
        </p:nvSpPr>
        <p:spPr>
          <a:xfrm>
            <a:off x="190909" y="6263700"/>
            <a:ext cx="2830138" cy="83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46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70E6CD-1E36-B040-9AF8-0A275BB5D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419" y="495611"/>
            <a:ext cx="9029748" cy="1303780"/>
          </a:xfrm>
        </p:spPr>
        <p:txBody>
          <a:bodyPr anchor="ctr">
            <a:noAutofit/>
          </a:bodyPr>
          <a:lstStyle/>
          <a:p>
            <a:r>
              <a:rPr lang="en-US" sz="9600" dirty="0" err="1"/>
              <a:t>HyperK</a:t>
            </a:r>
            <a:endParaRPr lang="en-JP" sz="9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DA6E04-E839-91EF-3FFC-F595ECED1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027" y="5860807"/>
            <a:ext cx="2519627" cy="727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E7615A-396B-140D-D914-1DF902F1E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246" y="5628716"/>
            <a:ext cx="1833443" cy="1263729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4BA42EF-9BCD-6BEA-98FF-BB3D9F0B14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36" t="6793" r="7703" b="14934"/>
          <a:stretch/>
        </p:blipFill>
        <p:spPr>
          <a:xfrm rot="5400000" flipV="1">
            <a:off x="3948398" y="2099795"/>
            <a:ext cx="2047303" cy="1677177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D427871E-34ED-2541-A7F7-9D2B8B605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283" y="4029573"/>
            <a:ext cx="9000253" cy="2027271"/>
          </a:xfrm>
        </p:spPr>
        <p:txBody>
          <a:bodyPr>
            <a:normAutofit/>
          </a:bodyPr>
          <a:lstStyle/>
          <a:p>
            <a:r>
              <a:rPr lang="en-US" altLang="ja-JP" sz="2800" i="1" u="sng" dirty="0">
                <a:effectLst>
                  <a:glow rad="127000">
                    <a:schemeClr val="bg1"/>
                  </a:glow>
                </a:effectLst>
              </a:rPr>
              <a:t>Masato </a:t>
            </a:r>
            <a:r>
              <a:rPr lang="en-US" altLang="ja-JP" sz="2800" i="1" u="sng" dirty="0" err="1">
                <a:effectLst>
                  <a:glow rad="127000">
                    <a:schemeClr val="bg1"/>
                  </a:glow>
                </a:effectLst>
              </a:rPr>
              <a:t>Shiozawa</a:t>
            </a:r>
            <a:endParaRPr lang="en-US" altLang="ja-JP" sz="2800" i="1" u="sng" dirty="0">
              <a:effectLst>
                <a:glow rad="127000">
                  <a:schemeClr val="bg1"/>
                </a:glow>
              </a:effectLst>
            </a:endParaRPr>
          </a:p>
          <a:p>
            <a:r>
              <a:rPr lang="en-US" altLang="ja-JP" sz="1550" dirty="0">
                <a:effectLst>
                  <a:glow rad="127000">
                    <a:schemeClr val="bg1"/>
                  </a:glow>
                </a:effectLst>
              </a:rPr>
              <a:t>Co-spokesperson, Hyper-</a:t>
            </a:r>
            <a:r>
              <a:rPr lang="en-US" altLang="ja-JP" sz="1550" dirty="0" err="1">
                <a:effectLst>
                  <a:glow rad="127000">
                    <a:schemeClr val="bg1"/>
                  </a:glow>
                </a:effectLst>
              </a:rPr>
              <a:t>Kamiokande</a:t>
            </a:r>
            <a:r>
              <a:rPr lang="en-US" altLang="ja-JP" sz="1550" dirty="0">
                <a:effectLst>
                  <a:glow rad="127000">
                    <a:schemeClr val="bg1"/>
                  </a:glow>
                </a:effectLst>
              </a:rPr>
              <a:t> Collaboration</a:t>
            </a:r>
          </a:p>
          <a:p>
            <a:r>
              <a:rPr lang="en-US" altLang="ja-JP" sz="1550" dirty="0">
                <a:effectLst>
                  <a:glow rad="127000">
                    <a:schemeClr val="bg1"/>
                  </a:glow>
                </a:effectLst>
              </a:rPr>
              <a:t>Director, </a:t>
            </a:r>
            <a:r>
              <a:rPr lang="en-US" altLang="ja-JP" sz="1550" dirty="0" err="1">
                <a:effectLst>
                  <a:glow rad="127000">
                    <a:schemeClr val="bg1"/>
                  </a:glow>
                </a:effectLst>
              </a:rPr>
              <a:t>Kamioka</a:t>
            </a:r>
            <a:r>
              <a:rPr lang="en-US" altLang="ja-JP" sz="1550" dirty="0">
                <a:effectLst>
                  <a:glow rad="127000">
                    <a:schemeClr val="bg1"/>
                  </a:glow>
                </a:effectLst>
              </a:rPr>
              <a:t> Observatory, Institute for Cosmic Ray Research, The University of Tokyo</a:t>
            </a:r>
          </a:p>
          <a:p>
            <a:endParaRPr lang="en-US" altLang="ja-JP" sz="1550" dirty="0">
              <a:effectLst>
                <a:glow rad="127000">
                  <a:schemeClr val="bg1"/>
                </a:glow>
              </a:effectLst>
            </a:endParaRPr>
          </a:p>
          <a:p>
            <a:r>
              <a:rPr lang="en-US" altLang="ja-JP" sz="1550" dirty="0">
                <a:effectLst>
                  <a:glow rad="127000">
                    <a:schemeClr val="bg1"/>
                  </a:glow>
                </a:effectLst>
              </a:rPr>
              <a:t>21st March 2023, P5 Townhall Meeting FNAL/ANL</a:t>
            </a:r>
          </a:p>
        </p:txBody>
      </p:sp>
    </p:spTree>
    <p:extLst>
      <p:ext uri="{BB962C8B-B14F-4D97-AF65-F5344CB8AC3E}">
        <p14:creationId xmlns:p14="http://schemas.microsoft.com/office/powerpoint/2010/main" val="3365063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DC7DC5-F6EE-ED40-9CDB-C69BCC3E1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-95553" y="1729145"/>
            <a:ext cx="10055701" cy="56525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946E6-40FC-684A-9DE0-8B3B7ABF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2A00-BB5A-FD4D-8AB0-DE9861598890}" type="slidenum">
              <a:rPr lang="en-JP" smtClean="0"/>
              <a:pPr/>
              <a:t>10</a:t>
            </a:fld>
            <a:endParaRPr lang="en-JP" dirty="0"/>
          </a:p>
        </p:txBody>
      </p:sp>
      <p:sp>
        <p:nvSpPr>
          <p:cNvPr id="19" name="74m(D)×60m(H)…">
            <a:extLst>
              <a:ext uri="{FF2B5EF4-FFF2-40B4-BE49-F238E27FC236}">
                <a16:creationId xmlns:a16="http://schemas.microsoft.com/office/drawing/2014/main" id="{07F93D13-1F0B-8240-A8C1-93BF959699F1}"/>
              </a:ext>
            </a:extLst>
          </p:cNvPr>
          <p:cNvSpPr txBox="1"/>
          <p:nvPr/>
        </p:nvSpPr>
        <p:spPr>
          <a:xfrm>
            <a:off x="3861007" y="5598888"/>
            <a:ext cx="2295763" cy="560767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9133" tIns="29133" rIns="29133" bIns="29133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l">
              <a:defRPr sz="3600">
                <a:solidFill>
                  <a:srgbClr val="D6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31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rPr>
              <a:t>Total</a:t>
            </a:r>
            <a:r>
              <a:rPr lang="en-US" sz="1631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rPr>
              <a:t> </a:t>
            </a:r>
            <a:r>
              <a:rPr sz="1631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rPr>
              <a:t>Mass </a:t>
            </a:r>
            <a:r>
              <a:rPr lang="en-US" sz="1631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rPr>
              <a:t>of Water</a:t>
            </a:r>
          </a:p>
          <a:p>
            <a:pPr algn="l">
              <a:defRPr sz="3600">
                <a:solidFill>
                  <a:srgbClr val="D6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31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rPr>
              <a:t>260</a:t>
            </a:r>
            <a:r>
              <a:rPr lang="en-US" sz="1631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rPr>
              <a:t> </a:t>
            </a:r>
            <a:r>
              <a:rPr sz="1631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rPr>
              <a:t>k</a:t>
            </a:r>
            <a:r>
              <a:rPr lang="en-US" sz="1631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rPr>
              <a:t>ilo</a:t>
            </a:r>
            <a:r>
              <a:rPr sz="1631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rPr>
              <a:t>ton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87FE59-BC12-FB81-89A7-4586DFD3392E}"/>
              </a:ext>
            </a:extLst>
          </p:cNvPr>
          <p:cNvCxnSpPr>
            <a:cxnSpLocks/>
          </p:cNvCxnSpPr>
          <p:nvPr/>
        </p:nvCxnSpPr>
        <p:spPr>
          <a:xfrm>
            <a:off x="3593608" y="4095939"/>
            <a:ext cx="104115" cy="2606848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9E3748-EF4A-E578-8B41-15FCAF9C541E}"/>
              </a:ext>
            </a:extLst>
          </p:cNvPr>
          <p:cNvCxnSpPr>
            <a:cxnSpLocks/>
          </p:cNvCxnSpPr>
          <p:nvPr/>
        </p:nvCxnSpPr>
        <p:spPr>
          <a:xfrm flipH="1">
            <a:off x="3757359" y="6358201"/>
            <a:ext cx="2485818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C222E76-D5B1-F6D5-FFB6-CE19C371842B}"/>
              </a:ext>
            </a:extLst>
          </p:cNvPr>
          <p:cNvSpPr txBox="1"/>
          <p:nvPr/>
        </p:nvSpPr>
        <p:spPr>
          <a:xfrm rot="16047332">
            <a:off x="2764906" y="5321679"/>
            <a:ext cx="1228221" cy="393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r>
              <a:rPr lang="en-JP" sz="1957" dirty="0">
                <a:ln w="0">
                  <a:solidFill>
                    <a:schemeClr val="tx1"/>
                  </a:solidFill>
                </a:ln>
                <a:latin typeface="Meiryo" panose="020B0604030504040204" pitchFamily="34" charset="-128"/>
                <a:ea typeface="Meiryo" panose="020B0604030504040204" pitchFamily="34" charset="-128"/>
              </a:rPr>
              <a:t>71m (H)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2DA926-BDAB-E4C8-226F-B12CF9F2AF44}"/>
              </a:ext>
            </a:extLst>
          </p:cNvPr>
          <p:cNvSpPr txBox="1"/>
          <p:nvPr/>
        </p:nvSpPr>
        <p:spPr>
          <a:xfrm>
            <a:off x="4402550" y="6375707"/>
            <a:ext cx="1229824" cy="393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r>
              <a:rPr lang="en-JP" sz="1957" dirty="0">
                <a:ln w="0">
                  <a:solidFill>
                    <a:schemeClr val="tx1"/>
                  </a:solidFill>
                </a:ln>
                <a:latin typeface="Meiryo" panose="020B0604030504040204" pitchFamily="34" charset="-128"/>
                <a:ea typeface="Meiryo" panose="020B0604030504040204" pitchFamily="34" charset="-128"/>
              </a:rPr>
              <a:t>69m (D)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EA0931-95E9-BA6D-68A1-21706B34A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64" y="281102"/>
            <a:ext cx="9441571" cy="642425"/>
          </a:xfrm>
        </p:spPr>
        <p:txBody>
          <a:bodyPr>
            <a:normAutofit fontScale="90000"/>
          </a:bodyPr>
          <a:lstStyle/>
          <a:p>
            <a:pPr algn="ctr"/>
            <a:r>
              <a:rPr lang="en-JP" dirty="0"/>
              <a:t>Good News: </a:t>
            </a:r>
            <a:br>
              <a:rPr lang="en-JP" sz="2610" dirty="0"/>
            </a:br>
            <a:r>
              <a:rPr lang="en-JP" sz="2610" dirty="0"/>
              <a:t>Detector Cavern Excavation has started on schedule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CB8AE6-4782-A5A1-F059-EE1777607F8F}"/>
              </a:ext>
            </a:extLst>
          </p:cNvPr>
          <p:cNvSpPr/>
          <p:nvPr/>
        </p:nvSpPr>
        <p:spPr>
          <a:xfrm>
            <a:off x="4245424" y="2780340"/>
            <a:ext cx="1535760" cy="10721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468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8F7A8A-6A25-5340-0F2A-1D0720CEA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375657"/>
              </p:ext>
            </p:extLst>
          </p:nvPr>
        </p:nvGraphicFramePr>
        <p:xfrm>
          <a:off x="1813961" y="1035853"/>
          <a:ext cx="6330771" cy="1265815"/>
        </p:xfrm>
        <a:graphic>
          <a:graphicData uri="http://schemas.openxmlformats.org/drawingml/2006/table">
            <a:tbl>
              <a:tblPr firstRow="1" bandRow="1"/>
              <a:tblGrid>
                <a:gridCol w="703419">
                  <a:extLst>
                    <a:ext uri="{9D8B030D-6E8A-4147-A177-3AD203B41FA5}">
                      <a16:colId xmlns:a16="http://schemas.microsoft.com/office/drawing/2014/main" val="538438333"/>
                    </a:ext>
                  </a:extLst>
                </a:gridCol>
                <a:gridCol w="703419">
                  <a:extLst>
                    <a:ext uri="{9D8B030D-6E8A-4147-A177-3AD203B41FA5}">
                      <a16:colId xmlns:a16="http://schemas.microsoft.com/office/drawing/2014/main" val="2029977302"/>
                    </a:ext>
                  </a:extLst>
                </a:gridCol>
                <a:gridCol w="703419">
                  <a:extLst>
                    <a:ext uri="{9D8B030D-6E8A-4147-A177-3AD203B41FA5}">
                      <a16:colId xmlns:a16="http://schemas.microsoft.com/office/drawing/2014/main" val="559462956"/>
                    </a:ext>
                  </a:extLst>
                </a:gridCol>
                <a:gridCol w="703419">
                  <a:extLst>
                    <a:ext uri="{9D8B030D-6E8A-4147-A177-3AD203B41FA5}">
                      <a16:colId xmlns:a16="http://schemas.microsoft.com/office/drawing/2014/main" val="3832793924"/>
                    </a:ext>
                  </a:extLst>
                </a:gridCol>
                <a:gridCol w="703419">
                  <a:extLst>
                    <a:ext uri="{9D8B030D-6E8A-4147-A177-3AD203B41FA5}">
                      <a16:colId xmlns:a16="http://schemas.microsoft.com/office/drawing/2014/main" val="3946597089"/>
                    </a:ext>
                  </a:extLst>
                </a:gridCol>
                <a:gridCol w="703419">
                  <a:extLst>
                    <a:ext uri="{9D8B030D-6E8A-4147-A177-3AD203B41FA5}">
                      <a16:colId xmlns:a16="http://schemas.microsoft.com/office/drawing/2014/main" val="3157603124"/>
                    </a:ext>
                  </a:extLst>
                </a:gridCol>
                <a:gridCol w="703419">
                  <a:extLst>
                    <a:ext uri="{9D8B030D-6E8A-4147-A177-3AD203B41FA5}">
                      <a16:colId xmlns:a16="http://schemas.microsoft.com/office/drawing/2014/main" val="264060768"/>
                    </a:ext>
                  </a:extLst>
                </a:gridCol>
                <a:gridCol w="703419">
                  <a:extLst>
                    <a:ext uri="{9D8B030D-6E8A-4147-A177-3AD203B41FA5}">
                      <a16:colId xmlns:a16="http://schemas.microsoft.com/office/drawing/2014/main" val="2080717160"/>
                    </a:ext>
                  </a:extLst>
                </a:gridCol>
                <a:gridCol w="703419">
                  <a:extLst>
                    <a:ext uri="{9D8B030D-6E8A-4147-A177-3AD203B41FA5}">
                      <a16:colId xmlns:a16="http://schemas.microsoft.com/office/drawing/2014/main" val="2832776358"/>
                    </a:ext>
                  </a:extLst>
                </a:gridCol>
              </a:tblGrid>
              <a:tr h="223895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FY2020</a:t>
                      </a: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FY2021</a:t>
                      </a: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FY2022</a:t>
                      </a: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FY2023</a:t>
                      </a: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FY2024</a:t>
                      </a: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FY2025</a:t>
                      </a: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FY2026</a:t>
                      </a: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FY2027</a:t>
                      </a: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FY2028</a:t>
                      </a: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049451"/>
                  </a:ext>
                </a:extLst>
              </a:tr>
              <a:tr h="1015255">
                <a:tc>
                  <a:txBody>
                    <a:bodyPr/>
                    <a:lstStyle/>
                    <a:p>
                      <a:endParaRPr lang="en-US" sz="130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52440" marR="52440" marT="26220" marB="26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02989"/>
                  </a:ext>
                </a:extLst>
              </a:tr>
            </a:tbl>
          </a:graphicData>
        </a:graphic>
      </p:graphicFrame>
      <p:sp>
        <p:nvSpPr>
          <p:cNvPr id="7" name="Right Arrow 6">
            <a:extLst>
              <a:ext uri="{FF2B5EF4-FFF2-40B4-BE49-F238E27FC236}">
                <a16:creationId xmlns:a16="http://schemas.microsoft.com/office/drawing/2014/main" id="{F7527100-A443-5A0F-965F-25A6996DE19F}"/>
              </a:ext>
            </a:extLst>
          </p:cNvPr>
          <p:cNvSpPr/>
          <p:nvPr/>
        </p:nvSpPr>
        <p:spPr>
          <a:xfrm>
            <a:off x="2507517" y="1464114"/>
            <a:ext cx="786594" cy="818184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133" tIns="29133" rIns="29133" bIns="29133" numCol="1" spcCol="38100" rtlCol="0" anchor="ctr">
            <a:spAutoFit/>
          </a:bodyPr>
          <a:lstStyle/>
          <a:p>
            <a:pPr algn="ctr" defTabSz="335033" hangingPunct="0">
              <a:defRPr/>
            </a:pPr>
            <a:r>
              <a:rPr lang="en-US" sz="1147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Tunnel const.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69A784B-8CF1-396D-3A3A-9166E5A46E77}"/>
              </a:ext>
            </a:extLst>
          </p:cNvPr>
          <p:cNvSpPr/>
          <p:nvPr/>
        </p:nvSpPr>
        <p:spPr>
          <a:xfrm>
            <a:off x="3294110" y="1464114"/>
            <a:ext cx="1860760" cy="818184"/>
          </a:xfrm>
          <a:prstGeom prst="rightArrow">
            <a:avLst/>
          </a:prstGeom>
          <a:solidFill>
            <a:srgbClr val="0432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133" tIns="29133" rIns="29133" bIns="29133" numCol="1" spcCol="38100" rtlCol="0" anchor="ctr">
            <a:spAutoFit/>
          </a:bodyPr>
          <a:lstStyle/>
          <a:p>
            <a:pPr algn="ctr" defTabSz="335033" hangingPunct="0">
              <a:defRPr/>
            </a:pPr>
            <a:r>
              <a:rPr lang="en-US" altLang="ja-JP" sz="1147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Cavern</a:t>
            </a:r>
          </a:p>
          <a:p>
            <a:pPr algn="ctr" defTabSz="335033" hangingPunct="0">
              <a:defRPr/>
            </a:pPr>
            <a:r>
              <a:rPr lang="en-US" sz="1147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excavation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6381E34-2041-513A-85C1-9B2499D0357E}"/>
              </a:ext>
            </a:extLst>
          </p:cNvPr>
          <p:cNvSpPr/>
          <p:nvPr/>
        </p:nvSpPr>
        <p:spPr>
          <a:xfrm>
            <a:off x="5154872" y="1464114"/>
            <a:ext cx="724286" cy="818184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133" tIns="29133" rIns="29133" bIns="29133" numCol="1" spcCol="38100" rtlCol="0" anchor="ctr">
            <a:spAutoFit/>
          </a:bodyPr>
          <a:lstStyle/>
          <a:p>
            <a:pPr algn="ctr" defTabSz="335033" hangingPunct="0">
              <a:defRPr/>
            </a:pPr>
            <a:r>
              <a:rPr lang="en-US" altLang="ja-JP" sz="1147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Tank</a:t>
            </a:r>
          </a:p>
          <a:p>
            <a:pPr algn="ctr" defTabSz="335033" hangingPunct="0">
              <a:defRPr/>
            </a:pPr>
            <a:r>
              <a:rPr lang="en-US" sz="1147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Const.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BF96280-207D-80B0-E937-442082AA04E3}"/>
              </a:ext>
            </a:extLst>
          </p:cNvPr>
          <p:cNvSpPr/>
          <p:nvPr/>
        </p:nvSpPr>
        <p:spPr>
          <a:xfrm>
            <a:off x="5879158" y="1288785"/>
            <a:ext cx="654367" cy="1168840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133" tIns="29133" rIns="29133" bIns="29133" numCol="1" spcCol="38100" rtlCol="0" anchor="ctr">
            <a:spAutoFit/>
          </a:bodyPr>
          <a:lstStyle/>
          <a:p>
            <a:pPr algn="ctr" defTabSz="335033" hangingPunct="0">
              <a:defRPr/>
            </a:pPr>
            <a:r>
              <a:rPr lang="en-US" altLang="ja-JP" sz="1147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PMT</a:t>
            </a:r>
          </a:p>
          <a:p>
            <a:pPr algn="ctr" defTabSz="335033" hangingPunct="0">
              <a:defRPr/>
            </a:pPr>
            <a:r>
              <a:rPr lang="en-US" altLang="ja-JP" sz="1147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installation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825D135-7E31-B7E5-05F6-AFCA162FEA7A}"/>
              </a:ext>
            </a:extLst>
          </p:cNvPr>
          <p:cNvSpPr/>
          <p:nvPr/>
        </p:nvSpPr>
        <p:spPr>
          <a:xfrm>
            <a:off x="7033400" y="1287660"/>
            <a:ext cx="1493859" cy="1239150"/>
          </a:xfrm>
          <a:prstGeom prst="rightArrow">
            <a:avLst>
              <a:gd name="adj1" fmla="val 50000"/>
              <a:gd name="adj2" fmla="val 50306"/>
            </a:avLst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133" tIns="29133" rIns="29133" bIns="29133" numCol="1" spcCol="38100" rtlCol="0" anchor="ctr">
            <a:spAutoFit/>
          </a:bodyPr>
          <a:lstStyle/>
          <a:p>
            <a:pPr algn="ctr" defTabSz="335033" hangingPunct="0">
              <a:defRPr/>
            </a:pPr>
            <a:endParaRPr lang="en-US" altLang="ja-JP" sz="1147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sym typeface="ヒラギノ角ゴ Pro W3"/>
            </a:endParaRPr>
          </a:p>
          <a:p>
            <a:pPr algn="ctr" defTabSz="335033" hangingPunct="0">
              <a:defRPr/>
            </a:pPr>
            <a:r>
              <a:rPr lang="en-US" altLang="ja-JP" sz="1377" b="1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Operation</a:t>
            </a:r>
            <a:endParaRPr lang="en-US" altLang="ja-JP" sz="1147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sym typeface="ヒラギノ角ゴ Pro W3"/>
            </a:endParaRPr>
          </a:p>
          <a:p>
            <a:pPr algn="ctr" defTabSz="335033" hangingPunct="0">
              <a:defRPr/>
            </a:pPr>
            <a:endParaRPr lang="en-US" sz="1147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sym typeface="ヒラギノ角ゴ Pro W3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57A668-2925-3710-1CAD-E6AE95A7413F}"/>
              </a:ext>
            </a:extLst>
          </p:cNvPr>
          <p:cNvGrpSpPr/>
          <p:nvPr/>
        </p:nvGrpSpPr>
        <p:grpSpPr>
          <a:xfrm>
            <a:off x="1622272" y="1464116"/>
            <a:ext cx="885245" cy="818184"/>
            <a:chOff x="1321229" y="1839623"/>
            <a:chExt cx="885245" cy="818184"/>
          </a:xfrm>
        </p:grpSpPr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93D55BB6-0E8C-9F99-4EF0-2E6B96E68992}"/>
                </a:ext>
              </a:extLst>
            </p:cNvPr>
            <p:cNvSpPr/>
            <p:nvPr/>
          </p:nvSpPr>
          <p:spPr>
            <a:xfrm>
              <a:off x="1512919" y="1839623"/>
              <a:ext cx="693555" cy="818184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133" tIns="29133" rIns="29133" bIns="29133" numCol="1" spcCol="38100" rtlCol="0" anchor="ctr">
              <a:spAutoFit/>
            </a:bodyPr>
            <a:lstStyle/>
            <a:p>
              <a:pPr algn="ctr" defTabSz="335033" hangingPunct="0">
                <a:defRPr/>
              </a:pPr>
              <a:r>
                <a:rPr lang="en-US" altLang="ja-JP" sz="1147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S PGothic" panose="020B0600070205080204" pitchFamily="34" charset="-128"/>
                  <a:ea typeface="MS PGothic" panose="020B0600070205080204" pitchFamily="34" charset="-128"/>
                </a:rPr>
                <a:t>Geo. survey</a:t>
              </a:r>
              <a:endParaRPr lang="en-US" altLang="ja-JP" sz="1147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DC55B33-B14C-9919-57A3-5FCF8B5668AF}"/>
                </a:ext>
              </a:extLst>
            </p:cNvPr>
            <p:cNvSpPr/>
            <p:nvPr/>
          </p:nvSpPr>
          <p:spPr>
            <a:xfrm>
              <a:off x="1458159" y="2045538"/>
              <a:ext cx="26219" cy="41188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133" tIns="29133" rIns="29133" bIns="29133" numCol="1" spcCol="38100" rtlCol="0" anchor="ctr">
              <a:spAutoFit/>
            </a:bodyPr>
            <a:lstStyle/>
            <a:p>
              <a:pPr algn="ctr" defTabSz="335033" hangingPunct="0">
                <a:defRPr/>
              </a:pPr>
              <a:endParaRPr lang="en-US" sz="2294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sym typeface="ヒラギノ角ゴ Pro W3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AD6229-F138-D11F-14B7-10A79C884130}"/>
                </a:ext>
              </a:extLst>
            </p:cNvPr>
            <p:cNvSpPr/>
            <p:nvPr/>
          </p:nvSpPr>
          <p:spPr>
            <a:xfrm>
              <a:off x="1321229" y="2047966"/>
              <a:ext cx="26219" cy="41188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133" tIns="29133" rIns="29133" bIns="29133" numCol="1" spcCol="38100" rtlCol="0" anchor="ctr">
              <a:spAutoFit/>
            </a:bodyPr>
            <a:lstStyle/>
            <a:p>
              <a:pPr algn="ctr" defTabSz="335033" hangingPunct="0">
                <a:defRPr/>
              </a:pPr>
              <a:endParaRPr lang="en-US" sz="2294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sym typeface="ヒラギノ角ゴ Pro W3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F265F5F-0B5A-6520-43B3-AFF1C44BF2BE}"/>
                </a:ext>
              </a:extLst>
            </p:cNvPr>
            <p:cNvSpPr/>
            <p:nvPr/>
          </p:nvSpPr>
          <p:spPr>
            <a:xfrm>
              <a:off x="1367816" y="2047196"/>
              <a:ext cx="26219" cy="41188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133" tIns="29133" rIns="29133" bIns="29133" numCol="1" spcCol="38100" rtlCol="0" anchor="ctr">
              <a:spAutoFit/>
            </a:bodyPr>
            <a:lstStyle/>
            <a:p>
              <a:pPr algn="ctr" defTabSz="335033" hangingPunct="0">
                <a:defRPr/>
              </a:pPr>
              <a:endParaRPr lang="en-US" sz="2294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sym typeface="ヒラギノ角ゴ Pro W3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F7602C-F656-0235-5434-5474B032F3D1}"/>
                </a:ext>
              </a:extLst>
            </p:cNvPr>
            <p:cNvSpPr/>
            <p:nvPr/>
          </p:nvSpPr>
          <p:spPr>
            <a:xfrm>
              <a:off x="1416182" y="2047198"/>
              <a:ext cx="26219" cy="41188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133" tIns="29133" rIns="29133" bIns="29133" numCol="1" spcCol="38100" rtlCol="0" anchor="ctr">
              <a:spAutoFit/>
            </a:bodyPr>
            <a:lstStyle/>
            <a:p>
              <a:pPr algn="ctr" defTabSz="335033" hangingPunct="0">
                <a:defRPr/>
              </a:pPr>
              <a:endParaRPr lang="en-US" sz="2294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sym typeface="ヒラギノ角ゴ Pro W3"/>
              </a:endParaRPr>
            </a:p>
          </p:txBody>
        </p:sp>
      </p:grpSp>
      <p:sp>
        <p:nvSpPr>
          <p:cNvPr id="24" name="Right Arrow 23">
            <a:extLst>
              <a:ext uri="{FF2B5EF4-FFF2-40B4-BE49-F238E27FC236}">
                <a16:creationId xmlns:a16="http://schemas.microsoft.com/office/drawing/2014/main" id="{0461D7CA-786D-F243-78E0-223568195A0B}"/>
              </a:ext>
            </a:extLst>
          </p:cNvPr>
          <p:cNvSpPr/>
          <p:nvPr/>
        </p:nvSpPr>
        <p:spPr>
          <a:xfrm>
            <a:off x="6533526" y="1287740"/>
            <a:ext cx="482105" cy="1168840"/>
          </a:xfrm>
          <a:prstGeom prst="rightArrow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133" tIns="29133" rIns="29133" bIns="29133" numCol="1" spcCol="38100" rtlCol="0" anchor="ctr">
            <a:spAutoFit/>
          </a:bodyPr>
          <a:lstStyle/>
          <a:p>
            <a:pPr algn="ctr" defTabSz="335033" hangingPunct="0">
              <a:defRPr/>
            </a:pPr>
            <a:r>
              <a:rPr lang="en-US" altLang="ja-JP" sz="1147" spc="-86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Commissioning</a:t>
            </a:r>
            <a:endParaRPr lang="en-US" altLang="ja-JP" sz="1147" kern="0" spc="-86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sym typeface="ヒラギノ角ゴ Pro W3"/>
            </a:endParaRPr>
          </a:p>
        </p:txBody>
      </p:sp>
      <p:pic>
        <p:nvPicPr>
          <p:cNvPr id="25" name="図 5" descr="ジャンプするスケートボーダー&#10;&#10;低い精度で自動的に生成された説明">
            <a:extLst>
              <a:ext uri="{FF2B5EF4-FFF2-40B4-BE49-F238E27FC236}">
                <a16:creationId xmlns:a16="http://schemas.microsoft.com/office/drawing/2014/main" id="{801A1031-57B4-31FC-E2F0-CB7F1F8EA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8"/>
          <a:stretch/>
        </p:blipFill>
        <p:spPr>
          <a:xfrm>
            <a:off x="4671301" y="3094623"/>
            <a:ext cx="727705" cy="5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2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ジャンプするスケートボーダー&#10;&#10;低い精度で自動的に生成された説明">
            <a:extLst>
              <a:ext uri="{FF2B5EF4-FFF2-40B4-BE49-F238E27FC236}">
                <a16:creationId xmlns:a16="http://schemas.microsoft.com/office/drawing/2014/main" id="{BFC4C53B-C237-65C0-B8CC-C437C8C82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8"/>
          <a:stretch/>
        </p:blipFill>
        <p:spPr>
          <a:xfrm>
            <a:off x="0" y="0"/>
            <a:ext cx="9944100" cy="70992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6C008-8A04-C850-1675-F052E7D679FF}"/>
              </a:ext>
            </a:extLst>
          </p:cNvPr>
          <p:cNvSpPr/>
          <p:nvPr/>
        </p:nvSpPr>
        <p:spPr>
          <a:xfrm>
            <a:off x="476352" y="6281422"/>
            <a:ext cx="3344829" cy="66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Top of the Detector Cavern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(14th March 2023)</a:t>
            </a:r>
            <a:endParaRPr lang="en-JP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Possible foreign contributions">
            <a:extLst>
              <a:ext uri="{FF2B5EF4-FFF2-40B4-BE49-F238E27FC236}">
                <a16:creationId xmlns:a16="http://schemas.microsoft.com/office/drawing/2014/main" id="{BA57C909-07D7-E31A-513C-51ED455E1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4973" y="106845"/>
            <a:ext cx="8120377" cy="64969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l"/>
            <a:r>
              <a:rPr lang="en-US" sz="414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Top of the Detector Cavern</a:t>
            </a:r>
            <a:endParaRPr sz="414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40D4811F-C64D-C865-226F-1DB8EBF92B00}"/>
              </a:ext>
            </a:extLst>
          </p:cNvPr>
          <p:cNvSpPr txBox="1">
            <a:spLocks/>
          </p:cNvSpPr>
          <p:nvPr/>
        </p:nvSpPr>
        <p:spPr>
          <a:xfrm>
            <a:off x="9355398" y="6748954"/>
            <a:ext cx="283066" cy="27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1300460" hangingPunct="1">
              <a:defRPr kumimoji="1" sz="1800" kern="120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  <a:sym typeface="Gill Sans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946538">
              <a:defRPr/>
            </a:pPr>
            <a:fld id="{86CB4B4D-7CA3-9044-876B-883B54F8677D}" type="slidenum">
              <a:rPr lang="en-JP" sz="131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pPr defTabSz="946538">
                <a:defRPr/>
              </a:pPr>
              <a:t>11</a:t>
            </a:fld>
            <a:endParaRPr lang="en-JP" sz="131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12" name="Straight Arrow Connector 5">
            <a:extLst>
              <a:ext uri="{FF2B5EF4-FFF2-40B4-BE49-F238E27FC236}">
                <a16:creationId xmlns:a16="http://schemas.microsoft.com/office/drawing/2014/main" id="{0D182EAD-D92E-C075-A5E1-33F2030E8D56}"/>
              </a:ext>
            </a:extLst>
          </p:cNvPr>
          <p:cNvCxnSpPr>
            <a:cxnSpLocks/>
          </p:cNvCxnSpPr>
          <p:nvPr/>
        </p:nvCxnSpPr>
        <p:spPr>
          <a:xfrm>
            <a:off x="311285" y="3839468"/>
            <a:ext cx="8920264" cy="0"/>
          </a:xfrm>
          <a:prstGeom prst="straightConnector1">
            <a:avLst/>
          </a:prstGeom>
          <a:ln w="571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6">
            <a:extLst>
              <a:ext uri="{FF2B5EF4-FFF2-40B4-BE49-F238E27FC236}">
                <a16:creationId xmlns:a16="http://schemas.microsoft.com/office/drawing/2014/main" id="{D3B656AD-CBE3-CACA-10F8-3DD0D121F9CA}"/>
              </a:ext>
            </a:extLst>
          </p:cNvPr>
          <p:cNvSpPr txBox="1"/>
          <p:nvPr/>
        </p:nvSpPr>
        <p:spPr>
          <a:xfrm>
            <a:off x="552029" y="3438340"/>
            <a:ext cx="1223314" cy="3923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r>
              <a:rPr lang="en-US" sz="1863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40</a:t>
            </a:r>
            <a:r>
              <a:rPr lang="en-JP" sz="1863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 (D)</a:t>
            </a:r>
          </a:p>
        </p:txBody>
      </p:sp>
    </p:spTree>
    <p:extLst>
      <p:ext uri="{BB962C8B-B14F-4D97-AF65-F5344CB8AC3E}">
        <p14:creationId xmlns:p14="http://schemas.microsoft.com/office/powerpoint/2010/main" val="1672742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2194">
        <p159:morph option="byObject"/>
      </p:transition>
    </mc:Choice>
    <mc:Fallback xmlns="">
      <p:transition spd="slow" advTm="22194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D83154-E6C1-4980-FA96-20B3A36115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4433829" y="-11887200"/>
            <a:ext cx="38143633" cy="2144144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6F032F-F79B-F949-A709-547CC3C5A893}"/>
              </a:ext>
            </a:extLst>
          </p:cNvPr>
          <p:cNvSpPr txBox="1"/>
          <p:nvPr/>
        </p:nvSpPr>
        <p:spPr>
          <a:xfrm>
            <a:off x="239242" y="389922"/>
            <a:ext cx="9473685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46587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defRPr>
            </a:lvl1pPr>
          </a:lstStyle>
          <a:p>
            <a:r>
              <a:rPr lang="en-US" altLang="ja-JP" dirty="0"/>
              <a:t>DETECTOR COMPONENT PRODUCTION ARE STARTING</a:t>
            </a:r>
            <a:endParaRPr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FC272FD-BF72-AD4F-B725-3CBA7EF78E0C}"/>
              </a:ext>
            </a:extLst>
          </p:cNvPr>
          <p:cNvSpPr txBox="1"/>
          <p:nvPr/>
        </p:nvSpPr>
        <p:spPr>
          <a:xfrm>
            <a:off x="391067" y="3301741"/>
            <a:ext cx="1312613" cy="35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708" b="1" dirty="0">
                <a:solidFill>
                  <a:srgbClr val="FF0000"/>
                </a:solidFill>
                <a:latin typeface="Times" pitchFamily="2" charset="0"/>
              </a:rPr>
              <a:t>PMT cover</a:t>
            </a:r>
            <a:endParaRPr kumimoji="1" lang="ja-JP" altLang="en-US" sz="1708">
              <a:latin typeface="Times" pitchFamily="2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5BD634C-43BC-A64F-8F79-40D60E3E6306}"/>
              </a:ext>
            </a:extLst>
          </p:cNvPr>
          <p:cNvSpPr txBox="1"/>
          <p:nvPr/>
        </p:nvSpPr>
        <p:spPr>
          <a:xfrm>
            <a:off x="4425433" y="1449681"/>
            <a:ext cx="2137268" cy="35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708" b="1" dirty="0">
                <a:solidFill>
                  <a:srgbClr val="FF0000"/>
                </a:solidFill>
                <a:latin typeface="Times" pitchFamily="2" charset="0"/>
              </a:rPr>
              <a:t>ID mockup</a:t>
            </a:r>
            <a:endParaRPr kumimoji="1" lang="ja-JP" altLang="en-US" sz="1708">
              <a:latin typeface="Times" pitchFamily="2" charset="0"/>
            </a:endParaRPr>
          </a:p>
        </p:txBody>
      </p:sp>
      <p:pic>
        <p:nvPicPr>
          <p:cNvPr id="3" name="図 2" descr="屋内, テーブル, 座る, 小さい が含まれている画像&#10;&#10;自動的に生成された説明">
            <a:extLst>
              <a:ext uri="{FF2B5EF4-FFF2-40B4-BE49-F238E27FC236}">
                <a16:creationId xmlns:a16="http://schemas.microsoft.com/office/drawing/2014/main" id="{CD5B3E79-DBE7-0F42-8FBD-E8394C583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810" y="4045760"/>
            <a:ext cx="1487357" cy="1696423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8EC57C6-F94E-FA42-9EDC-A01B25DC6CA9}"/>
              </a:ext>
            </a:extLst>
          </p:cNvPr>
          <p:cNvSpPr txBox="1"/>
          <p:nvPr/>
        </p:nvSpPr>
        <p:spPr>
          <a:xfrm>
            <a:off x="6174415" y="1506116"/>
            <a:ext cx="3162639" cy="35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708" b="1" dirty="0">
                <a:solidFill>
                  <a:srgbClr val="FF0000"/>
                </a:solidFill>
                <a:latin typeface="Times" pitchFamily="2" charset="0"/>
              </a:rPr>
              <a:t>Underwater electronics: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D8EBB31-7385-3A46-AA7B-4F6B39E2C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321" y="1827386"/>
            <a:ext cx="3160691" cy="2218373"/>
          </a:xfrm>
          <a:prstGeom prst="rect">
            <a:avLst/>
          </a:prstGeom>
        </p:spPr>
      </p:pic>
      <p:pic>
        <p:nvPicPr>
          <p:cNvPr id="23" name="図 22" descr="屋内, キッチン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EBF4AF59-71F1-884B-86ED-045D131A3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988" y="4662073"/>
            <a:ext cx="2035371" cy="153431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86A21D94-659E-754B-9237-18560FBE45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793"/>
          <a:stretch/>
        </p:blipFill>
        <p:spPr>
          <a:xfrm>
            <a:off x="2773197" y="4968048"/>
            <a:ext cx="1804482" cy="1241676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2802038-3FCB-294D-93AF-62F303B62EEE}"/>
              </a:ext>
            </a:extLst>
          </p:cNvPr>
          <p:cNvSpPr txBox="1"/>
          <p:nvPr/>
        </p:nvSpPr>
        <p:spPr>
          <a:xfrm>
            <a:off x="2694613" y="4371638"/>
            <a:ext cx="296106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708" b="1" dirty="0">
                <a:solidFill>
                  <a:srgbClr val="FF0000"/>
                </a:solidFill>
                <a:latin typeface="Times" pitchFamily="2" charset="0"/>
              </a:rPr>
              <a:t>Multi-PMT module:</a:t>
            </a:r>
            <a:r>
              <a:rPr kumimoji="1" lang="en-US" altLang="ja-JP" sz="1708" dirty="0">
                <a:latin typeface="Times" pitchFamily="2" charset="0"/>
              </a:rPr>
              <a:t> </a:t>
            </a:r>
          </a:p>
          <a:p>
            <a:r>
              <a:rPr kumimoji="1" lang="en-US" altLang="ja-JP" sz="1553" dirty="0">
                <a:latin typeface="Times" pitchFamily="2" charset="0"/>
              </a:rPr>
              <a:t>(ref. KM3NeT)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270328DE-3E57-6052-0D38-C637F3321F24}"/>
              </a:ext>
            </a:extLst>
          </p:cNvPr>
          <p:cNvSpPr txBox="1">
            <a:spLocks/>
          </p:cNvSpPr>
          <p:nvPr/>
        </p:nvSpPr>
        <p:spPr>
          <a:xfrm>
            <a:off x="7475504" y="6580001"/>
            <a:ext cx="2237423" cy="3779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A822A00-BB5A-FD4D-8AB0-DE9861598890}" type="slidenum">
              <a:rPr lang="en-JP" smtClean="0"/>
              <a:pPr algn="r"/>
              <a:t>12</a:t>
            </a:fld>
            <a:endParaRPr lang="en-JP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8F57EB-0409-B513-CF8C-6EE495305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986" y="3656903"/>
            <a:ext cx="2159543" cy="16964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DA5158-969A-EB42-D6FE-98FFE99D30F9}"/>
              </a:ext>
            </a:extLst>
          </p:cNvPr>
          <p:cNvSpPr txBox="1"/>
          <p:nvPr/>
        </p:nvSpPr>
        <p:spPr>
          <a:xfrm>
            <a:off x="6532903" y="1801244"/>
            <a:ext cx="3327129" cy="287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  <a:sym typeface="ヒラギノ角ゴ Pro W3"/>
              </a:rPr>
              <a:t>20 x 50 cm ID PMTs + 12 x OD PMTs</a:t>
            </a:r>
            <a:endParaRPr lang="en-JP" sz="1400" dirty="0">
              <a:solidFill>
                <a:srgbClr val="000000"/>
              </a:solidFill>
              <a:latin typeface="Meiryo" panose="020B0604030504040204" pitchFamily="34" charset="-128"/>
              <a:ea typeface="Meiryo" panose="020B0604030504040204" pitchFamily="34" charset="-128"/>
              <a:sym typeface="ヒラギノ角ゴ Pro W3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E819AD4-CFFE-6CCA-13C6-3D8629F7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809" y="2028789"/>
            <a:ext cx="2439245" cy="17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19CEAAF3-6DD1-2386-FB62-C9419CCAF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188" y="4083650"/>
            <a:ext cx="1356027" cy="122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80B306-58AC-355E-6DE4-310297FE0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5881130"/>
            <a:ext cx="1293660" cy="8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テキスト ボックス 6">
            <a:extLst>
              <a:ext uri="{FF2B5EF4-FFF2-40B4-BE49-F238E27FC236}">
                <a16:creationId xmlns:a16="http://schemas.microsoft.com/office/drawing/2014/main" id="{5A0F7418-4C5E-BC06-0209-AC48B217223F}"/>
              </a:ext>
            </a:extLst>
          </p:cNvPr>
          <p:cNvSpPr txBox="1"/>
          <p:nvPr/>
        </p:nvSpPr>
        <p:spPr>
          <a:xfrm>
            <a:off x="8553990" y="5436016"/>
            <a:ext cx="1356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lang="en-US" dirty="0"/>
              <a:t>OD signal + HV splitter</a:t>
            </a:r>
          </a:p>
        </p:txBody>
      </p:sp>
      <p:sp>
        <p:nvSpPr>
          <p:cNvPr id="37" name="テキスト ボックス 17">
            <a:extLst>
              <a:ext uri="{FF2B5EF4-FFF2-40B4-BE49-F238E27FC236}">
                <a16:creationId xmlns:a16="http://schemas.microsoft.com/office/drawing/2014/main" id="{BA50DA19-699A-8FFD-4237-9A35D43315DC}"/>
              </a:ext>
            </a:extLst>
          </p:cNvPr>
          <p:cNvSpPr txBox="1"/>
          <p:nvPr/>
        </p:nvSpPr>
        <p:spPr>
          <a:xfrm>
            <a:off x="8588073" y="3611217"/>
            <a:ext cx="141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eiryo" panose="020B0604030504040204" pitchFamily="34" charset="-128"/>
                <a:ea typeface="Meiryo" panose="020B0604030504040204" pitchFamily="34" charset="-128"/>
              </a:rPr>
              <a:t>Feedthroughs</a:t>
            </a:r>
          </a:p>
          <a:p>
            <a:r>
              <a:rPr lang="en-US" sz="1400" dirty="0">
                <a:latin typeface="Meiryo" panose="020B0604030504040204" pitchFamily="34" charset="-128"/>
                <a:ea typeface="Meiryo" panose="020B0604030504040204" pitchFamily="34" charset="-128"/>
              </a:rPr>
              <a:t>for ID and OD</a:t>
            </a:r>
          </a:p>
        </p:txBody>
      </p:sp>
      <p:pic>
        <p:nvPicPr>
          <p:cNvPr id="2" name="図 46" descr="R12860_防水アッセイ付.jpg">
            <a:extLst>
              <a:ext uri="{FF2B5EF4-FFF2-40B4-BE49-F238E27FC236}">
                <a16:creationId xmlns:a16="http://schemas.microsoft.com/office/drawing/2014/main" id="{106CC686-E680-4CC8-5B2E-CC71909A92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51" t="16783" b="14335"/>
          <a:stretch/>
        </p:blipFill>
        <p:spPr>
          <a:xfrm>
            <a:off x="393260" y="2110395"/>
            <a:ext cx="2193269" cy="1191346"/>
          </a:xfrm>
          <a:prstGeom prst="rect">
            <a:avLst/>
          </a:prstGeom>
        </p:spPr>
      </p:pic>
      <p:sp>
        <p:nvSpPr>
          <p:cNvPr id="5" name="テキスト ボックス 27">
            <a:extLst>
              <a:ext uri="{FF2B5EF4-FFF2-40B4-BE49-F238E27FC236}">
                <a16:creationId xmlns:a16="http://schemas.microsoft.com/office/drawing/2014/main" id="{3E11E2E3-7299-0DD8-2F03-DDB7809CA7BD}"/>
              </a:ext>
            </a:extLst>
          </p:cNvPr>
          <p:cNvSpPr txBox="1"/>
          <p:nvPr/>
        </p:nvSpPr>
        <p:spPr>
          <a:xfrm>
            <a:off x="324878" y="1472224"/>
            <a:ext cx="2614645" cy="61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708" b="1" dirty="0">
                <a:solidFill>
                  <a:srgbClr val="FF0000"/>
                </a:solidFill>
                <a:latin typeface="Times" pitchFamily="2" charset="0"/>
              </a:rPr>
              <a:t>PMT cover</a:t>
            </a:r>
          </a:p>
          <a:p>
            <a:r>
              <a:rPr kumimoji="1" lang="en-US" altLang="ja-JP" sz="1708" b="1" dirty="0">
                <a:solidFill>
                  <a:srgbClr val="FF0000"/>
                </a:solidFill>
                <a:latin typeface="Times" pitchFamily="2" charset="0"/>
              </a:rPr>
              <a:t>X2 photon-yield than SK </a:t>
            </a:r>
            <a:endParaRPr kumimoji="1" lang="ja-JP" altLang="en-US" sz="1708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46133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eiling, bed, light&#10;&#10;Description automatically generated">
            <a:extLst>
              <a:ext uri="{FF2B5EF4-FFF2-40B4-BE49-F238E27FC236}">
                <a16:creationId xmlns:a16="http://schemas.microsoft.com/office/drawing/2014/main" id="{DF93FFF1-5752-6539-7D93-1FCC0DDCA9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3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23941"/>
            <a:ext cx="9944100" cy="66376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BAC51-6A4C-CE4D-A2D6-A9E7DA4A1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2A00-BB5A-FD4D-8AB0-DE9861598890}" type="slidenum">
              <a:rPr lang="en-JP" smtClean="0">
                <a:solidFill>
                  <a:schemeClr val="bg1"/>
                </a:solidFill>
              </a:rPr>
              <a:t>13</a:t>
            </a:fld>
            <a:endParaRPr lang="en-JP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67F6D0-8F00-6F02-1528-D81AD9FEBBD9}"/>
              </a:ext>
            </a:extLst>
          </p:cNvPr>
          <p:cNvSpPr/>
          <p:nvPr/>
        </p:nvSpPr>
        <p:spPr>
          <a:xfrm>
            <a:off x="4506829" y="6574663"/>
            <a:ext cx="4569392" cy="383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91" dirty="0">
                <a:ln>
                  <a:solidFill>
                    <a:schemeClr val="tx1"/>
                  </a:solidFill>
                </a:ln>
                <a:latin typeface="Meiryo" panose="020B0604030504040204" pitchFamily="34" charset="-128"/>
                <a:ea typeface="Meiryo" panose="020B0604030504040204" pitchFamily="34" charset="-128"/>
              </a:rPr>
              <a:t>Outer Detector of Super-</a:t>
            </a:r>
            <a:r>
              <a:rPr lang="en-US" sz="1891" dirty="0" err="1">
                <a:ln>
                  <a:solidFill>
                    <a:schemeClr val="tx1"/>
                  </a:solidFill>
                </a:ln>
                <a:latin typeface="Meiryo" panose="020B0604030504040204" pitchFamily="34" charset="-128"/>
                <a:ea typeface="Meiryo" panose="020B0604030504040204" pitchFamily="34" charset="-128"/>
              </a:rPr>
              <a:t>Kamiokande</a:t>
            </a:r>
            <a:endParaRPr lang="en-JP" sz="1891" dirty="0">
              <a:ln>
                <a:solidFill>
                  <a:schemeClr val="tx1"/>
                </a:solidFill>
              </a:ln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テキスト ボックス 23">
            <a:extLst>
              <a:ext uri="{FF2B5EF4-FFF2-40B4-BE49-F238E27FC236}">
                <a16:creationId xmlns:a16="http://schemas.microsoft.com/office/drawing/2014/main" id="{A7496C9B-EEE5-8A49-1D31-5B8FEED55991}"/>
              </a:ext>
            </a:extLst>
          </p:cNvPr>
          <p:cNvSpPr txBox="1"/>
          <p:nvPr/>
        </p:nvSpPr>
        <p:spPr>
          <a:xfrm>
            <a:off x="374759" y="3243851"/>
            <a:ext cx="3350300" cy="35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708" b="1" dirty="0">
                <a:solidFill>
                  <a:srgbClr val="FF0000"/>
                </a:solidFill>
                <a:latin typeface="Times" pitchFamily="2" charset="0"/>
              </a:rPr>
              <a:t>Outer detector: </a:t>
            </a:r>
            <a:r>
              <a:rPr kumimoji="1" lang="en-US" altLang="ja-JP" sz="1708" dirty="0">
                <a:latin typeface="Times" pitchFamily="2" charset="0"/>
              </a:rPr>
              <a:t>PMT+WLS plate </a:t>
            </a:r>
          </a:p>
        </p:txBody>
      </p:sp>
      <p:pic>
        <p:nvPicPr>
          <p:cNvPr id="3" name="Picture 1" descr="page6image28662272">
            <a:extLst>
              <a:ext uri="{FF2B5EF4-FFF2-40B4-BE49-F238E27FC236}">
                <a16:creationId xmlns:a16="http://schemas.microsoft.com/office/drawing/2014/main" id="{ED17E8E9-A0B1-A960-D7A9-AE8D1A21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9" y="3578389"/>
            <a:ext cx="1054960" cy="213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6image28661648">
            <a:extLst>
              <a:ext uri="{FF2B5EF4-FFF2-40B4-BE49-F238E27FC236}">
                <a16:creationId xmlns:a16="http://schemas.microsoft.com/office/drawing/2014/main" id="{783957B2-24D0-D3A9-208A-7AF52376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11" y="3578388"/>
            <a:ext cx="1586462" cy="214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6310C1-7436-BB9E-3B86-FEC413992DF5}"/>
              </a:ext>
            </a:extLst>
          </p:cNvPr>
          <p:cNvSpPr txBox="1"/>
          <p:nvPr/>
        </p:nvSpPr>
        <p:spPr>
          <a:xfrm>
            <a:off x="258071" y="661653"/>
            <a:ext cx="9454856" cy="718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46587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defRPr>
            </a:lvl1pPr>
          </a:lstStyle>
          <a:p>
            <a:r>
              <a:rPr lang="en-JP" dirty="0"/>
              <a:t>Outer Detector, example of where international contributions are expected</a:t>
            </a:r>
          </a:p>
        </p:txBody>
      </p:sp>
    </p:spTree>
    <p:extLst>
      <p:ext uri="{BB962C8B-B14F-4D97-AF65-F5344CB8AC3E}">
        <p14:creationId xmlns:p14="http://schemas.microsoft.com/office/powerpoint/2010/main" val="815042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2C7CF04-6F86-1158-7AEA-9289D1025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708" y="2654603"/>
            <a:ext cx="3562965" cy="2295243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BF7DFFC-E50B-EB00-590B-DB8415EA2C2A}"/>
              </a:ext>
            </a:extLst>
          </p:cNvPr>
          <p:cNvGrpSpPr/>
          <p:nvPr/>
        </p:nvGrpSpPr>
        <p:grpSpPr>
          <a:xfrm>
            <a:off x="6371709" y="42395"/>
            <a:ext cx="3562965" cy="2506906"/>
            <a:chOff x="6109946" y="499838"/>
            <a:chExt cx="3834154" cy="2697715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20388328-5957-1155-55E4-0CB6AABBF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9946" y="499838"/>
              <a:ext cx="3834154" cy="2697715"/>
            </a:xfrm>
            <a:prstGeom prst="rect">
              <a:avLst/>
            </a:prstGeom>
          </p:spPr>
        </p:pic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D446C55F-2D77-0752-E5B1-DCEB60D5F436}"/>
                </a:ext>
              </a:extLst>
            </p:cNvPr>
            <p:cNvSpPr/>
            <p:nvPr/>
          </p:nvSpPr>
          <p:spPr>
            <a:xfrm>
              <a:off x="6489700" y="647700"/>
              <a:ext cx="1025320" cy="148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32" name="J-PARC upgrade"/>
          <p:cNvSpPr txBox="1">
            <a:spLocks noGrp="1"/>
          </p:cNvSpPr>
          <p:nvPr>
            <p:ph type="title"/>
          </p:nvPr>
        </p:nvSpPr>
        <p:spPr>
          <a:xfrm>
            <a:off x="655249" y="11716"/>
            <a:ext cx="8994296" cy="878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80000"/>
              </a:lnSpc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400" b="1" dirty="0">
                <a:solidFill>
                  <a:srgbClr val="002060"/>
                </a:solidFill>
              </a:rPr>
              <a:t>J-PARC upgrade</a:t>
            </a:r>
          </a:p>
        </p:txBody>
      </p:sp>
      <p:sp>
        <p:nvSpPr>
          <p:cNvPr id="936" name="Power upgrade from ~0.5 to 1.3 MW"/>
          <p:cNvSpPr txBox="1"/>
          <p:nvPr/>
        </p:nvSpPr>
        <p:spPr>
          <a:xfrm>
            <a:off x="9426" y="783975"/>
            <a:ext cx="6480274" cy="47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620" dirty="0"/>
              <a:t>Beam </a:t>
            </a:r>
            <a:r>
              <a:rPr sz="2620" dirty="0"/>
              <a:t>Power upgrade from ~0.5 to 1.3 MW</a:t>
            </a:r>
          </a:p>
        </p:txBody>
      </p:sp>
      <p:sp>
        <p:nvSpPr>
          <p:cNvPr id="937" name="1st priority among projects which require new funding requests in KEK Project Implementation Plan (KEK-PIP)"/>
          <p:cNvSpPr txBox="1"/>
          <p:nvPr/>
        </p:nvSpPr>
        <p:spPr>
          <a:xfrm>
            <a:off x="9426" y="1261836"/>
            <a:ext cx="6230530" cy="657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>
            <a:spAutoFit/>
          </a:bodyPr>
          <a:lstStyle>
            <a:lvl1pPr>
              <a:defRPr sz="2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893" dirty="0"/>
              <a:t>J-PARC MR &amp; neutrino beam-line upgrade towards 1.3MW are parts of HK project.  </a:t>
            </a:r>
            <a:endParaRPr sz="1893" dirty="0"/>
          </a:p>
        </p:txBody>
      </p:sp>
      <p:sp>
        <p:nvSpPr>
          <p:cNvPr id="11" name="スライド番号プレースホルダー 3">
            <a:extLst>
              <a:ext uri="{FF2B5EF4-FFF2-40B4-BE49-F238E27FC236}">
                <a16:creationId xmlns:a16="http://schemas.microsoft.com/office/drawing/2014/main" id="{D77D800A-4C9A-C04E-9976-26EDD4621D00}"/>
              </a:ext>
            </a:extLst>
          </p:cNvPr>
          <p:cNvSpPr txBox="1">
            <a:spLocks/>
          </p:cNvSpPr>
          <p:nvPr/>
        </p:nvSpPr>
        <p:spPr>
          <a:xfrm>
            <a:off x="9261125" y="6780614"/>
            <a:ext cx="388420" cy="276291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9pPr>
          </a:lstStyle>
          <a:p>
            <a:fld id="{2AB4058B-998D-4412-A3F6-2F4A4FCE84A1}" type="slidenum">
              <a:rPr kumimoji="1" lang="ja-JP" altLang="en-US" sz="131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pPr/>
              <a:t>14</a:t>
            </a:fld>
            <a:endParaRPr kumimoji="1" lang="ja-JP" altLang="en-US" sz="131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D4D6151-22A3-F541-A72D-977ED0F6F04E}"/>
              </a:ext>
            </a:extLst>
          </p:cNvPr>
          <p:cNvSpPr txBox="1">
            <a:spLocks/>
          </p:cNvSpPr>
          <p:nvPr/>
        </p:nvSpPr>
        <p:spPr>
          <a:xfrm>
            <a:off x="1528281" y="6757093"/>
            <a:ext cx="1701151" cy="377972"/>
          </a:xfrm>
          <a:prstGeom prst="rect">
            <a:avLst/>
          </a:prstGeom>
        </p:spPr>
        <p:txBody>
          <a:bodyPr vert="horz" lIns="94657" tIns="47329" rIns="94657" bIns="47329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131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E853EE-BA36-8489-836E-EB5DB940AB3F}"/>
              </a:ext>
            </a:extLst>
          </p:cNvPr>
          <p:cNvSpPr txBox="1"/>
          <p:nvPr/>
        </p:nvSpPr>
        <p:spPr>
          <a:xfrm>
            <a:off x="9426" y="2003416"/>
            <a:ext cx="6381135" cy="339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8613" indent="-328613" defTabSz="332796">
              <a:buSzPct val="171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184" dirty="0"/>
              <a:t>J-PARC-MR:</a:t>
            </a:r>
          </a:p>
          <a:p>
            <a:pPr marL="411163" lvl="1" indent="-212725" defTabSz="332796">
              <a:buSzPct val="171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184" dirty="0"/>
              <a:t>MR magnet power supply upgrade</a:t>
            </a:r>
            <a:br>
              <a:rPr lang="en-US" altLang="ja-JP" sz="2184" dirty="0"/>
            </a:br>
            <a:r>
              <a:rPr lang="en-US" altLang="ja-JP" sz="2184" dirty="0">
                <a:sym typeface="Wingdings" pitchFamily="2" charset="2"/>
              </a:rPr>
              <a:t> </a:t>
            </a:r>
            <a:r>
              <a:rPr lang="en-US" altLang="ja-JP" sz="2184" dirty="0"/>
              <a:t>Commissioning has been started in 2022.  </a:t>
            </a:r>
          </a:p>
          <a:p>
            <a:pPr marL="411163" lvl="1" indent="-212725" defTabSz="332796">
              <a:buSzPct val="171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184" dirty="0"/>
              <a:t>MR RF upgrade</a:t>
            </a:r>
          </a:p>
          <a:p>
            <a:pPr marL="411163" lvl="1" indent="-212725" defTabSz="332796">
              <a:buSzPct val="171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184" dirty="0"/>
              <a:t>MR Fast Extraction Kicker upgrade, …</a:t>
            </a:r>
          </a:p>
          <a:p>
            <a:pPr marL="328613" indent="-328613" defTabSz="332796">
              <a:buSzPct val="171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184" dirty="0"/>
              <a:t>Neutrino beam-line:</a:t>
            </a:r>
          </a:p>
          <a:p>
            <a:pPr marL="411163" lvl="1" indent="-247650" defTabSz="332796">
              <a:buSzPct val="171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184" dirty="0"/>
              <a:t>Upgrade of target, horn (</a:t>
            </a:r>
            <a:r>
              <a:rPr lang="en-US" altLang="ja-JP" sz="2000" dirty="0"/>
              <a:t>250kA</a:t>
            </a:r>
            <a:r>
              <a:rPr lang="en-US" altLang="ja-JP" sz="2000" dirty="0">
                <a:sym typeface="Wingdings" pitchFamily="2" charset="2"/>
              </a:rPr>
              <a:t>320kA</a:t>
            </a:r>
            <a:r>
              <a:rPr lang="en-US" altLang="ja-JP" sz="2184" dirty="0"/>
              <a:t>), beam monitors, …</a:t>
            </a:r>
          </a:p>
          <a:p>
            <a:pPr marL="411163" lvl="1" indent="-247650" defTabSz="332796">
              <a:buSzPct val="171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184" dirty="0"/>
              <a:t>Facility upgrade </a:t>
            </a:r>
            <a:r>
              <a:rPr lang="en-US" altLang="ja-JP" sz="2000" dirty="0"/>
              <a:t>(cooling, radiation protection, …</a:t>
            </a:r>
            <a:r>
              <a:rPr lang="en-US" altLang="ja-JP" sz="2184" dirty="0"/>
              <a:t>)  </a:t>
            </a:r>
          </a:p>
          <a:p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0213409-4CA4-7E18-66D7-C79F07513443}"/>
              </a:ext>
            </a:extLst>
          </p:cNvPr>
          <p:cNvSpPr txBox="1"/>
          <p:nvPr/>
        </p:nvSpPr>
        <p:spPr>
          <a:xfrm>
            <a:off x="7070827" y="2438450"/>
            <a:ext cx="14478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Hyper-</a:t>
            </a:r>
            <a:r>
              <a:rPr kumimoji="1" lang="en-US" altLang="ja-JP" sz="11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Kamiokande</a:t>
            </a:r>
            <a:endParaRPr kumimoji="1" lang="ja-JP" altLang="en-US" sz="11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D0A9B40-F7B1-055A-395B-E1912B61E1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186"/>
          <a:stretch/>
        </p:blipFill>
        <p:spPr>
          <a:xfrm>
            <a:off x="4127478" y="5240962"/>
            <a:ext cx="4260624" cy="187444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ABBB895-1D43-6137-A72D-DE946BF9414E}"/>
              </a:ext>
            </a:extLst>
          </p:cNvPr>
          <p:cNvSpPr/>
          <p:nvPr/>
        </p:nvSpPr>
        <p:spPr>
          <a:xfrm>
            <a:off x="7281769" y="5296175"/>
            <a:ext cx="1161916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01F143F-FBED-9EFB-842A-FFC9FC628FBA}"/>
              </a:ext>
            </a:extLst>
          </p:cNvPr>
          <p:cNvSpPr txBox="1"/>
          <p:nvPr/>
        </p:nvSpPr>
        <p:spPr>
          <a:xfrm>
            <a:off x="4071895" y="5296175"/>
            <a:ext cx="3403689" cy="338554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New main magnet PS for high rep. rate</a:t>
            </a:r>
            <a:endParaRPr kumimoji="1" lang="ja-JP" altLang="en-US" sz="1600"/>
          </a:p>
        </p:txBody>
      </p:sp>
      <p:pic>
        <p:nvPicPr>
          <p:cNvPr id="12" name="図 11" descr="IMG_2030.JPG">
            <a:extLst>
              <a:ext uri="{FF2B5EF4-FFF2-40B4-BE49-F238E27FC236}">
                <a16:creationId xmlns:a16="http://schemas.microsoft.com/office/drawing/2014/main" id="{CFF19876-BA1F-919F-95BB-FDA322FE4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8102" y="5653759"/>
            <a:ext cx="1558704" cy="120276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BE91CC0-A945-5303-E7BA-BCCD9CF237C9}"/>
              </a:ext>
            </a:extLst>
          </p:cNvPr>
          <p:cNvSpPr txBox="1"/>
          <p:nvPr/>
        </p:nvSpPr>
        <p:spPr>
          <a:xfrm>
            <a:off x="8465338" y="5284102"/>
            <a:ext cx="1404231" cy="338554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MR-RF cavities</a:t>
            </a:r>
            <a:endParaRPr kumimoji="1" lang="ja-JP" altLang="en-US" sz="160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FA488F8-B579-3F34-34A8-EEBC1B75D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1863" y="5323602"/>
            <a:ext cx="2012566" cy="170916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FF32269-7829-E7B2-C2E6-481FBC21804C}"/>
              </a:ext>
            </a:extLst>
          </p:cNvPr>
          <p:cNvSpPr txBox="1"/>
          <p:nvPr/>
        </p:nvSpPr>
        <p:spPr>
          <a:xfrm>
            <a:off x="36306" y="5246452"/>
            <a:ext cx="2203680" cy="830997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Upgraded horns for </a:t>
            </a:r>
            <a:br>
              <a:rPr kumimoji="1" lang="en-US" altLang="ja-JP" sz="1600" dirty="0"/>
            </a:br>
            <a:r>
              <a:rPr kumimoji="1" lang="en-US" altLang="ja-JP" sz="1600" dirty="0"/>
              <a:t>neutrino beamline built</a:t>
            </a:r>
          </a:p>
          <a:p>
            <a:r>
              <a:rPr kumimoji="1" lang="en-US" altLang="ja-JP" sz="1600" dirty="0"/>
              <a:t>with US-JP collaboration</a:t>
            </a:r>
            <a:endParaRPr kumimoji="1" lang="ja-JP" altLang="en-US" sz="16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5DB6AA-001E-723B-6008-EFEE96A37768}"/>
              </a:ext>
            </a:extLst>
          </p:cNvPr>
          <p:cNvSpPr txBox="1"/>
          <p:nvPr/>
        </p:nvSpPr>
        <p:spPr>
          <a:xfrm>
            <a:off x="8805711" y="2049716"/>
            <a:ext cx="9108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J-PARC MR</a:t>
            </a:r>
            <a:endParaRPr kumimoji="1" lang="ja-JP" altLang="en-US" sz="11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50F5056E-65D3-E98D-AB04-E0276155A3D0}"/>
              </a:ext>
            </a:extLst>
          </p:cNvPr>
          <p:cNvSpPr/>
          <p:nvPr/>
        </p:nvSpPr>
        <p:spPr>
          <a:xfrm>
            <a:off x="8651631" y="2049716"/>
            <a:ext cx="1217938" cy="261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1DD1B100-A509-F463-C288-43E5F2C530B0}"/>
              </a:ext>
            </a:extLst>
          </p:cNvPr>
          <p:cNvSpPr/>
          <p:nvPr/>
        </p:nvSpPr>
        <p:spPr>
          <a:xfrm>
            <a:off x="7300721" y="796139"/>
            <a:ext cx="1217938" cy="261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920783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Near/Intermediate detectors"/>
          <p:cNvSpPr txBox="1">
            <a:spLocks noGrp="1"/>
          </p:cNvSpPr>
          <p:nvPr>
            <p:ph type="title"/>
          </p:nvPr>
        </p:nvSpPr>
        <p:spPr>
          <a:xfrm>
            <a:off x="409691" y="-66964"/>
            <a:ext cx="9111080" cy="873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400" b="1" dirty="0">
                <a:solidFill>
                  <a:srgbClr val="002060"/>
                </a:solidFill>
              </a:rPr>
              <a:t>Near/Intermediate detectors</a:t>
            </a:r>
          </a:p>
        </p:txBody>
      </p:sp>
      <p:sp>
        <p:nvSpPr>
          <p:cNvPr id="941" name="Critical components to precisely understand J-PARC beam and neutrino interactions."/>
          <p:cNvSpPr txBox="1">
            <a:spLocks noGrp="1"/>
          </p:cNvSpPr>
          <p:nvPr>
            <p:ph type="body" sz="quarter" idx="1"/>
          </p:nvPr>
        </p:nvSpPr>
        <p:spPr>
          <a:xfrm>
            <a:off x="24104" y="650567"/>
            <a:ext cx="9919996" cy="86079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1" indent="139774" algn="ctr" defTabSz="357200">
              <a:spcBef>
                <a:spcPts val="437"/>
              </a:spcBef>
              <a:buNone/>
              <a:defRPr sz="3359"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Critical components to</a:t>
            </a:r>
            <a:r>
              <a:rPr lang="en" sz="2400" dirty="0"/>
              <a:t> precisely </a:t>
            </a:r>
            <a:r>
              <a:rPr sz="2400" dirty="0"/>
              <a:t>understand J-PARC beam and neutrino interactions</a:t>
            </a:r>
            <a:r>
              <a:rPr lang="en-US" sz="2400" dirty="0"/>
              <a:t> for lepton CPV search</a:t>
            </a:r>
            <a:r>
              <a:rPr sz="2400" dirty="0"/>
              <a:t>.</a:t>
            </a:r>
          </a:p>
        </p:txBody>
      </p:sp>
      <p:sp>
        <p:nvSpPr>
          <p:cNvPr id="943" name="On-axis detector: Measure beam direction and event rate…"/>
          <p:cNvSpPr/>
          <p:nvPr/>
        </p:nvSpPr>
        <p:spPr>
          <a:xfrm>
            <a:off x="92283" y="4193348"/>
            <a:ext cx="9788344" cy="2111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spcBef>
                <a:spcPts val="1092"/>
              </a:spcBef>
              <a:buSzPct val="1000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1747" dirty="0">
                <a:solidFill>
                  <a:srgbClr val="0433FF"/>
                </a:solidFill>
              </a:rPr>
              <a:t>On-axis detector:</a:t>
            </a:r>
            <a:r>
              <a:rPr sz="1747" dirty="0"/>
              <a:t> Measure beam direction and event rate</a:t>
            </a:r>
          </a:p>
          <a:p>
            <a:pPr>
              <a:spcBef>
                <a:spcPts val="1092"/>
              </a:spcBef>
              <a:buSzPct val="1000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1747" dirty="0">
                <a:solidFill>
                  <a:srgbClr val="0433FF"/>
                </a:solidFill>
              </a:rPr>
              <a:t>Off-axis magnetized tracker:</a:t>
            </a:r>
            <a:r>
              <a:rPr sz="1747" dirty="0"/>
              <a:t> </a:t>
            </a:r>
            <a:r>
              <a:rPr lang="en-US" sz="1747" dirty="0"/>
              <a:t>Measure primary (anti)neutrino interaction rates, spectrum and properties.  </a:t>
            </a:r>
            <a:r>
              <a:rPr sz="1747" dirty="0"/>
              <a:t>Charge separation to measure wrong-sign background</a:t>
            </a:r>
            <a:br>
              <a:rPr lang="en-US" sz="1747" dirty="0"/>
            </a:br>
            <a:r>
              <a:rPr lang="en-US" sz="1747" dirty="0">
                <a:solidFill>
                  <a:srgbClr val="FF0000"/>
                </a:solidFill>
                <a:sym typeface="Wingdings" pitchFamily="2" charset="2"/>
              </a:rPr>
              <a:t> Upgrade by T2K experiment and Intensive discussion for further upgrade in HK-era is on-going.</a:t>
            </a:r>
            <a:endParaRPr sz="1747" dirty="0">
              <a:solidFill>
                <a:srgbClr val="FF0000"/>
              </a:solidFill>
            </a:endParaRPr>
          </a:p>
          <a:p>
            <a:pPr>
              <a:spcBef>
                <a:spcPts val="1092"/>
              </a:spcBef>
              <a:buSzPct val="1000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1747" dirty="0">
                <a:solidFill>
                  <a:srgbClr val="0433FF"/>
                </a:solidFill>
              </a:rPr>
              <a:t>Intermediate WC detector: </a:t>
            </a:r>
            <a:r>
              <a:rPr sz="1747" dirty="0"/>
              <a:t>H</a:t>
            </a:r>
            <a:r>
              <a:rPr sz="1747" baseline="-5999" dirty="0"/>
              <a:t>2</a:t>
            </a:r>
            <a:r>
              <a:rPr sz="1747" dirty="0"/>
              <a:t>O target with off-axis angle spanning orientation</a:t>
            </a:r>
            <a:r>
              <a:rPr lang="en-US" sz="1747" dirty="0"/>
              <a:t>. </a:t>
            </a:r>
            <a:br>
              <a:rPr lang="en-US" sz="1747" dirty="0"/>
            </a:br>
            <a:r>
              <a:rPr lang="en-US" sz="1747" dirty="0">
                <a:solidFill>
                  <a:srgbClr val="FF0000"/>
                </a:solidFill>
                <a:sym typeface="Wingdings" pitchFamily="2" charset="2"/>
              </a:rPr>
              <a:t> Detector site investigation and conceptual facility design is on-going.</a:t>
            </a:r>
            <a:endParaRPr sz="1747" dirty="0">
              <a:solidFill>
                <a:srgbClr val="FF0000"/>
              </a:solidFill>
            </a:endParaRPr>
          </a:p>
        </p:txBody>
      </p:sp>
      <p:pic>
        <p:nvPicPr>
          <p:cNvPr id="945" name="ingrid.png" descr="ingr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3" y="1830850"/>
            <a:ext cx="2521012" cy="2184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6" name="nd280_upgrade_1.pdf" descr="nd280_upgrade_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111" y="1971889"/>
            <a:ext cx="1950952" cy="860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7" name="ND280Exploded-Text-Transparent-Small.png" descr="ND280Exploded-Text-Transparent-Sm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834" y="2003954"/>
            <a:ext cx="2245740" cy="1986546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On-axis Detector…"/>
          <p:cNvSpPr txBox="1"/>
          <p:nvPr/>
        </p:nvSpPr>
        <p:spPr>
          <a:xfrm>
            <a:off x="409691" y="1382134"/>
            <a:ext cx="2731663" cy="612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>
            <a:spAutoFit/>
          </a:bodyPr>
          <a:lstStyle/>
          <a:p>
            <a:pPr>
              <a:defRPr sz="30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184" dirty="0"/>
              <a:t>On-axis Detector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1310" dirty="0"/>
              <a:t>(INGRID)</a:t>
            </a:r>
          </a:p>
        </p:txBody>
      </p:sp>
      <p:sp>
        <p:nvSpPr>
          <p:cNvPr id="949" name="Off-axis Magnetized Tracker…"/>
          <p:cNvSpPr txBox="1"/>
          <p:nvPr/>
        </p:nvSpPr>
        <p:spPr>
          <a:xfrm>
            <a:off x="2868683" y="1423647"/>
            <a:ext cx="3674044" cy="612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6976" tIns="36976" rIns="36976" bIns="36976">
            <a:spAutoFit/>
          </a:bodyPr>
          <a:lstStyle/>
          <a:p>
            <a:pPr>
              <a:defRPr sz="30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184" dirty="0"/>
              <a:t>Off-axis Magnetized</a:t>
            </a:r>
            <a:r>
              <a:rPr lang="en-US" sz="2184" dirty="0"/>
              <a:t> </a:t>
            </a:r>
            <a:r>
              <a:rPr sz="2184" dirty="0"/>
              <a:t>Tracker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1310" dirty="0"/>
              <a:t>(ND280→Upgrade for </a:t>
            </a:r>
            <a:r>
              <a:rPr lang="en-US" sz="1310" dirty="0"/>
              <a:t>T2K →Upgrade for HK</a:t>
            </a:r>
            <a:r>
              <a:rPr sz="1310" dirty="0"/>
              <a:t>)</a:t>
            </a:r>
          </a:p>
        </p:txBody>
      </p:sp>
      <p:sp>
        <p:nvSpPr>
          <p:cNvPr id="950" name="Off-axis spanning intermediate water Cherenkov detector…"/>
          <p:cNvSpPr txBox="1"/>
          <p:nvPr/>
        </p:nvSpPr>
        <p:spPr>
          <a:xfrm>
            <a:off x="7343901" y="1389541"/>
            <a:ext cx="2521012" cy="1284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6976" tIns="36976" rIns="36976" bIns="36976">
            <a:spAutoFit/>
          </a:bodyPr>
          <a:lstStyle/>
          <a:p>
            <a:pPr>
              <a:defRPr sz="30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184" dirty="0"/>
              <a:t>Off-axis spanning intermediate water Cherenkov detector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1310" dirty="0"/>
              <a:t>(IWCD)</a:t>
            </a:r>
          </a:p>
        </p:txBody>
      </p:sp>
      <p:sp>
        <p:nvSpPr>
          <p:cNvPr id="952" name="Connection to FNAL and CERN: Beam test of prototype detectors, Hadron production measurements for precision determination of J-PARC neutrino flux, etc."/>
          <p:cNvSpPr txBox="1"/>
          <p:nvPr/>
        </p:nvSpPr>
        <p:spPr>
          <a:xfrm>
            <a:off x="1650226" y="6197840"/>
            <a:ext cx="8419472" cy="679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>
            <a:spAutoFit/>
          </a:bodyPr>
          <a:lstStyle/>
          <a:p>
            <a:pPr algn="l">
              <a:defRPr sz="2400" i="1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184" dirty="0"/>
              <a:t>Connection to FNAL and CERN:</a:t>
            </a:r>
            <a:r>
              <a:rPr sz="1747" dirty="0"/>
              <a:t> Beam test of prototype detectors, Hadron production measurements for precision determination of J-PARC neutrino flux, etc.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B8C630-66BD-ED44-95A8-F3D97B3DE2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04"/>
          <a:stretch/>
        </p:blipFill>
        <p:spPr>
          <a:xfrm>
            <a:off x="8257133" y="2415575"/>
            <a:ext cx="1654456" cy="2076363"/>
          </a:xfrm>
          <a:prstGeom prst="rect">
            <a:avLst/>
          </a:prstGeom>
        </p:spPr>
      </p:pic>
      <p:sp>
        <p:nvSpPr>
          <p:cNvPr id="17" name="スライド番号プレースホルダー 3">
            <a:extLst>
              <a:ext uri="{FF2B5EF4-FFF2-40B4-BE49-F238E27FC236}">
                <a16:creationId xmlns:a16="http://schemas.microsoft.com/office/drawing/2014/main" id="{CC57BC26-4493-FC47-9C1C-B82DA7C69AFC}"/>
              </a:ext>
            </a:extLst>
          </p:cNvPr>
          <p:cNvSpPr txBox="1">
            <a:spLocks/>
          </p:cNvSpPr>
          <p:nvPr/>
        </p:nvSpPr>
        <p:spPr>
          <a:xfrm>
            <a:off x="9261125" y="6780614"/>
            <a:ext cx="527219" cy="31868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9pPr>
          </a:lstStyle>
          <a:p>
            <a:fld id="{2AB4058B-998D-4412-A3F6-2F4A4FCE84A1}" type="slidenum">
              <a:rPr kumimoji="1" lang="ja-JP" altLang="en-US" sz="131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pPr/>
              <a:t>15</a:t>
            </a:fld>
            <a:endParaRPr kumimoji="1" lang="ja-JP" altLang="en-US" sz="131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247116BB-A590-8346-95B3-7A0C89CA2E97}"/>
              </a:ext>
            </a:extLst>
          </p:cNvPr>
          <p:cNvSpPr txBox="1">
            <a:spLocks/>
          </p:cNvSpPr>
          <p:nvPr/>
        </p:nvSpPr>
        <p:spPr>
          <a:xfrm>
            <a:off x="1528281" y="6757093"/>
            <a:ext cx="1701151" cy="377972"/>
          </a:xfrm>
          <a:prstGeom prst="rect">
            <a:avLst/>
          </a:prstGeom>
        </p:spPr>
        <p:txBody>
          <a:bodyPr vert="horz" lIns="94657" tIns="47329" rIns="94657" bIns="47329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131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AA216F8-3DBE-9210-3F11-98D2BC5F63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822" y="3315347"/>
            <a:ext cx="1654456" cy="74251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F437C1-56F7-792E-3C8D-AF87961B909B}"/>
              </a:ext>
            </a:extLst>
          </p:cNvPr>
          <p:cNvSpPr txBox="1"/>
          <p:nvPr/>
        </p:nvSpPr>
        <p:spPr>
          <a:xfrm>
            <a:off x="4850861" y="3837021"/>
            <a:ext cx="155566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solidFill>
                  <a:srgbClr val="FFFF00"/>
                </a:solidFill>
              </a:rPr>
              <a:t>3D</a:t>
            </a:r>
            <a:r>
              <a:rPr lang="en-US" altLang="ja-JP" sz="1100" dirty="0">
                <a:solidFill>
                  <a:srgbClr val="FFFF00"/>
                </a:solidFill>
              </a:rPr>
              <a:t> neutrino detector</a:t>
            </a:r>
            <a:endParaRPr kumimoji="1" lang="ja-JP" altLang="en-US" sz="1100" dirty="0">
              <a:solidFill>
                <a:srgbClr val="FFFF00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92FA8D52-E66E-CB80-D1D3-657D55B06A35}"/>
              </a:ext>
            </a:extLst>
          </p:cNvPr>
          <p:cNvCxnSpPr/>
          <p:nvPr/>
        </p:nvCxnSpPr>
        <p:spPr>
          <a:xfrm flipV="1">
            <a:off x="4003698" y="2396746"/>
            <a:ext cx="630232" cy="92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FC2C1A8-3C05-E9CE-9B54-FD3EC289ABF7}"/>
              </a:ext>
            </a:extLst>
          </p:cNvPr>
          <p:cNvSpPr txBox="1"/>
          <p:nvPr/>
        </p:nvSpPr>
        <p:spPr>
          <a:xfrm>
            <a:off x="4027782" y="2448657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upgrade</a:t>
            </a:r>
            <a:endParaRPr kumimoji="1" lang="ja-JP" altLang="en-US" sz="120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ED10CCB0-A883-4712-9D64-C0BFA02657B8}"/>
              </a:ext>
            </a:extLst>
          </p:cNvPr>
          <p:cNvCxnSpPr>
            <a:cxnSpLocks/>
          </p:cNvCxnSpPr>
          <p:nvPr/>
        </p:nvCxnSpPr>
        <p:spPr>
          <a:xfrm flipV="1">
            <a:off x="5118333" y="2489626"/>
            <a:ext cx="224501" cy="91617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3EB927B2-4AFA-3BDE-9BE4-A54F493FCC04}"/>
              </a:ext>
            </a:extLst>
          </p:cNvPr>
          <p:cNvCxnSpPr>
            <a:cxnSpLocks/>
          </p:cNvCxnSpPr>
          <p:nvPr/>
        </p:nvCxnSpPr>
        <p:spPr>
          <a:xfrm flipH="1" flipV="1">
            <a:off x="5358004" y="2605631"/>
            <a:ext cx="781957" cy="24412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CC26FBF-3638-0664-B558-95D7F46FB9B5}"/>
              </a:ext>
            </a:extLst>
          </p:cNvPr>
          <p:cNvSpPr txBox="1"/>
          <p:nvPr/>
        </p:nvSpPr>
        <p:spPr>
          <a:xfrm>
            <a:off x="7767667" y="3830229"/>
            <a:ext cx="125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New for HK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3636D23-3875-567A-8566-6FEE01BA47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044" y="2613443"/>
            <a:ext cx="1144408" cy="83718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1B12441-BC22-9EB8-2223-0FB5AE76E833}"/>
              </a:ext>
            </a:extLst>
          </p:cNvPr>
          <p:cNvSpPr txBox="1"/>
          <p:nvPr/>
        </p:nvSpPr>
        <p:spPr>
          <a:xfrm>
            <a:off x="6624478" y="2587156"/>
            <a:ext cx="7315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solidFill>
                  <a:srgbClr val="FFFF00"/>
                </a:solidFill>
              </a:rPr>
              <a:t>HA TPC</a:t>
            </a:r>
            <a:endParaRPr kumimoji="1" lang="ja-JP" altLang="en-US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1346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ossible foreign contributions"/>
          <p:cNvSpPr txBox="1">
            <a:spLocks noGrp="1"/>
          </p:cNvSpPr>
          <p:nvPr>
            <p:ph type="title"/>
          </p:nvPr>
        </p:nvSpPr>
        <p:spPr>
          <a:xfrm>
            <a:off x="249172" y="301747"/>
            <a:ext cx="9567451" cy="822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LOOKING FOR MORE FOREIGN CONTRIBUTIONS</a:t>
            </a:r>
            <a:endParaRPr sz="4000" b="1" dirty="0">
              <a:solidFill>
                <a:srgbClr val="00206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453" name="Cavity and structure (500M USD)…"/>
          <p:cNvSpPr/>
          <p:nvPr/>
        </p:nvSpPr>
        <p:spPr>
          <a:xfrm>
            <a:off x="628036" y="1124452"/>
            <a:ext cx="9188587" cy="536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6976" tIns="36976" rIns="36976" bIns="36976">
            <a:spAutoFit/>
          </a:bodyPr>
          <a:lstStyle/>
          <a:p>
            <a:pPr marL="457200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Water system </a:t>
            </a:r>
          </a:p>
          <a:p>
            <a:pPr marL="914400" lvl="1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 kern="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Pure water system adding up to 155 ton/hour (~30M USD)</a:t>
            </a:r>
          </a:p>
          <a:p>
            <a:pPr marL="914400" lvl="1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 kern="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Gadolinium dope and its circulation system</a:t>
            </a:r>
          </a:p>
          <a:p>
            <a:pPr marL="457200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Photosensors</a:t>
            </a:r>
          </a:p>
          <a:p>
            <a:pPr marL="914400" lvl="1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 kern="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adding up to 20,000 50cm PMTs (~50M USD). Open to manufacturers other than Hamamatsu.</a:t>
            </a:r>
          </a:p>
          <a:p>
            <a:pPr marL="457200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Outer Detector</a:t>
            </a:r>
          </a:p>
          <a:p>
            <a:pPr marL="914400" lvl="1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 kern="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cs typeface="Gill Sans"/>
              </a:rPr>
              <a:t>Critical to reject backgrounds in LBL, natural neutrinos, and proton decays</a:t>
            </a:r>
          </a:p>
          <a:p>
            <a:pPr marL="457200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latin typeface="Meiryo" panose="020B0604030504040204" pitchFamily="34" charset="-128"/>
                <a:ea typeface="Meiryo" panose="020B0604030504040204" pitchFamily="34" charset="-128"/>
              </a:rPr>
              <a:t>Calibration</a:t>
            </a:r>
            <a:endParaRPr lang="en-US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914400" lvl="1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 kern="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In-kind and intellectual contributions welcome to achieve better detector systematics than Super-K, e.g. energy uncertainty of &lt;0.5%</a:t>
            </a:r>
            <a:endParaRPr lang="en-US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Low-energy triggering</a:t>
            </a:r>
          </a:p>
          <a:p>
            <a:pPr marL="914400" lvl="1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 kern="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cs typeface="Gill Sans"/>
              </a:rPr>
              <a:t>Intelligent trigger to extend  the lower energy end of solar neutrinos </a:t>
            </a:r>
          </a:p>
          <a:p>
            <a:pPr marL="457200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Meiryo" panose="020B0604030504040204" pitchFamily="34" charset="-128"/>
                <a:ea typeface="Meiryo" panose="020B0604030504040204" pitchFamily="34" charset="-128"/>
              </a:rPr>
              <a:t>Intermediate Water Cherenkov Detector</a:t>
            </a:r>
          </a:p>
          <a:p>
            <a:pPr marL="914400" lvl="1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 kern="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Looking for movable tank mechanism, tank itself, water system, and outer detector (6M USD)</a:t>
            </a:r>
          </a:p>
          <a:p>
            <a:pPr marL="457200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latin typeface="Meiryo" panose="020B0604030504040204" pitchFamily="34" charset="-128"/>
                <a:ea typeface="Meiryo" panose="020B0604030504040204" pitchFamily="34" charset="-128"/>
              </a:rPr>
              <a:t>Accelerator (J-PARC) and beamline intensity upgrade  </a:t>
            </a:r>
            <a:endParaRPr lang="en-US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914400" lvl="1" indent="-457200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kern="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history of accelerator lab collaboration</a:t>
            </a:r>
            <a:endParaRPr lang="en-US" sz="1600" kern="0" dirty="0">
              <a:solidFill>
                <a:srgbClr val="9A403E"/>
              </a:solidFill>
              <a:latin typeface="Meiryo" panose="020B0604030504040204" pitchFamily="34" charset="-128"/>
              <a:ea typeface="Meiryo" panose="020B0604030504040204" pitchFamily="34" charset="-128"/>
              <a:sym typeface="Myriad Pro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US participation history"/>
          <p:cNvSpPr txBox="1">
            <a:spLocks noGrp="1"/>
          </p:cNvSpPr>
          <p:nvPr>
            <p:ph type="title"/>
          </p:nvPr>
        </p:nvSpPr>
        <p:spPr>
          <a:xfrm>
            <a:off x="272263" y="277173"/>
            <a:ext cx="9319701" cy="822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4400" b="1" dirty="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US </a:t>
            </a:r>
            <a:r>
              <a:rPr lang="en-US" sz="4400" b="1" dirty="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PARTICIPATION HISTORY</a:t>
            </a:r>
            <a:endParaRPr sz="4400" b="1" dirty="0">
              <a:solidFill>
                <a:srgbClr val="00206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13" name="There is long and successful US-Japan partnership…"/>
          <p:cNvSpPr/>
          <p:nvPr/>
        </p:nvSpPr>
        <p:spPr>
          <a:xfrm>
            <a:off x="442549" y="1099878"/>
            <a:ext cx="9049759" cy="4814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976" tIns="36976" rIns="36976" bIns="36976">
            <a:spAutoFit/>
          </a:bodyPr>
          <a:lstStyle/>
          <a:p>
            <a:pPr marL="457200" indent="-457200" defTabSz="425239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latin typeface="Meiryo" panose="020B0604030504040204" pitchFamily="34" charset="-128"/>
                <a:ea typeface="Meiryo" panose="020B0604030504040204" pitchFamily="34" charset="-128"/>
              </a:rPr>
              <a:t>There is long and successful US-Japan partnership</a:t>
            </a:r>
          </a:p>
          <a:p>
            <a:pPr marL="789996" lvl="1" indent="-457200" defTabSz="425239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Merged IMB and </a:t>
            </a:r>
            <a:r>
              <a:rPr sz="2000" dirty="0" err="1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Kamiokande</a:t>
            </a:r>
            <a:r>
              <a:rPr sz="200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 forces on Super-K and we also collaborated on K2K and T2K</a:t>
            </a:r>
            <a:r>
              <a:rPr lang="en-US" sz="200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. US participation in SK and T2K is continuing.</a:t>
            </a:r>
          </a:p>
          <a:p>
            <a:pPr marL="789996" lvl="1" indent="-457200" defTabSz="425239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US contributions to SK, K2K and T2K:</a:t>
            </a:r>
          </a:p>
          <a:p>
            <a:pPr marL="1122792" lvl="2" indent="-457200" defTabSz="425239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outer detector</a:t>
            </a:r>
          </a:p>
          <a:p>
            <a:pPr marL="1122792" lvl="2" indent="-457200" defTabSz="425239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calibration</a:t>
            </a:r>
          </a:p>
          <a:p>
            <a:pPr marL="1122792" lvl="2" indent="-457200" defTabSz="425239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electronics</a:t>
            </a:r>
          </a:p>
          <a:p>
            <a:pPr marL="1122792" lvl="2" indent="-457200" defTabSz="425239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low energy trigger system</a:t>
            </a:r>
          </a:p>
          <a:p>
            <a:pPr marL="1122792" lvl="2" indent="-457200" defTabSz="425239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radon free air system</a:t>
            </a:r>
          </a:p>
          <a:p>
            <a:pPr marL="1122792" lvl="2" indent="-457200" defTabSz="425239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T2K near detector and horns</a:t>
            </a:r>
          </a:p>
          <a:p>
            <a:pPr marL="1122792" lvl="2" indent="-457200" defTabSz="425239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K2K near detectors and water system</a:t>
            </a:r>
          </a:p>
          <a:p>
            <a:pPr marL="789996" lvl="1" indent="-457200" defTabSz="425239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00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S</a:t>
            </a:r>
            <a:r>
              <a:rPr sz="2000" dirty="0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uccessful collaboration in </a:t>
            </a:r>
            <a:r>
              <a:rPr sz="2000" dirty="0" err="1">
                <a:solidFill>
                  <a:srgbClr val="9A403E"/>
                </a:solidFill>
                <a:latin typeface="Meiryo" panose="020B0604030504040204" pitchFamily="34" charset="-128"/>
                <a:ea typeface="Meiryo" panose="020B0604030504040204" pitchFamily="34" charset="-128"/>
                <a:sym typeface="Myriad Pro"/>
              </a:rPr>
              <a:t>KamLAND</a:t>
            </a:r>
            <a:endParaRPr sz="2000" dirty="0">
              <a:solidFill>
                <a:srgbClr val="9A403E"/>
              </a:solidFill>
              <a:latin typeface="Meiryo" panose="020B0604030504040204" pitchFamily="34" charset="-128"/>
              <a:ea typeface="Meiryo" panose="020B0604030504040204" pitchFamily="34" charset="-128"/>
              <a:sym typeface="Myriad Pro"/>
            </a:endParaRPr>
          </a:p>
          <a:p>
            <a:pPr marL="457200" indent="-457200" defTabSz="425239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endParaRPr lang="en-US" sz="2400" dirty="0">
              <a:latin typeface="Meiryo" panose="020B0604030504040204" pitchFamily="34" charset="-128"/>
              <a:ea typeface="Meiryo" panose="020B0604030504040204" pitchFamily="34" charset="-128"/>
              <a:cs typeface="Gill Sans"/>
            </a:endParaRPr>
          </a:p>
          <a:p>
            <a:pPr marL="457200" indent="-457200" defTabSz="425239">
              <a:buSzPct val="125000"/>
              <a:buFont typeface="Arial" panose="020B0604020202020204" pitchFamily="34" charset="0"/>
              <a:buChar char="•"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latin typeface="Meiryo" panose="020B0604030504040204" pitchFamily="34" charset="-128"/>
                <a:ea typeface="Meiryo" panose="020B0604030504040204" pitchFamily="34" charset="-128"/>
                <a:cs typeface="Gill Sans"/>
              </a:rPr>
              <a:t>US participation and leadership in the Hyper-K are </a:t>
            </a:r>
            <a:r>
              <a:rPr lang="en-US" sz="2400" dirty="0">
                <a:latin typeface="Meiryo" panose="020B0604030504040204" pitchFamily="34" charset="-128"/>
                <a:ea typeface="Meiryo" panose="020B0604030504040204" pitchFamily="34" charset="-128"/>
                <a:cs typeface="Gill Sans"/>
              </a:rPr>
              <a:t>truly </a:t>
            </a:r>
            <a:r>
              <a:rPr sz="2400" dirty="0">
                <a:latin typeface="Meiryo" panose="020B0604030504040204" pitchFamily="34" charset="-128"/>
                <a:ea typeface="Meiryo" panose="020B0604030504040204" pitchFamily="34" charset="-128"/>
                <a:cs typeface="Gill Sans"/>
              </a:rPr>
              <a:t>welcome</a:t>
            </a:r>
          </a:p>
        </p:txBody>
      </p:sp>
      <p:sp>
        <p:nvSpPr>
          <p:cNvPr id="4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C75EB9-0CDA-E5C6-2427-C2004E18BEE2}"/>
              </a:ext>
            </a:extLst>
          </p:cNvPr>
          <p:cNvSpPr/>
          <p:nvPr/>
        </p:nvSpPr>
        <p:spPr>
          <a:xfrm>
            <a:off x="260366" y="3819140"/>
            <a:ext cx="93386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Hyper-Kamiokande Collaboration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: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 Abe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Adrich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H. Aihara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R. Akutsu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I. Alekseev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Ali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F. Ameli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L.H.V. Anthony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Araya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Y. Asaoka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V. Aushev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I. Bandac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Barbi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 Barr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Batkiewicz-Kwasniak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Bellato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V. Berardi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 Bernard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 Bernardini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 Berns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Bhadra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Bian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Blanchet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Blondel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Boiano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Bolognesi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 Bonavera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Borjabad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 Boschi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D. Bose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 .B. Boyd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 Bozza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Bravar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 Bronner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Bubak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3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Buchowicz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Buizza Avanzini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4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F. S. Cafagna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4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 F. Calabria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4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M. Calvo-Mozota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4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Cao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G. Catanesi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4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Chakraborty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4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H. Choi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4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Choubey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4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Cicerchia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Coleman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5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 Collazuol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5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Cuen-Rochin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5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Danilov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5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 De la Fuente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5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de Perio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5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 De Rosa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5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 Dealtry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5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 J. Densham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5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Dergacheva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6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 Deshmukh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6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M. Devi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6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F. Di Lodovico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6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Di Meo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6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I. Di Palma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6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 A. Doyle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6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 Drakopoulou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6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O. Drapier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6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Dumarchez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6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 Eklund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El Hedri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7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Ellis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7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Emery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7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Esmaili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7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Fedotov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7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Feng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7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 Fernández-Martinez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7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Ferrario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7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Ferrazzi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7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Finch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8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 Finley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8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 Fiorillo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8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Fitton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8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Friend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8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Y. Fujii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8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Y. Fukuda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8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 Galinski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8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Gao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8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 Garde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8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Garfagnini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9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Garode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9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 Gialanella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9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 Giganti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9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J. Gomez-Cadenas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9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Gonin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9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González-Nuevo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9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Gorin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9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R. Gornea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9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F. Gramegna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9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Grassi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0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 Grella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0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Guigue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0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D. R. Hadley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 et al. (290 additional authors not shown)</a:t>
            </a:r>
            <a:endParaRPr lang="en-JP" sz="12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428" name="*"/>
          <p:cNvSpPr/>
          <p:nvPr/>
        </p:nvSpPr>
        <p:spPr>
          <a:xfrm>
            <a:off x="783352" y="1121759"/>
            <a:ext cx="182076" cy="38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 algn="ctr" defTabSz="584200">
              <a:defRPr sz="4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/>
              <a:t>*</a:t>
            </a:r>
          </a:p>
        </p:txBody>
      </p:sp>
      <p:sp>
        <p:nvSpPr>
          <p:cNvPr id="432" name="* interests from US"/>
          <p:cNvSpPr/>
          <p:nvPr/>
        </p:nvSpPr>
        <p:spPr>
          <a:xfrm>
            <a:off x="6083663" y="1779447"/>
            <a:ext cx="3150902" cy="54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 algn="ctr" defTabSz="584200">
              <a:defRPr sz="4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3057" dirty="0"/>
              <a:t>* interests from US</a:t>
            </a:r>
          </a:p>
        </p:txBody>
      </p:sp>
      <p:sp>
        <p:nvSpPr>
          <p:cNvPr id="433" name="Snowmass whitepaper “Hyper-Kamiokande Physics Opportunities” (arXiv:1309.0184)…"/>
          <p:cNvSpPr/>
          <p:nvPr/>
        </p:nvSpPr>
        <p:spPr>
          <a:xfrm>
            <a:off x="35819" y="2977474"/>
            <a:ext cx="9957926" cy="7199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6976" tIns="36976" rIns="36976" bIns="36976">
            <a:spAutoFit/>
          </a:bodyPr>
          <a:lstStyle/>
          <a:p>
            <a:pPr algn="ctr" defTabSz="425239">
              <a:lnSpc>
                <a:spcPct val="80000"/>
              </a:lnSpc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620" dirty="0"/>
              <a:t>Snowmass </a:t>
            </a:r>
            <a:r>
              <a:rPr lang="en-US" sz="2620" dirty="0"/>
              <a:t>W</a:t>
            </a:r>
            <a:r>
              <a:rPr sz="2620" dirty="0"/>
              <a:t>hite</a:t>
            </a:r>
            <a:r>
              <a:rPr lang="en-US" sz="2620" dirty="0"/>
              <a:t> P</a:t>
            </a:r>
            <a:r>
              <a:rPr sz="2620" dirty="0"/>
              <a:t>aper “Hyper-</a:t>
            </a:r>
            <a:r>
              <a:rPr sz="2620" dirty="0" err="1"/>
              <a:t>Kamiokande</a:t>
            </a:r>
            <a:r>
              <a:rPr sz="2620" dirty="0"/>
              <a:t> </a:t>
            </a:r>
            <a:r>
              <a:rPr lang="en-US" sz="2620" dirty="0"/>
              <a:t>Experiment” </a:t>
            </a:r>
            <a:r>
              <a:rPr sz="2620" dirty="0"/>
              <a:t>(arXiv:</a:t>
            </a:r>
            <a:r>
              <a:rPr lang="en-US" sz="2620" dirty="0"/>
              <a:t>2203.02029</a:t>
            </a:r>
            <a:r>
              <a:rPr sz="2620" dirty="0"/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34AC1F-A6EF-07B5-5668-183F544FDD24}"/>
              </a:ext>
            </a:extLst>
          </p:cNvPr>
          <p:cNvSpPr/>
          <p:nvPr/>
        </p:nvSpPr>
        <p:spPr>
          <a:xfrm>
            <a:off x="260366" y="1227962"/>
            <a:ext cx="9409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0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Bian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0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F. Di Lodovico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0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Horiuchi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0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G. Learned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0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 Mariani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0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Maricic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0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Pedro Ochoa Ricoux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 Rott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Shiozawa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B. Smy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H. W. Sobel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, 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  <a:hlinkClick r:id="rId1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R. B. Vogelaar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 (on behalf of the Hyper-</a:t>
            </a:r>
            <a:r>
              <a:rPr lang="en-US" sz="1200" dirty="0" err="1">
                <a:latin typeface="Meiryo" panose="020B0604030504040204" pitchFamily="34" charset="-128"/>
                <a:ea typeface="Meiryo" panose="020B0604030504040204" pitchFamily="34" charset="-128"/>
              </a:rPr>
              <a:t>Kamiokande</a:t>
            </a:r>
            <a:r>
              <a:rPr lang="en-US" sz="1200" dirty="0">
                <a:latin typeface="Meiryo" panose="020B0604030504040204" pitchFamily="34" charset="-128"/>
                <a:ea typeface="Meiryo" panose="020B0604030504040204" pitchFamily="34" charset="-128"/>
              </a:rPr>
              <a:t> Collaboration)</a:t>
            </a:r>
            <a:endParaRPr lang="en-JP" sz="12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1" name="Snowmass whitepaper “Hyper-Kamiokande Physics Opportunities” (arXiv:1309.0184)…">
            <a:extLst>
              <a:ext uri="{FF2B5EF4-FFF2-40B4-BE49-F238E27FC236}">
                <a16:creationId xmlns:a16="http://schemas.microsoft.com/office/drawing/2014/main" id="{BE9519DD-223C-2C05-487F-A102F0E781A5}"/>
              </a:ext>
            </a:extLst>
          </p:cNvPr>
          <p:cNvSpPr/>
          <p:nvPr/>
        </p:nvSpPr>
        <p:spPr>
          <a:xfrm>
            <a:off x="35819" y="378477"/>
            <a:ext cx="9957926" cy="7199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6976" tIns="36976" rIns="36976" bIns="36976">
            <a:spAutoFit/>
          </a:bodyPr>
          <a:lstStyle/>
          <a:p>
            <a:pPr algn="ctr" defTabSz="425239">
              <a:lnSpc>
                <a:spcPct val="80000"/>
              </a:lnSpc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620" dirty="0"/>
              <a:t>Snowmass </a:t>
            </a:r>
            <a:r>
              <a:rPr lang="en-US" sz="2620" dirty="0"/>
              <a:t>LOI</a:t>
            </a:r>
            <a:r>
              <a:rPr sz="2620" dirty="0"/>
              <a:t> “</a:t>
            </a:r>
            <a:r>
              <a:rPr lang="en-US" sz="2620" dirty="0"/>
              <a:t>The </a:t>
            </a:r>
            <a:r>
              <a:rPr sz="2620" dirty="0"/>
              <a:t>Hyper-</a:t>
            </a:r>
            <a:r>
              <a:rPr sz="2620" dirty="0" err="1"/>
              <a:t>Kamiokande</a:t>
            </a:r>
            <a:r>
              <a:rPr sz="2620" dirty="0"/>
              <a:t> </a:t>
            </a:r>
            <a:r>
              <a:rPr lang="en-US" sz="2620" dirty="0"/>
              <a:t>Experiment” </a:t>
            </a:r>
            <a:r>
              <a:rPr sz="2620" dirty="0"/>
              <a:t>(arXiv:</a:t>
            </a:r>
            <a:r>
              <a:rPr lang="en-US" sz="2620" dirty="0"/>
              <a:t>2009.00794</a:t>
            </a:r>
            <a:r>
              <a:rPr sz="2620" dirty="0"/>
              <a:t>)</a:t>
            </a:r>
          </a:p>
        </p:txBody>
      </p:sp>
      <p:sp>
        <p:nvSpPr>
          <p:cNvPr id="23" name="*">
            <a:extLst>
              <a:ext uri="{FF2B5EF4-FFF2-40B4-BE49-F238E27FC236}">
                <a16:creationId xmlns:a16="http://schemas.microsoft.com/office/drawing/2014/main" id="{678263E2-61D6-7D50-287A-B0B0504457CF}"/>
              </a:ext>
            </a:extLst>
          </p:cNvPr>
          <p:cNvSpPr/>
          <p:nvPr/>
        </p:nvSpPr>
        <p:spPr>
          <a:xfrm>
            <a:off x="2838443" y="1135716"/>
            <a:ext cx="182076" cy="38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 algn="ctr" defTabSz="584200">
              <a:defRPr sz="4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/>
              <a:t>*</a:t>
            </a:r>
          </a:p>
        </p:txBody>
      </p:sp>
      <p:sp>
        <p:nvSpPr>
          <p:cNvPr id="24" name="*">
            <a:extLst>
              <a:ext uri="{FF2B5EF4-FFF2-40B4-BE49-F238E27FC236}">
                <a16:creationId xmlns:a16="http://schemas.microsoft.com/office/drawing/2014/main" id="{2B074F31-C0D9-7CFB-C293-1F575050FD79}"/>
              </a:ext>
            </a:extLst>
          </p:cNvPr>
          <p:cNvSpPr/>
          <p:nvPr/>
        </p:nvSpPr>
        <p:spPr>
          <a:xfrm>
            <a:off x="3932952" y="1135715"/>
            <a:ext cx="182076" cy="38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 algn="ctr" defTabSz="584200">
              <a:defRPr sz="4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/>
              <a:t>*</a:t>
            </a:r>
          </a:p>
        </p:txBody>
      </p:sp>
      <p:sp>
        <p:nvSpPr>
          <p:cNvPr id="25" name="*">
            <a:extLst>
              <a:ext uri="{FF2B5EF4-FFF2-40B4-BE49-F238E27FC236}">
                <a16:creationId xmlns:a16="http://schemas.microsoft.com/office/drawing/2014/main" id="{70840871-926B-7EBE-2E46-EFD2607C7AB4}"/>
              </a:ext>
            </a:extLst>
          </p:cNvPr>
          <p:cNvSpPr/>
          <p:nvPr/>
        </p:nvSpPr>
        <p:spPr>
          <a:xfrm>
            <a:off x="4789974" y="1134607"/>
            <a:ext cx="182076" cy="38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 algn="ctr" defTabSz="584200">
              <a:defRPr sz="4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/>
              <a:t>*</a:t>
            </a:r>
          </a:p>
        </p:txBody>
      </p:sp>
      <p:sp>
        <p:nvSpPr>
          <p:cNvPr id="26" name="*">
            <a:extLst>
              <a:ext uri="{FF2B5EF4-FFF2-40B4-BE49-F238E27FC236}">
                <a16:creationId xmlns:a16="http://schemas.microsoft.com/office/drawing/2014/main" id="{970953E5-49EE-723D-DF6B-2B4C299EF0FB}"/>
              </a:ext>
            </a:extLst>
          </p:cNvPr>
          <p:cNvSpPr/>
          <p:nvPr/>
        </p:nvSpPr>
        <p:spPr>
          <a:xfrm>
            <a:off x="5555958" y="1131705"/>
            <a:ext cx="182076" cy="38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 algn="ctr" defTabSz="584200">
              <a:defRPr sz="4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/>
              <a:t>*</a:t>
            </a:r>
          </a:p>
        </p:txBody>
      </p:sp>
      <p:sp>
        <p:nvSpPr>
          <p:cNvPr id="27" name="*">
            <a:extLst>
              <a:ext uri="{FF2B5EF4-FFF2-40B4-BE49-F238E27FC236}">
                <a16:creationId xmlns:a16="http://schemas.microsoft.com/office/drawing/2014/main" id="{73103D73-8632-2C81-F32A-D1A96FF54F7B}"/>
              </a:ext>
            </a:extLst>
          </p:cNvPr>
          <p:cNvSpPr/>
          <p:nvPr/>
        </p:nvSpPr>
        <p:spPr>
          <a:xfrm>
            <a:off x="7325413" y="1125648"/>
            <a:ext cx="182076" cy="38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 algn="ctr" defTabSz="584200">
              <a:defRPr sz="4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/>
              <a:t>*</a:t>
            </a:r>
          </a:p>
        </p:txBody>
      </p:sp>
      <p:sp>
        <p:nvSpPr>
          <p:cNvPr id="28" name="*">
            <a:extLst>
              <a:ext uri="{FF2B5EF4-FFF2-40B4-BE49-F238E27FC236}">
                <a16:creationId xmlns:a16="http://schemas.microsoft.com/office/drawing/2014/main" id="{1F9F0D44-70B6-3CA8-A7FF-5050E2DE1F70}"/>
              </a:ext>
            </a:extLst>
          </p:cNvPr>
          <p:cNvSpPr/>
          <p:nvPr/>
        </p:nvSpPr>
        <p:spPr>
          <a:xfrm>
            <a:off x="7944420" y="1117175"/>
            <a:ext cx="182076" cy="38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 algn="ctr" defTabSz="584200">
              <a:defRPr sz="4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/>
              <a:t>*</a:t>
            </a:r>
          </a:p>
        </p:txBody>
      </p:sp>
      <p:sp>
        <p:nvSpPr>
          <p:cNvPr id="29" name="*">
            <a:extLst>
              <a:ext uri="{FF2B5EF4-FFF2-40B4-BE49-F238E27FC236}">
                <a16:creationId xmlns:a16="http://schemas.microsoft.com/office/drawing/2014/main" id="{39254562-24D8-0361-0BF9-DCE345566EC0}"/>
              </a:ext>
            </a:extLst>
          </p:cNvPr>
          <p:cNvSpPr/>
          <p:nvPr/>
        </p:nvSpPr>
        <p:spPr>
          <a:xfrm>
            <a:off x="610740" y="1334565"/>
            <a:ext cx="182076" cy="38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 algn="ctr" defTabSz="584200">
              <a:defRPr sz="4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/>
              <a:t>*</a:t>
            </a:r>
          </a:p>
        </p:txBody>
      </p:sp>
      <p:sp>
        <p:nvSpPr>
          <p:cNvPr id="30" name="*">
            <a:extLst>
              <a:ext uri="{FF2B5EF4-FFF2-40B4-BE49-F238E27FC236}">
                <a16:creationId xmlns:a16="http://schemas.microsoft.com/office/drawing/2014/main" id="{B5FBC1BC-A4D4-DF53-E9FE-FC75DD8DF8CA}"/>
              </a:ext>
            </a:extLst>
          </p:cNvPr>
          <p:cNvSpPr/>
          <p:nvPr/>
        </p:nvSpPr>
        <p:spPr>
          <a:xfrm>
            <a:off x="1586505" y="1338135"/>
            <a:ext cx="182076" cy="38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 algn="ctr" defTabSz="584200">
              <a:defRPr sz="4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/>
              <a:t>*</a:t>
            </a:r>
          </a:p>
        </p:txBody>
      </p:sp>
      <p:sp>
        <p:nvSpPr>
          <p:cNvPr id="31" name="*">
            <a:extLst>
              <a:ext uri="{FF2B5EF4-FFF2-40B4-BE49-F238E27FC236}">
                <a16:creationId xmlns:a16="http://schemas.microsoft.com/office/drawing/2014/main" id="{88D660D8-36A0-991E-80A5-637848ABE742}"/>
              </a:ext>
            </a:extLst>
          </p:cNvPr>
          <p:cNvSpPr/>
          <p:nvPr/>
        </p:nvSpPr>
        <p:spPr>
          <a:xfrm>
            <a:off x="2747405" y="1334565"/>
            <a:ext cx="182076" cy="38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 algn="ctr" defTabSz="584200">
              <a:defRPr sz="4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/>
              <a:t>*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Hyper-K combined with upgraded J-PARC is the world-leading project for global science with international interests and participations.…"/>
          <p:cNvSpPr/>
          <p:nvPr/>
        </p:nvSpPr>
        <p:spPr>
          <a:xfrm>
            <a:off x="612104" y="1194742"/>
            <a:ext cx="8719894" cy="4608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>
            <a:spAutoFit/>
          </a:bodyPr>
          <a:lstStyle/>
          <a:p>
            <a:pPr defTabSz="332796">
              <a:spcAft>
                <a:spcPts val="1310"/>
              </a:spcAft>
              <a:buSzPct val="125000"/>
              <a:buChar char="•"/>
              <a:defRPr sz="3600" b="0">
                <a:latin typeface="Arial"/>
                <a:ea typeface="Arial"/>
                <a:cs typeface="Arial"/>
                <a:sym typeface="Arial"/>
              </a:defRPr>
            </a:pPr>
            <a:r>
              <a:rPr sz="2912" dirty="0"/>
              <a:t> Hyper-K </a:t>
            </a:r>
            <a:r>
              <a:rPr lang="en-US" sz="2912" dirty="0"/>
              <a:t>has started its construction and is on schedule.  Experiment will start in 2027.</a:t>
            </a:r>
          </a:p>
          <a:p>
            <a:pPr defTabSz="332796">
              <a:spcAft>
                <a:spcPts val="1310"/>
              </a:spcAft>
              <a:buSzPct val="125000"/>
              <a:buFontTx/>
              <a:buChar char="•"/>
              <a:defRPr sz="36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2912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Synergy and Complementarity between Hyper-K and DUNE.</a:t>
            </a:r>
            <a:endParaRPr lang="en-US" sz="2912" dirty="0"/>
          </a:p>
          <a:p>
            <a:pPr defTabSz="332796">
              <a:spcAft>
                <a:spcPts val="1310"/>
              </a:spcAft>
              <a:buSzPct val="125000"/>
              <a:buFontTx/>
              <a:buChar char="•"/>
              <a:defRPr sz="3600" b="0"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912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We would like to contribute to the world-wide effort to make a strong particle physics and astronomy program. </a:t>
            </a:r>
          </a:p>
          <a:p>
            <a:pPr defTabSz="332796">
              <a:spcAft>
                <a:spcPts val="1310"/>
              </a:spcAft>
              <a:buSzPct val="125000"/>
              <a:buChar char="•"/>
              <a:defRPr sz="3600" b="0"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912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US participation and leadership in the Hyper-K are truly welcome.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3CDFFF8-FDD0-3E43-9F79-2FD6BDC7BF19}"/>
              </a:ext>
            </a:extLst>
          </p:cNvPr>
          <p:cNvSpPr txBox="1">
            <a:spLocks/>
          </p:cNvSpPr>
          <p:nvPr/>
        </p:nvSpPr>
        <p:spPr>
          <a:xfrm>
            <a:off x="1528281" y="6757093"/>
            <a:ext cx="1701151" cy="377972"/>
          </a:xfrm>
          <a:prstGeom prst="rect">
            <a:avLst/>
          </a:prstGeom>
        </p:spPr>
        <p:txBody>
          <a:bodyPr vert="horz" lIns="94657" tIns="47329" rIns="94657" bIns="47329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131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2" name="国際協力">
            <a:extLst>
              <a:ext uri="{FF2B5EF4-FFF2-40B4-BE49-F238E27FC236}">
                <a16:creationId xmlns:a16="http://schemas.microsoft.com/office/drawing/2014/main" id="{14FECD2E-AE8B-F84E-9CAF-D7ADB610C159}"/>
              </a:ext>
            </a:extLst>
          </p:cNvPr>
          <p:cNvSpPr/>
          <p:nvPr/>
        </p:nvSpPr>
        <p:spPr>
          <a:xfrm>
            <a:off x="420255" y="362487"/>
            <a:ext cx="4193427" cy="700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 sz="6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46587"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rPr>
              <a:t>SUMMARY:</a:t>
            </a:r>
            <a:endParaRPr sz="4400" b="1" dirty="0">
              <a:solidFill>
                <a:srgbClr val="002060"/>
              </a:solidFill>
              <a:latin typeface="Meiryo" panose="020B0604030504040204" pitchFamily="34" charset="-128"/>
              <a:ea typeface="Meiryo" panose="020B0604030504040204" pitchFamily="34" charset="-128"/>
              <a:cs typeface="Segoe UI Historic" panose="020B0502040204020203" pitchFamily="34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889F2E5-A398-31B4-F0A5-366A2B4968E2}"/>
              </a:ext>
            </a:extLst>
          </p:cNvPr>
          <p:cNvSpPr txBox="1">
            <a:spLocks/>
          </p:cNvSpPr>
          <p:nvPr/>
        </p:nvSpPr>
        <p:spPr>
          <a:xfrm>
            <a:off x="7475504" y="6580001"/>
            <a:ext cx="2237423" cy="3779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A822A00-BB5A-FD4D-8AB0-DE9861598890}" type="slidenum">
              <a:rPr lang="en-JP" smtClean="0"/>
              <a:pPr algn="r"/>
              <a:t>19</a:t>
            </a:fld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30724218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kamiokande.jpg">
            <a:extLst>
              <a:ext uri="{FF2B5EF4-FFF2-40B4-BE49-F238E27FC236}">
                <a16:creationId xmlns:a16="http://schemas.microsoft.com/office/drawing/2014/main" id="{C7681775-5425-DC4D-9AF3-F1589993B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2" r="1" b="1"/>
          <a:stretch/>
        </p:blipFill>
        <p:spPr>
          <a:xfrm>
            <a:off x="542194" y="1127612"/>
            <a:ext cx="2528049" cy="2795135"/>
          </a:xfrm>
          <a:prstGeom prst="rect">
            <a:avLst/>
          </a:prstGeom>
        </p:spPr>
      </p:pic>
      <p:pic>
        <p:nvPicPr>
          <p:cNvPr id="6" name="図 5" descr="sk_02-wmj.jpg">
            <a:extLst>
              <a:ext uri="{FF2B5EF4-FFF2-40B4-BE49-F238E27FC236}">
                <a16:creationId xmlns:a16="http://schemas.microsoft.com/office/drawing/2014/main" id="{59F6FA42-C7FB-3445-B01A-595EEC1289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7" r="-1" b="5140"/>
          <a:stretch/>
        </p:blipFill>
        <p:spPr>
          <a:xfrm>
            <a:off x="3708026" y="1124250"/>
            <a:ext cx="2528049" cy="2795135"/>
          </a:xfrm>
          <a:prstGeom prst="rect">
            <a:avLst/>
          </a:prstGeom>
        </p:spPr>
      </p:pic>
      <p:sp>
        <p:nvSpPr>
          <p:cNvPr id="8" name="タイトル 7">
            <a:extLst>
              <a:ext uri="{FF2B5EF4-FFF2-40B4-BE49-F238E27FC236}">
                <a16:creationId xmlns:a16="http://schemas.microsoft.com/office/drawing/2014/main" id="{4FBAAEB8-9BBC-AF4E-AE27-ED8885DF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17" y="355407"/>
            <a:ext cx="9465733" cy="586608"/>
          </a:xfrm>
        </p:spPr>
        <p:txBody>
          <a:bodyPr>
            <a:noAutofit/>
          </a:bodyPr>
          <a:lstStyle/>
          <a:p>
            <a:pPr algn="l"/>
            <a:r>
              <a:rPr lang="en-US" altLang="ja-JP" sz="3494" dirty="0"/>
              <a:t>THREE GENERATIONS OF WATER CHERENKOV DETECTOR IN KAMIOKA:</a:t>
            </a:r>
            <a:endParaRPr lang="ja-JP" altLang="en-US" sz="3494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75F78D1-E7BB-7542-A212-91DA1307578B}"/>
              </a:ext>
            </a:extLst>
          </p:cNvPr>
          <p:cNvSpPr txBox="1"/>
          <p:nvPr/>
        </p:nvSpPr>
        <p:spPr>
          <a:xfrm>
            <a:off x="1009469" y="3967949"/>
            <a:ext cx="1516697" cy="361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747" dirty="0" err="1">
                <a:latin typeface="Meiryo" panose="020B0604030504040204" pitchFamily="34" charset="-128"/>
                <a:ea typeface="Meiryo" panose="020B0604030504040204" pitchFamily="34" charset="-128"/>
              </a:rPr>
              <a:t>Kamiokande</a:t>
            </a:r>
            <a:endParaRPr kumimoji="1" lang="ja-JP" altLang="en-US" sz="1747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BF1A99-5E12-A846-BA2B-CAA16CB7CB98}"/>
              </a:ext>
            </a:extLst>
          </p:cNvPr>
          <p:cNvSpPr txBox="1"/>
          <p:nvPr/>
        </p:nvSpPr>
        <p:spPr>
          <a:xfrm>
            <a:off x="807013" y="5838539"/>
            <a:ext cx="2492498" cy="63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747" i="1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Birth of neutrino astrophysics</a:t>
            </a:r>
            <a:endParaRPr kumimoji="1" lang="ja-JP" altLang="en-US" sz="1747" i="1">
              <a:solidFill>
                <a:srgbClr val="0432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47EE74-CED7-2F4F-AB78-D0DCEDA125A3}"/>
              </a:ext>
            </a:extLst>
          </p:cNvPr>
          <p:cNvSpPr txBox="1"/>
          <p:nvPr/>
        </p:nvSpPr>
        <p:spPr>
          <a:xfrm>
            <a:off x="3823049" y="3964811"/>
            <a:ext cx="2252091" cy="361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747" dirty="0">
                <a:latin typeface="Meiryo" panose="020B0604030504040204" pitchFamily="34" charset="-128"/>
                <a:ea typeface="Meiryo" panose="020B0604030504040204" pitchFamily="34" charset="-128"/>
              </a:rPr>
              <a:t>Super-</a:t>
            </a:r>
            <a:r>
              <a:rPr kumimoji="1" lang="en-US" altLang="ja-JP" sz="1747" dirty="0" err="1">
                <a:latin typeface="Meiryo" panose="020B0604030504040204" pitchFamily="34" charset="-128"/>
                <a:ea typeface="Meiryo" panose="020B0604030504040204" pitchFamily="34" charset="-128"/>
              </a:rPr>
              <a:t>Kamiokande</a:t>
            </a:r>
            <a:endParaRPr kumimoji="1" lang="ja-JP" altLang="en-US" sz="1747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9FF7EF6-90E8-8641-A64A-6506706EAFC2}"/>
              </a:ext>
            </a:extLst>
          </p:cNvPr>
          <p:cNvSpPr txBox="1"/>
          <p:nvPr/>
        </p:nvSpPr>
        <p:spPr>
          <a:xfrm>
            <a:off x="3376050" y="6254289"/>
            <a:ext cx="3034365" cy="63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747" i="1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Discovery of neutrino oscillations</a:t>
            </a:r>
            <a:endParaRPr kumimoji="1" lang="ja-JP" altLang="en-US" sz="1747" i="1">
              <a:solidFill>
                <a:srgbClr val="0432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0833315-57AB-B448-8236-16ACDDF8F4E0}"/>
              </a:ext>
            </a:extLst>
          </p:cNvPr>
          <p:cNvSpPr txBox="1"/>
          <p:nvPr/>
        </p:nvSpPr>
        <p:spPr>
          <a:xfrm>
            <a:off x="6974477" y="3964810"/>
            <a:ext cx="2264915" cy="361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747" dirty="0">
                <a:latin typeface="Meiryo" panose="020B0604030504040204" pitchFamily="34" charset="-128"/>
                <a:ea typeface="Meiryo" panose="020B0604030504040204" pitchFamily="34" charset="-128"/>
              </a:rPr>
              <a:t>Hyper-</a:t>
            </a:r>
            <a:r>
              <a:rPr kumimoji="1" lang="en-US" altLang="ja-JP" sz="1747" dirty="0" err="1">
                <a:latin typeface="Meiryo" panose="020B0604030504040204" pitchFamily="34" charset="-128"/>
                <a:ea typeface="Meiryo" panose="020B0604030504040204" pitchFamily="34" charset="-128"/>
              </a:rPr>
              <a:t>Kamiokande</a:t>
            </a:r>
            <a:endParaRPr kumimoji="1" lang="ja-JP" altLang="en-US" sz="1747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D2908D4-7A79-1B40-AA6A-C2D632B189F3}"/>
              </a:ext>
            </a:extLst>
          </p:cNvPr>
          <p:cNvSpPr txBox="1"/>
          <p:nvPr/>
        </p:nvSpPr>
        <p:spPr>
          <a:xfrm>
            <a:off x="6807134" y="6248142"/>
            <a:ext cx="2578013" cy="361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747" b="1" i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Explore new physics</a:t>
            </a:r>
            <a:endParaRPr kumimoji="1" lang="ja-JP" altLang="en-US" sz="1747" b="1" i="1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3F396E3-BC8F-6C43-AEB2-5CC960540760}"/>
              </a:ext>
            </a:extLst>
          </p:cNvPr>
          <p:cNvSpPr/>
          <p:nvPr/>
        </p:nvSpPr>
        <p:spPr>
          <a:xfrm>
            <a:off x="977383" y="4290620"/>
            <a:ext cx="1593706" cy="361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747" dirty="0">
                <a:latin typeface="Meiryo" panose="020B0604030504040204" pitchFamily="34" charset="-128"/>
                <a:ea typeface="Meiryo" panose="020B0604030504040204" pitchFamily="34" charset="-128"/>
              </a:rPr>
              <a:t>(1983-1996)</a:t>
            </a:r>
            <a:endParaRPr lang="ja-JP" altLang="en-US" sz="1747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59397D3-40AE-4E4A-8334-47FBCE399F58}"/>
              </a:ext>
            </a:extLst>
          </p:cNvPr>
          <p:cNvSpPr/>
          <p:nvPr/>
        </p:nvSpPr>
        <p:spPr>
          <a:xfrm>
            <a:off x="3888172" y="4290619"/>
            <a:ext cx="2056973" cy="361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747" dirty="0">
                <a:latin typeface="Meiryo" panose="020B0604030504040204" pitchFamily="34" charset="-128"/>
                <a:ea typeface="Meiryo" panose="020B0604030504040204" pitchFamily="34" charset="-128"/>
              </a:rPr>
              <a:t>(1996 - ongoing)</a:t>
            </a:r>
            <a:endParaRPr lang="ja-JP" altLang="en-US" sz="1747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11F7F54-0BD5-414E-904C-E030A7B45889}"/>
              </a:ext>
            </a:extLst>
          </p:cNvPr>
          <p:cNvSpPr/>
          <p:nvPr/>
        </p:nvSpPr>
        <p:spPr>
          <a:xfrm>
            <a:off x="6727953" y="4242338"/>
            <a:ext cx="2896947" cy="361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747" dirty="0">
                <a:latin typeface="Meiryo" panose="020B0604030504040204" pitchFamily="34" charset="-128"/>
                <a:ea typeface="Meiryo" panose="020B0604030504040204" pitchFamily="34" charset="-128"/>
              </a:rPr>
              <a:t>(start operation in 2027)</a:t>
            </a:r>
            <a:endParaRPr lang="ja-JP" altLang="en-US" sz="1747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AC1C5CA-C185-1B4D-9981-7485E70E767B}"/>
              </a:ext>
            </a:extLst>
          </p:cNvPr>
          <p:cNvSpPr txBox="1"/>
          <p:nvPr/>
        </p:nvSpPr>
        <p:spPr>
          <a:xfrm>
            <a:off x="667648" y="4702578"/>
            <a:ext cx="2528048" cy="1167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1871" indent="-221871">
              <a:buFont typeface="Arial" panose="020B0604020202020204" pitchFamily="34" charset="0"/>
              <a:buChar char="•"/>
            </a:pPr>
            <a:r>
              <a:rPr kumimoji="1" lang="en-US" altLang="ja-JP" sz="1747" dirty="0">
                <a:latin typeface="Meiryo" panose="020B0604030504040204" pitchFamily="34" charset="-128"/>
                <a:ea typeface="Meiryo" panose="020B0604030504040204" pitchFamily="34" charset="-128"/>
              </a:rPr>
              <a:t>Atmospheric and solar neutrino “anomaly”</a:t>
            </a:r>
          </a:p>
          <a:p>
            <a:pPr marL="221871" indent="-221871">
              <a:buFont typeface="Arial" panose="020B0604020202020204" pitchFamily="34" charset="0"/>
              <a:buChar char="•"/>
            </a:pPr>
            <a:r>
              <a:rPr kumimoji="1" lang="en-US" altLang="ja-JP" sz="1747" dirty="0">
                <a:latin typeface="Meiryo" panose="020B0604030504040204" pitchFamily="34" charset="-128"/>
                <a:ea typeface="Meiryo" panose="020B0604030504040204" pitchFamily="34" charset="-128"/>
              </a:rPr>
              <a:t>Supernova 1987A</a:t>
            </a:r>
            <a:endParaRPr kumimoji="1" lang="ja-JP" altLang="en-US" sz="1747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4BE67F3E-ACF9-2641-9F99-A40065F9B619}"/>
                  </a:ext>
                </a:extLst>
              </p:cNvPr>
              <p:cNvSpPr txBox="1"/>
              <p:nvPr/>
            </p:nvSpPr>
            <p:spPr>
              <a:xfrm>
                <a:off x="3333563" y="4703456"/>
                <a:ext cx="3507801" cy="1705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1871" indent="-221871">
                  <a:buFont typeface="Arial" panose="020B0604020202020204" pitchFamily="34" charset="0"/>
                  <a:buChar char="•"/>
                </a:pPr>
                <a:r>
                  <a:rPr kumimoji="1" lang="en-US" altLang="ja-JP" sz="1747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Proton decay: world best-limit</a:t>
                </a:r>
              </a:p>
              <a:p>
                <a:pPr marL="221871" indent="-221871">
                  <a:buFont typeface="Arial" panose="020B0604020202020204" pitchFamily="34" charset="0"/>
                  <a:buChar char="•"/>
                </a:pPr>
                <a:r>
                  <a:rPr kumimoji="1" lang="en-US" altLang="ja-JP" sz="1747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Neutrino oscillation (atm/solar/LBL)</a:t>
                </a:r>
              </a:p>
              <a:p>
                <a:pPr marL="560840" lvl="1" indent="-205847">
                  <a:buSzPct val="80000"/>
                  <a:buFont typeface="Wingdings" pitchFamily="2" charset="2"/>
                  <a:buChar char="Ø"/>
                </a:pPr>
                <a:r>
                  <a:rPr kumimoji="1" lang="en-US" altLang="ja-JP" sz="1747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All mixing angles and </a:t>
                </a:r>
                <a14:m>
                  <m:oMath xmlns:m="http://schemas.openxmlformats.org/officeDocument/2006/math">
                    <m:r>
                      <a:rPr kumimoji="1" lang="en-US" altLang="ja-JP" sz="174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kumimoji="1" lang="en-US" altLang="ja-JP" sz="174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74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kumimoji="1" lang="en-US" altLang="ja-JP" sz="174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sz="174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kumimoji="1" lang="el-GR" altLang="ja-JP" sz="1747" dirty="0"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4BE67F3E-ACF9-2641-9F99-A40065F9B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563" y="4703456"/>
                <a:ext cx="3507801" cy="1705467"/>
              </a:xfrm>
              <a:prstGeom prst="rect">
                <a:avLst/>
              </a:prstGeom>
              <a:blipFill>
                <a:blip r:embed="rId5"/>
                <a:stretch>
                  <a:fillRect l="-1083" t="-2222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E3CB5BC-6846-BF44-A7AC-642E6DADF1C5}"/>
              </a:ext>
            </a:extLst>
          </p:cNvPr>
          <p:cNvSpPr txBox="1"/>
          <p:nvPr/>
        </p:nvSpPr>
        <p:spPr>
          <a:xfrm>
            <a:off x="6563493" y="4687708"/>
            <a:ext cx="3148017" cy="1705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1871" indent="-221871">
              <a:buFont typeface="Arial" panose="020B0604020202020204" pitchFamily="34" charset="0"/>
              <a:buChar char="•"/>
            </a:pPr>
            <a:r>
              <a:rPr kumimoji="1" lang="en-US" altLang="ja-JP" sz="1747" dirty="0">
                <a:latin typeface="Meiryo" panose="020B0604030504040204" pitchFamily="34" charset="-128"/>
                <a:ea typeface="Meiryo" panose="020B0604030504040204" pitchFamily="34" charset="-128"/>
              </a:rPr>
              <a:t>Extended search for proton decay</a:t>
            </a:r>
          </a:p>
          <a:p>
            <a:pPr marL="221871" indent="-221871">
              <a:buFont typeface="Arial" panose="020B0604020202020204" pitchFamily="34" charset="0"/>
              <a:buChar char="•"/>
            </a:pPr>
            <a:r>
              <a:rPr kumimoji="1" lang="en-US" altLang="ja-JP" sz="1747" dirty="0">
                <a:latin typeface="Meiryo" panose="020B0604030504040204" pitchFamily="34" charset="-128"/>
                <a:ea typeface="Meiryo" panose="020B0604030504040204" pitchFamily="34" charset="-128"/>
              </a:rPr>
              <a:t>Precision measurement of neutrino oscillation including CPV and MO</a:t>
            </a:r>
          </a:p>
          <a:p>
            <a:pPr marL="221871" indent="-221871">
              <a:buFont typeface="Arial" panose="020B0604020202020204" pitchFamily="34" charset="0"/>
              <a:buChar char="•"/>
            </a:pPr>
            <a:r>
              <a:rPr kumimoji="1" lang="en-US" altLang="ja-JP" sz="1747" dirty="0">
                <a:latin typeface="Meiryo" panose="020B0604030504040204" pitchFamily="34" charset="-128"/>
                <a:ea typeface="Meiryo" panose="020B0604030504040204" pitchFamily="34" charset="-128"/>
              </a:rPr>
              <a:t>Neutrino astrophysics</a:t>
            </a:r>
          </a:p>
        </p:txBody>
      </p:sp>
      <p:pic>
        <p:nvPicPr>
          <p:cNvPr id="24" name="図 23" descr="屋内, テーブル, 座る, 椅子 が含まれている画像&#10;&#10;自動的に生成された説明">
            <a:extLst>
              <a:ext uri="{FF2B5EF4-FFF2-40B4-BE49-F238E27FC236}">
                <a16:creationId xmlns:a16="http://schemas.microsoft.com/office/drawing/2014/main" id="{DB66E978-2DBB-3340-B04F-276F86BEDD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77" r="15661"/>
          <a:stretch/>
        </p:blipFill>
        <p:spPr>
          <a:xfrm>
            <a:off x="6866884" y="1130368"/>
            <a:ext cx="2528049" cy="2795135"/>
          </a:xfrm>
          <a:prstGeom prst="rect">
            <a:avLst/>
          </a:prstGeom>
        </p:spPr>
      </p:pic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C2A9C708-F1D0-4E4B-BDCA-587696D75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23361" y="6716419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>
              <a:defRPr lang="en-JP"/>
            </a:defPPr>
            <a:lvl1pPr marL="0" algn="r" defTabSz="665592" rtl="0" eaLnBrk="1" latinLnBrk="0" hangingPunct="1">
              <a:defRPr sz="131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332796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5592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8388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184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63979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6775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9571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2367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22A00-BB5A-FD4D-8AB0-DE9861598890}" type="slidenum">
              <a:rPr lang="en-JP" smtClean="0"/>
              <a:pPr/>
              <a:t>2</a:t>
            </a:fld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289066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F582-328C-7754-0F4B-06FD8478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sz="4000" b="1" dirty="0"/>
              <a:t>supplements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59875-2335-052D-8E31-9F2470FBFA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JP" smtClean="0"/>
              <a:t>20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876715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>
            <a:extLst>
              <a:ext uri="{FF2B5EF4-FFF2-40B4-BE49-F238E27FC236}">
                <a16:creationId xmlns:a16="http://schemas.microsoft.com/office/drawing/2014/main" id="{ECCEA21E-9A90-5C44-8493-DFC695F32D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3572" y="18488"/>
            <a:ext cx="7616957" cy="989095"/>
          </a:xfrm>
          <a:ln/>
        </p:spPr>
        <p:txBody>
          <a:bodyPr/>
          <a:lstStyle/>
          <a:p>
            <a:r>
              <a:rPr lang="en-US" altLang="en-JP" sz="4367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Neutrino Oscillations</a:t>
            </a:r>
            <a:endParaRPr lang="en-US" altLang="en-JP" sz="4367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6CF4C245-E17F-6847-A830-05676951D032}"/>
              </a:ext>
            </a:extLst>
          </p:cNvPr>
          <p:cNvSpPr>
            <a:spLocks/>
          </p:cNvSpPr>
          <p:nvPr/>
        </p:nvSpPr>
        <p:spPr bwMode="auto">
          <a:xfrm>
            <a:off x="3576224" y="1090778"/>
            <a:ext cx="3494187" cy="34202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1747" i="1">
                <a:cs typeface="Gill Sans" panose="020B0502020104020203" pitchFamily="34" charset="-79"/>
              </a:rPr>
              <a:t>U</a:t>
            </a:r>
            <a:r>
              <a:rPr lang="en-US" altLang="en-JP" sz="1747" i="1" baseline="32000">
                <a:cs typeface="Gill Sans" panose="020B0502020104020203" pitchFamily="34" charset="-79"/>
              </a:rPr>
              <a:t>MNS</a:t>
            </a:r>
            <a:r>
              <a:rPr lang="en-US" altLang="en-JP" sz="1747">
                <a:cs typeface="Gill Sans" panose="020B0502020104020203" pitchFamily="34" charset="-79"/>
              </a:rPr>
              <a:t>: Maki-Nakagawa-Sakata matrix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0EB2C804-C287-3B41-845E-ABD016676B85}"/>
              </a:ext>
            </a:extLst>
          </p:cNvPr>
          <p:cNvSpPr>
            <a:spLocks/>
          </p:cNvSpPr>
          <p:nvPr/>
        </p:nvSpPr>
        <p:spPr bwMode="auto">
          <a:xfrm>
            <a:off x="414817" y="4192100"/>
            <a:ext cx="7616957" cy="33278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1747" i="1">
                <a:cs typeface="Gill Sans" panose="020B0502020104020203" pitchFamily="34" charset="-79"/>
              </a:rPr>
              <a:t>Neutrino Oscillation Parameters: 6 = 4 matrix elements and 2 mass-squared differences</a:t>
            </a:r>
          </a:p>
        </p:txBody>
      </p:sp>
      <p:sp>
        <p:nvSpPr>
          <p:cNvPr id="90116" name="Rectangle 4">
            <a:extLst>
              <a:ext uri="{FF2B5EF4-FFF2-40B4-BE49-F238E27FC236}">
                <a16:creationId xmlns:a16="http://schemas.microsoft.com/office/drawing/2014/main" id="{254BEECC-021F-4442-A5B9-16424A5CD0A8}"/>
              </a:ext>
            </a:extLst>
          </p:cNvPr>
          <p:cNvSpPr>
            <a:spLocks/>
          </p:cNvSpPr>
          <p:nvPr/>
        </p:nvSpPr>
        <p:spPr bwMode="auto">
          <a:xfrm>
            <a:off x="405573" y="4552611"/>
            <a:ext cx="2089117" cy="1654655"/>
          </a:xfrm>
          <a:prstGeom prst="rect">
            <a:avLst/>
          </a:prstGeom>
          <a:solidFill>
            <a:srgbClr val="ECBAFE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1747" u="sng">
                <a:cs typeface="Lucida Grande" panose="020B0600040502020204" pitchFamily="34" charset="0"/>
              </a:rPr>
              <a:t>θ</a:t>
            </a:r>
            <a:r>
              <a:rPr lang="en-US" altLang="en-JP" sz="1747" u="sng" baseline="-6000">
                <a:cs typeface="Gill Sans" panose="020B0502020104020203" pitchFamily="34" charset="-79"/>
              </a:rPr>
              <a:t>23</a:t>
            </a:r>
            <a:r>
              <a:rPr lang="en-US" altLang="en-JP" sz="1747" u="sng">
                <a:cs typeface="Gill Sans" panose="020B0502020104020203" pitchFamily="34" charset="-79"/>
              </a:rPr>
              <a:t>~45±5</a:t>
            </a:r>
            <a:r>
              <a:rPr lang="en-US" altLang="en-JP" sz="1747" u="sng" baseline="32000">
                <a:cs typeface="Gill Sans" panose="020B0502020104020203" pitchFamily="34" charset="-79"/>
              </a:rPr>
              <a:t>o</a:t>
            </a:r>
            <a:endParaRPr lang="en-US" altLang="en-JP" sz="1747" u="sng">
              <a:cs typeface="Gill Sans" panose="020B0502020104020203" pitchFamily="34" charset="-79"/>
            </a:endParaRPr>
          </a:p>
          <a:p>
            <a:pPr algn="ctr"/>
            <a:r>
              <a:rPr lang="en-US" altLang="en-JP" sz="1747" u="sng">
                <a:cs typeface="Gill Sans" panose="020B0502020104020203" pitchFamily="34" charset="-79"/>
              </a:rPr>
              <a:t>Δm</a:t>
            </a:r>
            <a:r>
              <a:rPr lang="en-US" altLang="en-JP" sz="1747" u="sng" baseline="32000">
                <a:cs typeface="Gill Sans" panose="020B0502020104020203" pitchFamily="34" charset="-79"/>
              </a:rPr>
              <a:t>2</a:t>
            </a:r>
            <a:r>
              <a:rPr lang="en-US" altLang="en-JP" sz="1747" u="sng" baseline="-6000">
                <a:cs typeface="Gill Sans" panose="020B0502020104020203" pitchFamily="34" charset="-79"/>
              </a:rPr>
              <a:t>23</a:t>
            </a:r>
            <a:r>
              <a:rPr lang="en-US" altLang="en-JP" sz="1747" u="sng">
                <a:cs typeface="Gill Sans" panose="020B0502020104020203" pitchFamily="34" charset="-79"/>
              </a:rPr>
              <a:t>=2.4×10</a:t>
            </a:r>
            <a:r>
              <a:rPr lang="en-US" altLang="en-JP" sz="1747" u="sng" baseline="32000">
                <a:cs typeface="Gill Sans" panose="020B0502020104020203" pitchFamily="34" charset="-79"/>
              </a:rPr>
              <a:t>-3</a:t>
            </a:r>
            <a:r>
              <a:rPr lang="en-US" altLang="en-JP" sz="1747" u="sng">
                <a:cs typeface="Gill Sans" panose="020B0502020104020203" pitchFamily="34" charset="-79"/>
              </a:rPr>
              <a:t>eV</a:t>
            </a:r>
            <a:r>
              <a:rPr lang="en-US" altLang="en-JP" sz="1747" u="sng" baseline="32000">
                <a:cs typeface="Gill Sans" panose="020B0502020104020203" pitchFamily="34" charset="-79"/>
              </a:rPr>
              <a:t>2</a:t>
            </a:r>
            <a:endParaRPr lang="en-US" altLang="en-JP" sz="1747" u="sng" baseline="-6000">
              <a:cs typeface="Gill Sans" panose="020B0502020104020203" pitchFamily="34" charset="-79"/>
            </a:endParaRPr>
          </a:p>
          <a:p>
            <a:pPr algn="ctr"/>
            <a:endParaRPr lang="en-US" altLang="en-JP" sz="1747" baseline="-6000">
              <a:cs typeface="Gill Sans" panose="020B0502020104020203" pitchFamily="34" charset="-79"/>
            </a:endParaRPr>
          </a:p>
          <a:p>
            <a:pPr algn="ctr"/>
            <a:r>
              <a:rPr lang="en-US" altLang="en-JP" sz="1747">
                <a:cs typeface="Gill Sans" panose="020B0502020104020203" pitchFamily="34" charset="-79"/>
              </a:rPr>
              <a:t>Atmospheric, Accelerator Neutrinos</a:t>
            </a:r>
          </a:p>
        </p:txBody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BF10F54D-CE58-714A-A670-A39C2D686D93}"/>
              </a:ext>
            </a:extLst>
          </p:cNvPr>
          <p:cNvSpPr>
            <a:spLocks/>
          </p:cNvSpPr>
          <p:nvPr/>
        </p:nvSpPr>
        <p:spPr bwMode="auto">
          <a:xfrm>
            <a:off x="2550153" y="4557233"/>
            <a:ext cx="2089117" cy="1654655"/>
          </a:xfrm>
          <a:prstGeom prst="rect">
            <a:avLst/>
          </a:prstGeom>
          <a:solidFill>
            <a:srgbClr val="FED1CF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1747" u="sng">
                <a:cs typeface="Lucida Grande" panose="020B0600040502020204" pitchFamily="34" charset="0"/>
              </a:rPr>
              <a:t>θ</a:t>
            </a:r>
            <a:r>
              <a:rPr lang="en-US" altLang="en-JP" sz="1747" u="sng" baseline="-6000">
                <a:cs typeface="Gill Sans" panose="020B0502020104020203" pitchFamily="34" charset="-79"/>
              </a:rPr>
              <a:t>12</a:t>
            </a:r>
            <a:r>
              <a:rPr lang="en-US" altLang="en-JP" sz="1747" u="sng">
                <a:cs typeface="Gill Sans" panose="020B0502020104020203" pitchFamily="34" charset="-79"/>
              </a:rPr>
              <a:t>~34±3</a:t>
            </a:r>
            <a:r>
              <a:rPr lang="en-US" altLang="en-JP" sz="1747" u="sng" baseline="32000">
                <a:cs typeface="Gill Sans" panose="020B0502020104020203" pitchFamily="34" charset="-79"/>
              </a:rPr>
              <a:t>o</a:t>
            </a:r>
            <a:endParaRPr lang="en-US" altLang="en-JP" sz="1747" u="sng">
              <a:cs typeface="Gill Sans" panose="020B0502020104020203" pitchFamily="34" charset="-79"/>
            </a:endParaRPr>
          </a:p>
          <a:p>
            <a:pPr algn="ctr"/>
            <a:r>
              <a:rPr lang="en-US" altLang="en-JP" sz="1747" u="sng">
                <a:cs typeface="Gill Sans" panose="020B0502020104020203" pitchFamily="34" charset="-79"/>
              </a:rPr>
              <a:t>Δm</a:t>
            </a:r>
            <a:r>
              <a:rPr lang="en-US" altLang="en-JP" sz="1747" u="sng" baseline="32000">
                <a:cs typeface="Gill Sans" panose="020B0502020104020203" pitchFamily="34" charset="-79"/>
              </a:rPr>
              <a:t>2</a:t>
            </a:r>
            <a:r>
              <a:rPr lang="en-US" altLang="en-JP" sz="1747" u="sng" baseline="-6000">
                <a:cs typeface="Gill Sans" panose="020B0502020104020203" pitchFamily="34" charset="-79"/>
              </a:rPr>
              <a:t>21</a:t>
            </a:r>
            <a:r>
              <a:rPr lang="en-US" altLang="en-JP" sz="1747" u="sng">
                <a:cs typeface="Gill Sans" panose="020B0502020104020203" pitchFamily="34" charset="-79"/>
              </a:rPr>
              <a:t>=7.6×10</a:t>
            </a:r>
            <a:r>
              <a:rPr lang="en-US" altLang="en-JP" sz="1747" u="sng" baseline="32000">
                <a:cs typeface="Gill Sans" panose="020B0502020104020203" pitchFamily="34" charset="-79"/>
              </a:rPr>
              <a:t>-5</a:t>
            </a:r>
            <a:r>
              <a:rPr lang="en-US" altLang="en-JP" sz="1747" u="sng">
                <a:cs typeface="Gill Sans" panose="020B0502020104020203" pitchFamily="34" charset="-79"/>
              </a:rPr>
              <a:t>eV</a:t>
            </a:r>
            <a:r>
              <a:rPr lang="en-US" altLang="en-JP" sz="1747" u="sng" baseline="32000">
                <a:cs typeface="Gill Sans" panose="020B0502020104020203" pitchFamily="34" charset="-79"/>
              </a:rPr>
              <a:t>2</a:t>
            </a:r>
            <a:endParaRPr lang="en-US" altLang="en-JP" sz="1747" u="sng" baseline="-6000">
              <a:cs typeface="Gill Sans" panose="020B0502020104020203" pitchFamily="34" charset="-79"/>
            </a:endParaRPr>
          </a:p>
          <a:p>
            <a:pPr algn="ctr"/>
            <a:endParaRPr lang="en-US" altLang="en-JP" sz="1747" baseline="-6000">
              <a:cs typeface="Gill Sans" panose="020B0502020104020203" pitchFamily="34" charset="-79"/>
            </a:endParaRPr>
          </a:p>
          <a:p>
            <a:pPr algn="ctr"/>
            <a:r>
              <a:rPr lang="en-US" altLang="en-JP" sz="1747">
                <a:cs typeface="Gill Sans" panose="020B0502020104020203" pitchFamily="34" charset="-79"/>
              </a:rPr>
              <a:t>Solar, Reactor Neutrinos</a:t>
            </a:r>
          </a:p>
          <a:p>
            <a:pPr algn="ctr"/>
            <a:endParaRPr lang="en-US" altLang="en-JP" sz="1747">
              <a:cs typeface="Gill Sans" panose="020B0502020104020203" pitchFamily="34" charset="-79"/>
            </a:endParaRPr>
          </a:p>
        </p:txBody>
      </p:sp>
      <p:sp>
        <p:nvSpPr>
          <p:cNvPr id="90118" name="Rectangle 6">
            <a:extLst>
              <a:ext uri="{FF2B5EF4-FFF2-40B4-BE49-F238E27FC236}">
                <a16:creationId xmlns:a16="http://schemas.microsoft.com/office/drawing/2014/main" id="{F782C08D-FDAE-E24E-8A31-0E87DEA52583}"/>
              </a:ext>
            </a:extLst>
          </p:cNvPr>
          <p:cNvSpPr>
            <a:spLocks/>
          </p:cNvSpPr>
          <p:nvPr/>
        </p:nvSpPr>
        <p:spPr bwMode="auto">
          <a:xfrm>
            <a:off x="4694734" y="4557233"/>
            <a:ext cx="2320214" cy="1654655"/>
          </a:xfrm>
          <a:prstGeom prst="rect">
            <a:avLst/>
          </a:prstGeom>
          <a:solidFill>
            <a:srgbClr val="FEFDD5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1747" u="sng">
                <a:cs typeface="Lucida Grande" panose="020B0600040502020204" pitchFamily="34" charset="0"/>
              </a:rPr>
              <a:t>θ</a:t>
            </a:r>
            <a:r>
              <a:rPr lang="en-US" altLang="en-JP" sz="1747" u="sng" baseline="-6000">
                <a:cs typeface="Gill Sans" panose="020B0502020104020203" pitchFamily="34" charset="-79"/>
              </a:rPr>
              <a:t>13</a:t>
            </a:r>
            <a:r>
              <a:rPr lang="en-US" altLang="en-JP" sz="1747" u="sng">
                <a:cs typeface="Gill Sans" panose="020B0502020104020203" pitchFamily="34" charset="-79"/>
              </a:rPr>
              <a:t>~9</a:t>
            </a:r>
            <a:r>
              <a:rPr lang="en-US" altLang="en-JP" sz="1747" u="sng" baseline="32000">
                <a:cs typeface="Gill Sans" panose="020B0502020104020203" pitchFamily="34" charset="-79"/>
              </a:rPr>
              <a:t>o</a:t>
            </a:r>
            <a:endParaRPr lang="en-US" altLang="en-JP" sz="1747" u="sng">
              <a:cs typeface="Gill Sans" panose="020B0502020104020203" pitchFamily="34" charset="-79"/>
            </a:endParaRPr>
          </a:p>
          <a:p>
            <a:pPr algn="ctr"/>
            <a:endParaRPr lang="en-US" altLang="en-JP" sz="1747" u="sng" baseline="-6000">
              <a:cs typeface="Gill Sans" panose="020B0502020104020203" pitchFamily="34" charset="-79"/>
            </a:endParaRPr>
          </a:p>
          <a:p>
            <a:pPr algn="ctr"/>
            <a:endParaRPr lang="en-US" altLang="en-JP" sz="1747" baseline="-6000">
              <a:cs typeface="Gill Sans" panose="020B0502020104020203" pitchFamily="34" charset="-79"/>
            </a:endParaRPr>
          </a:p>
          <a:p>
            <a:pPr algn="ctr"/>
            <a:r>
              <a:rPr lang="en-US" altLang="en-JP" sz="1747">
                <a:cs typeface="Gill Sans" panose="020B0502020104020203" pitchFamily="34" charset="-79"/>
              </a:rPr>
              <a:t>Accelerator, Reactor Neutrinos</a:t>
            </a:r>
          </a:p>
          <a:p>
            <a:pPr algn="ctr"/>
            <a:endParaRPr lang="en-US" altLang="en-JP" sz="1747">
              <a:cs typeface="Gill Sans" panose="020B0502020104020203" pitchFamily="34" charset="-79"/>
            </a:endParaRPr>
          </a:p>
        </p:txBody>
      </p:sp>
      <p:sp>
        <p:nvSpPr>
          <p:cNvPr id="90119" name="Rectangle 7">
            <a:extLst>
              <a:ext uri="{FF2B5EF4-FFF2-40B4-BE49-F238E27FC236}">
                <a16:creationId xmlns:a16="http://schemas.microsoft.com/office/drawing/2014/main" id="{88E0CD99-C3F0-274A-A35D-1113449C435E}"/>
              </a:ext>
            </a:extLst>
          </p:cNvPr>
          <p:cNvSpPr>
            <a:spLocks/>
          </p:cNvSpPr>
          <p:nvPr/>
        </p:nvSpPr>
        <p:spPr bwMode="auto">
          <a:xfrm>
            <a:off x="7185959" y="4557233"/>
            <a:ext cx="2347946" cy="1654655"/>
          </a:xfrm>
          <a:prstGeom prst="rect">
            <a:avLst/>
          </a:prstGeom>
          <a:solidFill>
            <a:srgbClr val="D9EACA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1747" u="sng">
                <a:solidFill>
                  <a:srgbClr val="D90B00"/>
                </a:solidFill>
                <a:cs typeface="Lucida Grande" panose="020B0600040502020204" pitchFamily="34" charset="0"/>
              </a:rPr>
              <a:t>δ=unknown</a:t>
            </a:r>
          </a:p>
          <a:p>
            <a:pPr algn="ctr"/>
            <a:endParaRPr lang="en-US" altLang="en-JP" sz="1747" u="sng" baseline="-6000">
              <a:cs typeface="Gill Sans" panose="020B0502020104020203" pitchFamily="34" charset="-79"/>
            </a:endParaRPr>
          </a:p>
          <a:p>
            <a:pPr algn="ctr"/>
            <a:endParaRPr lang="en-US" altLang="en-JP" sz="1747" baseline="-6000">
              <a:cs typeface="Gill Sans" panose="020B0502020104020203" pitchFamily="34" charset="-79"/>
            </a:endParaRPr>
          </a:p>
          <a:p>
            <a:pPr algn="ctr"/>
            <a:r>
              <a:rPr lang="en-US" altLang="en-JP" sz="1747">
                <a:cs typeface="Gill Sans" panose="020B0502020104020203" pitchFamily="34" charset="-79"/>
              </a:rPr>
              <a:t>Accelerator, Atmospheric Neutrinos</a:t>
            </a:r>
          </a:p>
          <a:p>
            <a:pPr algn="ctr"/>
            <a:endParaRPr lang="en-US" altLang="en-JP" sz="1747">
              <a:cs typeface="Gill Sans" panose="020B0502020104020203" pitchFamily="34" charset="-79"/>
            </a:endParaRPr>
          </a:p>
        </p:txBody>
      </p:sp>
      <p:pic>
        <p:nvPicPr>
          <p:cNvPr id="90120" name="Picture 8">
            <a:extLst>
              <a:ext uri="{FF2B5EF4-FFF2-40B4-BE49-F238E27FC236}">
                <a16:creationId xmlns:a16="http://schemas.microsoft.com/office/drawing/2014/main" id="{20469CC2-E396-4A4D-9430-5A7A6587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06" y="1543728"/>
            <a:ext cx="8301004" cy="118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Rectangle 9">
            <a:extLst>
              <a:ext uri="{FF2B5EF4-FFF2-40B4-BE49-F238E27FC236}">
                <a16:creationId xmlns:a16="http://schemas.microsoft.com/office/drawing/2014/main" id="{0DF54DB3-F878-934B-AF13-3797B76381C5}"/>
              </a:ext>
            </a:extLst>
          </p:cNvPr>
          <p:cNvSpPr>
            <a:spLocks/>
          </p:cNvSpPr>
          <p:nvPr/>
        </p:nvSpPr>
        <p:spPr bwMode="auto">
          <a:xfrm>
            <a:off x="414817" y="6225753"/>
            <a:ext cx="9119088" cy="60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r>
              <a:rPr lang="en-US" altLang="en-JP" sz="2329" i="1" dirty="0">
                <a:solidFill>
                  <a:srgbClr val="D90B00"/>
                </a:solidFill>
                <a:cs typeface="Lucida Grande" panose="020B0600040502020204" pitchFamily="34" charset="0"/>
              </a:rPr>
              <a:t>Mass Hierarchy or Mass Ordering (Δm</a:t>
            </a:r>
            <a:r>
              <a:rPr lang="en-US" altLang="en-JP" sz="2329" i="1" baseline="32000" dirty="0">
                <a:solidFill>
                  <a:srgbClr val="D90B00"/>
                </a:solidFill>
                <a:cs typeface="Gill Sans" panose="020B0502020104020203" pitchFamily="34" charset="-79"/>
              </a:rPr>
              <a:t>2</a:t>
            </a:r>
            <a:r>
              <a:rPr lang="en-US" altLang="en-JP" sz="2329" i="1" baseline="-6000" dirty="0">
                <a:solidFill>
                  <a:srgbClr val="D90B00"/>
                </a:solidFill>
                <a:cs typeface="Gill Sans" panose="020B0502020104020203" pitchFamily="34" charset="-79"/>
              </a:rPr>
              <a:t>32</a:t>
            </a:r>
            <a:r>
              <a:rPr lang="en-US" altLang="en-JP" sz="2329" i="1" dirty="0">
                <a:solidFill>
                  <a:srgbClr val="D90B00"/>
                </a:solidFill>
                <a:cs typeface="Gill Sans" panose="020B0502020104020203" pitchFamily="34" charset="-79"/>
              </a:rPr>
              <a:t>=m</a:t>
            </a:r>
            <a:r>
              <a:rPr lang="en-US" altLang="en-JP" sz="2329" i="1" baseline="32000" dirty="0">
                <a:solidFill>
                  <a:srgbClr val="D90B00"/>
                </a:solidFill>
                <a:cs typeface="Gill Sans" panose="020B0502020104020203" pitchFamily="34" charset="-79"/>
              </a:rPr>
              <a:t>2</a:t>
            </a:r>
            <a:r>
              <a:rPr lang="en-US" altLang="en-JP" sz="2329" i="1" baseline="-6000" dirty="0">
                <a:solidFill>
                  <a:srgbClr val="D90B00"/>
                </a:solidFill>
                <a:cs typeface="Gill Sans" panose="020B0502020104020203" pitchFamily="34" charset="-79"/>
              </a:rPr>
              <a:t>3</a:t>
            </a:r>
            <a:r>
              <a:rPr lang="en-US" altLang="en-JP" sz="2329" i="1" dirty="0">
                <a:solidFill>
                  <a:srgbClr val="D90B00"/>
                </a:solidFill>
                <a:cs typeface="Gill Sans" panose="020B0502020104020203" pitchFamily="34" charset="-79"/>
              </a:rPr>
              <a:t>-m</a:t>
            </a:r>
            <a:r>
              <a:rPr lang="en-US" altLang="en-JP" sz="2329" i="1" baseline="32000" dirty="0">
                <a:solidFill>
                  <a:srgbClr val="D90B00"/>
                </a:solidFill>
                <a:cs typeface="Gill Sans" panose="020B0502020104020203" pitchFamily="34" charset="-79"/>
              </a:rPr>
              <a:t>2</a:t>
            </a:r>
            <a:r>
              <a:rPr lang="en-US" altLang="en-JP" sz="2329" i="1" baseline="-6000" dirty="0">
                <a:solidFill>
                  <a:srgbClr val="D90B00"/>
                </a:solidFill>
                <a:cs typeface="Gill Sans" panose="020B0502020104020203" pitchFamily="34" charset="-79"/>
              </a:rPr>
              <a:t>2</a:t>
            </a:r>
            <a:r>
              <a:rPr lang="en-US" altLang="en-JP" sz="2329" i="1" dirty="0">
                <a:solidFill>
                  <a:srgbClr val="D90B00"/>
                </a:solidFill>
                <a:cs typeface="Lucida Grande" panose="020B0600040502020204" pitchFamily="34" charset="0"/>
              </a:rPr>
              <a:t>&gt;0 or Δm</a:t>
            </a:r>
            <a:r>
              <a:rPr lang="en-US" altLang="en-JP" sz="2329" i="1" baseline="32000" dirty="0">
                <a:solidFill>
                  <a:srgbClr val="D90B00"/>
                </a:solidFill>
                <a:cs typeface="Gill Sans" panose="020B0502020104020203" pitchFamily="34" charset="-79"/>
              </a:rPr>
              <a:t>2</a:t>
            </a:r>
            <a:r>
              <a:rPr lang="en-US" altLang="en-JP" sz="2329" i="1" baseline="-6000" dirty="0">
                <a:solidFill>
                  <a:srgbClr val="D90B00"/>
                </a:solidFill>
                <a:cs typeface="Gill Sans" panose="020B0502020104020203" pitchFamily="34" charset="-79"/>
              </a:rPr>
              <a:t>32</a:t>
            </a:r>
            <a:r>
              <a:rPr lang="en-US" altLang="en-JP" sz="2329" i="1" dirty="0">
                <a:solidFill>
                  <a:srgbClr val="D90B00"/>
                </a:solidFill>
                <a:cs typeface="Gill Sans" panose="020B0502020104020203" pitchFamily="34" charset="-79"/>
              </a:rPr>
              <a:t>&lt;0) is unknown</a:t>
            </a:r>
          </a:p>
          <a:p>
            <a:r>
              <a:rPr lang="en-US" altLang="en-JP" sz="2329" i="1" dirty="0">
                <a:solidFill>
                  <a:srgbClr val="D90B00"/>
                </a:solidFill>
                <a:cs typeface="Gill Sans" panose="020B0502020104020203" pitchFamily="34" charset="-79"/>
              </a:rPr>
              <a:t>Octant of θ</a:t>
            </a:r>
            <a:r>
              <a:rPr lang="en-US" altLang="en-JP" sz="2329" i="1" baseline="-6000" dirty="0">
                <a:solidFill>
                  <a:srgbClr val="D90B00"/>
                </a:solidFill>
                <a:cs typeface="Gill Sans" panose="020B0502020104020203" pitchFamily="34" charset="-79"/>
              </a:rPr>
              <a:t>23 </a:t>
            </a:r>
            <a:r>
              <a:rPr lang="en-US" altLang="en-JP" sz="2329" i="1" dirty="0">
                <a:solidFill>
                  <a:srgbClr val="D90B00"/>
                </a:solidFill>
              </a:rPr>
              <a:t>or θ</a:t>
            </a:r>
            <a:r>
              <a:rPr lang="en-US" altLang="en-JP" sz="2329" i="1" baseline="-6000" dirty="0">
                <a:solidFill>
                  <a:srgbClr val="D90B00"/>
                </a:solidFill>
                <a:cs typeface="Gill Sans" panose="020B0502020104020203" pitchFamily="34" charset="-79"/>
              </a:rPr>
              <a:t>23</a:t>
            </a:r>
            <a:r>
              <a:rPr lang="en-US" altLang="en-JP" sz="2329" i="1" dirty="0">
                <a:solidFill>
                  <a:srgbClr val="D90B00"/>
                </a:solidFill>
                <a:cs typeface="Lucida Grande" panose="020B0600040502020204" pitchFamily="34" charset="0"/>
              </a:rPr>
              <a:t>=π/</a:t>
            </a:r>
            <a:r>
              <a:rPr lang="en-US" altLang="en-JP" sz="2329" i="1" dirty="0">
                <a:solidFill>
                  <a:srgbClr val="D90B00"/>
                </a:solidFill>
                <a:cs typeface="Gill Sans" panose="020B0502020104020203" pitchFamily="34" charset="-79"/>
              </a:rPr>
              <a:t>2 is also interesting question</a:t>
            </a:r>
          </a:p>
        </p:txBody>
      </p:sp>
      <p:pic>
        <p:nvPicPr>
          <p:cNvPr id="90122" name="Picture 10">
            <a:extLst>
              <a:ext uri="{FF2B5EF4-FFF2-40B4-BE49-F238E27FC236}">
                <a16:creationId xmlns:a16="http://schemas.microsoft.com/office/drawing/2014/main" id="{07551444-D1C8-5E4B-9E54-3A50A1720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19" y="1063046"/>
            <a:ext cx="2921066" cy="3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11">
            <a:extLst>
              <a:ext uri="{FF2B5EF4-FFF2-40B4-BE49-F238E27FC236}">
                <a16:creationId xmlns:a16="http://schemas.microsoft.com/office/drawing/2014/main" id="{456ACABF-5883-2B47-984D-B9207E37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4" y="2782408"/>
            <a:ext cx="4871525" cy="13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4" name="Rectangle 12">
            <a:extLst>
              <a:ext uri="{FF2B5EF4-FFF2-40B4-BE49-F238E27FC236}">
                <a16:creationId xmlns:a16="http://schemas.microsoft.com/office/drawing/2014/main" id="{861AC319-F7B7-5841-BF48-3BA519E39098}"/>
              </a:ext>
            </a:extLst>
          </p:cNvPr>
          <p:cNvSpPr>
            <a:spLocks/>
          </p:cNvSpPr>
          <p:nvPr/>
        </p:nvSpPr>
        <p:spPr bwMode="auto">
          <a:xfrm>
            <a:off x="3087774" y="3773666"/>
            <a:ext cx="221214" cy="13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873" b="1">
                <a:cs typeface="Gill Sans" panose="020B0502020104020203" pitchFamily="34" charset="-79"/>
              </a:rPr>
              <a:t>(    )</a:t>
            </a:r>
          </a:p>
        </p:txBody>
      </p:sp>
      <p:sp>
        <p:nvSpPr>
          <p:cNvPr id="90125" name="Rectangle 13">
            <a:extLst>
              <a:ext uri="{FF2B5EF4-FFF2-40B4-BE49-F238E27FC236}">
                <a16:creationId xmlns:a16="http://schemas.microsoft.com/office/drawing/2014/main" id="{F47F8DE5-15B4-5946-BE7A-9E992C481594}"/>
              </a:ext>
            </a:extLst>
          </p:cNvPr>
          <p:cNvSpPr>
            <a:spLocks/>
          </p:cNvSpPr>
          <p:nvPr/>
        </p:nvSpPr>
        <p:spPr bwMode="auto">
          <a:xfrm>
            <a:off x="1794208" y="2881632"/>
            <a:ext cx="221214" cy="13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873" b="1">
                <a:cs typeface="Gill Sans" panose="020B0502020104020203" pitchFamily="34" charset="-79"/>
              </a:rPr>
              <a:t>(    )</a:t>
            </a:r>
          </a:p>
        </p:txBody>
      </p:sp>
      <p:sp>
        <p:nvSpPr>
          <p:cNvPr id="90126" name="Rectangle 14">
            <a:extLst>
              <a:ext uri="{FF2B5EF4-FFF2-40B4-BE49-F238E27FC236}">
                <a16:creationId xmlns:a16="http://schemas.microsoft.com/office/drawing/2014/main" id="{16801397-4F4F-E84F-B706-45CB3FEB7A58}"/>
              </a:ext>
            </a:extLst>
          </p:cNvPr>
          <p:cNvSpPr>
            <a:spLocks/>
          </p:cNvSpPr>
          <p:nvPr/>
        </p:nvSpPr>
        <p:spPr bwMode="auto">
          <a:xfrm>
            <a:off x="2302621" y="2881632"/>
            <a:ext cx="221214" cy="13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873" b="1">
                <a:cs typeface="Gill Sans" panose="020B0502020104020203" pitchFamily="34" charset="-79"/>
              </a:rPr>
              <a:t>(    )</a:t>
            </a:r>
          </a:p>
        </p:txBody>
      </p:sp>
      <p:sp>
        <p:nvSpPr>
          <p:cNvPr id="90127" name="Rectangle 15">
            <a:extLst>
              <a:ext uri="{FF2B5EF4-FFF2-40B4-BE49-F238E27FC236}">
                <a16:creationId xmlns:a16="http://schemas.microsoft.com/office/drawing/2014/main" id="{D50C47C7-F7C8-B846-93B5-574313EB7241}"/>
              </a:ext>
            </a:extLst>
          </p:cNvPr>
          <p:cNvSpPr>
            <a:spLocks/>
          </p:cNvSpPr>
          <p:nvPr/>
        </p:nvSpPr>
        <p:spPr bwMode="auto">
          <a:xfrm>
            <a:off x="6581641" y="3443346"/>
            <a:ext cx="2329458" cy="59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1747">
                <a:cs typeface="Gill Sans" panose="020B0502020104020203" pitchFamily="34" charset="-79"/>
              </a:rPr>
              <a:t>Matter-effect is omitted here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EC34C99-8E41-2443-9264-02FD51C6B7C2}"/>
              </a:ext>
            </a:extLst>
          </p:cNvPr>
          <p:cNvSpPr txBox="1">
            <a:spLocks/>
          </p:cNvSpPr>
          <p:nvPr/>
        </p:nvSpPr>
        <p:spPr>
          <a:xfrm>
            <a:off x="7523361" y="6716419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JP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  <a:sym typeface="ヒラギノ角ゴ Pro W3"/>
              </a:defRPr>
            </a:lvl1pPr>
            <a:lvl2pPr marL="457200" marR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2pPr>
            <a:lvl3pPr marL="914400" marR="0" indent="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3pPr>
            <a:lvl4pPr marL="1371600" marR="0" indent="1028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4pPr>
            <a:lvl5pPr marL="1828800" marR="0" indent="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5pPr>
            <a:lvl6pPr marL="2286000" marR="0" indent="1714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6pPr>
            <a:lvl7pPr marL="2743200" marR="0" indent="2057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7pPr>
            <a:lvl8pPr marL="3200400" marR="0" indent="2400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8pPr>
            <a:lvl9pPr marL="3657600" marR="0" indent="2743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9pPr>
          </a:lstStyle>
          <a:p>
            <a:fld id="{9A822A00-BB5A-FD4D-8AB0-DE9861598890}" type="slidenum">
              <a:rPr lang="en-JP" sz="1310"/>
              <a:pPr/>
              <a:t>21</a:t>
            </a:fld>
            <a:endParaRPr lang="en-JP" sz="131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Fig2.pdf" descr="Fig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405" y="4555507"/>
            <a:ext cx="2763921" cy="2247989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-1.0    -0.5    0.0    0.5     1.0…"/>
          <p:cNvSpPr/>
          <p:nvPr/>
        </p:nvSpPr>
        <p:spPr>
          <a:xfrm>
            <a:off x="6716573" y="6566825"/>
            <a:ext cx="2832407" cy="436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32" tIns="27732" rIns="27732" bIns="27732" anchor="ctr">
            <a:spAutoFit/>
          </a:bodyPr>
          <a:lstStyle/>
          <a:p>
            <a:pPr>
              <a:lnSpc>
                <a:spcPct val="700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747"/>
              <a:t>-1.0    -0.5    0.0    0.5     1.0</a:t>
            </a:r>
          </a:p>
          <a:p>
            <a:pPr>
              <a:lnSpc>
                <a:spcPct val="700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747"/>
              <a:t>cosδ</a:t>
            </a:r>
          </a:p>
        </p:txBody>
      </p:sp>
      <p:sp>
        <p:nvSpPr>
          <p:cNvPr id="556" name="|sinδCP| &gt;~0.6"/>
          <p:cNvSpPr/>
          <p:nvPr/>
        </p:nvSpPr>
        <p:spPr>
          <a:xfrm>
            <a:off x="1669502" y="4099576"/>
            <a:ext cx="6775765" cy="504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732" tIns="27732" rIns="27732" bIns="27732" anchor="ctr">
            <a:spAutoFit/>
          </a:bodyPr>
          <a:lstStyle/>
          <a:p>
            <a:pPr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rPr sz="2912" dirty="0"/>
              <a:t>|</a:t>
            </a:r>
            <a:r>
              <a:rPr sz="2912" dirty="0" err="1"/>
              <a:t>sinδ</a:t>
            </a:r>
            <a:r>
              <a:rPr sz="2912" baseline="-5999" dirty="0" err="1"/>
              <a:t>CP</a:t>
            </a:r>
            <a:r>
              <a:rPr sz="2912" dirty="0"/>
              <a:t>| &gt;~0.6</a:t>
            </a:r>
          </a:p>
        </p:txBody>
      </p:sp>
      <p:sp>
        <p:nvSpPr>
          <p:cNvPr id="557" name="S. Pascoli et al., PRD 75, 083511 (2007)"/>
          <p:cNvSpPr/>
          <p:nvPr/>
        </p:nvSpPr>
        <p:spPr>
          <a:xfrm>
            <a:off x="2740825" y="3686155"/>
            <a:ext cx="4747803" cy="36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32" tIns="27732" rIns="27732" bIns="27732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38" dirty="0"/>
              <a:t>S. </a:t>
            </a:r>
            <a:r>
              <a:rPr sz="2038" dirty="0" err="1"/>
              <a:t>Pascoli</a:t>
            </a:r>
            <a:r>
              <a:rPr sz="2038" dirty="0"/>
              <a:t> et al., PRD 75, 083511 (2007)</a:t>
            </a:r>
          </a:p>
        </p:txBody>
      </p:sp>
      <p:sp>
        <p:nvSpPr>
          <p:cNvPr id="558" name="Only known CPV source=KM phase…"/>
          <p:cNvSpPr/>
          <p:nvPr/>
        </p:nvSpPr>
        <p:spPr>
          <a:xfrm>
            <a:off x="239184" y="1517218"/>
            <a:ext cx="9456490" cy="952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732" tIns="27732" rIns="27732" bIns="27732" anchor="ctr">
            <a:spAutoFit/>
          </a:bodyPr>
          <a:lstStyle/>
          <a:p>
            <a:pPr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rPr sz="2912" dirty="0"/>
              <a:t>Only known CPV source=KM phase</a:t>
            </a:r>
            <a:r>
              <a:rPr lang="en-US" sz="2912" dirty="0"/>
              <a:t> of quarks</a:t>
            </a:r>
            <a:endParaRPr sz="2912" dirty="0"/>
          </a:p>
          <a:p>
            <a:pPr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rPr sz="2912" dirty="0"/>
              <a:t>Other CPV necessary for the matter-dominated universe</a:t>
            </a:r>
          </a:p>
        </p:txBody>
      </p:sp>
      <p:sp>
        <p:nvSpPr>
          <p:cNvPr id="559" name="Flavor symmetry prediction on δCP"/>
          <p:cNvSpPr/>
          <p:nvPr/>
        </p:nvSpPr>
        <p:spPr>
          <a:xfrm>
            <a:off x="487444" y="4628698"/>
            <a:ext cx="5860621" cy="504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732" tIns="27732" rIns="27732" bIns="27732" anchor="ctr">
            <a:spAutoFit/>
          </a:bodyPr>
          <a:lstStyle/>
          <a:p>
            <a:pPr algn="l">
              <a:buSzPct val="125000"/>
              <a:buChar char="•"/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rPr sz="2912" dirty="0"/>
              <a:t>Flavor symmetry prediction on </a:t>
            </a:r>
            <a:r>
              <a:rPr sz="2912" dirty="0" err="1"/>
              <a:t>δ</a:t>
            </a:r>
            <a:r>
              <a:rPr sz="2912" baseline="-5999" dirty="0" err="1"/>
              <a:t>CP</a:t>
            </a:r>
            <a:endParaRPr sz="2912" baseline="-5999" dirty="0"/>
          </a:p>
        </p:txBody>
      </p:sp>
      <p:sp>
        <p:nvSpPr>
          <p:cNvPr id="560" name="Leptogenesis scenario only with ν’s Dirac CP phase"/>
          <p:cNvSpPr/>
          <p:nvPr/>
        </p:nvSpPr>
        <p:spPr>
          <a:xfrm>
            <a:off x="535671" y="3249139"/>
            <a:ext cx="9715319" cy="504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732" tIns="27732" rIns="27732" bIns="27732" anchor="ctr">
            <a:spAutoFit/>
          </a:bodyPr>
          <a:lstStyle>
            <a:lvl1pPr algn="l">
              <a:buSzPct val="125000"/>
              <a:buChar char="•"/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912"/>
              <a:t>Leptogenesis scenario only with ν’s Dirac CP phase</a:t>
            </a:r>
          </a:p>
        </p:txBody>
      </p:sp>
      <p:sp>
        <p:nvSpPr>
          <p:cNvPr id="561" name="→ Search for CPV in lepton sector"/>
          <p:cNvSpPr/>
          <p:nvPr/>
        </p:nvSpPr>
        <p:spPr>
          <a:xfrm>
            <a:off x="309835" y="2506394"/>
            <a:ext cx="9456490" cy="504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732" tIns="27732" rIns="27732" bIns="27732" anchor="ctr">
            <a:spAutoFit/>
          </a:bodyPr>
          <a:lstStyle>
            <a:lvl1pPr>
              <a:defRPr sz="4000" b="1">
                <a:solidFill>
                  <a:srgbClr val="E3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912" dirty="0"/>
              <a:t>→ Search for CPV in lepton sector</a:t>
            </a:r>
          </a:p>
        </p:txBody>
      </p:sp>
      <p:sp>
        <p:nvSpPr>
          <p:cNvPr id="562" name="PDG review 2014"/>
          <p:cNvSpPr/>
          <p:nvPr/>
        </p:nvSpPr>
        <p:spPr>
          <a:xfrm>
            <a:off x="7497197" y="3695399"/>
            <a:ext cx="1877402" cy="36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32" tIns="27732" rIns="27732" bIns="27732" anchor="ctr">
            <a:spAutoFit/>
          </a:bodyPr>
          <a:lstStyle>
            <a:lvl1pPr>
              <a:defRPr sz="2800"/>
            </a:lvl1pPr>
          </a:lstStyle>
          <a:p>
            <a:r>
              <a:rPr sz="2038"/>
              <a:t>PDG review 2014</a:t>
            </a:r>
          </a:p>
        </p:txBody>
      </p:sp>
      <p:sp>
        <p:nvSpPr>
          <p:cNvPr id="563" name="e.g. Petcov 1504.02402v1 (right plot)"/>
          <p:cNvSpPr/>
          <p:nvPr/>
        </p:nvSpPr>
        <p:spPr>
          <a:xfrm>
            <a:off x="1351114" y="5093447"/>
            <a:ext cx="4908501" cy="36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732" tIns="27732" rIns="27732" bIns="27732" anchor="ctr">
            <a:spAutoFit/>
          </a:bodyPr>
          <a:lstStyle>
            <a:lvl1pPr algn="l">
              <a:defRPr sz="2800"/>
            </a:lvl1pPr>
          </a:lstStyle>
          <a:p>
            <a:r>
              <a:rPr sz="2038"/>
              <a:t>e.g. Petcov 1504.02402v1 (right plot)</a:t>
            </a:r>
          </a:p>
        </p:txBody>
      </p:sp>
      <p:sp>
        <p:nvSpPr>
          <p:cNvPr id="564" name="Likelihood"/>
          <p:cNvSpPr/>
          <p:nvPr/>
        </p:nvSpPr>
        <p:spPr>
          <a:xfrm rot="16192956">
            <a:off x="6086003" y="5360787"/>
            <a:ext cx="1067501" cy="3248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32" tIns="27732" rIns="27732" bIns="27732" anchor="ctr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747"/>
              <a:t>Likelihood</a:t>
            </a:r>
          </a:p>
        </p:txBody>
      </p:sp>
      <p:sp>
        <p:nvSpPr>
          <p:cNvPr id="565" name="We need not only CPV discovery, but also precision measurement to test hypotheses."/>
          <p:cNvSpPr/>
          <p:nvPr/>
        </p:nvSpPr>
        <p:spPr>
          <a:xfrm>
            <a:off x="488768" y="5539413"/>
            <a:ext cx="6046601" cy="140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732" tIns="27732" rIns="27732" bIns="27732" anchor="ctr">
            <a:spAutoFit/>
          </a:bodyPr>
          <a:lstStyle>
            <a:lvl1pPr algn="l">
              <a:defRPr sz="4000" b="1">
                <a:solidFill>
                  <a:srgbClr val="0042A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912"/>
              <a:t>We need not only CPV discovery, but also precision measurement to test hypotheses.</a:t>
            </a:r>
          </a:p>
        </p:txBody>
      </p:sp>
      <p:pic>
        <p:nvPicPr>
          <p:cNvPr id="16" name="イメージ" descr="イメージ">
            <a:extLst>
              <a:ext uri="{FF2B5EF4-FFF2-40B4-BE49-F238E27FC236}">
                <a16:creationId xmlns:a16="http://schemas.microsoft.com/office/drawing/2014/main" id="{8FB05BAB-A4FF-D542-87D3-F0F5F2FFCA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34" y="49055"/>
            <a:ext cx="9347543" cy="126103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0AA2A003-A84F-E24C-8B84-976C9F88EFCC}"/>
              </a:ext>
            </a:extLst>
          </p:cNvPr>
          <p:cNvSpPr txBox="1">
            <a:spLocks/>
          </p:cNvSpPr>
          <p:nvPr/>
        </p:nvSpPr>
        <p:spPr>
          <a:xfrm>
            <a:off x="7523361" y="6716419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JP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  <a:sym typeface="ヒラギノ角ゴ Pro W3"/>
              </a:defRPr>
            </a:lvl1pPr>
            <a:lvl2pPr marL="457200" marR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2pPr>
            <a:lvl3pPr marL="914400" marR="0" indent="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3pPr>
            <a:lvl4pPr marL="1371600" marR="0" indent="1028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4pPr>
            <a:lvl5pPr marL="1828800" marR="0" indent="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5pPr>
            <a:lvl6pPr marL="2286000" marR="0" indent="1714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6pPr>
            <a:lvl7pPr marL="2743200" marR="0" indent="2057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7pPr>
            <a:lvl8pPr marL="3200400" marR="0" indent="2400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8pPr>
            <a:lvl9pPr marL="3657600" marR="0" indent="2743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9pPr>
          </a:lstStyle>
          <a:p>
            <a:fld id="{9A822A00-BB5A-FD4D-8AB0-DE9861598890}" type="slidenum">
              <a:rPr lang="en-JP" sz="1310"/>
              <a:pPr/>
              <a:t>22</a:t>
            </a:fld>
            <a:endParaRPr lang="en-JP" sz="1310" dirty="0"/>
          </a:p>
        </p:txBody>
      </p:sp>
    </p:spTree>
    <p:extLst>
      <p:ext uri="{BB962C8B-B14F-4D97-AF65-F5344CB8AC3E}">
        <p14:creationId xmlns:p14="http://schemas.microsoft.com/office/powerpoint/2010/main" val="389162831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nue_cand_sig_110_209.png" descr="nue_cand_sig_110_2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1998">
            <a:off x="595165" y="1706053"/>
            <a:ext cx="2520034" cy="3259247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e"/>
          <p:cNvSpPr/>
          <p:nvPr/>
        </p:nvSpPr>
        <p:spPr>
          <a:xfrm>
            <a:off x="1020333" y="3040009"/>
            <a:ext cx="262226" cy="47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>
              <a:defRPr sz="3600" b="1" i="1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620"/>
              <a:t>e</a:t>
            </a:r>
          </a:p>
        </p:txBody>
      </p:sp>
      <p:sp>
        <p:nvSpPr>
          <p:cNvPr id="569" name="J-PARC νμ (νμ) beam (~0.6GeV)"/>
          <p:cNvSpPr txBox="1">
            <a:spLocks noGrp="1"/>
          </p:cNvSpPr>
          <p:nvPr>
            <p:ph type="title"/>
          </p:nvPr>
        </p:nvSpPr>
        <p:spPr>
          <a:xfrm>
            <a:off x="391711" y="83195"/>
            <a:ext cx="9160678" cy="1155485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J-PARC ν</a:t>
            </a:r>
            <a:r>
              <a:rPr baseline="-5999"/>
              <a:t>μ</a:t>
            </a:r>
            <a:r>
              <a:t> (ν</a:t>
            </a:r>
            <a:r>
              <a:rPr baseline="-5999"/>
              <a:t>μ</a:t>
            </a:r>
            <a:r>
              <a:t>) beam (~0.6GeV)</a:t>
            </a:r>
          </a:p>
        </p:txBody>
      </p:sp>
      <p:sp>
        <p:nvSpPr>
          <p:cNvPr id="570" name="High background rejection…"/>
          <p:cNvSpPr txBox="1">
            <a:spLocks noGrp="1"/>
          </p:cNvSpPr>
          <p:nvPr>
            <p:ph type="body" sz="half" idx="1"/>
          </p:nvPr>
        </p:nvSpPr>
        <p:spPr>
          <a:xfrm>
            <a:off x="304264" y="4504757"/>
            <a:ext cx="5060695" cy="4814671"/>
          </a:xfrm>
          <a:prstGeom prst="rect">
            <a:avLst/>
          </a:prstGeom>
        </p:spPr>
        <p:txBody>
          <a:bodyPr anchor="t"/>
          <a:lstStyle/>
          <a:p>
            <a:pPr marL="543104" indent="-311996" defTabSz="332796">
              <a:spcBef>
                <a:spcPts val="0"/>
              </a:spcBef>
              <a:defRPr sz="3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High background rejection</a:t>
            </a:r>
          </a:p>
          <a:p>
            <a:pPr marL="866228" lvl="1" indent="-311568" defTabSz="332796">
              <a:spcBef>
                <a:spcPts val="0"/>
              </a:spcBef>
              <a:defRPr sz="34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893">
                <a:solidFill>
                  <a:srgbClr val="0056D6"/>
                </a:solidFill>
              </a:rPr>
              <a:t>&gt;99.9% ν</a:t>
            </a:r>
            <a:r>
              <a:rPr sz="1893" baseline="-5999">
                <a:solidFill>
                  <a:srgbClr val="0056D6"/>
                </a:solidFill>
              </a:rPr>
              <a:t>μ</a:t>
            </a:r>
            <a:r>
              <a:rPr sz="1893">
                <a:solidFill>
                  <a:srgbClr val="0056D6"/>
                </a:solidFill>
              </a:rPr>
              <a:t>CC, 99% NC π</a:t>
            </a:r>
            <a:r>
              <a:rPr sz="1893" baseline="31999">
                <a:solidFill>
                  <a:srgbClr val="0056D6"/>
                </a:solidFill>
              </a:rPr>
              <a:t>0</a:t>
            </a:r>
            <a:r>
              <a:rPr sz="1893">
                <a:solidFill>
                  <a:srgbClr val="0056D6"/>
                </a:solidFill>
              </a:rPr>
              <a:t> rejection</a:t>
            </a:r>
          </a:p>
          <a:p>
            <a:pPr marL="866228" lvl="1" indent="-311568" defTabSz="332796">
              <a:spcBef>
                <a:spcPts val="0"/>
              </a:spcBef>
              <a:defRPr sz="34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893">
                <a:solidFill>
                  <a:srgbClr val="0056D6"/>
                </a:solidFill>
              </a:rPr>
              <a:t>keeping 60% ν</a:t>
            </a:r>
            <a:r>
              <a:rPr sz="1893" baseline="-5999">
                <a:solidFill>
                  <a:srgbClr val="0056D6"/>
                </a:solidFill>
              </a:rPr>
              <a:t>e</a:t>
            </a:r>
            <a:r>
              <a:rPr sz="1893">
                <a:solidFill>
                  <a:srgbClr val="0056D6"/>
                </a:solidFill>
              </a:rPr>
              <a:t> signal efficiency</a:t>
            </a:r>
            <a:r>
              <a:rPr sz="1893" b="1">
                <a:solidFill>
                  <a:srgbClr val="0056D6"/>
                </a:solidFill>
              </a:rPr>
              <a:t> </a:t>
            </a:r>
            <a:endParaRPr b="1">
              <a:solidFill>
                <a:srgbClr val="0056D6"/>
              </a:solidFill>
            </a:endParaRPr>
          </a:p>
          <a:p>
            <a:pPr marL="543104" indent="-311996" defTabSz="332796">
              <a:spcBef>
                <a:spcPts val="0"/>
              </a:spcBef>
              <a:defRPr sz="3400">
                <a:solidFill>
                  <a:schemeClr val="accent6">
                    <a:satOff val="-15808"/>
                    <a:lumOff val="-1755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b="1"/>
              <a:t>Unique CPV measurement</a:t>
            </a:r>
            <a:r>
              <a:t> </a:t>
            </a:r>
          </a:p>
          <a:p>
            <a:pPr marL="866228" lvl="1" indent="-311568" defTabSz="332796">
              <a:spcBef>
                <a:spcPts val="0"/>
              </a:spcBef>
              <a:defRPr sz="3400">
                <a:solidFill>
                  <a:schemeClr val="accent6">
                    <a:satOff val="-15808"/>
                    <a:lumOff val="-1755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893"/>
              <a:t>High statistical, clean (S/N~10)</a:t>
            </a:r>
          </a:p>
          <a:p>
            <a:pPr marL="866228" lvl="1" indent="-311568" defTabSz="332796">
              <a:spcBef>
                <a:spcPts val="0"/>
              </a:spcBef>
              <a:defRPr sz="3400">
                <a:solidFill>
                  <a:schemeClr val="accent6">
                    <a:satOff val="-15808"/>
                    <a:lumOff val="-1755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893"/>
              <a:t>Simple Eν reconstruction by charged lepton kinematics (for CCQE)</a:t>
            </a:r>
          </a:p>
          <a:p>
            <a:pPr marL="866228" lvl="1" indent="-311568" defTabSz="332796">
              <a:spcBef>
                <a:spcPts val="0"/>
              </a:spcBef>
              <a:defRPr sz="3400">
                <a:solidFill>
                  <a:schemeClr val="accent6">
                    <a:satOff val="-15808"/>
                    <a:lumOff val="-1755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893"/>
              <a:t>Less matter effect (fake CPV effect)</a:t>
            </a:r>
          </a:p>
        </p:txBody>
      </p:sp>
      <p:sp>
        <p:nvSpPr>
          <p:cNvPr id="5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572" name="νe appearance signal = single e event"/>
          <p:cNvSpPr txBox="1"/>
          <p:nvPr/>
        </p:nvSpPr>
        <p:spPr>
          <a:xfrm>
            <a:off x="488155" y="875201"/>
            <a:ext cx="9160678" cy="468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/>
          <a:lstStyle/>
          <a:p>
            <a:pPr>
              <a:defRPr sz="3600" b="1">
                <a:solidFill>
                  <a:schemeClr val="accent6">
                    <a:satOff val="-15808"/>
                    <a:lumOff val="-17557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620"/>
              <a:t>ν</a:t>
            </a:r>
            <a:r>
              <a:rPr sz="2620" baseline="-5999"/>
              <a:t>e</a:t>
            </a:r>
            <a:r>
              <a:rPr sz="2620"/>
              <a:t> appearance signal = single e event</a:t>
            </a:r>
          </a:p>
        </p:txBody>
      </p:sp>
      <p:grpSp>
        <p:nvGrpSpPr>
          <p:cNvPr id="576" name="Group"/>
          <p:cNvGrpSpPr/>
          <p:nvPr/>
        </p:nvGrpSpPr>
        <p:grpSpPr>
          <a:xfrm>
            <a:off x="5375455" y="4568700"/>
            <a:ext cx="3537792" cy="2484563"/>
            <a:chOff x="0" y="0"/>
            <a:chExt cx="4860507" cy="3413495"/>
          </a:xfrm>
        </p:grpSpPr>
        <p:pic>
          <p:nvPicPr>
            <p:cNvPr id="573" name="Numode_Appearance.pdf" descr="Numode_Appearanc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860508" cy="3413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4" name="Double Arrow"/>
            <p:cNvSpPr/>
            <p:nvPr/>
          </p:nvSpPr>
          <p:spPr>
            <a:xfrm rot="16201121">
              <a:off x="1918863" y="1684575"/>
              <a:ext cx="1575097" cy="214787"/>
            </a:xfrm>
            <a:prstGeom prst="leftRightArrow">
              <a:avLst>
                <a:gd name="adj1" fmla="val 34232"/>
                <a:gd name="adj2" fmla="val 142079"/>
              </a:avLst>
            </a:prstGeom>
            <a:solidFill>
              <a:srgbClr val="0061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6976" tIns="36976" rIns="36976" bIns="36976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12"/>
            </a:p>
          </p:txBody>
        </p:sp>
        <p:sp>
          <p:nvSpPr>
            <p:cNvPr id="575" name="S/N~10"/>
            <p:cNvSpPr/>
            <p:nvPr/>
          </p:nvSpPr>
          <p:spPr>
            <a:xfrm>
              <a:off x="800092" y="530767"/>
              <a:ext cx="1480987" cy="668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6976" tIns="36976" rIns="36976" bIns="36976" numCol="1" anchor="ctr">
              <a:noAutofit/>
            </a:bodyPr>
            <a:lstStyle>
              <a:lvl1pPr>
                <a:defRPr sz="2600" b="1">
                  <a:solidFill>
                    <a:schemeClr val="accent6">
                      <a:satOff val="-15808"/>
                      <a:lumOff val="-17557"/>
                    </a:schemeClr>
                  </a:solidFill>
                </a:defRPr>
              </a:lvl1pPr>
            </a:lstStyle>
            <a:p>
              <a:r>
                <a:rPr sz="1893"/>
                <a:t>S/N~10</a:t>
              </a:r>
            </a:p>
          </p:txBody>
        </p:sp>
      </p:grpSp>
      <p:sp>
        <p:nvSpPr>
          <p:cNvPr id="577" name="J-PARC νμ→νe"/>
          <p:cNvSpPr txBox="1"/>
          <p:nvPr/>
        </p:nvSpPr>
        <p:spPr>
          <a:xfrm>
            <a:off x="6240620" y="3896760"/>
            <a:ext cx="2310624" cy="4107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84"/>
              <a:t>J-PARC ν</a:t>
            </a:r>
            <a:r>
              <a:rPr sz="2184" baseline="-5999"/>
              <a:t>μ</a:t>
            </a:r>
            <a:r>
              <a:rPr sz="2184"/>
              <a:t>→ν</a:t>
            </a:r>
            <a:r>
              <a:rPr sz="2184" baseline="-5999"/>
              <a:t>e</a:t>
            </a:r>
          </a:p>
        </p:txBody>
      </p:sp>
      <p:pic>
        <p:nvPicPr>
          <p:cNvPr id="578" name="pi0_841_458.png" descr="pi0_841_45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2399">
            <a:off x="6805974" y="1731903"/>
            <a:ext cx="2526486" cy="3262472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NC 1π0…"/>
          <p:cNvSpPr/>
          <p:nvPr/>
        </p:nvSpPr>
        <p:spPr>
          <a:xfrm rot="1739487">
            <a:off x="8434447" y="2317286"/>
            <a:ext cx="1201705" cy="679455"/>
          </a:xfrm>
          <a:prstGeom prst="rect">
            <a:avLst/>
          </a:prstGeom>
          <a:solidFill>
            <a:srgbClr val="FFF99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/>
          <a:p>
            <a:pPr>
              <a:defRPr sz="2700">
                <a:solidFill>
                  <a:srgbClr val="4F8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5"/>
              <a:t>NC 1π</a:t>
            </a:r>
            <a:r>
              <a:rPr sz="1965" baseline="31999"/>
              <a:t>0</a:t>
            </a:r>
          </a:p>
          <a:p>
            <a:pPr>
              <a:defRPr sz="2700">
                <a:solidFill>
                  <a:srgbClr val="4F8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5"/>
              <a:t>simulation</a:t>
            </a:r>
          </a:p>
        </p:txBody>
      </p:sp>
      <p:grpSp>
        <p:nvGrpSpPr>
          <p:cNvPr id="582" name="Group"/>
          <p:cNvGrpSpPr/>
          <p:nvPr/>
        </p:nvGrpSpPr>
        <p:grpSpPr>
          <a:xfrm>
            <a:off x="8499424" y="3785527"/>
            <a:ext cx="1071750" cy="724156"/>
            <a:chOff x="0" y="0"/>
            <a:chExt cx="1472457" cy="994903"/>
          </a:xfrm>
        </p:grpSpPr>
        <p:sp>
          <p:nvSpPr>
            <p:cNvPr id="580" name="Rectangle"/>
            <p:cNvSpPr/>
            <p:nvPr/>
          </p:nvSpPr>
          <p:spPr>
            <a:xfrm>
              <a:off x="2864" y="0"/>
              <a:ext cx="1462509" cy="994904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36976" tIns="36976" rIns="36976" bIns="36976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12"/>
            </a:p>
          </p:txBody>
        </p:sp>
        <p:pic>
          <p:nvPicPr>
            <p:cNvPr id="581" name="droppedImage.pdf" descr="dropped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656"/>
              <a:ext cx="1472458" cy="957401"/>
            </a:xfrm>
            <a:prstGeom prst="rect">
              <a:avLst/>
            </a:prstGeom>
            <a:ln w="25400" cap="flat">
              <a:solidFill>
                <a:srgbClr val="73FA79"/>
              </a:solidFill>
              <a:prstDash val="solid"/>
              <a:miter lim="400000"/>
            </a:ln>
            <a:effectLst/>
          </p:spPr>
        </p:pic>
      </p:grpSp>
      <p:sp>
        <p:nvSpPr>
          <p:cNvPr id="583" name="π0→γγ"/>
          <p:cNvSpPr/>
          <p:nvPr/>
        </p:nvSpPr>
        <p:spPr>
          <a:xfrm>
            <a:off x="6598276" y="3040009"/>
            <a:ext cx="1095788" cy="47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/>
          <a:p>
            <a:pPr>
              <a:defRPr sz="3600" b="1" i="1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620"/>
              <a:t>π</a:t>
            </a:r>
            <a:r>
              <a:rPr sz="2620" baseline="31999"/>
              <a:t>0</a:t>
            </a:r>
            <a:r>
              <a:rPr sz="2620"/>
              <a:t>→γγ</a:t>
            </a:r>
          </a:p>
        </p:txBody>
      </p:sp>
      <p:pic>
        <p:nvPicPr>
          <p:cNvPr id="584" name="1mulike_536_454.png" descr="1mulike_536_45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22050">
            <a:off x="3712453" y="1723879"/>
            <a:ext cx="2514372" cy="3253892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μ"/>
          <p:cNvSpPr/>
          <p:nvPr/>
        </p:nvSpPr>
        <p:spPr>
          <a:xfrm>
            <a:off x="3728929" y="3035387"/>
            <a:ext cx="279859" cy="47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>
              <a:defRPr sz="3600" b="1" i="1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620"/>
              <a:t>μ</a:t>
            </a:r>
          </a:p>
        </p:txBody>
      </p:sp>
      <p:pic>
        <p:nvPicPr>
          <p:cNvPr id="586" name="droppedImage.tiff" descr="droppedImag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983" y="3834778"/>
            <a:ext cx="1226592" cy="554634"/>
          </a:xfrm>
          <a:prstGeom prst="rect">
            <a:avLst/>
          </a:prstGeom>
          <a:ln w="12700">
            <a:solidFill>
              <a:srgbClr val="73FCD6"/>
            </a:solidFill>
            <a:miter lim="400000"/>
          </a:ln>
        </p:spPr>
      </p:pic>
      <p:sp>
        <p:nvSpPr>
          <p:cNvPr id="587" name="νμ CC…"/>
          <p:cNvSpPr/>
          <p:nvPr/>
        </p:nvSpPr>
        <p:spPr>
          <a:xfrm rot="2064000">
            <a:off x="5434105" y="2382441"/>
            <a:ext cx="1201705" cy="679455"/>
          </a:xfrm>
          <a:prstGeom prst="rect">
            <a:avLst/>
          </a:prstGeom>
          <a:solidFill>
            <a:srgbClr val="FFF99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/>
          <a:p>
            <a:pPr>
              <a:defRPr sz="2700">
                <a:solidFill>
                  <a:srgbClr val="4F8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5"/>
              <a:t>ν</a:t>
            </a:r>
            <a:r>
              <a:rPr sz="1965" baseline="-5999"/>
              <a:t>μ</a:t>
            </a:r>
            <a:r>
              <a:rPr sz="1965"/>
              <a:t> CC</a:t>
            </a:r>
          </a:p>
          <a:p>
            <a:pPr>
              <a:defRPr sz="2700">
                <a:solidFill>
                  <a:srgbClr val="4F8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5"/>
              <a:t>simulation</a:t>
            </a:r>
          </a:p>
        </p:txBody>
      </p:sp>
      <p:sp>
        <p:nvSpPr>
          <p:cNvPr id="588" name="Line"/>
          <p:cNvSpPr/>
          <p:nvPr/>
        </p:nvSpPr>
        <p:spPr>
          <a:xfrm>
            <a:off x="3965465" y="483829"/>
            <a:ext cx="268272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912"/>
          </a:p>
        </p:txBody>
      </p:sp>
      <p:sp>
        <p:nvSpPr>
          <p:cNvPr id="589" name="νe CC…"/>
          <p:cNvSpPr/>
          <p:nvPr/>
        </p:nvSpPr>
        <p:spPr>
          <a:xfrm rot="1739487">
            <a:off x="2354213" y="2317286"/>
            <a:ext cx="1201705" cy="679455"/>
          </a:xfrm>
          <a:prstGeom prst="rect">
            <a:avLst/>
          </a:prstGeom>
          <a:solidFill>
            <a:srgbClr val="FFF99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/>
          <a:p>
            <a:pPr>
              <a:defRPr sz="2700">
                <a:solidFill>
                  <a:srgbClr val="4F8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5"/>
              <a:t>ν</a:t>
            </a:r>
            <a:r>
              <a:rPr sz="1965" baseline="-5999"/>
              <a:t>e</a:t>
            </a:r>
            <a:r>
              <a:rPr sz="1965"/>
              <a:t> CC</a:t>
            </a:r>
          </a:p>
          <a:p>
            <a:pPr>
              <a:defRPr sz="2700">
                <a:solidFill>
                  <a:srgbClr val="4F8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5"/>
              <a:t>simulation</a:t>
            </a:r>
          </a:p>
        </p:txBody>
      </p:sp>
      <p:sp>
        <p:nvSpPr>
          <p:cNvPr id="590" name="CCQE : νe + n → e + p…"/>
          <p:cNvSpPr/>
          <p:nvPr/>
        </p:nvSpPr>
        <p:spPr>
          <a:xfrm>
            <a:off x="4505839" y="1423456"/>
            <a:ext cx="3919406" cy="567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/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820"/>
              <a:t>CCQE : ν</a:t>
            </a:r>
            <a:r>
              <a:rPr sz="1820" baseline="-5999"/>
              <a:t>e</a:t>
            </a:r>
            <a:r>
              <a:rPr sz="1820"/>
              <a:t> + n → </a:t>
            </a:r>
            <a:r>
              <a:rPr sz="1820" b="1">
                <a:solidFill>
                  <a:srgbClr val="FF2600"/>
                </a:solidFill>
              </a:rPr>
              <a:t>e</a:t>
            </a:r>
            <a:r>
              <a:rPr sz="1820"/>
              <a:t> + p</a:t>
            </a:r>
          </a:p>
          <a:p>
            <a:pPr>
              <a:defRPr sz="1900" i="1">
                <a:solidFill>
                  <a:srgbClr val="7979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383"/>
              <a:t>(dominant process at J-PARC beam energy)</a:t>
            </a:r>
          </a:p>
        </p:txBody>
      </p:sp>
      <p:pic>
        <p:nvPicPr>
          <p:cNvPr id="591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8640" y="1177574"/>
            <a:ext cx="2890814" cy="924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droppedImage.tiff" descr="droppedImage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6619" y="3737583"/>
            <a:ext cx="1088939" cy="714912"/>
          </a:xfrm>
          <a:prstGeom prst="rect">
            <a:avLst/>
          </a:prstGeom>
          <a:ln w="12700">
            <a:solidFill>
              <a:srgbClr val="73FA79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020787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7906C8-57C4-F648-B739-E6E0E33F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85" y="1000151"/>
            <a:ext cx="9151339" cy="729216"/>
          </a:xfrm>
        </p:spPr>
        <p:txBody>
          <a:bodyPr>
            <a:normAutofit fontScale="90000"/>
          </a:bodyPr>
          <a:lstStyle/>
          <a:p>
            <a:r>
              <a:rPr kumimoji="1" lang="en-US" altLang="ja-JP" sz="3106" dirty="0">
                <a:latin typeface="Times" pitchFamily="2" charset="0"/>
              </a:rPr>
              <a:t>Strategy of oscillation measurement at Hyper-</a:t>
            </a:r>
            <a:r>
              <a:rPr kumimoji="1" lang="en-US" altLang="ja-JP" sz="3106" dirty="0" err="1">
                <a:latin typeface="Times" pitchFamily="2" charset="0"/>
              </a:rPr>
              <a:t>Kamiokande</a:t>
            </a:r>
            <a:endParaRPr kumimoji="1" lang="ja-JP" altLang="en-US" sz="3106">
              <a:latin typeface="Times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C6CB244-3EB2-2E41-B722-FF438CB95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0797" y="1769506"/>
                <a:ext cx="8001525" cy="1107857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ctr">
                  <a:buNone/>
                </a:pPr>
                <a:r>
                  <a:rPr lang="en-US" altLang="ja-JP" dirty="0">
                    <a:latin typeface="Times" pitchFamily="2" charset="0"/>
                  </a:rPr>
                  <a:t>Combination of long-baseline and atmospheric neutrino observations </a:t>
                </a:r>
                <a:br>
                  <a:rPr lang="en-US" altLang="ja-JP" dirty="0">
                    <a:latin typeface="Times" pitchFamily="2" charset="0"/>
                  </a:rPr>
                </a:b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ja-JP" dirty="0">
                    <a:latin typeface="Times" pitchFamily="2" charset="0"/>
                    <a:sym typeface="Wingdings" pitchFamily="2" charset="2"/>
                  </a:rPr>
                  <a:t> Resolve parameters degeneracy</a:t>
                </a:r>
                <a:endParaRPr lang="en-US" altLang="ja-JP" dirty="0">
                  <a:latin typeface="Times" pitchFamily="2" charset="0"/>
                </a:endParaRPr>
              </a:p>
              <a:p>
                <a:pPr algn="ctr">
                  <a:lnSpc>
                    <a:spcPct val="100000"/>
                  </a:lnSpc>
                </a:pPr>
                <a:endParaRPr kumimoji="1" lang="ja-JP" altLang="en-US"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C6CB244-3EB2-2E41-B722-FF438CB95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0797" y="1769506"/>
                <a:ext cx="8001525" cy="1107857"/>
              </a:xfrm>
              <a:blipFill>
                <a:blip r:embed="rId2"/>
                <a:stretch>
                  <a:fillRect l="-475" t="-12500" r="-1585" b="-11364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8741A38-4FC6-E74A-A60B-1AD2DA77C3E5}"/>
              </a:ext>
            </a:extLst>
          </p:cNvPr>
          <p:cNvSpPr txBox="1"/>
          <p:nvPr/>
        </p:nvSpPr>
        <p:spPr>
          <a:xfrm>
            <a:off x="758960" y="5437842"/>
            <a:ext cx="8425199" cy="665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4993">
              <a:defRPr/>
            </a:pPr>
            <a:r>
              <a:rPr kumimoji="1" lang="en-US" altLang="ja-JP" sz="1863" dirty="0">
                <a:solidFill>
                  <a:srgbClr val="FF0000"/>
                </a:solidFill>
                <a:latin typeface="Times" pitchFamily="2" charset="0"/>
                <a:ea typeface="游ゴシック" panose="020B0400000000000000" pitchFamily="34" charset="-128"/>
              </a:rPr>
              <a:t>Atmospheric neutrin</a:t>
            </a:r>
            <a:r>
              <a:rPr lang="en-US" altLang="ja-JP" sz="1863" dirty="0">
                <a:solidFill>
                  <a:srgbClr val="FF0000"/>
                </a:solidFill>
                <a:latin typeface="Times" pitchFamily="2" charset="0"/>
                <a:ea typeface="游ゴシック" panose="020B0400000000000000" pitchFamily="34" charset="-128"/>
              </a:rPr>
              <a:t>o</a:t>
            </a:r>
            <a:r>
              <a:rPr kumimoji="1" lang="en-US" altLang="ja-JP" sz="1863" dirty="0">
                <a:solidFill>
                  <a:prstClr val="black"/>
                </a:solidFill>
                <a:latin typeface="Times" pitchFamily="2" charset="0"/>
                <a:ea typeface="游ゴシック" panose="020B0400000000000000" pitchFamily="34" charset="-128"/>
              </a:rPr>
              <a:t>: sensitive to </a:t>
            </a:r>
            <a:r>
              <a:rPr kumimoji="1" lang="en-US" altLang="ja-JP" sz="1863" dirty="0">
                <a:solidFill>
                  <a:srgbClr val="FF0000"/>
                </a:solidFill>
                <a:latin typeface="Times" pitchFamily="2" charset="0"/>
                <a:ea typeface="游ゴシック" panose="020B0400000000000000" pitchFamily="34" charset="-128"/>
              </a:rPr>
              <a:t>mass ordering </a:t>
            </a:r>
            <a:r>
              <a:rPr kumimoji="1" lang="en-US" altLang="ja-JP" sz="1863" dirty="0">
                <a:solidFill>
                  <a:prstClr val="black"/>
                </a:solidFill>
                <a:latin typeface="Times" pitchFamily="2" charset="0"/>
                <a:ea typeface="游ゴシック" panose="020B0400000000000000" pitchFamily="34" charset="-128"/>
              </a:rPr>
              <a:t>by Earth’s matter effects</a:t>
            </a:r>
          </a:p>
          <a:p>
            <a:pPr defTabSz="354993">
              <a:defRPr/>
            </a:pPr>
            <a:r>
              <a:rPr kumimoji="1" lang="en-US" altLang="ja-JP" sz="1863" dirty="0">
                <a:solidFill>
                  <a:prstClr val="black"/>
                </a:solidFill>
                <a:latin typeface="Times" pitchFamily="2" charset="0"/>
                <a:ea typeface="游ゴシック" panose="020B0400000000000000" pitchFamily="34" charset="-128"/>
                <a:sym typeface="Wingdings" pitchFamily="2" charset="2"/>
              </a:rPr>
              <a:t> Constraints on mass ordering enhance sensitivity to </a:t>
            </a:r>
            <a:r>
              <a:rPr kumimoji="1" lang="en-US" altLang="ja-JP" sz="1863" dirty="0">
                <a:solidFill>
                  <a:srgbClr val="0432FF"/>
                </a:solidFill>
                <a:latin typeface="Times" pitchFamily="2" charset="0"/>
                <a:ea typeface="游ゴシック" panose="020B0400000000000000" pitchFamily="34" charset="-128"/>
                <a:sym typeface="Wingdings" pitchFamily="2" charset="2"/>
              </a:rPr>
              <a:t>CP violation</a:t>
            </a:r>
            <a:r>
              <a:rPr kumimoji="1" lang="en-US" altLang="ja-JP" sz="1863" dirty="0">
                <a:solidFill>
                  <a:prstClr val="black"/>
                </a:solidFill>
                <a:latin typeface="Times" pitchFamily="2" charset="0"/>
                <a:ea typeface="游ゴシック" panose="020B0400000000000000" pitchFamily="34" charset="-128"/>
                <a:sym typeface="Wingdings" pitchFamily="2" charset="2"/>
              </a:rPr>
              <a:t> by </a:t>
            </a:r>
            <a:r>
              <a:rPr kumimoji="1" lang="en-US" altLang="ja-JP" sz="1863" dirty="0">
                <a:solidFill>
                  <a:srgbClr val="0432FF"/>
                </a:solidFill>
                <a:latin typeface="Times" pitchFamily="2" charset="0"/>
                <a:ea typeface="游ゴシック" panose="020B0400000000000000" pitchFamily="34" charset="-128"/>
                <a:sym typeface="Wingdings" pitchFamily="2" charset="2"/>
              </a:rPr>
              <a:t>long-baseline</a:t>
            </a:r>
            <a:endParaRPr kumimoji="1" lang="ja-JP" altLang="en-US" sz="1863">
              <a:solidFill>
                <a:srgbClr val="0432FF"/>
              </a:solidFill>
              <a:latin typeface="Times" pitchFamily="2" charset="0"/>
              <a:ea typeface="游ゴシック" panose="020B0400000000000000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7" name="表 16">
                <a:extLst>
                  <a:ext uri="{FF2B5EF4-FFF2-40B4-BE49-F238E27FC236}">
                    <a16:creationId xmlns:a16="http://schemas.microsoft.com/office/drawing/2014/main" id="{9D5E0F03-8D78-494A-B770-78D5F140FFF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43414" y="2863869"/>
              <a:ext cx="5039103" cy="209233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64895">
                      <a:extLst>
                        <a:ext uri="{9D8B030D-6E8A-4147-A177-3AD203B41FA5}">
                          <a16:colId xmlns:a16="http://schemas.microsoft.com/office/drawing/2014/main" val="2742218130"/>
                        </a:ext>
                      </a:extLst>
                    </a:gridCol>
                    <a:gridCol w="1200464">
                      <a:extLst>
                        <a:ext uri="{9D8B030D-6E8A-4147-A177-3AD203B41FA5}">
                          <a16:colId xmlns:a16="http://schemas.microsoft.com/office/drawing/2014/main" val="165628508"/>
                        </a:ext>
                      </a:extLst>
                    </a:gridCol>
                    <a:gridCol w="1386872">
                      <a:extLst>
                        <a:ext uri="{9D8B030D-6E8A-4147-A177-3AD203B41FA5}">
                          <a16:colId xmlns:a16="http://schemas.microsoft.com/office/drawing/2014/main" val="2071340290"/>
                        </a:ext>
                      </a:extLst>
                    </a:gridCol>
                    <a:gridCol w="1386872">
                      <a:extLst>
                        <a:ext uri="{9D8B030D-6E8A-4147-A177-3AD203B41FA5}">
                          <a16:colId xmlns:a16="http://schemas.microsoft.com/office/drawing/2014/main" val="3606795111"/>
                        </a:ext>
                      </a:extLst>
                    </a:gridCol>
                  </a:tblGrid>
                  <a:tr h="647811">
                    <a:tc>
                      <a:txBody>
                        <a:bodyPr/>
                        <a:lstStyle/>
                        <a:p>
                          <a:endParaRPr kumimoji="1" lang="ja-JP" altLang="en-US" sz="1900"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kumimoji="1" lang="en-US" altLang="ja-JP" sz="19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kumimoji="1" lang="en-US" altLang="ja-JP" sz="19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kumimoji="1" lang="en-US" altLang="ja-JP" sz="1900" i="0" smtClean="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kumimoji="1" lang="en-US" altLang="ja-JP" sz="19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kumimoji="1" lang="en-US" altLang="ja-JP" sz="19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sz="19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sz="1900" b="0" i="1" smtClean="0">
                                            <a:latin typeface="Cambria Math" panose="02040503050406030204" pitchFamily="18" charset="0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oMath>
                            </m:oMathPara>
                          </a14:m>
                          <a:endParaRPr kumimoji="1" lang="ja-JP" altLang="en-US" sz="1900">
                            <a:latin typeface="Times" pitchFamily="2" charset="0"/>
                          </a:endParaRPr>
                        </a:p>
                      </a:txBody>
                      <a:tcPr marL="70993" marR="70993" marT="35497" marB="354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9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Atmospheric neutrino </a:t>
                          </a:r>
                          <a:endParaRPr kumimoji="1" lang="ja-JP" altLang="en-US" sz="1900">
                            <a:solidFill>
                              <a:srgbClr val="FF0000"/>
                            </a:solidFill>
                            <a:latin typeface="Times" pitchFamily="2" charset="0"/>
                          </a:endParaRPr>
                        </a:p>
                      </a:txBody>
                      <a:tcPr marL="70993" marR="70993" marT="35497" marB="354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900" dirty="0">
                              <a:solidFill>
                                <a:srgbClr val="0432FF"/>
                              </a:solidFill>
                              <a:latin typeface="Times" pitchFamily="2" charset="0"/>
                            </a:rPr>
                            <a:t>Atm + Beam</a:t>
                          </a:r>
                          <a:endParaRPr kumimoji="1" lang="ja-JP" altLang="en-US" sz="1900">
                            <a:solidFill>
                              <a:srgbClr val="0432FF"/>
                            </a:solidFill>
                            <a:latin typeface="Times" pitchFamily="2" charset="0"/>
                          </a:endParaRPr>
                        </a:p>
                      </a:txBody>
                      <a:tcPr marL="70993" marR="70993" marT="35497" marB="354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2787081"/>
                      </a:ext>
                    </a:extLst>
                  </a:tr>
                  <a:tr h="359402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900" dirty="0">
                              <a:latin typeface="Times" pitchFamily="2" charset="0"/>
                            </a:rPr>
                            <a:t>Mass ordering</a:t>
                          </a:r>
                          <a:endParaRPr kumimoji="1" lang="ja-JP" altLang="en-US" sz="1900">
                            <a:latin typeface="Times" pitchFamily="2" charset="0"/>
                          </a:endParaRPr>
                        </a:p>
                      </a:txBody>
                      <a:tcPr marL="70993" marR="70993" marT="35497" marB="3549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900" b="0" i="1" smtClean="0">
                                    <a:latin typeface="Cambria Math" panose="02040503050406030204" pitchFamily="18" charset="0"/>
                                  </a:rPr>
                                  <m:t>0.40</m:t>
                                </m:r>
                              </m:oMath>
                            </m:oMathPara>
                          </a14:m>
                          <a:endParaRPr kumimoji="1" lang="ja-JP" altLang="en-US" sz="1900"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9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2.2 </m:t>
                                </m:r>
                                <m:r>
                                  <a:rPr kumimoji="1" lang="en-US" altLang="ja-JP" sz="19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kumimoji="1" lang="ja-JP" altLang="en-US" sz="1900">
                            <a:solidFill>
                              <a:srgbClr val="FF0000"/>
                            </a:solidFill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9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3.8 </m:t>
                                </m:r>
                                <m:r>
                                  <a:rPr kumimoji="1" lang="en-US" altLang="ja-JP" sz="19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kumimoji="1" lang="ja-JP" altLang="en-US" sz="1900">
                            <a:solidFill>
                              <a:srgbClr val="0432FF"/>
                            </a:solidFill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85303971"/>
                      </a:ext>
                    </a:extLst>
                  </a:tr>
                  <a:tr h="359402"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900" b="0" i="1" smtClean="0">
                                    <a:latin typeface="Cambria Math" panose="02040503050406030204" pitchFamily="18" charset="0"/>
                                  </a:rPr>
                                  <m:t>0.60</m:t>
                                </m:r>
                              </m:oMath>
                            </m:oMathPara>
                          </a14:m>
                          <a:endParaRPr kumimoji="1" lang="ja-JP" altLang="en-US" sz="1900"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9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4.9 </m:t>
                                </m:r>
                                <m:r>
                                  <a:rPr kumimoji="1" lang="en-US" altLang="ja-JP" sz="19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kumimoji="1" lang="ja-JP" altLang="en-US" sz="1900">
                            <a:solidFill>
                              <a:srgbClr val="FF0000"/>
                            </a:solidFill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9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6.2 </m:t>
                                </m:r>
                                <m:r>
                                  <a:rPr kumimoji="1" lang="en-US" altLang="ja-JP" sz="19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kumimoji="1" lang="ja-JP" altLang="en-US" sz="1900">
                            <a:solidFill>
                              <a:srgbClr val="0432FF"/>
                            </a:solidFill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59719685"/>
                      </a:ext>
                    </a:extLst>
                  </a:tr>
                  <a:tr h="359402">
                    <a:tc rowSpan="2"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9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1" lang="en-US" altLang="ja-JP" sz="19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en-US" altLang="ja-JP" sz="1900" dirty="0">
                              <a:latin typeface="Times" pitchFamily="2" charset="0"/>
                            </a:rPr>
                            <a:t> octant</a:t>
                          </a:r>
                          <a:endParaRPr kumimoji="1" lang="ja-JP" altLang="en-US" sz="1900">
                            <a:latin typeface="Times" pitchFamily="2" charset="0"/>
                          </a:endParaRPr>
                        </a:p>
                      </a:txBody>
                      <a:tcPr marL="70993" marR="70993" marT="35497" marB="3549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900" b="0" i="1" smtClean="0">
                                    <a:latin typeface="Cambria Math" panose="02040503050406030204" pitchFamily="18" charset="0"/>
                                  </a:rPr>
                                  <m:t>0.45</m:t>
                                </m:r>
                              </m:oMath>
                            </m:oMathPara>
                          </a14:m>
                          <a:endParaRPr kumimoji="1" lang="ja-JP" altLang="en-US" sz="1900"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9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2.2 </m:t>
                                </m:r>
                                <m:r>
                                  <a:rPr kumimoji="1" lang="en-US" altLang="ja-JP" sz="19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kumimoji="1" lang="ja-JP" altLang="en-US" sz="1900">
                            <a:solidFill>
                              <a:srgbClr val="FF0000"/>
                            </a:solidFill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9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6.2 </m:t>
                                </m:r>
                                <m:r>
                                  <a:rPr kumimoji="1" lang="en-US" altLang="ja-JP" sz="19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kumimoji="1" lang="ja-JP" altLang="en-US" sz="1900">
                            <a:solidFill>
                              <a:srgbClr val="0432FF"/>
                            </a:solidFill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30020311"/>
                      </a:ext>
                    </a:extLst>
                  </a:tr>
                  <a:tr h="359402"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900" b="0" i="1" smtClean="0">
                                    <a:latin typeface="Cambria Math" panose="02040503050406030204" pitchFamily="18" charset="0"/>
                                  </a:rPr>
                                  <m:t>0.55</m:t>
                                </m:r>
                              </m:oMath>
                            </m:oMathPara>
                          </a14:m>
                          <a:endParaRPr kumimoji="1" lang="ja-JP" altLang="en-US" sz="1900"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9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1.6 </m:t>
                                </m:r>
                                <m:r>
                                  <a:rPr kumimoji="1" lang="en-US" altLang="ja-JP" sz="19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kumimoji="1" lang="ja-JP" altLang="en-US" sz="1900">
                            <a:solidFill>
                              <a:srgbClr val="FF0000"/>
                            </a:solidFill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9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3.6 </m:t>
                                </m:r>
                                <m:r>
                                  <a:rPr kumimoji="1" lang="en-US" altLang="ja-JP" sz="19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kumimoji="1" lang="ja-JP" altLang="en-US" sz="1900">
                            <a:solidFill>
                              <a:srgbClr val="0432FF"/>
                            </a:solidFill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192911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7" name="表 16">
                <a:extLst>
                  <a:ext uri="{FF2B5EF4-FFF2-40B4-BE49-F238E27FC236}">
                    <a16:creationId xmlns:a16="http://schemas.microsoft.com/office/drawing/2014/main" id="{9D5E0F03-8D78-494A-B770-78D5F140FFF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43414" y="2863869"/>
              <a:ext cx="5039103" cy="209233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64895">
                      <a:extLst>
                        <a:ext uri="{9D8B030D-6E8A-4147-A177-3AD203B41FA5}">
                          <a16:colId xmlns:a16="http://schemas.microsoft.com/office/drawing/2014/main" val="2742218130"/>
                        </a:ext>
                      </a:extLst>
                    </a:gridCol>
                    <a:gridCol w="1200464">
                      <a:extLst>
                        <a:ext uri="{9D8B030D-6E8A-4147-A177-3AD203B41FA5}">
                          <a16:colId xmlns:a16="http://schemas.microsoft.com/office/drawing/2014/main" val="165628508"/>
                        </a:ext>
                      </a:extLst>
                    </a:gridCol>
                    <a:gridCol w="1386872">
                      <a:extLst>
                        <a:ext uri="{9D8B030D-6E8A-4147-A177-3AD203B41FA5}">
                          <a16:colId xmlns:a16="http://schemas.microsoft.com/office/drawing/2014/main" val="2071340290"/>
                        </a:ext>
                      </a:extLst>
                    </a:gridCol>
                    <a:gridCol w="1386872">
                      <a:extLst>
                        <a:ext uri="{9D8B030D-6E8A-4147-A177-3AD203B41FA5}">
                          <a16:colId xmlns:a16="http://schemas.microsoft.com/office/drawing/2014/main" val="3606795111"/>
                        </a:ext>
                      </a:extLst>
                    </a:gridCol>
                  </a:tblGrid>
                  <a:tr h="650114">
                    <a:tc>
                      <a:txBody>
                        <a:bodyPr/>
                        <a:lstStyle/>
                        <a:p>
                          <a:endParaRPr kumimoji="1" lang="ja-JP" altLang="en-US" sz="1900">
                            <a:latin typeface="Times" pitchFamily="2" charset="0"/>
                          </a:endParaRPr>
                        </a:p>
                      </a:txBody>
                      <a:tcPr marL="70993" marR="70993" marT="35497" marB="35497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0426" t="-5769" r="-234043" b="-23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9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Atmospheric neutrino </a:t>
                          </a:r>
                          <a:endParaRPr kumimoji="1" lang="ja-JP" altLang="en-US" sz="1900">
                            <a:solidFill>
                              <a:srgbClr val="FF0000"/>
                            </a:solidFill>
                            <a:latin typeface="Times" pitchFamily="2" charset="0"/>
                          </a:endParaRPr>
                        </a:p>
                      </a:txBody>
                      <a:tcPr marL="70993" marR="70993" marT="35497" marB="354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900" dirty="0">
                              <a:solidFill>
                                <a:srgbClr val="0432FF"/>
                              </a:solidFill>
                              <a:latin typeface="Times" pitchFamily="2" charset="0"/>
                            </a:rPr>
                            <a:t>Atm + Beam</a:t>
                          </a:r>
                          <a:endParaRPr kumimoji="1" lang="ja-JP" altLang="en-US" sz="1900">
                            <a:solidFill>
                              <a:srgbClr val="0432FF"/>
                            </a:solidFill>
                            <a:latin typeface="Times" pitchFamily="2" charset="0"/>
                          </a:endParaRPr>
                        </a:p>
                      </a:txBody>
                      <a:tcPr marL="70993" marR="70993" marT="35497" marB="35497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2787081"/>
                      </a:ext>
                    </a:extLst>
                  </a:tr>
                  <a:tr h="360554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900" dirty="0">
                              <a:latin typeface="Times" pitchFamily="2" charset="0"/>
                            </a:rPr>
                            <a:t>Mass ordering</a:t>
                          </a:r>
                          <a:endParaRPr kumimoji="1" lang="ja-JP" altLang="en-US" sz="1900">
                            <a:latin typeface="Times" pitchFamily="2" charset="0"/>
                          </a:endParaRPr>
                        </a:p>
                      </a:txBody>
                      <a:tcPr marL="70993" marR="70993" marT="35497" marB="3549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0426" t="-196429" r="-234043" b="-3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2727" t="-196429" r="-100000" b="-3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5138" t="-196429" r="-917" b="-3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5303971"/>
                      </a:ext>
                    </a:extLst>
                  </a:tr>
                  <a:tr h="360554"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0426" t="-286207" r="-234043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2727" t="-286207" r="-100000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5138" t="-286207" r="-917" b="-2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9719685"/>
                      </a:ext>
                    </a:extLst>
                  </a:tr>
                  <a:tr h="360554">
                    <a:tc rowSpan="2"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90" t="-196491" r="-373810" b="-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0426" t="-400000" r="-234043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2727" t="-400000" r="-100000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5138" t="-400000" r="-917" b="-1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0020311"/>
                      </a:ext>
                    </a:extLst>
                  </a:tr>
                  <a:tr h="360554"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0426" t="-482759" r="-234043" b="-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2727" t="-482759" r="-100000" b="-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marL="70993" marR="70993" marT="35497" marB="3549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5138" t="-482759" r="-917" b="-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192911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2EC1CF26-86CB-514C-B432-C3DABA389544}"/>
              </a:ext>
            </a:extLst>
          </p:cNvPr>
          <p:cNvCxnSpPr/>
          <p:nvPr/>
        </p:nvCxnSpPr>
        <p:spPr>
          <a:xfrm>
            <a:off x="3719277" y="3675135"/>
            <a:ext cx="501127" cy="0"/>
          </a:xfrm>
          <a:prstGeom prst="straightConnector1">
            <a:avLst/>
          </a:prstGeom>
          <a:ln w="19050">
            <a:solidFill>
              <a:srgbClr val="0432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3B99F144-3ECF-1D4F-B3DF-292E6B8C19F1}"/>
              </a:ext>
            </a:extLst>
          </p:cNvPr>
          <p:cNvCxnSpPr/>
          <p:nvPr/>
        </p:nvCxnSpPr>
        <p:spPr>
          <a:xfrm>
            <a:off x="3719277" y="4023141"/>
            <a:ext cx="501127" cy="0"/>
          </a:xfrm>
          <a:prstGeom prst="straightConnector1">
            <a:avLst/>
          </a:prstGeom>
          <a:ln w="19050">
            <a:solidFill>
              <a:srgbClr val="0432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C6B1E8EF-84C5-8C44-9D8D-3062BB20F977}"/>
              </a:ext>
            </a:extLst>
          </p:cNvPr>
          <p:cNvCxnSpPr/>
          <p:nvPr/>
        </p:nvCxnSpPr>
        <p:spPr>
          <a:xfrm>
            <a:off x="3719277" y="4371815"/>
            <a:ext cx="501127" cy="0"/>
          </a:xfrm>
          <a:prstGeom prst="straightConnector1">
            <a:avLst/>
          </a:prstGeom>
          <a:ln w="19050">
            <a:solidFill>
              <a:srgbClr val="0432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D255CA9-F458-EE48-834C-AAFA8880C98D}"/>
              </a:ext>
            </a:extLst>
          </p:cNvPr>
          <p:cNvCxnSpPr/>
          <p:nvPr/>
        </p:nvCxnSpPr>
        <p:spPr>
          <a:xfrm>
            <a:off x="3719277" y="4719820"/>
            <a:ext cx="501127" cy="0"/>
          </a:xfrm>
          <a:prstGeom prst="straightConnector1">
            <a:avLst/>
          </a:prstGeom>
          <a:ln w="19050">
            <a:solidFill>
              <a:srgbClr val="0432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D35A01D-5F21-2147-8756-FD0A7DA46398}"/>
                  </a:ext>
                </a:extLst>
              </p:cNvPr>
              <p:cNvSpPr txBox="1"/>
              <p:nvPr/>
            </p:nvSpPr>
            <p:spPr>
              <a:xfrm>
                <a:off x="1155803" y="4953296"/>
                <a:ext cx="4330758" cy="307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54993">
                  <a:defRPr/>
                </a:pPr>
                <a14:m>
                  <m:oMath xmlns:m="http://schemas.openxmlformats.org/officeDocument/2006/math">
                    <m:r>
                      <a:rPr kumimoji="1" lang="en-US" altLang="ja-JP" sz="1398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m:rPr>
                        <m:nor/>
                      </m:rPr>
                      <a:rPr kumimoji="1" lang="en-US" altLang="ja-JP" sz="1398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游ゴシック" panose="020B0400000000000000" pitchFamily="34" charset="-128"/>
                      </a:rPr>
                      <m:t> </m:t>
                    </m:r>
                    <m:r>
                      <m:rPr>
                        <m:nor/>
                      </m:rPr>
                      <a:rPr kumimoji="1" lang="en-US" altLang="ja-JP" sz="1398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游ゴシック" panose="020B0400000000000000" pitchFamily="34" charset="-128"/>
                      </a:rPr>
                      <m:t>years</m:t>
                    </m:r>
                    <m:r>
                      <m:rPr>
                        <m:nor/>
                      </m:rPr>
                      <a:rPr kumimoji="1" lang="en-US" altLang="ja-JP" sz="1398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游ゴシック" panose="020B0400000000000000" pitchFamily="34" charset="-128"/>
                      </a:rPr>
                      <m:t> </m:t>
                    </m:r>
                    <m:r>
                      <m:rPr>
                        <m:nor/>
                      </m:rPr>
                      <a:rPr kumimoji="1" lang="en-US" altLang="ja-JP" sz="1398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游ゴシック" panose="020B0400000000000000" pitchFamily="34" charset="-128"/>
                      </a:rPr>
                      <m:t>with</m:t>
                    </m:r>
                    <m:r>
                      <a:rPr kumimoji="1" lang="en-US" altLang="ja-JP" sz="1398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1.3</m:t>
                    </m:r>
                    <m:r>
                      <m:rPr>
                        <m:nor/>
                      </m:rPr>
                      <a:rPr kumimoji="1" lang="en-US" altLang="ja-JP" sz="1398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游ゴシック" panose="020B0400000000000000" pitchFamily="34" charset="-128"/>
                      </a:rPr>
                      <m:t>MW</m:t>
                    </m:r>
                  </m:oMath>
                </a14:m>
                <a:r>
                  <a:rPr kumimoji="1" lang="en-US" altLang="ja-JP" sz="1398" dirty="0">
                    <a:solidFill>
                      <a:prstClr val="black"/>
                    </a:solidFill>
                    <a:latin typeface="Times" pitchFamily="2" charset="0"/>
                    <a:ea typeface="游ゴシック" panose="020B0400000000000000" pitchFamily="34" charset="-128"/>
                  </a:rPr>
                  <a:t>, normal mass ordering is assumed</a:t>
                </a:r>
                <a:endParaRPr kumimoji="1" lang="ja-JP" altLang="en-US" sz="1398">
                  <a:solidFill>
                    <a:prstClr val="black"/>
                  </a:solidFill>
                  <a:latin typeface="Times" pitchFamily="2" charset="0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D35A01D-5F21-2147-8756-FD0A7DA46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803" y="4953296"/>
                <a:ext cx="4330758" cy="307456"/>
              </a:xfrm>
              <a:prstGeom prst="rect">
                <a:avLst/>
              </a:prstGeom>
              <a:blipFill>
                <a:blip r:embed="rId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F2B4AD2-9376-5142-B10F-34BE14E5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630" y="0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>
              <a:defRPr lang="en-US"/>
            </a:defPPr>
            <a:lvl1pPr marL="0" algn="r" defTabSz="332796" rtl="0" eaLnBrk="1" latinLnBrk="0" hangingPunct="1">
              <a:defRPr sz="8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2796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5592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8388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184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63979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6775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9571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2367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4993">
              <a:defRPr/>
            </a:pPr>
            <a:fld id="{8DCEB773-52AB-654C-9937-66FAED733BA9}" type="slidenum">
              <a:rPr kumimoji="1" lang="ja-JP" altLang="en-US" smtClean="0"/>
              <a:pPr defTabSz="354993">
                <a:defRPr/>
              </a:pPr>
              <a:t>24</a:t>
            </a:fld>
            <a:endParaRPr kumimoji="1" lang="ja-JP" altLang="en-US" sz="932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49E07D-FA8E-9A4E-B0C2-82C998F35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4000" y="1830179"/>
            <a:ext cx="2790454" cy="432291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49D0A7-B466-A944-8229-77107AFB82E8}"/>
              </a:ext>
            </a:extLst>
          </p:cNvPr>
          <p:cNvSpPr txBox="1"/>
          <p:nvPr/>
        </p:nvSpPr>
        <p:spPr>
          <a:xfrm>
            <a:off x="8105950" y="2785489"/>
            <a:ext cx="604653" cy="307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54993">
              <a:defRPr/>
            </a:pPr>
            <a:r>
              <a:rPr kumimoji="1" lang="en-US" altLang="ja-JP" sz="1398" dirty="0">
                <a:solidFill>
                  <a:srgbClr val="0432FF"/>
                </a:solidFill>
                <a:latin typeface="Times" pitchFamily="2" charset="0"/>
                <a:ea typeface="游ゴシック" panose="020B0400000000000000" pitchFamily="34" charset="-128"/>
              </a:rPr>
              <a:t>Beam</a:t>
            </a:r>
            <a:endParaRPr kumimoji="1" lang="ja-JP" altLang="en-US" sz="1398">
              <a:solidFill>
                <a:srgbClr val="0432FF"/>
              </a:solidFill>
              <a:latin typeface="Times" pitchFamily="2" charset="0"/>
              <a:ea typeface="游ゴシック" panose="020B0400000000000000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ABEA233-3731-9B45-8665-BAC08F123BB4}"/>
                  </a:ext>
                </a:extLst>
              </p:cNvPr>
              <p:cNvSpPr txBox="1"/>
              <p:nvPr/>
            </p:nvSpPr>
            <p:spPr>
              <a:xfrm>
                <a:off x="8499368" y="3018873"/>
                <a:ext cx="659604" cy="307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54993">
                  <a:defRPr/>
                </a:pPr>
                <a:r>
                  <a:rPr kumimoji="1" lang="en-US" altLang="ja-JP" sz="1398" dirty="0">
                    <a:solidFill>
                      <a:srgbClr val="FF0000"/>
                    </a:solidFill>
                    <a:latin typeface="Times" pitchFamily="2" charset="0"/>
                    <a:ea typeface="游ゴシック" panose="020B0400000000000000" pitchFamily="34" charset="-128"/>
                  </a:rPr>
                  <a:t>Atm-</a:t>
                </a:r>
                <a14:m>
                  <m:oMath xmlns:m="http://schemas.openxmlformats.org/officeDocument/2006/math">
                    <m:r>
                      <a:rPr kumimoji="1" lang="en-US" altLang="ja-JP" sz="1398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kumimoji="1" lang="ja-JP" altLang="en-US" sz="1398">
                  <a:solidFill>
                    <a:srgbClr val="FF0000"/>
                  </a:solidFill>
                  <a:latin typeface="Times" pitchFamily="2" charset="0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ABEA233-3731-9B45-8665-BAC08F123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9368" y="3018873"/>
                <a:ext cx="659604" cy="307456"/>
              </a:xfrm>
              <a:prstGeom prst="rect">
                <a:avLst/>
              </a:prstGeom>
              <a:blipFill>
                <a:blip r:embed="rId6"/>
                <a:stretch>
                  <a:fillRect l="-3846" t="-3846" b="-15385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13F516F-882C-9B41-BF80-67A2255B9F56}"/>
                  </a:ext>
                </a:extLst>
              </p:cNvPr>
              <p:cNvSpPr txBox="1"/>
              <p:nvPr/>
            </p:nvSpPr>
            <p:spPr>
              <a:xfrm>
                <a:off x="8340749" y="3225368"/>
                <a:ext cx="1180580" cy="307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54993">
                  <a:defRPr/>
                </a:pPr>
                <a:r>
                  <a:rPr kumimoji="1" lang="en-US" altLang="ja-JP" sz="1398" dirty="0">
                    <a:solidFill>
                      <a:prstClr val="black"/>
                    </a:solidFill>
                    <a:latin typeface="Times" pitchFamily="2" charset="0"/>
                    <a:ea typeface="游ゴシック" panose="020B0400000000000000" pitchFamily="34" charset="-128"/>
                  </a:rPr>
                  <a:t>Atm-</a:t>
                </a:r>
                <a14:m>
                  <m:oMath xmlns:m="http://schemas.openxmlformats.org/officeDocument/2006/math">
                    <m:r>
                      <a:rPr kumimoji="1" lang="en-US" altLang="ja-JP" sz="1398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ja-JP" sz="1398" dirty="0">
                    <a:solidFill>
                      <a:prstClr val="black"/>
                    </a:solidFill>
                    <a:latin typeface="Times" pitchFamily="2" charset="0"/>
                    <a:ea typeface="游ゴシック" panose="020B0400000000000000" pitchFamily="34" charset="-128"/>
                  </a:rPr>
                  <a:t>+Beam</a:t>
                </a:r>
                <a:endParaRPr kumimoji="1" lang="ja-JP" altLang="en-US" sz="1398">
                  <a:solidFill>
                    <a:prstClr val="black"/>
                  </a:solidFill>
                  <a:latin typeface="Times" pitchFamily="2" charset="0"/>
                  <a:ea typeface="游ゴシック" panose="020B0400000000000000" pitchFamily="34" charset="-128"/>
                </a:endParaRPr>
              </a:p>
            </p:txBody>
          </p:sp>
        </mc:Choice>
        <mc:Fallback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13F516F-882C-9B41-BF80-67A2255B9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749" y="3225368"/>
                <a:ext cx="1180580" cy="307456"/>
              </a:xfrm>
              <a:prstGeom prst="rect">
                <a:avLst/>
              </a:prstGeom>
              <a:blipFill>
                <a:blip r:embed="rId7"/>
                <a:stretch>
                  <a:fillRect l="-1064" t="-3846" r="-1064" b="-19231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6049258F-9F7E-274C-8626-E2BCEC88B1F5}"/>
              </a:ext>
            </a:extLst>
          </p:cNvPr>
          <p:cNvSpPr txBox="1">
            <a:spLocks/>
          </p:cNvSpPr>
          <p:nvPr/>
        </p:nvSpPr>
        <p:spPr>
          <a:xfrm>
            <a:off x="7523361" y="6716419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JP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  <a:sym typeface="ヒラギノ角ゴ Pro W3"/>
              </a:defRPr>
            </a:lvl1pPr>
            <a:lvl2pPr marL="457200" marR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2pPr>
            <a:lvl3pPr marL="914400" marR="0" indent="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3pPr>
            <a:lvl4pPr marL="1371600" marR="0" indent="1028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4pPr>
            <a:lvl5pPr marL="1828800" marR="0" indent="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5pPr>
            <a:lvl6pPr marL="2286000" marR="0" indent="1714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6pPr>
            <a:lvl7pPr marL="2743200" marR="0" indent="2057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7pPr>
            <a:lvl8pPr marL="3200400" marR="0" indent="2400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8pPr>
            <a:lvl9pPr marL="3657600" marR="0" indent="2743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9pPr>
          </a:lstStyle>
          <a:p>
            <a:fld id="{9A822A00-BB5A-FD4D-8AB0-DE9861598890}" type="slidenum">
              <a:rPr lang="en-JP" sz="1310"/>
              <a:pPr/>
              <a:t>24</a:t>
            </a:fld>
            <a:endParaRPr lang="en-JP" sz="1310" dirty="0"/>
          </a:p>
        </p:txBody>
      </p:sp>
    </p:spTree>
    <p:extLst>
      <p:ext uri="{BB962C8B-B14F-4D97-AF65-F5344CB8AC3E}">
        <p14:creationId xmlns:p14="http://schemas.microsoft.com/office/powerpoint/2010/main" val="3368980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49C38EFA-8CA1-D84D-8F3A-381197BF8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24374" y="1344009"/>
            <a:ext cx="1966432" cy="304635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84B8E87-D036-044C-B3D4-66FB0FBA4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02825" y="3412912"/>
            <a:ext cx="2154982" cy="333845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A595B68-8EE2-5643-9243-A34CD671D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52916" y="1332359"/>
            <a:ext cx="1965057" cy="304422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FEB0F91-3F43-1D46-93C3-EF6A5831F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85465" y="1343004"/>
            <a:ext cx="1956702" cy="303128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3030EEF-6C99-9041-B0BD-85BDB1F8E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4" y="896648"/>
            <a:ext cx="8312227" cy="676895"/>
          </a:xfrm>
        </p:spPr>
        <p:txBody>
          <a:bodyPr>
            <a:normAutofit/>
          </a:bodyPr>
          <a:lstStyle/>
          <a:p>
            <a:r>
              <a:rPr kumimoji="1" lang="en-US" altLang="ja-JP" sz="3106" dirty="0">
                <a:latin typeface="Times" pitchFamily="2" charset="0"/>
              </a:rPr>
              <a:t>Precision measurement of neutrino oscillations</a:t>
            </a:r>
            <a:endParaRPr kumimoji="1" lang="ja-JP" altLang="en-US" sz="3106">
              <a:latin typeface="Times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6662379-DB18-214C-B6DD-EF59B46522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2249" y="4125695"/>
                <a:ext cx="5781750" cy="2010483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ja-JP" sz="1708" dirty="0">
                    <a:latin typeface="Times" pitchFamily="2" charset="0"/>
                  </a:rPr>
                  <a:t>Good opportunity to make discovery of </a:t>
                </a:r>
                <a14:m>
                  <m:oMath xmlns:m="http://schemas.openxmlformats.org/officeDocument/2006/math">
                    <m:r>
                      <a:rPr lang="en-US" altLang="ja-JP" sz="1708" i="1" dirty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 altLang="ja-JP" sz="1708" dirty="0">
                    <a:latin typeface="Times" pitchFamily="2" charset="0"/>
                  </a:rPr>
                  <a:t> violation at &gt;</a:t>
                </a:r>
                <a14:m>
                  <m:oMath xmlns:m="http://schemas.openxmlformats.org/officeDocument/2006/math">
                    <m:r>
                      <a:rPr lang="en-US" altLang="ja-JP" sz="1708" i="1">
                        <a:latin typeface="Cambria Math" panose="02040503050406030204" pitchFamily="18" charset="0"/>
                      </a:rPr>
                      <m:t>5 </m:t>
                    </m:r>
                    <m:r>
                      <a:rPr lang="en-US" altLang="ja-JP" sz="170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altLang="ja-JP" sz="1708" dirty="0">
                  <a:latin typeface="Times" pitchFamily="2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ja-JP" sz="1708" dirty="0">
                    <a:latin typeface="Times" pitchFamily="2" charset="0"/>
                  </a:rPr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70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70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1708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endParaRPr lang="en-US" altLang="ja-JP" sz="1708" dirty="0">
                  <a:latin typeface="Times" pitchFamily="2" charset="0"/>
                </a:endParaRPr>
              </a:p>
              <a:p>
                <a:pPr marL="345132" lvl="1" indent="-241593">
                  <a:buSzPct val="8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ja-JP" sz="1708" i="1">
                        <a:latin typeface="Cambria Math" panose="02040503050406030204" pitchFamily="18" charset="0"/>
                      </a:rPr>
                      <m:t>~20</m:t>
                    </m:r>
                    <m:r>
                      <a:rPr lang="en-US" altLang="ja-JP" sz="170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altLang="ja-JP" sz="1708" dirty="0">
                    <a:latin typeface="Times" pitchFamily="2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70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70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1708" i="1">
                            <a:latin typeface="Cambria Math" panose="02040503050406030204" pitchFamily="18" charset="0"/>
                          </a:rPr>
                          <m:t>𝑐𝑝</m:t>
                        </m:r>
                      </m:sub>
                    </m:sSub>
                    <m:r>
                      <a:rPr lang="en-US" altLang="ja-JP" sz="1708" i="1">
                        <a:latin typeface="Cambria Math" panose="02040503050406030204" pitchFamily="18" charset="0"/>
                      </a:rPr>
                      <m:t>=−90</m:t>
                    </m:r>
                    <m:r>
                      <a:rPr lang="en-US" altLang="ja-JP" sz="170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ja-JP" sz="1708" dirty="0">
                    <a:latin typeface="Times" pitchFamily="2" charset="0"/>
                    <a:ea typeface="Cambria Math" panose="02040503050406030204" pitchFamily="18" charset="0"/>
                  </a:rPr>
                  <a:t> /  ~</a:t>
                </a:r>
                <a14:m>
                  <m:oMath xmlns:m="http://schemas.openxmlformats.org/officeDocument/2006/math">
                    <m:r>
                      <a:rPr lang="en-US" altLang="ja-JP" sz="1708" i="1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altLang="ja-JP" sz="170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altLang="ja-JP" sz="1708" dirty="0">
                    <a:latin typeface="Times" pitchFamily="2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70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70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1708" i="1">
                            <a:latin typeface="Cambria Math" panose="02040503050406030204" pitchFamily="18" charset="0"/>
                          </a:rPr>
                          <m:t>𝑐𝑝</m:t>
                        </m:r>
                      </m:sub>
                    </m:sSub>
                    <m:r>
                      <a:rPr lang="en-US" altLang="ja-JP" sz="1708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altLang="ja-JP" sz="170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altLang="ja-JP" sz="1708" dirty="0">
                  <a:latin typeface="Times" pitchFamily="2" charset="0"/>
                </a:endParaRPr>
              </a:p>
              <a:p>
                <a:pPr>
                  <a:lnSpc>
                    <a:spcPct val="100000"/>
                  </a:lnSpc>
                  <a:buSzPct val="80000"/>
                </a:pPr>
                <a:r>
                  <a:rPr lang="en-US" altLang="ja-JP" sz="1708" dirty="0">
                    <a:solidFill>
                      <a:srgbClr val="0432FF"/>
                    </a:solidFill>
                    <a:latin typeface="Times" pitchFamily="2" charset="0"/>
                  </a:rPr>
                  <a:t>Reduction of systematic uncertainty has sizable impact</a:t>
                </a:r>
              </a:p>
              <a:p>
                <a:pPr marL="345132" lvl="1" indent="-241593">
                  <a:buSzPct val="80000"/>
                  <a:buFont typeface="Wingdings" pitchFamily="2" charset="2"/>
                  <a:buChar char="Ø"/>
                </a:pPr>
                <a:r>
                  <a:rPr lang="en-US" altLang="ja-JP" sz="1708" dirty="0">
                    <a:solidFill>
                      <a:srgbClr val="0432FF"/>
                    </a:solidFill>
                    <a:latin typeface="Times" pitchFamily="2" charset="0"/>
                  </a:rPr>
                  <a:t>Upgrade of ND280 + 1kton scale water Cherenkov (IWCD) </a:t>
                </a:r>
                <a:endParaRPr lang="en-US" altLang="ja-JP" sz="1708" i="1" dirty="0">
                  <a:solidFill>
                    <a:srgbClr val="0432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5132" lvl="1" indent="-241593">
                  <a:buSzPct val="80000"/>
                  <a:buFont typeface="Wingdings" pitchFamily="2" charset="2"/>
                  <a:buChar char="Ø"/>
                </a:pPr>
                <a:r>
                  <a:rPr lang="en-US" altLang="ja-JP" sz="1708" dirty="0">
                    <a:solidFill>
                      <a:srgbClr val="0432FF"/>
                    </a:solidFill>
                    <a:latin typeface="Times" pitchFamily="2" charset="0"/>
                  </a:rPr>
                  <a:t>Aim to suppress detector error below 1%</a:t>
                </a: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6662379-DB18-214C-B6DD-EF59B46522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2249" y="4125695"/>
                <a:ext cx="5781750" cy="2010483"/>
              </a:xfrm>
              <a:blipFill>
                <a:blip r:embed="rId6"/>
                <a:stretch>
                  <a:fillRect l="-439" t="-625" r="-877" b="-5000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4FFDFC7-9C03-A04A-B50E-DD77B720879F}"/>
              </a:ext>
            </a:extLst>
          </p:cNvPr>
          <p:cNvSpPr txBox="1"/>
          <p:nvPr/>
        </p:nvSpPr>
        <p:spPr>
          <a:xfrm>
            <a:off x="768699" y="1540405"/>
            <a:ext cx="3174401" cy="331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53" dirty="0">
                <a:latin typeface="Times" pitchFamily="2" charset="0"/>
              </a:rPr>
              <a:t>Projected sensitivity to CPV</a:t>
            </a:r>
            <a:endParaRPr kumimoji="1" lang="ja-JP" altLang="en-US" sz="1553">
              <a:latin typeface="Times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36FB243-ADDF-7140-8B9D-B2D301C9408B}"/>
                  </a:ext>
                </a:extLst>
              </p:cNvPr>
              <p:cNvSpPr txBox="1"/>
              <p:nvPr/>
            </p:nvSpPr>
            <p:spPr>
              <a:xfrm>
                <a:off x="3396329" y="1526668"/>
                <a:ext cx="3300354" cy="33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553" dirty="0">
                    <a:latin typeface="Times" pitchFamily="2" charset="0"/>
                  </a:rPr>
                  <a:t>Fraction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55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55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1553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ja-JP" sz="1553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553" dirty="0">
                    <a:latin typeface="Times" pitchFamily="2" charset="0"/>
                  </a:rPr>
                  <a:t>to exclude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sz="1553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1553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altLang="ja-JP" sz="155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55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altLang="ja-JP" sz="1553" i="1">
                                <a:latin typeface="Cambria Math" panose="02040503050406030204" pitchFamily="18" charset="0"/>
                              </a:rPr>
                              <m:t>𝐶𝑃</m:t>
                            </m:r>
                          </m:sub>
                        </m:sSub>
                        <m:r>
                          <a:rPr lang="en-US" altLang="ja-JP" sz="1553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func>
                  </m:oMath>
                </a14:m>
                <a:r>
                  <a:rPr lang="en-US" altLang="ja-JP" sz="1553" dirty="0">
                    <a:latin typeface="Times" pitchFamily="2" charset="0"/>
                  </a:rPr>
                  <a:t> </a:t>
                </a:r>
                <a:endParaRPr kumimoji="1" lang="ja-JP" altLang="en-US" sz="1553"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36FB243-ADDF-7140-8B9D-B2D301C94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329" y="1526668"/>
                <a:ext cx="3300354" cy="331309"/>
              </a:xfrm>
              <a:prstGeom prst="rect">
                <a:avLst/>
              </a:prstGeom>
              <a:blipFill>
                <a:blip r:embed="rId7"/>
                <a:stretch>
                  <a:fillRect l="-1149" t="-3704" b="-22222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3490B8C-0BE7-CB40-B0C7-440AF735F635}"/>
                  </a:ext>
                </a:extLst>
              </p:cNvPr>
              <p:cNvSpPr txBox="1"/>
              <p:nvPr/>
            </p:nvSpPr>
            <p:spPr>
              <a:xfrm>
                <a:off x="6925709" y="1540405"/>
                <a:ext cx="2584775" cy="33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553" dirty="0">
                    <a:latin typeface="Times" pitchFamily="2" charset="0"/>
                  </a:rPr>
                  <a:t>Precision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55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55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1553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kumimoji="1" lang="en-US" altLang="ja-JP" sz="1553" dirty="0">
                    <a:latin typeface="Times" pitchFamily="2" charset="0"/>
                  </a:rPr>
                  <a:t> </a:t>
                </a:r>
                <a:r>
                  <a:rPr lang="en-US" altLang="ja-JP" sz="1553" dirty="0">
                    <a:latin typeface="Times" pitchFamily="2" charset="0"/>
                  </a:rPr>
                  <a:t>measurement</a:t>
                </a:r>
                <a:endParaRPr kumimoji="1" lang="ja-JP" altLang="en-US" sz="1553"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3490B8C-0BE7-CB40-B0C7-440AF735F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709" y="1540405"/>
                <a:ext cx="2584775" cy="331309"/>
              </a:xfrm>
              <a:prstGeom prst="rect">
                <a:avLst/>
              </a:prstGeom>
              <a:blipFill>
                <a:blip r:embed="rId8"/>
                <a:stretch>
                  <a:fillRect l="-1471" t="-3704" r="-980" b="-22222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BE28E058-15FC-3A4F-BE36-70FCB4E2A5C4}"/>
              </a:ext>
            </a:extLst>
          </p:cNvPr>
          <p:cNvSpPr/>
          <p:nvPr/>
        </p:nvSpPr>
        <p:spPr>
          <a:xfrm>
            <a:off x="310395" y="1507479"/>
            <a:ext cx="9304041" cy="2422239"/>
          </a:xfrm>
          <a:prstGeom prst="roundRect">
            <a:avLst>
              <a:gd name="adj" fmla="val 9557"/>
            </a:avLst>
          </a:prstGeom>
          <a:noFill/>
          <a:ln>
            <a:solidFill>
              <a:srgbClr val="FF4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6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9D56F51C-BF18-2445-9E01-92CEA0C77D73}"/>
                  </a:ext>
                </a:extLst>
              </p:cNvPr>
              <p:cNvSpPr txBox="1"/>
              <p:nvPr/>
            </p:nvSpPr>
            <p:spPr>
              <a:xfrm>
                <a:off x="296430" y="1513445"/>
                <a:ext cx="530338" cy="331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553" i="1">
                              <a:solidFill>
                                <a:srgbClr val="FF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553" i="1">
                              <a:solidFill>
                                <a:srgbClr val="FF4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kumimoji="1" lang="en-US" altLang="ja-JP" sz="1553" i="1">
                              <a:solidFill>
                                <a:srgbClr val="FF40FF"/>
                              </a:solidFill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</m:oMath>
                  </m:oMathPara>
                </a14:m>
                <a:endParaRPr kumimoji="1" lang="ja-JP" altLang="en-US" sz="1553">
                  <a:solidFill>
                    <a:srgbClr val="FF40FF"/>
                  </a:solidFill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9D56F51C-BF18-2445-9E01-92CEA0C77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30" y="1513445"/>
                <a:ext cx="530338" cy="33130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503B2A19-4077-A742-8521-9E3225BFCC23}"/>
              </a:ext>
            </a:extLst>
          </p:cNvPr>
          <p:cNvSpPr/>
          <p:nvPr/>
        </p:nvSpPr>
        <p:spPr>
          <a:xfrm>
            <a:off x="6085826" y="3972705"/>
            <a:ext cx="3528610" cy="2220020"/>
          </a:xfrm>
          <a:prstGeom prst="roundRect">
            <a:avLst>
              <a:gd name="adj" fmla="val 9557"/>
            </a:avLst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6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BC54CCAC-43A6-DB4F-BE0B-45BFADA51C8E}"/>
                  </a:ext>
                </a:extLst>
              </p:cNvPr>
              <p:cNvSpPr txBox="1"/>
              <p:nvPr/>
            </p:nvSpPr>
            <p:spPr>
              <a:xfrm>
                <a:off x="7328775" y="4540549"/>
                <a:ext cx="1001877" cy="331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553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553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ja-JP" sz="1553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kumimoji="1" lang="en-US" altLang="ja-JP" sz="1553" dirty="0">
                    <a:solidFill>
                      <a:srgbClr val="00B0F0"/>
                    </a:solidFill>
                    <a:latin typeface="Times" pitchFamily="2" charset="0"/>
                  </a:rPr>
                  <a:t> octant</a:t>
                </a:r>
                <a:endParaRPr kumimoji="1" lang="ja-JP" altLang="en-US" sz="1553">
                  <a:solidFill>
                    <a:srgbClr val="00B0F0"/>
                  </a:solidFill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BC54CCAC-43A6-DB4F-BE0B-45BFADA51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775" y="4540549"/>
                <a:ext cx="1001877" cy="331309"/>
              </a:xfrm>
              <a:prstGeom prst="rect">
                <a:avLst/>
              </a:prstGeom>
              <a:blipFill>
                <a:blip r:embed="rId10"/>
                <a:stretch>
                  <a:fillRect t="-3704" r="-2469" b="-22222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C85CFC3A-BDD8-A548-A1EC-5DA6AE96A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630" y="0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>
              <a:defRPr lang="en-US"/>
            </a:defPPr>
            <a:lvl1pPr marL="0" algn="r" defTabSz="332796" rtl="0" eaLnBrk="1" latinLnBrk="0" hangingPunct="1">
              <a:defRPr sz="8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2796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5592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8388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184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63979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6775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9571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2367" algn="l" defTabSz="332796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CEB773-52AB-654C-9937-66FAED733BA9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1A93B03B-BAC6-2245-857C-2A971C949198}"/>
                  </a:ext>
                </a:extLst>
              </p:cNvPr>
              <p:cNvSpPr/>
              <p:nvPr/>
            </p:nvSpPr>
            <p:spPr>
              <a:xfrm>
                <a:off x="8036517" y="1265185"/>
                <a:ext cx="1513027" cy="283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ja-JP" sz="1243">
                          <a:latin typeface="Cambria Math" panose="02040503050406030204" pitchFamily="18" charset="0"/>
                        </a:rPr>
                        <m:t>1.3</m:t>
                      </m:r>
                      <m:r>
                        <m:rPr>
                          <m:nor/>
                        </m:rPr>
                        <a:rPr kumimoji="1" lang="en-US" altLang="ja-JP" sz="1243">
                          <a:latin typeface="Cambria Math" panose="02040503050406030204" pitchFamily="18" charset="0"/>
                        </a:rPr>
                        <m:t>MW</m:t>
                      </m:r>
                      <m:r>
                        <a:rPr kumimoji="1" lang="en-US" altLang="ja-JP" sz="1243" i="1">
                          <a:latin typeface="Cambria Math" panose="02040503050406030204" pitchFamily="18" charset="0"/>
                        </a:rPr>
                        <m:t>, 10</m:t>
                      </m:r>
                      <m:r>
                        <m:rPr>
                          <m:nor/>
                        </m:rPr>
                        <a:rPr kumimoji="1" lang="en-US" altLang="ja-JP" sz="1243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ja-JP" sz="1243">
                          <a:latin typeface="Cambria Math" panose="02040503050406030204" pitchFamily="18" charset="0"/>
                        </a:rPr>
                        <m:t>years</m:t>
                      </m:r>
                    </m:oMath>
                  </m:oMathPara>
                </a14:m>
                <a:endParaRPr lang="ja-JP" altLang="en-US" sz="1243"/>
              </a:p>
            </p:txBody>
          </p:sp>
        </mc:Choice>
        <mc:Fallback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1A93B03B-BAC6-2245-857C-2A971C9491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6517" y="1265185"/>
                <a:ext cx="1513027" cy="283604"/>
              </a:xfrm>
              <a:prstGeom prst="rect">
                <a:avLst/>
              </a:prstGeom>
              <a:blipFill>
                <a:blip r:embed="rId11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E8A6426-7279-DB4F-B8A3-AC9C7717B461}"/>
              </a:ext>
            </a:extLst>
          </p:cNvPr>
          <p:cNvCxnSpPr>
            <a:cxnSpLocks/>
          </p:cNvCxnSpPr>
          <p:nvPr/>
        </p:nvCxnSpPr>
        <p:spPr>
          <a:xfrm>
            <a:off x="3367334" y="2002917"/>
            <a:ext cx="0" cy="540999"/>
          </a:xfrm>
          <a:prstGeom prst="straightConnector1">
            <a:avLst/>
          </a:prstGeom>
          <a:ln w="31750">
            <a:solidFill>
              <a:srgbClr val="0432FF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F51DA83-ADB1-C24E-B9F4-E41B70806880}"/>
              </a:ext>
            </a:extLst>
          </p:cNvPr>
          <p:cNvSpPr txBox="1"/>
          <p:nvPr/>
        </p:nvSpPr>
        <p:spPr>
          <a:xfrm>
            <a:off x="1202292" y="1925975"/>
            <a:ext cx="1316295" cy="57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53" dirty="0">
                <a:solidFill>
                  <a:srgbClr val="0432FF"/>
                </a:solidFill>
                <a:latin typeface="Times" pitchFamily="2" charset="0"/>
              </a:rPr>
              <a:t>Impact of syst. </a:t>
            </a:r>
            <a:br>
              <a:rPr kumimoji="1" lang="en-US" altLang="ja-JP" sz="1553" dirty="0">
                <a:solidFill>
                  <a:srgbClr val="0432FF"/>
                </a:solidFill>
                <a:latin typeface="Times" pitchFamily="2" charset="0"/>
              </a:rPr>
            </a:br>
            <a:r>
              <a:rPr kumimoji="1" lang="en-US" altLang="ja-JP" sz="1553" dirty="0">
                <a:solidFill>
                  <a:srgbClr val="0432FF"/>
                </a:solidFill>
                <a:latin typeface="Times" pitchFamily="2" charset="0"/>
              </a:rPr>
              <a:t>after 10yr</a:t>
            </a:r>
            <a:endParaRPr kumimoji="1" lang="ja-JP" altLang="en-US" sz="1553">
              <a:solidFill>
                <a:srgbClr val="0432FF"/>
              </a:solidFill>
              <a:latin typeface="Times" pitchFamily="2" charset="0"/>
            </a:endParaRPr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57330D40-EC7B-924B-85FA-8560270C628A}"/>
              </a:ext>
            </a:extLst>
          </p:cNvPr>
          <p:cNvSpPr/>
          <p:nvPr/>
        </p:nvSpPr>
        <p:spPr>
          <a:xfrm>
            <a:off x="2214640" y="2214673"/>
            <a:ext cx="1142062" cy="123487"/>
          </a:xfrm>
          <a:custGeom>
            <a:avLst/>
            <a:gdLst>
              <a:gd name="connsiteX0" fmla="*/ 0 w 1470992"/>
              <a:gd name="connsiteY0" fmla="*/ 0 h 159053"/>
              <a:gd name="connsiteX1" fmla="*/ 649357 w 1470992"/>
              <a:gd name="connsiteY1" fmla="*/ 159027 h 159053"/>
              <a:gd name="connsiteX2" fmla="*/ 887896 w 1470992"/>
              <a:gd name="connsiteY2" fmla="*/ 13253 h 159053"/>
              <a:gd name="connsiteX3" fmla="*/ 1470992 w 1470992"/>
              <a:gd name="connsiteY3" fmla="*/ 92766 h 159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0992" h="159053">
                <a:moveTo>
                  <a:pt x="0" y="0"/>
                </a:moveTo>
                <a:cubicBezTo>
                  <a:pt x="250687" y="78409"/>
                  <a:pt x="501374" y="156818"/>
                  <a:pt x="649357" y="159027"/>
                </a:cubicBezTo>
                <a:cubicBezTo>
                  <a:pt x="797340" y="161236"/>
                  <a:pt x="750957" y="24297"/>
                  <a:pt x="887896" y="13253"/>
                </a:cubicBezTo>
                <a:cubicBezTo>
                  <a:pt x="1024835" y="2210"/>
                  <a:pt x="1247913" y="47488"/>
                  <a:pt x="1470992" y="92766"/>
                </a:cubicBezTo>
              </a:path>
            </a:pathLst>
          </a:cu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61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C33FD2D-01B5-A649-933A-DDB98D01D314}"/>
              </a:ext>
            </a:extLst>
          </p:cNvPr>
          <p:cNvSpPr txBox="1">
            <a:spLocks/>
          </p:cNvSpPr>
          <p:nvPr/>
        </p:nvSpPr>
        <p:spPr>
          <a:xfrm>
            <a:off x="7523361" y="6716419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JP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  <a:sym typeface="ヒラギノ角ゴ Pro W3"/>
              </a:defRPr>
            </a:lvl1pPr>
            <a:lvl2pPr marL="457200" marR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2pPr>
            <a:lvl3pPr marL="914400" marR="0" indent="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3pPr>
            <a:lvl4pPr marL="1371600" marR="0" indent="1028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4pPr>
            <a:lvl5pPr marL="1828800" marR="0" indent="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5pPr>
            <a:lvl6pPr marL="2286000" marR="0" indent="1714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6pPr>
            <a:lvl7pPr marL="2743200" marR="0" indent="2057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7pPr>
            <a:lvl8pPr marL="3200400" marR="0" indent="2400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8pPr>
            <a:lvl9pPr marL="3657600" marR="0" indent="2743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9pPr>
          </a:lstStyle>
          <a:p>
            <a:fld id="{9A822A00-BB5A-FD4D-8AB0-DE9861598890}" type="slidenum">
              <a:rPr lang="en-JP" sz="1310"/>
              <a:pPr/>
              <a:t>25</a:t>
            </a:fld>
            <a:endParaRPr lang="en-JP" sz="1310" dirty="0"/>
          </a:p>
        </p:txBody>
      </p:sp>
    </p:spTree>
    <p:extLst>
      <p:ext uri="{BB962C8B-B14F-4D97-AF65-F5344CB8AC3E}">
        <p14:creationId xmlns:p14="http://schemas.microsoft.com/office/powerpoint/2010/main" val="3813262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est of Grand Unified Theories…"/>
          <p:cNvSpPr txBox="1">
            <a:spLocks noGrp="1"/>
          </p:cNvSpPr>
          <p:nvPr>
            <p:ph type="body" sz="half" idx="1"/>
          </p:nvPr>
        </p:nvSpPr>
        <p:spPr>
          <a:xfrm>
            <a:off x="343319" y="536635"/>
            <a:ext cx="5370695" cy="2773165"/>
          </a:xfrm>
          <a:prstGeom prst="rect">
            <a:avLst/>
          </a:prstGeom>
        </p:spPr>
        <p:txBody>
          <a:bodyPr vert="horz" lIns="27732" tIns="27732" rIns="27732" bIns="27732" rtlCol="0" anchor="ctr">
            <a:normAutofit/>
          </a:bodyPr>
          <a:lstStyle/>
          <a:p>
            <a:pPr marL="508438" indent="-323552">
              <a:buSzPct val="171000"/>
              <a:defRPr sz="4000">
                <a:solidFill>
                  <a:srgbClr val="E324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 dirty="0"/>
              <a:t>Test of Grand Unified Theories</a:t>
            </a:r>
            <a:r>
              <a:rPr lang="en-US" sz="2800" dirty="0"/>
              <a:t> (GUT)</a:t>
            </a:r>
            <a:endParaRPr sz="2800" dirty="0">
              <a:solidFill>
                <a:srgbClr val="000000"/>
              </a:solidFill>
            </a:endParaRPr>
          </a:p>
          <a:p>
            <a:pPr marL="758035" lvl="1" indent="-323552">
              <a:buClr>
                <a:srgbClr val="000000"/>
              </a:buClr>
              <a:buSzPct val="171000"/>
              <a:defRPr>
                <a:solidFill>
                  <a:srgbClr val="E324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0000"/>
                </a:solidFill>
              </a:rPr>
              <a:t>Look for direct transition of quarks to </a:t>
            </a:r>
            <a:r>
              <a:rPr dirty="0" err="1">
                <a:solidFill>
                  <a:srgbClr val="000000"/>
                </a:solidFill>
              </a:rPr>
              <a:t>leptons→Direct</a:t>
            </a:r>
            <a:r>
              <a:rPr dirty="0">
                <a:solidFill>
                  <a:srgbClr val="000000"/>
                </a:solidFill>
              </a:rPr>
              <a:t> test of GUT</a:t>
            </a:r>
          </a:p>
          <a:p>
            <a:pPr marL="758035" lvl="1" indent="-323552">
              <a:buClr>
                <a:srgbClr val="000000"/>
              </a:buClr>
              <a:buSzPct val="171000"/>
              <a:defRPr>
                <a:solidFill>
                  <a:srgbClr val="E324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0000"/>
                </a:solidFill>
              </a:rPr>
              <a:t>Unique (Unreachable by colliders)</a:t>
            </a:r>
          </a:p>
        </p:txBody>
      </p:sp>
      <p:sp>
        <p:nvSpPr>
          <p:cNvPr id="602" name="p→e+π0: Dominant decay mode predicted by many general GUT…"/>
          <p:cNvSpPr/>
          <p:nvPr/>
        </p:nvSpPr>
        <p:spPr>
          <a:xfrm>
            <a:off x="526440" y="3157673"/>
            <a:ext cx="5287275" cy="2494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732" tIns="27732" rIns="27732" bIns="27732"/>
          <a:lstStyle/>
          <a:p>
            <a:pPr marL="323552" indent="-323552">
              <a:buSzPct val="171000"/>
              <a:buChar char="•"/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rPr sz="2912" dirty="0" err="1"/>
              <a:t>p→e</a:t>
            </a:r>
            <a:r>
              <a:rPr sz="2912" baseline="31999" dirty="0"/>
              <a:t>+</a:t>
            </a:r>
            <a:r>
              <a:rPr sz="2912" dirty="0"/>
              <a:t>π</a:t>
            </a:r>
            <a:r>
              <a:rPr sz="2912" baseline="31999" dirty="0"/>
              <a:t>0</a:t>
            </a:r>
            <a:r>
              <a:rPr sz="2912" dirty="0"/>
              <a:t>: Dominant decay mode predicted by many general GUT</a:t>
            </a:r>
          </a:p>
          <a:p>
            <a:pPr marL="508438" lvl="1" indent="-323552">
              <a:buSzPct val="171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84" dirty="0"/>
              <a:t>HK’s high mass and unbound proton will enable us to reach (</a:t>
            </a:r>
            <a:r>
              <a:rPr sz="2184" dirty="0" err="1"/>
              <a:t>τ</a:t>
            </a:r>
            <a:r>
              <a:rPr sz="2184" baseline="-5999" dirty="0" err="1"/>
              <a:t>proton</a:t>
            </a:r>
            <a:r>
              <a:rPr sz="2184" baseline="-5999" dirty="0"/>
              <a:t> </a:t>
            </a:r>
            <a:r>
              <a:rPr sz="2184" dirty="0"/>
              <a:t>/ Br) ~10</a:t>
            </a:r>
            <a:r>
              <a:rPr sz="2184" baseline="31999" dirty="0"/>
              <a:t>35</a:t>
            </a:r>
            <a:r>
              <a:rPr sz="2184" dirty="0"/>
              <a:t> years</a:t>
            </a:r>
          </a:p>
        </p:txBody>
      </p:sp>
      <p:sp>
        <p:nvSpPr>
          <p:cNvPr id="603" name="Nucleon Decay Searches"/>
          <p:cNvSpPr/>
          <p:nvPr/>
        </p:nvSpPr>
        <p:spPr>
          <a:xfrm>
            <a:off x="539425" y="-122046"/>
            <a:ext cx="9299343" cy="89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b"/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sz="3931" dirty="0"/>
              <a:t>Nucleon Decay Searches</a:t>
            </a:r>
          </a:p>
        </p:txBody>
      </p:sp>
      <p:sp>
        <p:nvSpPr>
          <p:cNvPr id="604" name="Ambitious physics goals…"/>
          <p:cNvSpPr/>
          <p:nvPr/>
        </p:nvSpPr>
        <p:spPr>
          <a:xfrm>
            <a:off x="513476" y="5437009"/>
            <a:ext cx="4760599" cy="277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732" tIns="27732" rIns="27732" bIns="27732"/>
          <a:lstStyle/>
          <a:p>
            <a:pPr marL="323552" indent="-323552">
              <a:buSzPct val="171000"/>
              <a:buChar char="•"/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rPr sz="2912" dirty="0"/>
              <a:t>Ambitious physics goals</a:t>
            </a:r>
          </a:p>
          <a:p>
            <a:pPr marL="508438" lvl="1" indent="-323552">
              <a:buSzPct val="171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84" dirty="0"/>
              <a:t>Determination of GUT scale</a:t>
            </a:r>
          </a:p>
          <a:p>
            <a:pPr marL="508438" lvl="1" indent="-323552">
              <a:buSzPct val="171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84" dirty="0"/>
              <a:t>Gauge symmetry group, test of SUSY models</a:t>
            </a:r>
          </a:p>
        </p:txBody>
      </p:sp>
      <p:sp>
        <p:nvSpPr>
          <p:cNvPr id="6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62893" y="6729545"/>
            <a:ext cx="249585" cy="26807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grpSp>
        <p:nvGrpSpPr>
          <p:cNvPr id="608" name="Group"/>
          <p:cNvGrpSpPr/>
          <p:nvPr/>
        </p:nvGrpSpPr>
        <p:grpSpPr>
          <a:xfrm>
            <a:off x="6134967" y="3969367"/>
            <a:ext cx="2931032" cy="2874061"/>
            <a:chOff x="33464" y="310896"/>
            <a:chExt cx="4026891" cy="3948618"/>
          </a:xfrm>
        </p:grpSpPr>
        <p:pic>
          <p:nvPicPr>
            <p:cNvPr id="606" name="droppedImage.pdf" descr="droppedImage.pdf"/>
            <p:cNvPicPr>
              <a:picLocks noChangeAspect="1"/>
            </p:cNvPicPr>
            <p:nvPr/>
          </p:nvPicPr>
          <p:blipFill>
            <a:blip r:embed="rId2"/>
            <a:srcRect t="502" r="30443" b="25125"/>
            <a:stretch>
              <a:fillRect/>
            </a:stretch>
          </p:blipFill>
          <p:spPr>
            <a:xfrm>
              <a:off x="33464" y="2608600"/>
              <a:ext cx="4026891" cy="1650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7" name="p→e+π0"/>
            <p:cNvSpPr/>
            <p:nvPr/>
          </p:nvSpPr>
          <p:spPr>
            <a:xfrm>
              <a:off x="956061" y="310896"/>
              <a:ext cx="2175597" cy="799894"/>
            </a:xfrm>
            <a:prstGeom prst="rect">
              <a:avLst/>
            </a:prstGeom>
            <a:solidFill>
              <a:srgbClr val="FFDAD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7732" tIns="27732" rIns="27732" bIns="27732" numCol="1" anchor="ctr">
              <a:noAutofit/>
            </a:bodyPr>
            <a:lstStyle/>
            <a:p>
              <a:pPr>
                <a:defRPr sz="4000"/>
              </a:pPr>
              <a:r>
                <a:rPr sz="2912"/>
                <a:t>p→e</a:t>
              </a:r>
              <a:r>
                <a:rPr sz="2912" baseline="31999"/>
                <a:t>+</a:t>
              </a:r>
              <a:r>
                <a:rPr sz="2912"/>
                <a:t>π</a:t>
              </a:r>
              <a:r>
                <a:rPr sz="2912" baseline="31999"/>
                <a:t>0</a:t>
              </a:r>
            </a:p>
          </p:txBody>
        </p:sp>
      </p:grpSp>
      <p:grpSp>
        <p:nvGrpSpPr>
          <p:cNvPr id="614" name="Group"/>
          <p:cNvGrpSpPr/>
          <p:nvPr/>
        </p:nvGrpSpPr>
        <p:grpSpPr>
          <a:xfrm>
            <a:off x="5595660" y="1474898"/>
            <a:ext cx="4109851" cy="2381012"/>
            <a:chOff x="0" y="0"/>
            <a:chExt cx="5646448" cy="3271227"/>
          </a:xfrm>
        </p:grpSpPr>
        <p:pic>
          <p:nvPicPr>
            <p:cNvPr id="609" name="droppedImage.tiff" descr="dropped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699000" cy="32712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0" name="Star"/>
            <p:cNvSpPr/>
            <p:nvPr/>
          </p:nvSpPr>
          <p:spPr>
            <a:xfrm>
              <a:off x="4055571" y="1976780"/>
              <a:ext cx="362353" cy="333131"/>
            </a:xfrm>
            <a:prstGeom prst="star5">
              <a:avLst>
                <a:gd name="adj" fmla="val 12769"/>
                <a:gd name="hf" fmla="val 105146"/>
                <a:gd name="vf" fmla="val 110557"/>
              </a:avLst>
            </a:prstGeom>
            <a:solidFill>
              <a:srgbClr val="FFFC4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6976" tIns="36976" rIns="36976" bIns="36976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12"/>
            </a:p>
          </p:txBody>
        </p:sp>
        <p:sp>
          <p:nvSpPr>
            <p:cNvPr id="611" name="Grand Unification?"/>
            <p:cNvSpPr/>
            <p:nvPr/>
          </p:nvSpPr>
          <p:spPr>
            <a:xfrm>
              <a:off x="3069665" y="193283"/>
              <a:ext cx="2082802" cy="841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6976" tIns="36976" rIns="36976" bIns="36976" numCol="1" anchor="ctr">
              <a:spAutoFit/>
            </a:bodyPr>
            <a:lstStyle>
              <a:lvl1pPr>
                <a:defRPr sz="2400"/>
              </a:lvl1pPr>
            </a:lstStyle>
            <a:p>
              <a:r>
                <a:rPr sz="1747"/>
                <a:t>Grand Unification?</a:t>
              </a:r>
            </a:p>
          </p:txBody>
        </p:sp>
        <p:sp>
          <p:nvSpPr>
            <p:cNvPr id="612" name="Arrow"/>
            <p:cNvSpPr/>
            <p:nvPr/>
          </p:nvSpPr>
          <p:spPr>
            <a:xfrm rot="5400000">
              <a:off x="3944647" y="1329919"/>
              <a:ext cx="584201" cy="317501"/>
            </a:xfrm>
            <a:prstGeom prst="rightArrow">
              <a:avLst>
                <a:gd name="adj1" fmla="val 34304"/>
                <a:gd name="adj2" fmla="val 107244"/>
              </a:avLst>
            </a:prstGeom>
            <a:solidFill>
              <a:srgbClr val="9929B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7732" tIns="27732" rIns="27732" bIns="27732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  <a:endParaRPr sz="2766"/>
            </a:p>
          </p:txBody>
        </p:sp>
        <p:sp>
          <p:nvSpPr>
            <p:cNvPr id="613" name="Proton decays !"/>
            <p:cNvSpPr/>
            <p:nvPr/>
          </p:nvSpPr>
          <p:spPr>
            <a:xfrm>
              <a:off x="2966747" y="2324997"/>
              <a:ext cx="2679701" cy="47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C4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6976" tIns="36976" rIns="36976" bIns="36976" numCol="1" anchor="ctr">
              <a:spAutoFit/>
            </a:bodyPr>
            <a:lstStyle>
              <a:lvl1pPr>
                <a:defRPr sz="2400" b="1"/>
              </a:lvl1pPr>
            </a:lstStyle>
            <a:p>
              <a:r>
                <a:rPr sz="1747"/>
                <a:t>Proton decays !</a:t>
              </a:r>
            </a:p>
          </p:txBody>
        </p:sp>
      </p:grpSp>
      <p:pic>
        <p:nvPicPr>
          <p:cNvPr id="6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647" y="4415623"/>
            <a:ext cx="4628702" cy="119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rrow&#10;&#10;Description automatically generated with low confidence">
            <a:extLst>
              <a:ext uri="{FF2B5EF4-FFF2-40B4-BE49-F238E27FC236}">
                <a16:creationId xmlns:a16="http://schemas.microsoft.com/office/drawing/2014/main" id="{E59ED108-D5F2-804C-BD60-B9C54E404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72" y="725780"/>
            <a:ext cx="4645441" cy="8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9091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4E098C-162A-4C4F-85B0-9E163569F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08" y="258940"/>
            <a:ext cx="9463409" cy="729216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WATER CHERENKOV DETECTOR: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0110928-4FE4-A34C-8C7A-556F5AE70F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0897" y="4302703"/>
                <a:ext cx="6390503" cy="1764383"/>
              </a:xfrm>
            </p:spPr>
            <p:txBody>
              <a:bodyPr>
                <a:noAutofit/>
              </a:bodyPr>
              <a:lstStyle/>
              <a:p>
                <a:pPr marL="138053" indent="-138053"/>
                <a:r>
                  <a:rPr lang="en-US" altLang="ja-JP" sz="1863" dirty="0"/>
                  <a:t>Cherenkov ring</a:t>
                </a:r>
              </a:p>
              <a:p>
                <a:pPr marL="473324" lvl="1" indent="-266245">
                  <a:buSzPct val="80000"/>
                  <a:buFont typeface="Wingdings" pitchFamily="2" charset="2"/>
                  <a:buChar char="Ø"/>
                </a:pPr>
                <a:r>
                  <a:rPr lang="en-US" altLang="ja-JP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Particle identification (&gt;99% efficiency for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altLang="ja-JP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 separation)</a:t>
                </a:r>
              </a:p>
              <a:p>
                <a:pPr marL="473324" lvl="1" indent="-266245">
                  <a:buSzPct val="80000"/>
                  <a:buFont typeface="Wingdings" pitchFamily="2" charset="2"/>
                  <a:buChar char="Ø"/>
                </a:pPr>
                <a:r>
                  <a:rPr lang="en-US" altLang="ja-JP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Momentum reconstruction (energy and direction)</a:t>
                </a:r>
              </a:p>
              <a:p>
                <a:pPr marL="138053" indent="-138053"/>
                <a:r>
                  <a:rPr lang="en-US" altLang="ja-JP" sz="1863" dirty="0"/>
                  <a:t>Unbound proton for high sensitivity proton decay searches</a:t>
                </a:r>
              </a:p>
              <a:p>
                <a:pPr marL="138053" indent="-138053"/>
                <a:r>
                  <a:rPr lang="en-US" altLang="ja-JP" sz="1863" dirty="0"/>
                  <a:t>Scalable to larger mass </a:t>
                </a:r>
                <a14:m>
                  <m:oMath xmlns:m="http://schemas.openxmlformats.org/officeDocument/2006/math">
                    <m:r>
                      <a:rPr lang="en-US" altLang="ja-JP" sz="186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ja-JP" sz="1863" dirty="0"/>
                  <a:t> rare process (proton decays and neutrinos)</a:t>
                </a:r>
              </a:p>
              <a:p>
                <a:pPr marL="138053" indent="-138053"/>
                <a:r>
                  <a:rPr lang="en-US" altLang="ja-JP" sz="1863" dirty="0"/>
                  <a:t>Well established technology </a:t>
                </a:r>
                <a14:m>
                  <m:oMath xmlns:m="http://schemas.openxmlformats.org/officeDocument/2006/math">
                    <m:r>
                      <a:rPr lang="en-US" altLang="ja-JP" sz="186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sz="1863" dirty="0"/>
                  <a:t> next slide</a:t>
                </a:r>
                <a:endParaRPr lang="ja-JP" altLang="en-US" sz="1863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0110928-4FE4-A34C-8C7A-556F5AE70F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0897" y="4302703"/>
                <a:ext cx="6390503" cy="1764383"/>
              </a:xfrm>
              <a:blipFill>
                <a:blip r:embed="rId2"/>
                <a:stretch>
                  <a:fillRect l="-595" t="-2857" b="-104286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6397FA5F-E873-2742-B556-036E322CA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05829" y="662571"/>
            <a:ext cx="2719586" cy="308313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A45C6D7-424F-0F4E-9626-02C3E019D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11823" y="662104"/>
            <a:ext cx="2719588" cy="3084068"/>
          </a:xfrm>
          <a:prstGeom prst="rect">
            <a:avLst/>
          </a:prstGeom>
        </p:spPr>
      </p:pic>
      <p:pic>
        <p:nvPicPr>
          <p:cNvPr id="6" name="図 5" descr="cherenkov.jpg">
            <a:extLst>
              <a:ext uri="{FF2B5EF4-FFF2-40B4-BE49-F238E27FC236}">
                <a16:creationId xmlns:a16="http://schemas.microsoft.com/office/drawing/2014/main" id="{DF94E9DE-1317-284F-86F6-4B8B2B919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6" y="1108779"/>
            <a:ext cx="2825057" cy="204816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1EB7F0-24A4-CE42-AD6E-66AE58CAC2D6}"/>
              </a:ext>
            </a:extLst>
          </p:cNvPr>
          <p:cNvSpPr txBox="1"/>
          <p:nvPr/>
        </p:nvSpPr>
        <p:spPr>
          <a:xfrm>
            <a:off x="3419897" y="1439401"/>
            <a:ext cx="819455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863" dirty="0">
                <a:latin typeface="Meiryo" panose="020B0604030504040204" pitchFamily="34" charset="-128"/>
                <a:ea typeface="Meiryo" panose="020B0604030504040204" pitchFamily="34" charset="-128"/>
              </a:rPr>
              <a:t>Muon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D97AE71-3005-A24E-A749-157D13EFD136}"/>
              </a:ext>
            </a:extLst>
          </p:cNvPr>
          <p:cNvSpPr txBox="1"/>
          <p:nvPr/>
        </p:nvSpPr>
        <p:spPr>
          <a:xfrm>
            <a:off x="6423434" y="1439401"/>
            <a:ext cx="1130439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863" dirty="0">
                <a:latin typeface="Meiryo" panose="020B0604030504040204" pitchFamily="34" charset="-128"/>
                <a:ea typeface="Meiryo" panose="020B0604030504040204" pitchFamily="34" charset="-128"/>
              </a:rPr>
              <a:t>Electron</a:t>
            </a:r>
            <a:endParaRPr kumimoji="1" lang="ja-JP" altLang="en-US" sz="1863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FB1B90E5-A499-B049-9CBC-559DD416D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338" y="3993356"/>
            <a:ext cx="2680725" cy="292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C04971E-7983-C24C-B546-3486507C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23361" y="6716419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>
              <a:defRPr lang="en-JP"/>
            </a:defPPr>
            <a:lvl1pPr marL="0" algn="r" defTabSz="665592" rtl="0" eaLnBrk="1" latinLnBrk="0" hangingPunct="1">
              <a:defRPr sz="131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332796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5592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8388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184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63979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6775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9571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2367" algn="l" defTabSz="665592" rtl="0" eaLnBrk="1" latinLnBrk="0" hangingPunct="1">
              <a:defRPr sz="1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22A00-BB5A-FD4D-8AB0-DE9861598890}" type="slidenum">
              <a:rPr lang="en-JP" smtClean="0"/>
              <a:pPr/>
              <a:t>27</a:t>
            </a:fld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654800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>
            <a:extLst>
              <a:ext uri="{FF2B5EF4-FFF2-40B4-BE49-F238E27FC236}">
                <a16:creationId xmlns:a16="http://schemas.microsoft.com/office/drawing/2014/main" id="{39A79E2E-BD91-A444-AA8B-AB827CCA1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00" y="4529501"/>
            <a:ext cx="3163718" cy="11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2">
            <a:extLst>
              <a:ext uri="{FF2B5EF4-FFF2-40B4-BE49-F238E27FC236}">
                <a16:creationId xmlns:a16="http://schemas.microsoft.com/office/drawing/2014/main" id="{62DE8839-3AF1-EF4F-A39A-5E28DF0C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r="30443" b="25125"/>
          <a:stretch>
            <a:fillRect/>
          </a:stretch>
        </p:blipFill>
        <p:spPr bwMode="auto">
          <a:xfrm>
            <a:off x="1378492" y="4584964"/>
            <a:ext cx="2502781" cy="102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3">
            <a:extLst>
              <a:ext uri="{FF2B5EF4-FFF2-40B4-BE49-F238E27FC236}">
                <a16:creationId xmlns:a16="http://schemas.microsoft.com/office/drawing/2014/main" id="{BF2C3C08-D5D6-5945-9276-A5980ADFAC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4061" y="852748"/>
            <a:ext cx="5601791" cy="656315"/>
          </a:xfrm>
          <a:ln/>
        </p:spPr>
        <p:txBody>
          <a:bodyPr vert="horz" lIns="27732" tIns="27732" rIns="27732" bIns="27732" rtlCol="0" anchor="ctr">
            <a:normAutofit/>
          </a:bodyPr>
          <a:lstStyle/>
          <a:p>
            <a:pPr marL="480705" indent="-323552">
              <a:buClr>
                <a:srgbClr val="D80A05"/>
              </a:buClr>
              <a:buSzPct val="171000"/>
              <a:buFontTx/>
              <a:buChar char="•"/>
            </a:pPr>
            <a:r>
              <a:rPr lang="en-US" altLang="en-JP" sz="2912">
                <a:solidFill>
                  <a:srgbClr val="D80A05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rPr>
              <a:t>Only way to directly prove GUT</a:t>
            </a:r>
            <a:endParaRPr lang="en-US" altLang="en-JP" sz="2912">
              <a:solidFill>
                <a:srgbClr val="D80A05"/>
              </a:solidFill>
              <a:latin typeface="Gill Sans" panose="020B0502020104020203" pitchFamily="34" charset="-79"/>
              <a:sym typeface="Gill Sans" panose="020B0502020104020203" pitchFamily="34" charset="-79"/>
            </a:endParaRPr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C399548C-1A30-4045-8671-4ACBF52E38BE}"/>
              </a:ext>
            </a:extLst>
          </p:cNvPr>
          <p:cNvSpPr>
            <a:spLocks/>
          </p:cNvSpPr>
          <p:nvPr/>
        </p:nvSpPr>
        <p:spPr bwMode="auto">
          <a:xfrm>
            <a:off x="1678918" y="6479960"/>
            <a:ext cx="6455695" cy="41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27732" tIns="27732" rIns="27732" bIns="27732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2329">
                <a:cs typeface="Lucida Grande" panose="020B0600040502020204" pitchFamily="34" charset="0"/>
              </a:rPr>
              <a:t>※Searches for other modes are also important</a:t>
            </a:r>
          </a:p>
        </p:txBody>
      </p:sp>
      <p:sp>
        <p:nvSpPr>
          <p:cNvPr id="97285" name="Rectangle 5">
            <a:extLst>
              <a:ext uri="{FF2B5EF4-FFF2-40B4-BE49-F238E27FC236}">
                <a16:creationId xmlns:a16="http://schemas.microsoft.com/office/drawing/2014/main" id="{00002448-0F9A-4F4E-8B8A-8042FA9E6948}"/>
              </a:ext>
            </a:extLst>
          </p:cNvPr>
          <p:cNvSpPr>
            <a:spLocks/>
          </p:cNvSpPr>
          <p:nvPr/>
        </p:nvSpPr>
        <p:spPr bwMode="auto">
          <a:xfrm>
            <a:off x="618182" y="1504442"/>
            <a:ext cx="8569077" cy="82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27732" tIns="27732" rIns="27732" bIns="27732" anchor="ctr"/>
          <a:lstStyle>
            <a:lvl1pPr marL="406400" indent="-406400"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>
              <a:spcBef>
                <a:spcPts val="1674"/>
              </a:spcBef>
              <a:buClr>
                <a:srgbClr val="000000"/>
              </a:buClr>
              <a:buSzPct val="171000"/>
              <a:buFont typeface="Gill Sans" panose="020B0502020104020203" pitchFamily="34" charset="-79"/>
              <a:buChar char="•"/>
            </a:pPr>
            <a:r>
              <a:rPr lang="en-US" altLang="en-JP" sz="2912">
                <a:cs typeface="Gill Sans" panose="020B0502020104020203" pitchFamily="34" charset="-79"/>
              </a:rPr>
              <a:t>Two major modes predicted by many models</a:t>
            </a:r>
          </a:p>
        </p:txBody>
      </p:sp>
      <p:sp>
        <p:nvSpPr>
          <p:cNvPr id="97286" name="Rectangle 6">
            <a:extLst>
              <a:ext uri="{FF2B5EF4-FFF2-40B4-BE49-F238E27FC236}">
                <a16:creationId xmlns:a16="http://schemas.microsoft.com/office/drawing/2014/main" id="{61774490-57EB-CD46-95B5-92BD5C8D8A71}"/>
              </a:ext>
            </a:extLst>
          </p:cNvPr>
          <p:cNvSpPr>
            <a:spLocks/>
          </p:cNvSpPr>
          <p:nvPr/>
        </p:nvSpPr>
        <p:spPr bwMode="auto">
          <a:xfrm>
            <a:off x="350110" y="46220"/>
            <a:ext cx="9299343" cy="89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4367">
                <a:cs typeface="Gill Sans" panose="020B0502020104020203" pitchFamily="34" charset="-79"/>
              </a:rPr>
              <a:t>Motivation of Nucleon Decay Searches</a:t>
            </a:r>
          </a:p>
        </p:txBody>
      </p:sp>
      <p:sp>
        <p:nvSpPr>
          <p:cNvPr id="97287" name="Rectangle 7">
            <a:extLst>
              <a:ext uri="{FF2B5EF4-FFF2-40B4-BE49-F238E27FC236}">
                <a16:creationId xmlns:a16="http://schemas.microsoft.com/office/drawing/2014/main" id="{A323349E-DB85-8242-B6D4-2E87181CC225}"/>
              </a:ext>
            </a:extLst>
          </p:cNvPr>
          <p:cNvSpPr>
            <a:spLocks/>
          </p:cNvSpPr>
          <p:nvPr/>
        </p:nvSpPr>
        <p:spPr bwMode="auto">
          <a:xfrm>
            <a:off x="627426" y="5490865"/>
            <a:ext cx="8569077" cy="106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27732" tIns="27732" rIns="27732" bIns="27732" anchor="ctr"/>
          <a:lstStyle>
            <a:lvl1pPr marL="406400" indent="-406400"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>
              <a:spcBef>
                <a:spcPts val="1674"/>
              </a:spcBef>
              <a:buClr>
                <a:srgbClr val="000000"/>
              </a:buClr>
              <a:buSzPct val="171000"/>
              <a:buFont typeface="Gill Sans" panose="020B0502020104020203" pitchFamily="34" charset="-79"/>
              <a:buChar char="•"/>
            </a:pPr>
            <a:r>
              <a:rPr lang="en-US" altLang="en-JP" sz="2912">
                <a:cs typeface="Gill Sans" panose="020B0502020104020203" pitchFamily="34" charset="-79"/>
              </a:rPr>
              <a:t>We need to pursue both decay modes for discovery, given the variety of predictions</a:t>
            </a:r>
          </a:p>
        </p:txBody>
      </p:sp>
      <p:pic>
        <p:nvPicPr>
          <p:cNvPr id="97288" name="Picture 8">
            <a:extLst>
              <a:ext uri="{FF2B5EF4-FFF2-40B4-BE49-F238E27FC236}">
                <a16:creationId xmlns:a16="http://schemas.microsoft.com/office/drawing/2014/main" id="{7E0145D4-D16F-9441-ADAD-72BB4C074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61" y="2521269"/>
            <a:ext cx="3771503" cy="142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9" name="Picture 9">
            <a:extLst>
              <a:ext uri="{FF2B5EF4-FFF2-40B4-BE49-F238E27FC236}">
                <a16:creationId xmlns:a16="http://schemas.microsoft.com/office/drawing/2014/main" id="{84FF8533-2CF1-3A48-81B2-C3BB1FB6D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77" y="2602152"/>
            <a:ext cx="3854698" cy="13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Rectangle 10">
            <a:extLst>
              <a:ext uri="{FF2B5EF4-FFF2-40B4-BE49-F238E27FC236}">
                <a16:creationId xmlns:a16="http://schemas.microsoft.com/office/drawing/2014/main" id="{10B16E2C-8DF9-944D-813C-DBDD35F845F9}"/>
              </a:ext>
            </a:extLst>
          </p:cNvPr>
          <p:cNvSpPr>
            <a:spLocks/>
          </p:cNvSpPr>
          <p:nvPr/>
        </p:nvSpPr>
        <p:spPr bwMode="auto">
          <a:xfrm>
            <a:off x="927852" y="2223153"/>
            <a:ext cx="3401748" cy="33278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1747">
                <a:cs typeface="Gill Sans" panose="020B0502020104020203" pitchFamily="34" charset="-79"/>
              </a:rPr>
              <a:t>Mediated by gauge bosons</a:t>
            </a:r>
          </a:p>
        </p:txBody>
      </p:sp>
      <p:sp>
        <p:nvSpPr>
          <p:cNvPr id="97291" name="Rectangle 11">
            <a:extLst>
              <a:ext uri="{FF2B5EF4-FFF2-40B4-BE49-F238E27FC236}">
                <a16:creationId xmlns:a16="http://schemas.microsoft.com/office/drawing/2014/main" id="{7441E077-1ED1-BD48-8C2D-C8C7EB9CA6E3}"/>
              </a:ext>
            </a:extLst>
          </p:cNvPr>
          <p:cNvSpPr>
            <a:spLocks/>
          </p:cNvSpPr>
          <p:nvPr/>
        </p:nvSpPr>
        <p:spPr bwMode="auto">
          <a:xfrm>
            <a:off x="5498951" y="2237019"/>
            <a:ext cx="3401748" cy="33278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1747">
                <a:cs typeface="Gill Sans" panose="020B0502020104020203" pitchFamily="34" charset="-79"/>
              </a:rPr>
              <a:t>SUSY mediated</a:t>
            </a:r>
          </a:p>
        </p:txBody>
      </p:sp>
      <p:sp>
        <p:nvSpPr>
          <p:cNvPr id="97292" name="Rectangle 12">
            <a:extLst>
              <a:ext uri="{FF2B5EF4-FFF2-40B4-BE49-F238E27FC236}">
                <a16:creationId xmlns:a16="http://schemas.microsoft.com/office/drawing/2014/main" id="{FEBBA9F1-E7CC-0E4A-8B64-00EDCDA96879}"/>
              </a:ext>
            </a:extLst>
          </p:cNvPr>
          <p:cNvSpPr>
            <a:spLocks/>
          </p:cNvSpPr>
          <p:nvPr/>
        </p:nvSpPr>
        <p:spPr bwMode="auto">
          <a:xfrm>
            <a:off x="2139932" y="4032468"/>
            <a:ext cx="1271082" cy="504142"/>
          </a:xfrm>
          <a:prstGeom prst="rect">
            <a:avLst/>
          </a:prstGeom>
          <a:solidFill>
            <a:srgbClr val="FDD1C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7732" tIns="27732" rIns="27732" bIns="27732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2912">
                <a:cs typeface="Lucida Grande" panose="020B0600040502020204" pitchFamily="34" charset="0"/>
              </a:rPr>
              <a:t>p→e</a:t>
            </a:r>
            <a:r>
              <a:rPr lang="en-US" altLang="en-JP" sz="2912" baseline="32000">
                <a:cs typeface="Gill Sans" panose="020B0502020104020203" pitchFamily="34" charset="-79"/>
              </a:rPr>
              <a:t>+</a:t>
            </a:r>
            <a:r>
              <a:rPr lang="en-US" altLang="en-JP" sz="2912">
                <a:cs typeface="Lucida Grande" panose="020B0600040502020204" pitchFamily="34" charset="0"/>
              </a:rPr>
              <a:t>π</a:t>
            </a:r>
            <a:r>
              <a:rPr lang="en-US" altLang="en-JP" sz="2912" baseline="32000">
                <a:cs typeface="Gill Sans" panose="020B0502020104020203" pitchFamily="34" charset="-79"/>
              </a:rPr>
              <a:t>0</a:t>
            </a:r>
          </a:p>
        </p:txBody>
      </p:sp>
      <p:sp>
        <p:nvSpPr>
          <p:cNvPr id="97293" name="Rectangle 13">
            <a:extLst>
              <a:ext uri="{FF2B5EF4-FFF2-40B4-BE49-F238E27FC236}">
                <a16:creationId xmlns:a16="http://schemas.microsoft.com/office/drawing/2014/main" id="{EB0F6710-0920-154B-8B68-2A0BA1095BF9}"/>
              </a:ext>
            </a:extLst>
          </p:cNvPr>
          <p:cNvSpPr>
            <a:spLocks/>
          </p:cNvSpPr>
          <p:nvPr/>
        </p:nvSpPr>
        <p:spPr bwMode="auto">
          <a:xfrm>
            <a:off x="6604285" y="4018602"/>
            <a:ext cx="1174902" cy="504142"/>
          </a:xfrm>
          <a:prstGeom prst="rect">
            <a:avLst/>
          </a:prstGeom>
          <a:solidFill>
            <a:srgbClr val="FDD1C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7732" tIns="27732" rIns="27732" bIns="27732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/>
            <a:r>
              <a:rPr lang="en-US" altLang="en-JP" sz="2912">
                <a:cs typeface="Lucida Grande" panose="020B0600040502020204" pitchFamily="34" charset="0"/>
              </a:rPr>
              <a:t>p→νK</a:t>
            </a:r>
            <a:r>
              <a:rPr lang="en-US" altLang="en-JP" sz="2912" baseline="32000">
                <a:cs typeface="Gill Sans" panose="020B0502020104020203" pitchFamily="34" charset="-79"/>
              </a:rPr>
              <a:t>+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8D011E85-1322-4D49-9824-966964881663}"/>
              </a:ext>
            </a:extLst>
          </p:cNvPr>
          <p:cNvSpPr txBox="1">
            <a:spLocks/>
          </p:cNvSpPr>
          <p:nvPr/>
        </p:nvSpPr>
        <p:spPr>
          <a:xfrm>
            <a:off x="7523361" y="6716419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JP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  <a:sym typeface="ヒラギノ角ゴ Pro W3"/>
              </a:defRPr>
            </a:lvl1pPr>
            <a:lvl2pPr marL="457200" marR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2pPr>
            <a:lvl3pPr marL="914400" marR="0" indent="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3pPr>
            <a:lvl4pPr marL="1371600" marR="0" indent="1028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4pPr>
            <a:lvl5pPr marL="1828800" marR="0" indent="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5pPr>
            <a:lvl6pPr marL="2286000" marR="0" indent="1714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6pPr>
            <a:lvl7pPr marL="2743200" marR="0" indent="2057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7pPr>
            <a:lvl8pPr marL="3200400" marR="0" indent="2400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8pPr>
            <a:lvl9pPr marL="3657600" marR="0" indent="2743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9pPr>
          </a:lstStyle>
          <a:p>
            <a:fld id="{9A822A00-BB5A-FD4D-8AB0-DE9861598890}" type="slidenum">
              <a:rPr lang="en-JP" sz="1310"/>
              <a:pPr/>
              <a:t>28</a:t>
            </a:fld>
            <a:endParaRPr lang="en-JP" sz="131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ext"/>
          <p:cNvSpPr/>
          <p:nvPr/>
        </p:nvSpPr>
        <p:spPr>
          <a:xfrm>
            <a:off x="723473" y="892035"/>
            <a:ext cx="8781687" cy="41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>
            <a:spAutoFit/>
          </a:bodyPr>
          <a:lstStyle/>
          <a:p>
            <a:pPr algn="l">
              <a:buSzPct val="125000"/>
              <a:buChar char="-"/>
              <a:defRPr sz="3000"/>
            </a:pPr>
            <a:endParaRPr sz="2184"/>
          </a:p>
        </p:txBody>
      </p:sp>
      <p:pic>
        <p:nvPicPr>
          <p:cNvPr id="618" name="文書名 _23pDB02.pdf" descr="文書名 _23pDB02.pdf"/>
          <p:cNvPicPr>
            <a:picLocks noChangeAspect="1"/>
          </p:cNvPicPr>
          <p:nvPr/>
        </p:nvPicPr>
        <p:blipFill>
          <a:blip r:embed="rId2"/>
          <a:srcRect l="1666" t="2777" r="1111" b="12407"/>
          <a:stretch>
            <a:fillRect/>
          </a:stretch>
        </p:blipFill>
        <p:spPr>
          <a:xfrm>
            <a:off x="5222243" y="964337"/>
            <a:ext cx="3808531" cy="2491868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We could identify details of unification picture, e.g. gauge group and other symmetries…"/>
          <p:cNvSpPr/>
          <p:nvPr/>
        </p:nvSpPr>
        <p:spPr>
          <a:xfrm>
            <a:off x="710573" y="940158"/>
            <a:ext cx="4011845" cy="2628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>
            <a:spAutoFit/>
          </a:bodyPr>
          <a:lstStyle/>
          <a:p>
            <a:pPr algn="l">
              <a:buSzPct val="125000"/>
              <a:buChar char="•"/>
              <a:defRPr sz="3600"/>
            </a:pPr>
            <a:r>
              <a:rPr sz="2620" dirty="0">
                <a:latin typeface="Arial" panose="020B0604020202020204" pitchFamily="34" charset="0"/>
                <a:cs typeface="Arial" panose="020B0604020202020204" pitchFamily="34" charset="0"/>
              </a:rPr>
              <a:t> We could identify details of unification picture, e.g. gauge group and other symmetries</a:t>
            </a:r>
          </a:p>
          <a:p>
            <a:pPr marL="249597" lvl="1">
              <a:buSzPct val="125000"/>
              <a:buChar char="-"/>
              <a:defRPr sz="3600"/>
            </a:pPr>
            <a:r>
              <a:rPr sz="20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38" dirty="0" err="1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sz="2038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038" dirty="0" err="1">
                <a:latin typeface="Arial" panose="020B0604020202020204" pitchFamily="34" charset="0"/>
                <a:cs typeface="Arial" panose="020B0604020202020204" pitchFamily="34" charset="0"/>
              </a:rPr>
              <a:t>n→ν</a:t>
            </a:r>
            <a:r>
              <a:rPr sz="2038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sz="2038" baseline="31999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038" dirty="0">
                <a:latin typeface="Arial" panose="020B0604020202020204" pitchFamily="34" charset="0"/>
                <a:cs typeface="Arial" panose="020B0604020202020204" pitchFamily="34" charset="0"/>
              </a:rPr>
              <a:t>)/</a:t>
            </a:r>
            <a:r>
              <a:rPr sz="2038" dirty="0" err="1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sz="2038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038" dirty="0" err="1">
                <a:latin typeface="Arial" panose="020B0604020202020204" pitchFamily="34" charset="0"/>
                <a:cs typeface="Arial" panose="020B0604020202020204" pitchFamily="34" charset="0"/>
              </a:rPr>
              <a:t>p→e</a:t>
            </a:r>
            <a:r>
              <a:rPr sz="2038" baseline="31999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sz="2038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sz="2038" baseline="31999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038" dirty="0">
                <a:latin typeface="Arial" panose="020B0604020202020204" pitchFamily="34" charset="0"/>
                <a:cs typeface="Arial" panose="020B0604020202020204" pitchFamily="34" charset="0"/>
              </a:rPr>
              <a:t>) depends on SU(5), SO(10), E</a:t>
            </a:r>
            <a:r>
              <a:rPr sz="2038" baseline="-5999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sz="2038" dirty="0">
                <a:latin typeface="Arial" panose="020B0604020202020204" pitchFamily="34" charset="0"/>
                <a:cs typeface="Arial" panose="020B0604020202020204" pitchFamily="34" charset="0"/>
              </a:rPr>
              <a:t> (Y. </a:t>
            </a:r>
            <a:r>
              <a:rPr sz="2038" dirty="0" err="1">
                <a:latin typeface="Arial" panose="020B0604020202020204" pitchFamily="34" charset="0"/>
                <a:cs typeface="Arial" panose="020B0604020202020204" pitchFamily="34" charset="0"/>
              </a:rPr>
              <a:t>Muramatsu</a:t>
            </a:r>
            <a:r>
              <a:rPr sz="2038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20" name="Γ(n→νπ0)/Γ(p→e+π0)"/>
          <p:cNvSpPr/>
          <p:nvPr/>
        </p:nvSpPr>
        <p:spPr>
          <a:xfrm>
            <a:off x="5858776" y="3295920"/>
            <a:ext cx="3179896" cy="4331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>
            <a:spAutoFit/>
          </a:bodyPr>
          <a:lstStyle/>
          <a:p>
            <a:pPr algn="l">
              <a:defRPr sz="3200"/>
            </a:pPr>
            <a:r>
              <a:rPr sz="2329" dirty="0" err="1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329" dirty="0" err="1">
                <a:latin typeface="Arial" panose="020B0604020202020204" pitchFamily="34" charset="0"/>
                <a:cs typeface="Arial" panose="020B0604020202020204" pitchFamily="34" charset="0"/>
              </a:rPr>
              <a:t>n→ν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sz="2329" baseline="31999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)/</a:t>
            </a:r>
            <a:r>
              <a:rPr sz="2329" dirty="0" err="1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329" dirty="0" err="1">
                <a:latin typeface="Arial" panose="020B0604020202020204" pitchFamily="34" charset="0"/>
                <a:cs typeface="Arial" panose="020B0604020202020204" pitchFamily="34" charset="0"/>
              </a:rPr>
              <a:t>p→e</a:t>
            </a:r>
            <a:r>
              <a:rPr sz="2329" baseline="31999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sz="2329" baseline="31999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744" y="3876843"/>
            <a:ext cx="4011845" cy="2792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488" y="4106951"/>
            <a:ext cx="3249034" cy="193492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sfermon mixing"/>
          <p:cNvSpPr/>
          <p:nvPr/>
        </p:nvSpPr>
        <p:spPr>
          <a:xfrm>
            <a:off x="5687862" y="6503662"/>
            <a:ext cx="3179896" cy="4331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>
            <a:spAutoFit/>
          </a:bodyPr>
          <a:lstStyle>
            <a:lvl1pPr>
              <a:defRPr sz="3200"/>
            </a:lvl1pPr>
          </a:lstStyle>
          <a:p>
            <a:r>
              <a:rPr sz="2329" dirty="0" err="1">
                <a:latin typeface="Arial" panose="020B0604020202020204" pitchFamily="34" charset="0"/>
                <a:cs typeface="Arial" panose="020B0604020202020204" pitchFamily="34" charset="0"/>
              </a:rPr>
              <a:t>sfermon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 mixing </a:t>
            </a:r>
          </a:p>
        </p:txBody>
      </p:sp>
      <p:sp>
        <p:nvSpPr>
          <p:cNvPr id="624" name="P-decay Br. ratio could tell us flavor structure of SUSY particles.…"/>
          <p:cNvSpPr/>
          <p:nvPr/>
        </p:nvSpPr>
        <p:spPr>
          <a:xfrm>
            <a:off x="725219" y="3729256"/>
            <a:ext cx="4011845" cy="253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>
            <a:spAutoFit/>
          </a:bodyPr>
          <a:lstStyle>
            <a:lvl1pPr algn="l">
              <a:buSzPct val="125000"/>
              <a:buChar char="•"/>
              <a:defRPr sz="3600"/>
            </a:lvl1pPr>
            <a:lvl2pPr marL="342900" indent="0" algn="l">
              <a:buSzPct val="125000"/>
              <a:buChar char="-"/>
              <a:defRPr sz="3600"/>
            </a:lvl2pPr>
          </a:lstStyle>
          <a:p>
            <a:r>
              <a:rPr sz="2620" dirty="0">
                <a:latin typeface="Arial" panose="020B0604020202020204" pitchFamily="34" charset="0"/>
                <a:cs typeface="Arial" panose="020B0604020202020204" pitchFamily="34" charset="0"/>
              </a:rPr>
              <a:t> P-decay Br. ratio could </a:t>
            </a:r>
            <a:r>
              <a:rPr lang="en-US" sz="2620" dirty="0">
                <a:latin typeface="Arial" panose="020B0604020202020204" pitchFamily="34" charset="0"/>
                <a:cs typeface="Arial" panose="020B0604020202020204" pitchFamily="34" charset="0"/>
              </a:rPr>
              <a:t>extract</a:t>
            </a:r>
            <a:r>
              <a:rPr sz="2620" dirty="0">
                <a:latin typeface="Arial" panose="020B0604020202020204" pitchFamily="34" charset="0"/>
                <a:cs typeface="Arial" panose="020B0604020202020204" pitchFamily="34" charset="0"/>
              </a:rPr>
              <a:t> flavor structure of SUSY particles.</a:t>
            </a:r>
          </a:p>
          <a:p>
            <a:pPr lvl="1"/>
            <a:r>
              <a:rPr sz="2038" dirty="0">
                <a:latin typeface="Arial" panose="020B0604020202020204" pitchFamily="34" charset="0"/>
                <a:cs typeface="Arial" panose="020B0604020202020204" pitchFamily="34" charset="0"/>
              </a:rPr>
              <a:t> Decay branches depends on the size of </a:t>
            </a:r>
            <a:r>
              <a:rPr sz="2038" dirty="0" err="1">
                <a:latin typeface="Arial" panose="020B0604020202020204" pitchFamily="34" charset="0"/>
                <a:cs typeface="Arial" panose="020B0604020202020204" pitchFamily="34" charset="0"/>
              </a:rPr>
              <a:t>sfermion</a:t>
            </a:r>
            <a:r>
              <a:rPr sz="2038" dirty="0">
                <a:latin typeface="Arial" panose="020B0604020202020204" pitchFamily="34" charset="0"/>
                <a:cs typeface="Arial" panose="020B0604020202020204" pitchFamily="34" charset="0"/>
              </a:rPr>
              <a:t> mixing. (</a:t>
            </a:r>
            <a:r>
              <a:rPr sz="2038" dirty="0" err="1">
                <a:latin typeface="Arial" panose="020B0604020202020204" pitchFamily="34" charset="0"/>
                <a:cs typeface="Arial" panose="020B0604020202020204" pitchFamily="34" charset="0"/>
              </a:rPr>
              <a:t>N.Nagata</a:t>
            </a:r>
            <a:r>
              <a:rPr sz="2038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sz="2038" dirty="0" err="1">
                <a:latin typeface="Arial" panose="020B0604020202020204" pitchFamily="34" charset="0"/>
                <a:cs typeface="Arial" panose="020B0604020202020204" pitchFamily="34" charset="0"/>
              </a:rPr>
              <a:t>S.Shirai</a:t>
            </a:r>
            <a:r>
              <a:rPr sz="2038" dirty="0">
                <a:latin typeface="Arial" panose="020B0604020202020204" pitchFamily="34" charset="0"/>
                <a:cs typeface="Arial" panose="020B0604020202020204" pitchFamily="34" charset="0"/>
              </a:rPr>
              <a:t>, JHEP 1403, 049 (2014))</a:t>
            </a:r>
          </a:p>
        </p:txBody>
      </p:sp>
      <p:sp>
        <p:nvSpPr>
          <p:cNvPr id="625" name="SO(10)"/>
          <p:cNvSpPr txBox="1"/>
          <p:nvPr/>
        </p:nvSpPr>
        <p:spPr>
          <a:xfrm>
            <a:off x="6566359" y="2775978"/>
            <a:ext cx="1038079" cy="43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>
              <a:defRPr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329"/>
              <a:t>SO(10)</a:t>
            </a:r>
          </a:p>
        </p:txBody>
      </p:sp>
      <p:sp>
        <p:nvSpPr>
          <p:cNvPr id="626" name="E6"/>
          <p:cNvSpPr txBox="1"/>
          <p:nvPr/>
        </p:nvSpPr>
        <p:spPr>
          <a:xfrm>
            <a:off x="7892105" y="1780126"/>
            <a:ext cx="384054" cy="43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/>
          <a:p>
            <a:pPr>
              <a:defRPr sz="32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329"/>
              <a:t>E</a:t>
            </a:r>
            <a:r>
              <a:rPr sz="2329" baseline="-5999"/>
              <a:t>6</a:t>
            </a:r>
          </a:p>
        </p:txBody>
      </p:sp>
      <p:sp>
        <p:nvSpPr>
          <p:cNvPr id="627" name="1035…"/>
          <p:cNvSpPr txBox="1"/>
          <p:nvPr/>
        </p:nvSpPr>
        <p:spPr>
          <a:xfrm>
            <a:off x="5079431" y="4373402"/>
            <a:ext cx="523515" cy="486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/>
          <a:p>
            <a:pPr>
              <a:lnSpc>
                <a:spcPct val="7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sz="1893" dirty="0"/>
              <a:t>10</a:t>
            </a:r>
            <a:r>
              <a:rPr sz="1893" baseline="31999" dirty="0"/>
              <a:t>35</a:t>
            </a:r>
          </a:p>
          <a:p>
            <a:pPr>
              <a:lnSpc>
                <a:spcPct val="7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sz="1893" dirty="0"/>
              <a:t>10</a:t>
            </a:r>
            <a:r>
              <a:rPr sz="1893" baseline="31999" dirty="0"/>
              <a:t>34</a:t>
            </a:r>
          </a:p>
        </p:txBody>
      </p:sp>
      <p:sp>
        <p:nvSpPr>
          <p:cNvPr id="628" name="1/Γ(p→νK+) [year]"/>
          <p:cNvSpPr/>
          <p:nvPr/>
        </p:nvSpPr>
        <p:spPr>
          <a:xfrm rot="16200000">
            <a:off x="3285042" y="4618308"/>
            <a:ext cx="3300065" cy="4331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>
            <a:spAutoFit/>
          </a:bodyPr>
          <a:lstStyle>
            <a:lvl1pPr algn="l">
              <a:defRPr sz="3200"/>
            </a:lvl1pPr>
          </a:lstStyle>
          <a:p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1/</a:t>
            </a:r>
            <a:r>
              <a:rPr sz="2329" dirty="0" err="1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329" dirty="0" err="1">
                <a:latin typeface="Arial" panose="020B0604020202020204" pitchFamily="34" charset="0"/>
                <a:cs typeface="Arial" panose="020B0604020202020204" pitchFamily="34" charset="0"/>
              </a:rPr>
              <a:t>p→νK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+) [year]</a:t>
            </a:r>
          </a:p>
        </p:txBody>
      </p:sp>
      <p:sp>
        <p:nvSpPr>
          <p:cNvPr id="629" name="Γ(p→μ+K0)/Γ(p→e+π0)"/>
          <p:cNvSpPr/>
          <p:nvPr/>
        </p:nvSpPr>
        <p:spPr>
          <a:xfrm rot="16200000">
            <a:off x="3501259" y="1780125"/>
            <a:ext cx="3300066" cy="4331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>
            <a:spAutoFit/>
          </a:bodyPr>
          <a:lstStyle/>
          <a:p>
            <a:pPr algn="l">
              <a:defRPr sz="3200"/>
            </a:pPr>
            <a:r>
              <a:rPr sz="2329" dirty="0" err="1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(p→μ</a:t>
            </a:r>
            <a:r>
              <a:rPr sz="2329" baseline="31999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2329" baseline="31999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)/</a:t>
            </a:r>
            <a:r>
              <a:rPr sz="2329" dirty="0" err="1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329" dirty="0" err="1">
                <a:latin typeface="Arial" panose="020B0604020202020204" pitchFamily="34" charset="0"/>
                <a:cs typeface="Arial" panose="020B0604020202020204" pitchFamily="34" charset="0"/>
              </a:rPr>
              <a:t>p→e</a:t>
            </a:r>
            <a:r>
              <a:rPr sz="2329" baseline="31999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sz="2329" baseline="31999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329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0" name="SU(5)"/>
          <p:cNvSpPr txBox="1"/>
          <p:nvPr/>
        </p:nvSpPr>
        <p:spPr>
          <a:xfrm>
            <a:off x="5251818" y="2177612"/>
            <a:ext cx="855337" cy="43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329"/>
              <a:t>SU(5)</a:t>
            </a:r>
          </a:p>
        </p:txBody>
      </p:sp>
      <p:sp>
        <p:nvSpPr>
          <p:cNvPr id="631" name="Super-K"/>
          <p:cNvSpPr txBox="1"/>
          <p:nvPr/>
        </p:nvSpPr>
        <p:spPr>
          <a:xfrm>
            <a:off x="5659394" y="4717131"/>
            <a:ext cx="1171128" cy="43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329"/>
              <a:t>Super-K</a:t>
            </a:r>
          </a:p>
        </p:txBody>
      </p:sp>
      <p:sp>
        <p:nvSpPr>
          <p:cNvPr id="632" name="Strong cases"/>
          <p:cNvSpPr txBox="1">
            <a:spLocks noGrp="1"/>
          </p:cNvSpPr>
          <p:nvPr>
            <p:ph type="title"/>
          </p:nvPr>
        </p:nvSpPr>
        <p:spPr>
          <a:xfrm>
            <a:off x="480493" y="0"/>
            <a:ext cx="8983114" cy="822705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Strong cases</a:t>
            </a:r>
          </a:p>
        </p:txBody>
      </p:sp>
      <p:sp>
        <p:nvSpPr>
          <p:cNvPr id="633" name="Text"/>
          <p:cNvSpPr txBox="1"/>
          <p:nvPr/>
        </p:nvSpPr>
        <p:spPr>
          <a:xfrm>
            <a:off x="9362893" y="6749081"/>
            <a:ext cx="244592" cy="276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 sz="1310"/>
              <a:t>29</a:t>
            </a:fld>
            <a:endParaRPr sz="1310"/>
          </a:p>
        </p:txBody>
      </p:sp>
    </p:spTree>
    <p:extLst>
      <p:ext uri="{BB962C8B-B14F-4D97-AF65-F5344CB8AC3E}">
        <p14:creationId xmlns:p14="http://schemas.microsoft.com/office/powerpoint/2010/main" val="25975072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CE423F-467F-C54B-951A-AA2115082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2" t="7443" r="17259" b="12185"/>
          <a:stretch/>
        </p:blipFill>
        <p:spPr>
          <a:xfrm>
            <a:off x="3709498" y="1381171"/>
            <a:ext cx="3234619" cy="27160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651773-3B6C-4547-901B-2AA247CC1D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7116" r="10232" b="13034"/>
          <a:stretch/>
        </p:blipFill>
        <p:spPr>
          <a:xfrm>
            <a:off x="477929" y="1227854"/>
            <a:ext cx="3758227" cy="249591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17" name="テキスト ボックス 6">
            <a:extLst>
              <a:ext uri="{FF2B5EF4-FFF2-40B4-BE49-F238E27FC236}">
                <a16:creationId xmlns:a16="http://schemas.microsoft.com/office/drawing/2014/main" id="{954F32F0-5808-AE48-9BB3-EB4DFC1CB409}"/>
              </a:ext>
            </a:extLst>
          </p:cNvPr>
          <p:cNvSpPr txBox="1"/>
          <p:nvPr/>
        </p:nvSpPr>
        <p:spPr>
          <a:xfrm>
            <a:off x="6940444" y="1128115"/>
            <a:ext cx="2712987" cy="95237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defTabSz="946605">
              <a:defRPr/>
            </a:pPr>
            <a:r>
              <a:rPr lang="en-US" altLang="ja-JP" sz="1863" dirty="0">
                <a:solidFill>
                  <a:srgbClr val="011893"/>
                </a:solidFill>
                <a:latin typeface="Calibri" panose="020F0502020204030204"/>
                <a:ea typeface="ＭＳ Ｐゴシック" panose="020B0600070205080204" pitchFamily="50" charset="-128"/>
              </a:rPr>
              <a:t>High power proton beams</a:t>
            </a:r>
          </a:p>
          <a:p>
            <a:pPr defTabSz="946605">
              <a:defRPr/>
            </a:pPr>
            <a:r>
              <a:rPr lang="en-US" altLang="ja-JP" sz="1863" dirty="0">
                <a:solidFill>
                  <a:srgbClr val="011893"/>
                </a:solidFill>
                <a:latin typeface="Calibri" panose="020F0502020204030204"/>
                <a:ea typeface="ＭＳ Ｐゴシック" panose="020B0600070205080204" pitchFamily="50" charset="-128"/>
              </a:rPr>
              <a:t>J-PARC</a:t>
            </a:r>
          </a:p>
          <a:p>
            <a:pPr defTabSz="946605">
              <a:defRPr/>
            </a:pPr>
            <a:r>
              <a:rPr lang="en-US" altLang="ja-JP" sz="1863" dirty="0">
                <a:solidFill>
                  <a:srgbClr val="011893"/>
                </a:solidFill>
                <a:latin typeface="Calibri" panose="020F0502020204030204"/>
                <a:ea typeface="ＭＳ Ｐゴシック" panose="020B0600070205080204" pitchFamily="50" charset="-128"/>
              </a:rPr>
              <a:t>(hosted by KEK)</a:t>
            </a:r>
            <a:endParaRPr lang="ja-JP" altLang="en-US" sz="1863" dirty="0">
              <a:solidFill>
                <a:srgbClr val="011893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7">
            <a:extLst>
              <a:ext uri="{FF2B5EF4-FFF2-40B4-BE49-F238E27FC236}">
                <a16:creationId xmlns:a16="http://schemas.microsoft.com/office/drawing/2014/main" id="{A7739207-B061-E649-B0F0-95B7042158EC}"/>
              </a:ext>
            </a:extLst>
          </p:cNvPr>
          <p:cNvSpPr txBox="1"/>
          <p:nvPr/>
        </p:nvSpPr>
        <p:spPr>
          <a:xfrm>
            <a:off x="109104" y="3778118"/>
            <a:ext cx="3771070" cy="665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6605">
              <a:defRPr/>
            </a:pPr>
            <a:r>
              <a:rPr kumimoji="1" lang="en-US" altLang="ja-JP" sz="1863" dirty="0">
                <a:solidFill>
                  <a:srgbClr val="011893"/>
                </a:solidFill>
                <a:latin typeface="Calibri"/>
                <a:ea typeface="ＭＳ Ｐゴシック" panose="020B0600070205080204" pitchFamily="50" charset="-128"/>
              </a:rPr>
              <a:t>Hyper-</a:t>
            </a:r>
            <a:r>
              <a:rPr kumimoji="1" lang="en-US" altLang="ja-JP" sz="1863" dirty="0" err="1">
                <a:solidFill>
                  <a:srgbClr val="011893"/>
                </a:solidFill>
                <a:latin typeface="Calibri"/>
                <a:ea typeface="ＭＳ Ｐゴシック" panose="020B0600070205080204" pitchFamily="50" charset="-128"/>
              </a:rPr>
              <a:t>Kamiokande</a:t>
            </a:r>
            <a:endParaRPr kumimoji="1" lang="en-US" altLang="ja-JP" sz="1863" dirty="0">
              <a:solidFill>
                <a:srgbClr val="011893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946605">
              <a:defRPr/>
            </a:pPr>
            <a:r>
              <a:rPr kumimoji="1" lang="en-US" altLang="ja-JP" sz="1863" dirty="0">
                <a:solidFill>
                  <a:srgbClr val="011893"/>
                </a:solidFill>
                <a:latin typeface="Calibri"/>
                <a:ea typeface="ＭＳ Ｐゴシック" panose="020B0600070205080204" pitchFamily="50" charset="-128"/>
              </a:rPr>
              <a:t>(hosted by the University of Tokyo)</a:t>
            </a:r>
            <a:endParaRPr kumimoji="1" lang="ja-JP" altLang="en-US" sz="1863" dirty="0">
              <a:solidFill>
                <a:srgbClr val="011893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A933F360-9D34-1C45-89DE-154F2171C75C}"/>
              </a:ext>
            </a:extLst>
          </p:cNvPr>
          <p:cNvSpPr/>
          <p:nvPr/>
        </p:nvSpPr>
        <p:spPr>
          <a:xfrm>
            <a:off x="4509600" y="2453354"/>
            <a:ext cx="214046" cy="255536"/>
          </a:xfrm>
          <a:prstGeom prst="star5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/>
            <a:endParaRPr lang="en-US" sz="2912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ヒラギノ角ゴ Pro W3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065381AA-4AC5-B245-B049-A133F76C23B4}"/>
              </a:ext>
            </a:extLst>
          </p:cNvPr>
          <p:cNvSpPr/>
          <p:nvPr/>
        </p:nvSpPr>
        <p:spPr>
          <a:xfrm rot="10617300">
            <a:off x="4807077" y="2001116"/>
            <a:ext cx="1636477" cy="1038542"/>
          </a:xfrm>
          <a:prstGeom prst="rightArrow">
            <a:avLst>
              <a:gd name="adj1" fmla="val 50000"/>
              <a:gd name="adj2" fmla="val 37780"/>
            </a:avLst>
          </a:prstGeom>
          <a:gradFill flip="none" rotWithShape="1">
            <a:gsLst>
              <a:gs pos="0">
                <a:schemeClr val="accent4"/>
              </a:gs>
              <a:gs pos="17000">
                <a:schemeClr val="accent4"/>
              </a:gs>
              <a:gs pos="87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/>
            <a:endParaRPr lang="en-US" sz="2912">
              <a:gradFill>
                <a:gsLst>
                  <a:gs pos="0">
                    <a:schemeClr val="accent4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ヒラギノ角ゴ Pro W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4310EE-D884-B149-AD42-DC4BE325F2CF}"/>
              </a:ext>
            </a:extLst>
          </p:cNvPr>
          <p:cNvSpPr txBox="1"/>
          <p:nvPr/>
        </p:nvSpPr>
        <p:spPr>
          <a:xfrm rot="21409399">
            <a:off x="5155825" y="2061146"/>
            <a:ext cx="962739" cy="3882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976" tIns="36976" rIns="36976" bIns="36976" numCol="1" spcCol="38100" rtlCol="0" anchor="ctr">
            <a:spAutoFit/>
          </a:bodyPr>
          <a:lstStyle/>
          <a:p>
            <a:pPr algn="ctr" defTabSz="425239" hangingPunct="0"/>
            <a:r>
              <a:rPr lang="en-US" sz="2038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ヒラギノ角ゴ Pro W3"/>
              </a:rPr>
              <a:t>295 km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A10E62B-EE15-4E41-A75E-185731407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441" y="2084775"/>
            <a:ext cx="2776608" cy="15949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087FFE-9C47-B542-BF22-882BFA74C9CE}"/>
              </a:ext>
            </a:extLst>
          </p:cNvPr>
          <p:cNvSpPr txBox="1"/>
          <p:nvPr/>
        </p:nvSpPr>
        <p:spPr>
          <a:xfrm rot="21409399">
            <a:off x="4777519" y="2628532"/>
            <a:ext cx="1719355" cy="2987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976" tIns="36976" rIns="36976" bIns="36976" numCol="1" spcCol="38100" rtlCol="0" anchor="ctr">
            <a:spAutoFit/>
          </a:bodyPr>
          <a:lstStyle/>
          <a:p>
            <a:pPr algn="ctr" defTabSz="425239" hangingPunct="0"/>
            <a:r>
              <a:rPr lang="en-US" sz="1456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ヒラギノ角ゴ Pro W3"/>
              </a:rPr>
              <a:t>~0.6GeV neutrinos</a:t>
            </a:r>
          </a:p>
        </p:txBody>
      </p:sp>
      <p:pic>
        <p:nvPicPr>
          <p:cNvPr id="24" name="droppedImage.pdf" descr="droppedImage.pdf">
            <a:extLst>
              <a:ext uri="{FF2B5EF4-FFF2-40B4-BE49-F238E27FC236}">
                <a16:creationId xmlns:a16="http://schemas.microsoft.com/office/drawing/2014/main" id="{3C6F1EEC-97F6-B344-996C-34E4A12E71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101" r="5522"/>
          <a:stretch>
            <a:fillRect/>
          </a:stretch>
        </p:blipFill>
        <p:spPr>
          <a:xfrm>
            <a:off x="3098813" y="2637989"/>
            <a:ext cx="1086008" cy="1035962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Double-sensitivity PMTs">
            <a:extLst>
              <a:ext uri="{FF2B5EF4-FFF2-40B4-BE49-F238E27FC236}">
                <a16:creationId xmlns:a16="http://schemas.microsoft.com/office/drawing/2014/main" id="{56A34742-43C1-D542-9A1A-1BE04789CDCC}"/>
              </a:ext>
            </a:extLst>
          </p:cNvPr>
          <p:cNvSpPr txBox="1"/>
          <p:nvPr/>
        </p:nvSpPr>
        <p:spPr>
          <a:xfrm>
            <a:off x="3000420" y="1810029"/>
            <a:ext cx="1282653" cy="81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>
            <a:lvl1pPr>
              <a:defRPr sz="2200" b="1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425239" hangingPunct="0">
              <a:defRPr/>
            </a:pPr>
            <a:r>
              <a:rPr sz="1601" kern="0" dirty="0">
                <a:solidFill>
                  <a:srgbClr val="FAE232">
                    <a:hueOff val="366961"/>
                    <a:satOff val="4172"/>
                    <a:lumOff val="11129"/>
                  </a:srgbClr>
                </a:solidFill>
              </a:rPr>
              <a:t>Double-sensitivity PMTs</a:t>
            </a:r>
          </a:p>
        </p:txBody>
      </p:sp>
      <p:sp>
        <p:nvSpPr>
          <p:cNvPr id="26" name="Triangle">
            <a:extLst>
              <a:ext uri="{FF2B5EF4-FFF2-40B4-BE49-F238E27FC236}">
                <a16:creationId xmlns:a16="http://schemas.microsoft.com/office/drawing/2014/main" id="{E314BFE6-BB9B-9643-A29D-45D9B0F6D642}"/>
              </a:ext>
            </a:extLst>
          </p:cNvPr>
          <p:cNvSpPr/>
          <p:nvPr/>
        </p:nvSpPr>
        <p:spPr>
          <a:xfrm>
            <a:off x="6503478" y="2614027"/>
            <a:ext cx="142568" cy="1744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3">
              <a:hueOff val="362282"/>
              <a:satOff val="31803"/>
              <a:lumOff val="-18242"/>
            </a:schemeClr>
          </a:solidFill>
          <a:ln w="25400">
            <a:solidFill>
              <a:srgbClr val="FFFFFF"/>
            </a:solidFill>
            <a:miter lim="400000"/>
          </a:ln>
        </p:spPr>
        <p:txBody>
          <a:bodyPr lIns="36976" tIns="36976" rIns="36976" bIns="36976" anchor="ctr"/>
          <a:lstStyle/>
          <a:p>
            <a:pPr algn="ctr" defTabSz="425239" hangingPunct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9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cs typeface="Gill Sans"/>
              <a:sym typeface="Gill Sans"/>
            </a:endParaRP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C6A26F1E-6085-C240-BB6B-770134C7A859}"/>
              </a:ext>
            </a:extLst>
          </p:cNvPr>
          <p:cNvSpPr/>
          <p:nvPr/>
        </p:nvSpPr>
        <p:spPr>
          <a:xfrm>
            <a:off x="6516361" y="3795151"/>
            <a:ext cx="2922457" cy="773929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508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36976" tIns="36976" rIns="36976" bIns="36976" anchor="ctr"/>
          <a:lstStyle/>
          <a:p>
            <a:pPr algn="ctr" defTabSz="425239" hangingPunct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9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cs typeface="Gill Sans"/>
              <a:sym typeface="Gill Sans"/>
            </a:endParaRPr>
          </a:p>
        </p:txBody>
      </p:sp>
      <p:pic>
        <p:nvPicPr>
          <p:cNvPr id="28" name="ingrid.png" descr="ingrid.png">
            <a:extLst>
              <a:ext uri="{FF2B5EF4-FFF2-40B4-BE49-F238E27FC236}">
                <a16:creationId xmlns:a16="http://schemas.microsoft.com/office/drawing/2014/main" id="{2F0100C5-80CA-9544-8DDE-E939C6B93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9614" y="3831414"/>
            <a:ext cx="809618" cy="701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nd280_upgrade_1.pdf" descr="nd280_upgrade_1.pdf">
            <a:extLst>
              <a:ext uri="{FF2B5EF4-FFF2-40B4-BE49-F238E27FC236}">
                <a16:creationId xmlns:a16="http://schemas.microsoft.com/office/drawing/2014/main" id="{171945EF-838F-1642-847F-73F08A585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9211" y="3980966"/>
            <a:ext cx="911791" cy="402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CBA768F7-F18C-FA4D-B5D6-D805833E61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0653" y="3802323"/>
            <a:ext cx="651623" cy="759584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Hyper-K detector to be built with 8.4 times larger fiducial mass (190 kiloton) than Super-K and to be instrumented with double-sensitivity PMTs.…">
            <a:extLst>
              <a:ext uri="{FF2B5EF4-FFF2-40B4-BE49-F238E27FC236}">
                <a16:creationId xmlns:a16="http://schemas.microsoft.com/office/drawing/2014/main" id="{1A4F4FA0-A699-C94D-A996-F1ADF7440F35}"/>
              </a:ext>
            </a:extLst>
          </p:cNvPr>
          <p:cNvSpPr txBox="1">
            <a:spLocks/>
          </p:cNvSpPr>
          <p:nvPr/>
        </p:nvSpPr>
        <p:spPr>
          <a:xfrm>
            <a:off x="231172" y="4559254"/>
            <a:ext cx="9519167" cy="244687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t"/>
          <a:lstStyle>
            <a:lvl1pPr marL="889000" marR="0" indent="-5715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tima"/>
                <a:ea typeface="Optima"/>
                <a:cs typeface="Optima"/>
                <a:sym typeface="Optima"/>
              </a:defRPr>
            </a:lvl1pPr>
            <a:lvl2pPr marL="1143000" marR="0" indent="-3810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tima"/>
                <a:ea typeface="Optima"/>
                <a:cs typeface="Optima"/>
                <a:sym typeface="Optima"/>
              </a:defRPr>
            </a:lvl2pPr>
            <a:lvl3pPr marL="1587500" marR="0" indent="-3810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tima"/>
                <a:ea typeface="Optima"/>
                <a:cs typeface="Optima"/>
                <a:sym typeface="Optima"/>
              </a:defRPr>
            </a:lvl3pPr>
            <a:lvl4pPr marL="2032000" marR="0" indent="-3810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tima"/>
                <a:ea typeface="Optima"/>
                <a:cs typeface="Optima"/>
                <a:sym typeface="Optima"/>
              </a:defRPr>
            </a:lvl4pPr>
            <a:lvl5pPr marL="2476500" marR="0" indent="-3810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71000"/>
              <a:buFontTx/>
              <a:buChar char="-"/>
              <a:tabLst/>
              <a:defRPr sz="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tima"/>
                <a:ea typeface="Optima"/>
                <a:cs typeface="Optima"/>
                <a:sym typeface="Optima"/>
              </a:defRPr>
            </a:lvl5pPr>
            <a:lvl6pPr marL="2902655" marR="0" indent="-451555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tima"/>
                <a:ea typeface="Optima"/>
                <a:cs typeface="Optima"/>
                <a:sym typeface="Optima"/>
              </a:defRPr>
            </a:lvl6pPr>
            <a:lvl7pPr marL="3258255" marR="0" indent="-451555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tima"/>
                <a:ea typeface="Optima"/>
                <a:cs typeface="Optima"/>
                <a:sym typeface="Optima"/>
              </a:defRPr>
            </a:lvl7pPr>
            <a:lvl8pPr marL="3613855" marR="0" indent="-451555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tima"/>
                <a:ea typeface="Optima"/>
                <a:cs typeface="Optima"/>
                <a:sym typeface="Optima"/>
              </a:defRPr>
            </a:lvl8pPr>
            <a:lvl9pPr marL="3969455" marR="0" indent="-451555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tima"/>
                <a:ea typeface="Optima"/>
                <a:cs typeface="Optima"/>
                <a:sym typeface="Optima"/>
              </a:defRPr>
            </a:lvl9pPr>
          </a:lstStyle>
          <a:p>
            <a:pPr marL="0" indent="0">
              <a:spcBef>
                <a:spcPts val="437"/>
              </a:spcBef>
              <a:buSzPct val="100000"/>
              <a:buNone/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 World-largest detector for Nucleon-decay and Neutrino experiment</a:t>
            </a:r>
          </a:p>
          <a:p>
            <a:pPr marL="0" indent="0">
              <a:spcBef>
                <a:spcPts val="437"/>
              </a:spcBef>
              <a:buSzPct val="100000"/>
              <a:buNone/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to be built with 190 kiloton </a:t>
            </a:r>
            <a:r>
              <a:rPr lang="en-US" sz="1200" b="1" dirty="0">
                <a:solidFill>
                  <a:schemeClr val="accent6">
                    <a:satOff val="-15808"/>
                    <a:lumOff val="-17557"/>
                  </a:schemeClr>
                </a:solidFill>
                <a:latin typeface="Arial"/>
                <a:ea typeface="Arial"/>
                <a:cs typeface="Arial"/>
                <a:sym typeface="Arial"/>
              </a:rPr>
              <a:t>fiducial mass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200" b="1" dirty="0">
                <a:solidFill>
                  <a:schemeClr val="accent6">
                    <a:satOff val="-15808"/>
                    <a:lumOff val="-17557"/>
                  </a:schemeClr>
                </a:solidFill>
                <a:latin typeface="Arial"/>
                <a:ea typeface="Arial"/>
                <a:cs typeface="Arial"/>
                <a:sym typeface="Arial"/>
              </a:rPr>
              <a:t>8.4 times larger 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than Super-K) and to be instrumented with </a:t>
            </a:r>
            <a:r>
              <a:rPr lang="en-US" sz="1200" b="1" dirty="0">
                <a:solidFill>
                  <a:schemeClr val="accent6">
                    <a:satOff val="-15808"/>
                    <a:lumOff val="-17557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double-sensitivity PMTs</a:t>
            </a:r>
          </a:p>
          <a:p>
            <a:pPr marL="0" indent="0">
              <a:spcBef>
                <a:spcPts val="437"/>
              </a:spcBef>
              <a:buSzPct val="100000"/>
              <a:buNone/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2. World most-intense neutrino beam </a:t>
            </a:r>
          </a:p>
          <a:p>
            <a:pPr marL="0" indent="0">
              <a:spcBef>
                <a:spcPts val="437"/>
              </a:spcBef>
              <a:buSzPct val="100000"/>
              <a:buNone/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J-PARC neutrino beam of 1.3 Mega </a:t>
            </a:r>
            <a:r>
              <a:rPr lang="en-US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Watt</a:t>
            </a:r>
            <a:endParaRPr lang="en-US" sz="12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1" indent="0">
              <a:spcBef>
                <a:spcPts val="437"/>
              </a:spcBef>
              <a:buSzPct val="100000"/>
              <a:buNone/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3. New and upgraded near detectors to control systematic errors</a:t>
            </a:r>
          </a:p>
          <a:p>
            <a:pPr marL="0" lvl="1" indent="0">
              <a:spcBef>
                <a:spcPts val="437"/>
              </a:spcBef>
              <a:buSzPct val="100000"/>
              <a:buNone/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dirty="0">
                <a:solidFill>
                  <a:srgbClr val="0432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Global science by state-of-the-art technologies w/ international partners </a:t>
            </a:r>
            <a:endParaRPr lang="en-US" sz="2400" dirty="0">
              <a:solidFill>
                <a:srgbClr val="0432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7D4BB3-5E22-E3F6-DCC1-E4BE1A19752E}"/>
              </a:ext>
            </a:extLst>
          </p:cNvPr>
          <p:cNvSpPr/>
          <p:nvPr/>
        </p:nvSpPr>
        <p:spPr>
          <a:xfrm>
            <a:off x="1539035" y="700931"/>
            <a:ext cx="7181879" cy="540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2912" dirty="0"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Operation start in 2027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02A993F-3F98-8EA5-E35D-A53C06285E11}"/>
              </a:ext>
            </a:extLst>
          </p:cNvPr>
          <p:cNvSpPr txBox="1">
            <a:spLocks/>
          </p:cNvSpPr>
          <p:nvPr/>
        </p:nvSpPr>
        <p:spPr>
          <a:xfrm>
            <a:off x="519765" y="202013"/>
            <a:ext cx="9000274" cy="715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465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defRPr>
            </a:lvl1pPr>
          </a:lstStyle>
          <a:p>
            <a:r>
              <a:rPr lang="en-JP" dirty="0"/>
              <a:t>PROJECT IN A NUTSHELL:</a:t>
            </a:r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73A38B59-54A9-0416-352E-6B7C15D23FAE}"/>
              </a:ext>
            </a:extLst>
          </p:cNvPr>
          <p:cNvSpPr txBox="1">
            <a:spLocks/>
          </p:cNvSpPr>
          <p:nvPr/>
        </p:nvSpPr>
        <p:spPr>
          <a:xfrm>
            <a:off x="7475504" y="6580001"/>
            <a:ext cx="223742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22A00-BB5A-FD4D-8AB0-DE9861598890}" type="slidenum">
              <a:rPr lang="en-JP" smtClean="0"/>
              <a:pPr/>
              <a:t>3</a:t>
            </a:fld>
            <a:endParaRPr lang="en-JP" dirty="0"/>
          </a:p>
        </p:txBody>
      </p:sp>
      <p:sp>
        <p:nvSpPr>
          <p:cNvPr id="37" name="5-Point Star 36">
            <a:extLst>
              <a:ext uri="{FF2B5EF4-FFF2-40B4-BE49-F238E27FC236}">
                <a16:creationId xmlns:a16="http://schemas.microsoft.com/office/drawing/2014/main" id="{7041EF02-A9FB-D80D-9345-C1E3910F6EF2}"/>
              </a:ext>
            </a:extLst>
          </p:cNvPr>
          <p:cNvSpPr/>
          <p:nvPr/>
        </p:nvSpPr>
        <p:spPr>
          <a:xfrm>
            <a:off x="6539023" y="2425797"/>
            <a:ext cx="214046" cy="255536"/>
          </a:xfrm>
          <a:prstGeom prst="star5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/>
            <a:endParaRPr lang="en-US" sz="2912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ヒラギノ角ゴ Pro W3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CC1A5E-BDBF-5F46-5C0F-F8E76195ACF7}"/>
              </a:ext>
            </a:extLst>
          </p:cNvPr>
          <p:cNvSpPr/>
          <p:nvPr/>
        </p:nvSpPr>
        <p:spPr>
          <a:xfrm>
            <a:off x="5837609" y="715500"/>
            <a:ext cx="3234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dirty="0"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For Accelerator/Atmospheric/Solar/ Supernova neutrinos, and proton decays</a:t>
            </a:r>
          </a:p>
        </p:txBody>
      </p:sp>
    </p:spTree>
    <p:extLst>
      <p:ext uri="{BB962C8B-B14F-4D97-AF65-F5344CB8AC3E}">
        <p14:creationId xmlns:p14="http://schemas.microsoft.com/office/powerpoint/2010/main" val="2013750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719" y="3837828"/>
            <a:ext cx="4296312" cy="305135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637" name="p→e+π0 discovery in Hyper-K"/>
          <p:cNvSpPr txBox="1">
            <a:spLocks noGrp="1"/>
          </p:cNvSpPr>
          <p:nvPr>
            <p:ph type="title"/>
          </p:nvPr>
        </p:nvSpPr>
        <p:spPr>
          <a:xfrm>
            <a:off x="373220" y="-193168"/>
            <a:ext cx="9197661" cy="115548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p→e</a:t>
            </a:r>
            <a:r>
              <a:rPr baseline="31999"/>
              <a:t>+</a:t>
            </a:r>
            <a:r>
              <a:t>π</a:t>
            </a:r>
            <a:r>
              <a:rPr baseline="31999"/>
              <a:t>0</a:t>
            </a:r>
            <a:r>
              <a:t> discovery in Hyper-K</a:t>
            </a:r>
          </a:p>
        </p:txBody>
      </p:sp>
      <p:pic>
        <p:nvPicPr>
          <p:cNvPr id="638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526" y="1437901"/>
            <a:ext cx="1275459" cy="995481"/>
          </a:xfrm>
          <a:prstGeom prst="rect">
            <a:avLst/>
          </a:prstGeom>
          <a:ln w="38100">
            <a:solidFill>
              <a:srgbClr val="E32400"/>
            </a:solidFill>
            <a:miter lim="400000"/>
          </a:ln>
        </p:spPr>
      </p:pic>
      <p:sp>
        <p:nvSpPr>
          <p:cNvPr id="639" name="Hyper-K"/>
          <p:cNvSpPr txBox="1"/>
          <p:nvPr/>
        </p:nvSpPr>
        <p:spPr>
          <a:xfrm>
            <a:off x="7364679" y="4259551"/>
            <a:ext cx="1308986" cy="47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/>
              <a:t>Hyper-K</a:t>
            </a:r>
          </a:p>
        </p:txBody>
      </p:sp>
      <p:sp>
        <p:nvSpPr>
          <p:cNvPr id="640" name="Liq-Ar 40kton"/>
          <p:cNvSpPr txBox="1"/>
          <p:nvPr/>
        </p:nvSpPr>
        <p:spPr>
          <a:xfrm>
            <a:off x="7006416" y="5545484"/>
            <a:ext cx="2078428" cy="47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>
              <a:defRPr sz="3600">
                <a:solidFill>
                  <a:srgbClr val="00A3D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/>
              <a:t>Liq-Ar 40kton</a:t>
            </a:r>
          </a:p>
        </p:txBody>
      </p:sp>
      <p:pic>
        <p:nvPicPr>
          <p:cNvPr id="641" name="totmass-hybrid.pdf" descr="totmass-hybrid.pdf"/>
          <p:cNvPicPr>
            <a:picLocks noChangeAspect="1"/>
          </p:cNvPicPr>
          <p:nvPr/>
        </p:nvPicPr>
        <p:blipFill>
          <a:blip r:embed="rId4"/>
          <a:srcRect l="421" t="8631" r="3368" b="47368"/>
          <a:stretch>
            <a:fillRect/>
          </a:stretch>
        </p:blipFill>
        <p:spPr>
          <a:xfrm>
            <a:off x="4419798" y="998061"/>
            <a:ext cx="5337184" cy="2440857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τproton=1.7×1034years (SK limit)"/>
          <p:cNvSpPr txBox="1"/>
          <p:nvPr/>
        </p:nvSpPr>
        <p:spPr>
          <a:xfrm>
            <a:off x="5368813" y="1137741"/>
            <a:ext cx="2223551" cy="276268"/>
          </a:xfrm>
          <a:prstGeom prst="rect">
            <a:avLst/>
          </a:prstGeom>
          <a:solidFill>
            <a:srgbClr val="CAF0F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/>
          <a:p>
            <a:pPr>
              <a:defRPr sz="1800"/>
            </a:pPr>
            <a:r>
              <a:rPr sz="1310"/>
              <a:t>τ</a:t>
            </a:r>
            <a:r>
              <a:rPr sz="1310" baseline="-5999"/>
              <a:t>proton</a:t>
            </a:r>
            <a:r>
              <a:rPr sz="1310"/>
              <a:t>=1.7×10</a:t>
            </a:r>
            <a:r>
              <a:rPr sz="1310" baseline="31999"/>
              <a:t>34</a:t>
            </a:r>
            <a:r>
              <a:rPr sz="1310"/>
              <a:t>years (SK limit)</a:t>
            </a:r>
          </a:p>
        </p:txBody>
      </p:sp>
      <p:sp>
        <p:nvSpPr>
          <p:cNvPr id="643" name="10 years"/>
          <p:cNvSpPr txBox="1"/>
          <p:nvPr/>
        </p:nvSpPr>
        <p:spPr>
          <a:xfrm>
            <a:off x="5123956" y="1580428"/>
            <a:ext cx="1710119" cy="343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>
            <a:lvl1pPr>
              <a:defRPr sz="2400">
                <a:solidFill>
                  <a:srgbClr val="9929B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747"/>
              <a:t>10 years</a:t>
            </a:r>
          </a:p>
        </p:txBody>
      </p:sp>
      <p:pic>
        <p:nvPicPr>
          <p:cNvPr id="644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324" y="1396304"/>
            <a:ext cx="1885752" cy="286561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Signal"/>
          <p:cNvSpPr txBox="1"/>
          <p:nvPr/>
        </p:nvSpPr>
        <p:spPr>
          <a:xfrm>
            <a:off x="8064692" y="999246"/>
            <a:ext cx="1012431" cy="47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>
              <a:defRPr sz="3600">
                <a:solidFill>
                  <a:srgbClr val="E3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/>
              <a:t>Signal</a:t>
            </a:r>
          </a:p>
        </p:txBody>
      </p:sp>
      <p:sp>
        <p:nvSpPr>
          <p:cNvPr id="646" name="Line"/>
          <p:cNvSpPr/>
          <p:nvPr/>
        </p:nvSpPr>
        <p:spPr>
          <a:xfrm flipV="1">
            <a:off x="7588068" y="1341345"/>
            <a:ext cx="443146" cy="443146"/>
          </a:xfrm>
          <a:prstGeom prst="line">
            <a:avLst/>
          </a:prstGeom>
          <a:ln w="38100">
            <a:solidFill>
              <a:srgbClr val="E324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332796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73"/>
          </a:p>
        </p:txBody>
      </p:sp>
      <p:sp>
        <p:nvSpPr>
          <p:cNvPr id="647" name="Invariant Proton Mass (MeV/c2)"/>
          <p:cNvSpPr txBox="1"/>
          <p:nvPr/>
        </p:nvSpPr>
        <p:spPr>
          <a:xfrm>
            <a:off x="5152291" y="3186350"/>
            <a:ext cx="4085796" cy="41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84"/>
              <a:t>Invariant Proton Mass (MeV/c</a:t>
            </a:r>
            <a:r>
              <a:rPr sz="2184" baseline="31999"/>
              <a:t>2</a:t>
            </a:r>
            <a:r>
              <a:rPr sz="2184"/>
              <a:t>)</a:t>
            </a:r>
          </a:p>
        </p:txBody>
      </p:sp>
      <p:sp>
        <p:nvSpPr>
          <p:cNvPr id="648" name="p→e+π0 3σ discovery"/>
          <p:cNvSpPr txBox="1"/>
          <p:nvPr/>
        </p:nvSpPr>
        <p:spPr>
          <a:xfrm>
            <a:off x="5728931" y="3520267"/>
            <a:ext cx="3365640" cy="489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/>
          <a:p>
            <a:pPr>
              <a:defRPr sz="3700">
                <a:latin typeface="Arial"/>
                <a:ea typeface="Arial"/>
                <a:cs typeface="Arial"/>
                <a:sym typeface="Arial"/>
              </a:defRPr>
            </a:pPr>
            <a:r>
              <a:rPr sz="2693"/>
              <a:t>p→e</a:t>
            </a:r>
            <a:r>
              <a:rPr sz="2693" baseline="31999"/>
              <a:t>+</a:t>
            </a:r>
            <a:r>
              <a:rPr sz="2693"/>
              <a:t>π</a:t>
            </a:r>
            <a:r>
              <a:rPr sz="2693" baseline="31999"/>
              <a:t>0</a:t>
            </a:r>
            <a:r>
              <a:rPr sz="2693"/>
              <a:t> 3σ discovery</a:t>
            </a:r>
          </a:p>
        </p:txBody>
      </p:sp>
      <p:sp>
        <p:nvSpPr>
          <p:cNvPr id="649" name="1035…"/>
          <p:cNvSpPr txBox="1"/>
          <p:nvPr/>
        </p:nvSpPr>
        <p:spPr>
          <a:xfrm>
            <a:off x="4981804" y="4108649"/>
            <a:ext cx="625667" cy="22745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/>
          <a:p>
            <a:pPr>
              <a:lnSpc>
                <a:spcPct val="7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endParaRPr sz="2038"/>
          </a:p>
          <a:p>
            <a:pPr>
              <a:lnSpc>
                <a:spcPct val="7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endParaRPr sz="2038"/>
          </a:p>
          <a:p>
            <a:pPr>
              <a:lnSpc>
                <a:spcPct val="7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endParaRPr sz="2038"/>
          </a:p>
          <a:p>
            <a:pPr>
              <a:lnSpc>
                <a:spcPct val="7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2038"/>
              <a:t>10</a:t>
            </a:r>
            <a:r>
              <a:rPr sz="2038" baseline="31999"/>
              <a:t>35</a:t>
            </a:r>
          </a:p>
          <a:p>
            <a:pPr>
              <a:lnSpc>
                <a:spcPct val="7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endParaRPr sz="2038" baseline="31999"/>
          </a:p>
          <a:p>
            <a:pPr>
              <a:lnSpc>
                <a:spcPct val="7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endParaRPr sz="2038" baseline="31999"/>
          </a:p>
          <a:p>
            <a:pPr>
              <a:lnSpc>
                <a:spcPct val="7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endParaRPr sz="2038" baseline="31999"/>
          </a:p>
          <a:p>
            <a:pPr>
              <a:lnSpc>
                <a:spcPct val="7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2038"/>
              <a:t>10</a:t>
            </a:r>
            <a:r>
              <a:rPr sz="2038" baseline="31999"/>
              <a:t>34</a:t>
            </a:r>
          </a:p>
          <a:p>
            <a:pPr>
              <a:lnSpc>
                <a:spcPct val="7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endParaRPr sz="2038" baseline="31999"/>
          </a:p>
          <a:p>
            <a:pPr>
              <a:lnSpc>
                <a:spcPct val="7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endParaRPr sz="2038" baseline="31999"/>
          </a:p>
          <a:p>
            <a:pPr>
              <a:lnSpc>
                <a:spcPct val="7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endParaRPr sz="2038" baseline="31999"/>
          </a:p>
          <a:p>
            <a:pPr>
              <a:lnSpc>
                <a:spcPct val="7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2038"/>
              <a:t>10</a:t>
            </a:r>
            <a:r>
              <a:rPr sz="2038" baseline="31999"/>
              <a:t>33</a:t>
            </a:r>
          </a:p>
        </p:txBody>
      </p:sp>
      <p:sp>
        <p:nvSpPr>
          <p:cNvPr id="650" name="Proton lifetime [years]"/>
          <p:cNvSpPr txBox="1"/>
          <p:nvPr/>
        </p:nvSpPr>
        <p:spPr>
          <a:xfrm rot="16200000">
            <a:off x="3488024" y="5178375"/>
            <a:ext cx="2786955" cy="4107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184"/>
              <a:t>Proton lifetime [years]</a:t>
            </a:r>
          </a:p>
        </p:txBody>
      </p:sp>
      <p:sp>
        <p:nvSpPr>
          <p:cNvPr id="651" name="2020            2030             2040…"/>
          <p:cNvSpPr txBox="1"/>
          <p:nvPr/>
        </p:nvSpPr>
        <p:spPr>
          <a:xfrm>
            <a:off x="5388077" y="6500417"/>
            <a:ext cx="3513116" cy="5031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/>
          <a:p>
            <a:pPr>
              <a:lnSpc>
                <a:spcPct val="70000"/>
              </a:lnSpc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1747"/>
              <a:t>2020            2030             2040      </a:t>
            </a:r>
          </a:p>
          <a:p>
            <a:pPr>
              <a:lnSpc>
                <a:spcPct val="70000"/>
              </a:lnSpc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84"/>
              <a:t>years</a:t>
            </a:r>
          </a:p>
        </p:txBody>
      </p:sp>
      <p:sp>
        <p:nvSpPr>
          <p:cNvPr id="652" name="p→e+π0 Invariant Mass"/>
          <p:cNvSpPr txBox="1"/>
          <p:nvPr/>
        </p:nvSpPr>
        <p:spPr>
          <a:xfrm>
            <a:off x="5449590" y="575468"/>
            <a:ext cx="3650974" cy="489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/>
          <a:p>
            <a:pPr>
              <a:defRPr sz="3700">
                <a:latin typeface="Arial"/>
                <a:ea typeface="Arial"/>
                <a:cs typeface="Arial"/>
                <a:sym typeface="Arial"/>
              </a:defRPr>
            </a:pPr>
            <a:r>
              <a:rPr sz="2693"/>
              <a:t>p→e</a:t>
            </a:r>
            <a:r>
              <a:rPr sz="2693" baseline="31999"/>
              <a:t>+</a:t>
            </a:r>
            <a:r>
              <a:rPr sz="2693"/>
              <a:t>π</a:t>
            </a:r>
            <a:r>
              <a:rPr sz="2693" baseline="31999"/>
              <a:t>0</a:t>
            </a:r>
            <a:r>
              <a:rPr sz="2693"/>
              <a:t> Invariant Mass</a:t>
            </a:r>
          </a:p>
        </p:txBody>
      </p:sp>
      <p:sp>
        <p:nvSpPr>
          <p:cNvPr id="653" name="background"/>
          <p:cNvSpPr txBox="1"/>
          <p:nvPr/>
        </p:nvSpPr>
        <p:spPr>
          <a:xfrm>
            <a:off x="5301353" y="1979612"/>
            <a:ext cx="1836375" cy="47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>
              <a:defRPr sz="3600">
                <a:solidFill>
                  <a:schemeClr val="accent1">
                    <a:hueOff val="114395"/>
                    <a:lumOff val="-2497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/>
              <a:t>background</a:t>
            </a:r>
          </a:p>
        </p:txBody>
      </p:sp>
      <p:sp>
        <p:nvSpPr>
          <p:cNvPr id="654" name="Line"/>
          <p:cNvSpPr/>
          <p:nvPr/>
        </p:nvSpPr>
        <p:spPr>
          <a:xfrm flipV="1">
            <a:off x="5422964" y="2408011"/>
            <a:ext cx="443146" cy="443147"/>
          </a:xfrm>
          <a:prstGeom prst="line">
            <a:avLst/>
          </a:prstGeom>
          <a:ln w="38100">
            <a:solidFill>
              <a:schemeClr val="accent1">
                <a:hueOff val="114395"/>
                <a:lumOff val="-24975"/>
              </a:schemeClr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332796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73"/>
          </a:p>
        </p:txBody>
      </p:sp>
      <p:sp>
        <p:nvSpPr>
          <p:cNvPr id="655" name="Invariant proton mass would be a compelling evidence…"/>
          <p:cNvSpPr txBox="1"/>
          <p:nvPr/>
        </p:nvSpPr>
        <p:spPr>
          <a:xfrm>
            <a:off x="513082" y="998061"/>
            <a:ext cx="4313570" cy="2697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>
            <a:spAutoFit/>
          </a:bodyPr>
          <a:lstStyle/>
          <a:p>
            <a:pPr algn="l">
              <a:lnSpc>
                <a:spcPct val="110000"/>
              </a:lnSpc>
              <a:buSzPct val="125000"/>
              <a:buChar char="•"/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rPr sz="2620"/>
              <a:t> </a:t>
            </a:r>
            <a:r>
              <a:rPr sz="2620">
                <a:solidFill>
                  <a:srgbClr val="0433FF"/>
                </a:solidFill>
              </a:rPr>
              <a:t>Invariant proton mass</a:t>
            </a:r>
            <a:r>
              <a:rPr sz="2620"/>
              <a:t> would be a compelling evidence </a:t>
            </a:r>
          </a:p>
          <a:p>
            <a:pPr algn="l">
              <a:lnSpc>
                <a:spcPct val="110000"/>
              </a:lnSpc>
              <a:buSzPct val="125000"/>
              <a:buChar char="•"/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rPr sz="2620"/>
              <a:t> </a:t>
            </a:r>
            <a:r>
              <a:rPr sz="2620">
                <a:solidFill>
                  <a:srgbClr val="FF2600"/>
                </a:solidFill>
              </a:rPr>
              <a:t>Reach to 10</a:t>
            </a:r>
            <a:r>
              <a:rPr sz="2620" baseline="31999">
                <a:solidFill>
                  <a:srgbClr val="FF2600"/>
                </a:solidFill>
              </a:rPr>
              <a:t>35</a:t>
            </a:r>
            <a:r>
              <a:rPr sz="2620">
                <a:solidFill>
                  <a:srgbClr val="FF2600"/>
                </a:solidFill>
              </a:rPr>
              <a:t> yrs</a:t>
            </a:r>
          </a:p>
          <a:p>
            <a:pPr algn="l">
              <a:lnSpc>
                <a:spcPct val="110000"/>
              </a:lnSpc>
              <a:buSzPct val="125000"/>
              <a:buChar char="•"/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rPr sz="2620"/>
              <a:t> </a:t>
            </a:r>
            <a:r>
              <a:rPr sz="2620">
                <a:solidFill>
                  <a:srgbClr val="0433FF"/>
                </a:solidFill>
              </a:rPr>
              <a:t>BG free search</a:t>
            </a:r>
            <a:r>
              <a:rPr sz="2620"/>
              <a:t> possible: 0.06 BG/Mton・year</a:t>
            </a:r>
          </a:p>
        </p:txBody>
      </p:sp>
      <p:graphicFrame>
        <p:nvGraphicFramePr>
          <p:cNvPr id="656" name="Table"/>
          <p:cNvGraphicFramePr/>
          <p:nvPr/>
        </p:nvGraphicFramePr>
        <p:xfrm>
          <a:off x="551498" y="4468631"/>
          <a:ext cx="3984111" cy="1580484"/>
        </p:xfrm>
        <a:graphic>
          <a:graphicData uri="http://schemas.openxmlformats.org/drawingml/2006/table">
            <a:tbl>
              <a:tblPr/>
              <a:tblGrid>
                <a:gridCol w="796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56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8180">
                <a:tc rowSpan="2"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1500"/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500"/>
                        <a:t>p</a:t>
                      </a:r>
                      <a:r>
                        <a:rPr sz="1500" baseline="-5999"/>
                        <a:t>tot</a:t>
                      </a:r>
                      <a:r>
                        <a:rPr sz="1500"/>
                        <a:t>&lt;100MeV/c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500"/>
                        <a:t>100&lt;p</a:t>
                      </a:r>
                      <a:r>
                        <a:rPr sz="1500" baseline="-5999"/>
                        <a:t>tot</a:t>
                      </a:r>
                      <a:r>
                        <a:rPr sz="1500"/>
                        <a:t>&lt;250MeV/c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80">
                <a:tc v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Sig. ε(%)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Bkg (/Mtyr)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Sig. ε(%)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Bkg (/Mtyr)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500">
                          <a:solidFill>
                            <a:srgbClr val="9929B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HK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18.7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500">
                          <a:solidFill>
                            <a:srgbClr val="E324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0.06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19.4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500">
                          <a:solidFill>
                            <a:srgbClr val="E324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0.62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57" name="Super-K"/>
          <p:cNvSpPr txBox="1"/>
          <p:nvPr/>
        </p:nvSpPr>
        <p:spPr>
          <a:xfrm>
            <a:off x="5551706" y="4715939"/>
            <a:ext cx="1369246" cy="47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>
            <a:lvl1pPr>
              <a:defRPr sz="36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/>
              <a:t>Super-K</a:t>
            </a:r>
          </a:p>
        </p:txBody>
      </p:sp>
    </p:spTree>
    <p:extLst>
      <p:ext uri="{BB962C8B-B14F-4D97-AF65-F5344CB8AC3E}">
        <p14:creationId xmlns:p14="http://schemas.microsoft.com/office/powerpoint/2010/main" val="406294362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461" name="p→νK+ discovery in Hyper-K"/>
          <p:cNvSpPr txBox="1">
            <a:spLocks noGrp="1"/>
          </p:cNvSpPr>
          <p:nvPr>
            <p:ph type="title"/>
          </p:nvPr>
        </p:nvSpPr>
        <p:spPr>
          <a:xfrm>
            <a:off x="373220" y="-193168"/>
            <a:ext cx="9197661" cy="115548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p→νK</a:t>
            </a:r>
            <a:r>
              <a:rPr baseline="31999"/>
              <a:t>+</a:t>
            </a:r>
            <a:r>
              <a:t> discovery in Hyper-K</a:t>
            </a:r>
          </a:p>
        </p:txBody>
      </p:sp>
      <p:pic>
        <p:nvPicPr>
          <p:cNvPr id="462" name="kmass-pipi-hybrid.pdf" descr="kmass-pipi-hybri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521" y="3762808"/>
            <a:ext cx="3022750" cy="3022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mumom-hybrid.pdf" descr="mumom-hybri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048" y="425218"/>
            <a:ext cx="3022749" cy="3022749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monochromatic μ+…"/>
          <p:cNvSpPr/>
          <p:nvPr/>
        </p:nvSpPr>
        <p:spPr>
          <a:xfrm rot="2204632">
            <a:off x="6702287" y="1376630"/>
            <a:ext cx="2663011" cy="88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/>
          <a:p>
            <a:pPr>
              <a:defRPr sz="3600">
                <a:solidFill>
                  <a:srgbClr val="E32400"/>
                </a:solidFill>
              </a:defRPr>
            </a:pPr>
            <a:r>
              <a:rPr sz="2620"/>
              <a:t>monochromatic μ</a:t>
            </a:r>
            <a:r>
              <a:rPr sz="2620" baseline="31999"/>
              <a:t>+ </a:t>
            </a:r>
          </a:p>
          <a:p>
            <a:pPr>
              <a:defRPr sz="3600">
                <a:solidFill>
                  <a:srgbClr val="E32400"/>
                </a:solidFill>
              </a:defRPr>
            </a:pPr>
            <a:r>
              <a:rPr sz="2620"/>
              <a:t>from K</a:t>
            </a:r>
            <a:r>
              <a:rPr sz="2620" baseline="31999"/>
              <a:t>+</a:t>
            </a:r>
            <a:r>
              <a:rPr sz="2620"/>
              <a:t>→μ</a:t>
            </a:r>
            <a:r>
              <a:rPr sz="2620" baseline="31999"/>
              <a:t>+</a:t>
            </a:r>
            <a:r>
              <a:rPr sz="2620"/>
              <a:t>ν</a:t>
            </a:r>
          </a:p>
        </p:txBody>
      </p:sp>
      <p:sp>
        <p:nvSpPr>
          <p:cNvPr id="465" name="Line"/>
          <p:cNvSpPr/>
          <p:nvPr/>
        </p:nvSpPr>
        <p:spPr>
          <a:xfrm flipV="1">
            <a:off x="6820827" y="1738893"/>
            <a:ext cx="489910" cy="406076"/>
          </a:xfrm>
          <a:prstGeom prst="line">
            <a:avLst/>
          </a:prstGeom>
          <a:ln w="38100">
            <a:solidFill>
              <a:srgbClr val="E32400"/>
            </a:solidFill>
            <a:miter lim="400000"/>
            <a:headEnd type="stealth"/>
          </a:ln>
        </p:spPr>
        <p:txBody>
          <a:bodyPr lIns="36976" tIns="36976" rIns="36976" bIns="36976" anchor="ctr"/>
          <a:lstStyle/>
          <a:p>
            <a:pPr defTabSz="332796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73"/>
          </a:p>
        </p:txBody>
      </p:sp>
      <p:sp>
        <p:nvSpPr>
          <p:cNvPr id="466" name="K+ mass from…"/>
          <p:cNvSpPr/>
          <p:nvPr/>
        </p:nvSpPr>
        <p:spPr>
          <a:xfrm rot="2204632">
            <a:off x="6737459" y="4321754"/>
            <a:ext cx="3558895" cy="88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/>
          <a:p>
            <a:pPr>
              <a:defRPr sz="3600">
                <a:solidFill>
                  <a:srgbClr val="E32400"/>
                </a:solidFill>
              </a:defRPr>
            </a:pPr>
            <a:r>
              <a:rPr sz="2620" dirty="0"/>
              <a:t>K</a:t>
            </a:r>
            <a:r>
              <a:rPr sz="2620" baseline="31999" dirty="0"/>
              <a:t>+</a:t>
            </a:r>
            <a:r>
              <a:rPr sz="2620" dirty="0"/>
              <a:t> mass from </a:t>
            </a:r>
          </a:p>
          <a:p>
            <a:pPr>
              <a:defRPr sz="3600">
                <a:solidFill>
                  <a:srgbClr val="E32400"/>
                </a:solidFill>
              </a:defRPr>
            </a:pPr>
            <a:r>
              <a:rPr sz="2620" dirty="0"/>
              <a:t>K</a:t>
            </a:r>
            <a:r>
              <a:rPr sz="2620" baseline="31999" dirty="0"/>
              <a:t>+</a:t>
            </a:r>
            <a:r>
              <a:rPr sz="2620" dirty="0"/>
              <a:t>→π</a:t>
            </a:r>
            <a:r>
              <a:rPr sz="2620" baseline="31999" dirty="0"/>
              <a:t>+</a:t>
            </a:r>
            <a:r>
              <a:rPr sz="2620" dirty="0"/>
              <a:t>π</a:t>
            </a:r>
            <a:r>
              <a:rPr sz="2620" baseline="31999" dirty="0"/>
              <a:t>0</a:t>
            </a:r>
          </a:p>
        </p:txBody>
      </p:sp>
      <p:sp>
        <p:nvSpPr>
          <p:cNvPr id="467" name="Line"/>
          <p:cNvSpPr/>
          <p:nvPr/>
        </p:nvSpPr>
        <p:spPr>
          <a:xfrm flipV="1">
            <a:off x="7458654" y="4667449"/>
            <a:ext cx="508446" cy="484085"/>
          </a:xfrm>
          <a:prstGeom prst="line">
            <a:avLst/>
          </a:prstGeom>
          <a:ln w="38100">
            <a:solidFill>
              <a:srgbClr val="E32400"/>
            </a:solidFill>
            <a:miter lim="400000"/>
            <a:headEnd type="stealth"/>
          </a:ln>
        </p:spPr>
        <p:txBody>
          <a:bodyPr lIns="36976" tIns="36976" rIns="36976" bIns="36976" anchor="ctr"/>
          <a:lstStyle/>
          <a:p>
            <a:pPr defTabSz="332796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73"/>
          </a:p>
        </p:txBody>
      </p:sp>
      <p:sp>
        <p:nvSpPr>
          <p:cNvPr id="468" name="τproton=6.6×1033years (SK 90% CL limit)"/>
          <p:cNvSpPr/>
          <p:nvPr/>
        </p:nvSpPr>
        <p:spPr>
          <a:xfrm>
            <a:off x="8012877" y="833360"/>
            <a:ext cx="1687604" cy="477861"/>
          </a:xfrm>
          <a:prstGeom prst="rect">
            <a:avLst/>
          </a:prstGeom>
          <a:solidFill>
            <a:srgbClr val="CAF0F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/>
          <a:p>
            <a:pPr>
              <a:defRPr sz="1800"/>
            </a:pPr>
            <a:r>
              <a:rPr sz="1310"/>
              <a:t>τ</a:t>
            </a:r>
            <a:r>
              <a:rPr sz="1310" baseline="-5999"/>
              <a:t>proton</a:t>
            </a:r>
            <a:r>
              <a:rPr sz="1310"/>
              <a:t>=6.6×10</a:t>
            </a:r>
            <a:r>
              <a:rPr sz="1310" baseline="31999"/>
              <a:t>33</a:t>
            </a:r>
            <a:r>
              <a:rPr sz="1310"/>
              <a:t>years (SK 90% CL limit)</a:t>
            </a:r>
          </a:p>
        </p:txBody>
      </p:sp>
      <p:sp>
        <p:nvSpPr>
          <p:cNvPr id="469" name="400  500   600  700…"/>
          <p:cNvSpPr txBox="1"/>
          <p:nvPr/>
        </p:nvSpPr>
        <p:spPr>
          <a:xfrm>
            <a:off x="5407997" y="6533546"/>
            <a:ext cx="3843335" cy="5501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/>
          <a:p>
            <a:pPr>
              <a:lnSpc>
                <a:spcPct val="70000"/>
              </a:lnSpc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84"/>
              <a:t>    400  500   600  700</a:t>
            </a:r>
          </a:p>
          <a:p>
            <a:pPr>
              <a:lnSpc>
                <a:spcPct val="70000"/>
              </a:lnSpc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84"/>
              <a:t>Invariant Kaon mass (MeV/c2)</a:t>
            </a:r>
          </a:p>
        </p:txBody>
      </p:sp>
      <p:sp>
        <p:nvSpPr>
          <p:cNvPr id="470" name="Number of events"/>
          <p:cNvSpPr txBox="1"/>
          <p:nvPr/>
        </p:nvSpPr>
        <p:spPr>
          <a:xfrm rot="16200000">
            <a:off x="4522643" y="5097903"/>
            <a:ext cx="2399738" cy="4107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184"/>
              <a:t>Number of events</a:t>
            </a:r>
          </a:p>
        </p:txBody>
      </p:sp>
      <p:sp>
        <p:nvSpPr>
          <p:cNvPr id="471" name="200    250    300    350…"/>
          <p:cNvSpPr txBox="1"/>
          <p:nvPr/>
        </p:nvSpPr>
        <p:spPr>
          <a:xfrm>
            <a:off x="5263232" y="3149746"/>
            <a:ext cx="4085795" cy="7469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84"/>
              <a:t>200    250    300    350</a:t>
            </a:r>
          </a:p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2184"/>
              <a:t>Muon momentum (MeV/c)</a:t>
            </a:r>
          </a:p>
        </p:txBody>
      </p:sp>
      <p:sp>
        <p:nvSpPr>
          <p:cNvPr id="472" name="Number of events"/>
          <p:cNvSpPr txBox="1"/>
          <p:nvPr/>
        </p:nvSpPr>
        <p:spPr>
          <a:xfrm rot="16200000">
            <a:off x="4522643" y="1731197"/>
            <a:ext cx="2399738" cy="4107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76" tIns="36976" rIns="36976" bIns="36976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184"/>
              <a:t>Number of events</a:t>
            </a:r>
          </a:p>
        </p:txBody>
      </p:sp>
      <p:pic>
        <p:nvPicPr>
          <p:cNvPr id="473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265" y="1699226"/>
            <a:ext cx="1343123" cy="1042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265" y="2813807"/>
            <a:ext cx="1343123" cy="104207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75" name="Table"/>
          <p:cNvGraphicFramePr/>
          <p:nvPr/>
        </p:nvGraphicFramePr>
        <p:xfrm>
          <a:off x="514606" y="5025193"/>
          <a:ext cx="4642290" cy="1879589"/>
        </p:xfrm>
        <a:graphic>
          <a:graphicData uri="http://schemas.openxmlformats.org/drawingml/2006/table">
            <a:tbl>
              <a:tblPr/>
              <a:tblGrid>
                <a:gridCol w="928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5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1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8584">
                <a:tc rowSpan="2"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1800"/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800"/>
                        <a:t>prompt-γ &amp; K</a:t>
                      </a:r>
                      <a:r>
                        <a:rPr sz="1800" baseline="31999"/>
                        <a:t>+</a:t>
                      </a:r>
                      <a:r>
                        <a:rPr sz="1800"/>
                        <a:t>→μ</a:t>
                      </a:r>
                      <a:r>
                        <a:rPr sz="1800" baseline="31999"/>
                        <a:t>+</a:t>
                      </a:r>
                      <a:r>
                        <a:rPr sz="1800"/>
                        <a:t>ν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800"/>
                        <a:t>K</a:t>
                      </a:r>
                      <a:r>
                        <a:rPr sz="1800" baseline="31999"/>
                        <a:t>+</a:t>
                      </a:r>
                      <a:r>
                        <a:rPr sz="1800"/>
                        <a:t>→π</a:t>
                      </a:r>
                      <a:r>
                        <a:rPr sz="1800" baseline="31999"/>
                        <a:t>+</a:t>
                      </a:r>
                      <a:r>
                        <a:rPr sz="1800"/>
                        <a:t>π</a:t>
                      </a:r>
                      <a:r>
                        <a:rPr sz="1800" baseline="31999"/>
                        <a:t>0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584">
                <a:tc v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Sig. ε(%)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Bkg (/Mtyr)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Sig. ε(%)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Bkg (/Mtyr)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42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800">
                          <a:solidFill>
                            <a:srgbClr val="9929B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HK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800">
                          <a:solidFill>
                            <a:srgbClr val="FF401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12.7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800">
                          <a:solidFill>
                            <a:srgbClr val="E324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0.9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800">
                          <a:solidFill>
                            <a:srgbClr val="FF401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10.8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800">
                          <a:solidFill>
                            <a:srgbClr val="E324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</a:t>
                      </a:r>
                    </a:p>
                  </a:txBody>
                  <a:tcPr marL="36976" marR="36976" marT="36976" marB="36976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6" name="K+ is invisible so signal signature are:…"/>
          <p:cNvSpPr txBox="1"/>
          <p:nvPr/>
        </p:nvSpPr>
        <p:spPr>
          <a:xfrm>
            <a:off x="513083" y="1021491"/>
            <a:ext cx="3774905" cy="3340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6976" tIns="36976" rIns="36976" bIns="36976">
            <a:spAutoFit/>
          </a:bodyPr>
          <a:lstStyle/>
          <a:p>
            <a:pPr>
              <a:spcAft>
                <a:spcPts val="2184"/>
              </a:spcAft>
              <a:buSzPct val="125000"/>
              <a:buChar char="•"/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rPr sz="2620" dirty="0"/>
              <a:t> K+ is invisible so signal signature are:</a:t>
            </a:r>
          </a:p>
          <a:p>
            <a:pPr marL="249597" lvl="1">
              <a:spcAft>
                <a:spcPts val="2184"/>
              </a:spcAft>
              <a:buSzPct val="125000"/>
              <a:buChar char="•"/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rPr sz="2620" dirty="0"/>
              <a:t> 236 MeV/c muon</a:t>
            </a:r>
          </a:p>
          <a:p>
            <a:pPr marL="249597" lvl="1">
              <a:spcAft>
                <a:spcPts val="2184"/>
              </a:spcAft>
              <a:buSzPct val="125000"/>
              <a:buChar char="•"/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rPr sz="2620" dirty="0"/>
              <a:t> π</a:t>
            </a:r>
            <a:r>
              <a:rPr sz="2620" baseline="31999" dirty="0"/>
              <a:t>+</a:t>
            </a:r>
            <a:r>
              <a:rPr sz="2620" dirty="0"/>
              <a:t>π</a:t>
            </a:r>
            <a:r>
              <a:rPr sz="2620" baseline="31999" dirty="0"/>
              <a:t>0</a:t>
            </a:r>
          </a:p>
          <a:p>
            <a:pPr>
              <a:spcAft>
                <a:spcPts val="2184"/>
              </a:spcAft>
              <a:buSzPct val="125000"/>
              <a:buChar char="•"/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rPr sz="2620" dirty="0"/>
              <a:t> Discovery reach to      3 ×10</a:t>
            </a:r>
            <a:r>
              <a:rPr sz="2620" baseline="31999" dirty="0"/>
              <a:t>34</a:t>
            </a:r>
            <a:r>
              <a:rPr sz="2620" dirty="0"/>
              <a:t> years</a:t>
            </a:r>
          </a:p>
        </p:txBody>
      </p:sp>
      <p:sp>
        <p:nvSpPr>
          <p:cNvPr id="477" name="BG"/>
          <p:cNvSpPr txBox="1"/>
          <p:nvPr/>
        </p:nvSpPr>
        <p:spPr>
          <a:xfrm>
            <a:off x="6656846" y="2714958"/>
            <a:ext cx="560385" cy="47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>
              <a:defRPr sz="3600">
                <a:solidFill>
                  <a:schemeClr val="accent1">
                    <a:hueOff val="114395"/>
                    <a:lumOff val="-2497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/>
              <a:t>BG</a:t>
            </a:r>
          </a:p>
        </p:txBody>
      </p:sp>
      <p:sp>
        <p:nvSpPr>
          <p:cNvPr id="478" name="BG"/>
          <p:cNvSpPr txBox="1"/>
          <p:nvPr/>
        </p:nvSpPr>
        <p:spPr>
          <a:xfrm>
            <a:off x="6260394" y="6015343"/>
            <a:ext cx="560385" cy="47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>
              <a:defRPr sz="3600">
                <a:solidFill>
                  <a:schemeClr val="accent1">
                    <a:hueOff val="114395"/>
                    <a:lumOff val="-2497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/>
              <a:t>BG</a:t>
            </a:r>
          </a:p>
        </p:txBody>
      </p:sp>
      <p:sp>
        <p:nvSpPr>
          <p:cNvPr id="479" name="arXiv:1805.04163"/>
          <p:cNvSpPr txBox="1"/>
          <p:nvPr/>
        </p:nvSpPr>
        <p:spPr>
          <a:xfrm>
            <a:off x="452845" y="702384"/>
            <a:ext cx="1836375" cy="343530"/>
          </a:xfrm>
          <a:prstGeom prst="rect">
            <a:avLst/>
          </a:prstGeom>
          <a:solidFill>
            <a:schemeClr val="accent2">
              <a:hueOff val="-85259"/>
              <a:satOff val="14347"/>
              <a:lumOff val="2237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76" tIns="36976" rIns="36976" bIns="36976" anchor="ctr">
            <a:spAutoFit/>
          </a:bodyPr>
          <a:lstStyle>
            <a:lvl1pPr algn="l" defTabSz="4572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747"/>
              <a:t>arXiv:1805.04163</a:t>
            </a:r>
          </a:p>
        </p:txBody>
      </p:sp>
    </p:spTree>
    <p:extLst>
      <p:ext uri="{BB962C8B-B14F-4D97-AF65-F5344CB8AC3E}">
        <p14:creationId xmlns:p14="http://schemas.microsoft.com/office/powerpoint/2010/main" val="336083907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4A721D-680D-6446-87FF-53F8909AA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65" y="958992"/>
            <a:ext cx="9336972" cy="781416"/>
          </a:xfrm>
        </p:spPr>
        <p:txBody>
          <a:bodyPr>
            <a:normAutofit/>
          </a:bodyPr>
          <a:lstStyle/>
          <a:p>
            <a:r>
              <a:rPr kumimoji="1" lang="en-US" altLang="ja-JP" sz="3106" dirty="0">
                <a:latin typeface="Times" pitchFamily="2" charset="0"/>
              </a:rPr>
              <a:t>Neutrino astrophysics</a:t>
            </a:r>
            <a:endParaRPr kumimoji="1" lang="ja-JP" altLang="en-US" sz="3106">
              <a:latin typeface="Times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1E1583-6FD7-E549-9A0F-9E91E5BA26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3564" y="1689941"/>
                <a:ext cx="9380042" cy="2062729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ja-JP" sz="1863" dirty="0">
                    <a:latin typeface="Times" pitchFamily="2" charset="0"/>
                    <a:ea typeface="Cambria Math" panose="02040503050406030204" pitchFamily="18" charset="0"/>
                  </a:rPr>
                  <a:t>Observation of </a:t>
                </a:r>
                <a14:m>
                  <m:oMath xmlns:m="http://schemas.openxmlformats.org/officeDocument/2006/math">
                    <m:r>
                      <a:rPr kumimoji="1" lang="en-US" altLang="ja-JP" sz="186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~10 </m:t>
                    </m:r>
                    <m:r>
                      <m:rPr>
                        <m:nor/>
                      </m:rPr>
                      <a:rPr kumimoji="1" lang="en-US" altLang="ja-JP" sz="1863">
                        <a:latin typeface="Times" pitchFamily="2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en-US" altLang="ja-JP" sz="1863" dirty="0">
                    <a:latin typeface="Times" pitchFamily="2" charset="0"/>
                  </a:rPr>
                  <a:t> neutrinos with the time, energy and direction</a:t>
                </a:r>
              </a:p>
              <a:p>
                <a:pPr marL="587958" lvl="1" indent="-232965">
                  <a:buSzPct val="80000"/>
                  <a:buFont typeface="Wingdings" pitchFamily="2" charset="2"/>
                  <a:buChar char="Ø"/>
                </a:pPr>
                <a:r>
                  <a:rPr lang="en-US" altLang="ja-JP" dirty="0">
                    <a:latin typeface="Times" pitchFamily="2" charset="0"/>
                  </a:rPr>
                  <a:t>Unique role in multi-messenger observation </a:t>
                </a:r>
              </a:p>
              <a:p>
                <a:pPr marL="587958" lvl="1" indent="-232965">
                  <a:buSzPct val="80000"/>
                  <a:buFont typeface="Wingdings" pitchFamily="2" charset="2"/>
                  <a:buChar char="Ø"/>
                </a:pPr>
                <a:r>
                  <a:rPr lang="en-US" altLang="ja-JP" dirty="0">
                    <a:solidFill>
                      <a:srgbClr val="0432FF"/>
                    </a:solidFill>
                    <a:latin typeface="Times" pitchFamily="2" charset="0"/>
                    <a:ea typeface="Cambria Math" panose="02040503050406030204" pitchFamily="18" charset="0"/>
                  </a:rPr>
                  <a:t>Sensitivities depend on the energy thresholds</a:t>
                </a:r>
                <a:endParaRPr lang="en-US" altLang="ja-JP" dirty="0">
                  <a:latin typeface="Times" pitchFamily="2" charset="0"/>
                </a:endParaRPr>
              </a:p>
              <a:p>
                <a:r>
                  <a:rPr kumimoji="1" lang="en-US" altLang="ja-JP" sz="1863" dirty="0">
                    <a:solidFill>
                      <a:srgbClr val="FF0000"/>
                    </a:solidFill>
                    <a:latin typeface="Times" pitchFamily="2" charset="0"/>
                  </a:rPr>
                  <a:t>Solar neutrinos (~130/day):</a:t>
                </a:r>
                <a:r>
                  <a:rPr kumimoji="1" lang="en-US" altLang="ja-JP" sz="1863" dirty="0">
                    <a:latin typeface="Times" pitchFamily="2" charset="0"/>
                  </a:rPr>
                  <a:t> up-turn at vacuum-MSW transition region, D/N, hep </a:t>
                </a:r>
                <a14:m>
                  <m:oMath xmlns:m="http://schemas.openxmlformats.org/officeDocument/2006/math">
                    <m:r>
                      <a:rPr kumimoji="1" lang="en-US" altLang="ja-JP" sz="186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kumimoji="1" lang="en-US" altLang="ja-JP" dirty="0">
                  <a:solidFill>
                    <a:srgbClr val="0432FF"/>
                  </a:solidFill>
                  <a:latin typeface="Times" pitchFamily="2" charset="0"/>
                  <a:ea typeface="Cambria Math" panose="02040503050406030204" pitchFamily="18" charset="0"/>
                </a:endParaRPr>
              </a:p>
              <a:p>
                <a:r>
                  <a:rPr kumimoji="1" lang="en-US" altLang="ja-JP" sz="1863" dirty="0">
                    <a:solidFill>
                      <a:srgbClr val="FF0000"/>
                    </a:solidFill>
                    <a:latin typeface="Times" pitchFamily="2" charset="0"/>
                  </a:rPr>
                  <a:t>Supernova </a:t>
                </a:r>
                <a:r>
                  <a:rPr lang="en-US" altLang="ja-JP" sz="1863" dirty="0">
                    <a:solidFill>
                      <a:srgbClr val="FF0000"/>
                    </a:solidFill>
                    <a:latin typeface="Times" pitchFamily="2" charset="0"/>
                  </a:rPr>
                  <a:t>burst (~50k/burst)</a:t>
                </a:r>
                <a:r>
                  <a:rPr kumimoji="1" lang="en-US" altLang="ja-JP" sz="1863" dirty="0">
                    <a:solidFill>
                      <a:srgbClr val="FF0000"/>
                    </a:solidFill>
                    <a:latin typeface="Times" pitchFamily="2" charset="0"/>
                  </a:rPr>
                  <a:t>: </a:t>
                </a:r>
                <a:r>
                  <a:rPr kumimoji="1" lang="en-US" altLang="ja-JP" sz="1863" dirty="0">
                    <a:latin typeface="Times" pitchFamily="2" charset="0"/>
                  </a:rPr>
                  <a:t>explosion mechanism, BH/NS formation, alert with </a:t>
                </a:r>
                <a14:m>
                  <m:oMath xmlns:m="http://schemas.openxmlformats.org/officeDocument/2006/math">
                    <m:r>
                      <a:rPr lang="en-US" altLang="ja-JP" sz="1863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sz="186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ja-JP" sz="1863" dirty="0">
                    <a:latin typeface="Times" pitchFamily="2" charset="0"/>
                  </a:rPr>
                  <a:t> pointing</a:t>
                </a:r>
              </a:p>
              <a:p>
                <a:r>
                  <a:rPr lang="en-US" altLang="ja-JP" sz="1863" dirty="0">
                    <a:solidFill>
                      <a:srgbClr val="FF0000"/>
                    </a:solidFill>
                    <a:latin typeface="Times" pitchFamily="2" charset="0"/>
                  </a:rPr>
                  <a:t>Supernova Relic Neutrino (~10/</a:t>
                </a:r>
                <a:r>
                  <a:rPr lang="en-US" altLang="ja-JP" sz="1863" dirty="0" err="1">
                    <a:solidFill>
                      <a:srgbClr val="FF0000"/>
                    </a:solidFill>
                    <a:latin typeface="Times" pitchFamily="2" charset="0"/>
                  </a:rPr>
                  <a:t>yr</a:t>
                </a:r>
                <a:r>
                  <a:rPr kumimoji="1" lang="en-US" altLang="ja-JP" sz="1863" dirty="0">
                    <a:solidFill>
                      <a:srgbClr val="FF0000"/>
                    </a:solidFill>
                    <a:latin typeface="Times" pitchFamily="2" charset="0"/>
                  </a:rPr>
                  <a:t>):</a:t>
                </a:r>
                <a:r>
                  <a:rPr kumimoji="1" lang="en-US" altLang="ja-JP" sz="1863" dirty="0">
                    <a:latin typeface="Times" pitchFamily="2" charset="0"/>
                  </a:rPr>
                  <a:t> stellar collapse</a:t>
                </a:r>
                <a:r>
                  <a:rPr lang="en-US" altLang="ja-JP" sz="1863" dirty="0">
                    <a:latin typeface="Times" pitchFamily="2" charset="0"/>
                  </a:rPr>
                  <a:t>, nucleosynthesis and history of the universe</a:t>
                </a:r>
              </a:p>
              <a:p>
                <a:endParaRPr kumimoji="1" lang="en-US" altLang="ja-JP" sz="1863" dirty="0"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1E1583-6FD7-E549-9A0F-9E91E5BA26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3564" y="1689941"/>
                <a:ext cx="9380042" cy="2062729"/>
              </a:xfrm>
              <a:blipFill>
                <a:blip r:embed="rId2"/>
                <a:stretch>
                  <a:fillRect l="-541" t="-1829" r="-271" b="-28049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A9C99C33-C27B-AC41-BF96-F17288929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314" y="3670360"/>
            <a:ext cx="2482603" cy="244396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0B25B93-6408-314E-9917-302759CBD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439" y="3680216"/>
            <a:ext cx="3621477" cy="23262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2794528-B9F8-4B44-A444-21B0DBB57B6B}"/>
                  </a:ext>
                </a:extLst>
              </p:cNvPr>
              <p:cNvSpPr txBox="1"/>
              <p:nvPr/>
            </p:nvSpPr>
            <p:spPr>
              <a:xfrm>
                <a:off x="7863884" y="5329605"/>
                <a:ext cx="1678216" cy="331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55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~70</m:t>
                    </m:r>
                    <m:r>
                      <m:rPr>
                        <m:nor/>
                      </m:rPr>
                      <a:rPr kumimoji="1" lang="en-US" altLang="ja-JP" sz="1553">
                        <a:latin typeface="Times" pitchFamily="2" charset="0"/>
                        <a:ea typeface="Cambria Math" panose="02040503050406030204" pitchFamily="18" charset="0"/>
                      </a:rPr>
                      <m:t>k</m:t>
                    </m:r>
                    <m:r>
                      <m:rPr>
                        <m:nor/>
                      </m:rPr>
                      <a:rPr kumimoji="1" lang="en-US" altLang="ja-JP" sz="1553">
                        <a:latin typeface="Times" pitchFamily="2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sz="155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l-GR" altLang="ja-JP" sz="155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  <m:sup>
                        <m:r>
                          <a:rPr kumimoji="1" lang="en-US" altLang="ja-JP" sz="155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ja-JP" sz="155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kumimoji="1" lang="en-US" altLang="ja-JP" sz="1553" dirty="0">
                    <a:latin typeface="Times" pitchFamily="2" charset="0"/>
                  </a:rPr>
                  <a:t> at 10kpc</a:t>
                </a:r>
              </a:p>
            </p:txBody>
          </p:sp>
        </mc:Choice>
        <mc:Fallback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2794528-B9F8-4B44-A444-21B0DBB57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884" y="5329605"/>
                <a:ext cx="1678216" cy="331309"/>
              </a:xfrm>
              <a:prstGeom prst="rect">
                <a:avLst/>
              </a:prstGeom>
              <a:blipFill>
                <a:blip r:embed="rId5"/>
                <a:stretch>
                  <a:fillRect t="-3704" r="-752" b="-25926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73F2B78-43F1-664B-BB5A-67F5CEE94FD4}"/>
              </a:ext>
            </a:extLst>
          </p:cNvPr>
          <p:cNvSpPr txBox="1"/>
          <p:nvPr/>
        </p:nvSpPr>
        <p:spPr>
          <a:xfrm>
            <a:off x="4594729" y="5125418"/>
            <a:ext cx="2523448" cy="570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553" dirty="0">
                <a:solidFill>
                  <a:srgbClr val="FF0000"/>
                </a:solidFill>
                <a:latin typeface="Times" pitchFamily="2" charset="0"/>
              </a:rPr>
              <a:t>Modulation induced by SASI</a:t>
            </a:r>
          </a:p>
          <a:p>
            <a:r>
              <a:rPr kumimoji="1" lang="en-US" altLang="ja-JP" sz="1553" dirty="0">
                <a:latin typeface="Times" pitchFamily="2" charset="0"/>
              </a:rPr>
              <a:t>statistical fluctuation in HK</a:t>
            </a:r>
            <a:endParaRPr kumimoji="1" lang="ja-JP" altLang="en-US" sz="1553">
              <a:latin typeface="Times" pitchFamily="2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9C3B7D-C0A7-154A-ADD7-C0835618F13E}"/>
              </a:ext>
            </a:extLst>
          </p:cNvPr>
          <p:cNvSpPr txBox="1"/>
          <p:nvPr/>
        </p:nvSpPr>
        <p:spPr>
          <a:xfrm>
            <a:off x="8104589" y="5025922"/>
            <a:ext cx="1197764" cy="331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553" dirty="0">
                <a:solidFill>
                  <a:srgbClr val="FF0000"/>
                </a:solidFill>
                <a:latin typeface="Times" pitchFamily="2" charset="0"/>
              </a:rPr>
              <a:t>SN direction</a:t>
            </a:r>
            <a:endParaRPr kumimoji="1" lang="ja-JP" altLang="en-US" sz="1553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87C1812-5927-8F48-913B-167BC3DB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5585" y="6749058"/>
            <a:ext cx="242688" cy="276291"/>
          </a:xfrm>
        </p:spPr>
        <p:txBody>
          <a:bodyPr/>
          <a:lstStyle/>
          <a:p>
            <a:fld id="{8DCEB773-52AB-654C-9937-66FAED733BA9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1025" name="Picture 1" descr="page6image21167344">
            <a:extLst>
              <a:ext uri="{FF2B5EF4-FFF2-40B4-BE49-F238E27FC236}">
                <a16:creationId xmlns:a16="http://schemas.microsoft.com/office/drawing/2014/main" id="{CADDB297-D84B-BD42-9F31-E7FF8D551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5" y="3670360"/>
            <a:ext cx="3455588" cy="232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A37A62D-9774-CF4A-BB4E-2AECC904D980}"/>
              </a:ext>
            </a:extLst>
          </p:cNvPr>
          <p:cNvSpPr txBox="1"/>
          <p:nvPr/>
        </p:nvSpPr>
        <p:spPr>
          <a:xfrm>
            <a:off x="339691" y="5950606"/>
            <a:ext cx="3497400" cy="47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43" i="1" dirty="0">
                <a:latin typeface="Times" pitchFamily="2" charset="0"/>
              </a:rPr>
              <a:t>M. </a:t>
            </a:r>
            <a:r>
              <a:rPr lang="en-US" altLang="ja-JP" sz="1243" i="1" dirty="0" err="1">
                <a:latin typeface="Times" pitchFamily="2" charset="0"/>
              </a:rPr>
              <a:t>Maltoni</a:t>
            </a:r>
            <a:r>
              <a:rPr lang="en-US" altLang="ja-JP" sz="1243" i="1" dirty="0">
                <a:latin typeface="Times" pitchFamily="2" charset="0"/>
              </a:rPr>
              <a:t> et al., Phys. Eur. Phys. J. A52, 87 (2016) 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20870F24-1330-F547-A4BA-6F7448A9F6F3}"/>
              </a:ext>
            </a:extLst>
          </p:cNvPr>
          <p:cNvCxnSpPr/>
          <p:nvPr/>
        </p:nvCxnSpPr>
        <p:spPr>
          <a:xfrm flipH="1" flipV="1">
            <a:off x="2286663" y="4704573"/>
            <a:ext cx="411554" cy="1337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C042766-E739-9045-88A6-9977E87B7475}"/>
                  </a:ext>
                </a:extLst>
              </p:cNvPr>
              <p:cNvSpPr txBox="1"/>
              <p:nvPr/>
            </p:nvSpPr>
            <p:spPr>
              <a:xfrm>
                <a:off x="1463746" y="3885591"/>
                <a:ext cx="2247410" cy="809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553" dirty="0">
                    <a:solidFill>
                      <a:srgbClr val="FF0000"/>
                    </a:solidFill>
                    <a:latin typeface="Times" pitchFamily="2" charset="0"/>
                  </a:rPr>
                  <a:t>Up-turn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1553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~3</m:t>
                    </m:r>
                    <m:r>
                      <a:rPr kumimoji="1" lang="en-US" altLang="ja-JP" sz="1553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JP" sz="1553" dirty="0">
                    <a:solidFill>
                      <a:srgbClr val="FF0000"/>
                    </a:solidFill>
                    <a:latin typeface="Times" pitchFamily="2" charset="0"/>
                  </a:rPr>
                  <a:t> at 4.5MeV threshold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1553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~5</m:t>
                    </m:r>
                    <m:r>
                      <a:rPr kumimoji="1" lang="en-US" altLang="ja-JP" sz="1553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JP" sz="1553" dirty="0">
                    <a:solidFill>
                      <a:srgbClr val="FF0000"/>
                    </a:solidFill>
                    <a:latin typeface="Times" pitchFamily="2" charset="0"/>
                  </a:rPr>
                  <a:t> at 3.5MeV threshold</a:t>
                </a:r>
              </a:p>
            </p:txBody>
          </p:sp>
        </mc:Choice>
        <mc:Fallback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C042766-E739-9045-88A6-9977E87B7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746" y="3885591"/>
                <a:ext cx="2247410" cy="809261"/>
              </a:xfrm>
              <a:prstGeom prst="rect">
                <a:avLst/>
              </a:prstGeom>
              <a:blipFill>
                <a:blip r:embed="rId7"/>
                <a:stretch>
                  <a:fillRect l="-1685" t="-1538" r="-562" b="-9231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図 21">
            <a:extLst>
              <a:ext uri="{FF2B5EF4-FFF2-40B4-BE49-F238E27FC236}">
                <a16:creationId xmlns:a16="http://schemas.microsoft.com/office/drawing/2014/main" id="{948C6611-67FE-5849-87D9-109EECB788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308" r="-1" b="12916"/>
          <a:stretch/>
        </p:blipFill>
        <p:spPr>
          <a:xfrm>
            <a:off x="8027949" y="958992"/>
            <a:ext cx="1298114" cy="141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545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86E6FAE8-4A39-3D65-894C-DC9584548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14" b="15966"/>
          <a:stretch/>
        </p:blipFill>
        <p:spPr>
          <a:xfrm>
            <a:off x="-883744" y="2174176"/>
            <a:ext cx="11711588" cy="39631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BDD8C-CF64-4F1F-00BC-E0802BBA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2735" y="5937270"/>
            <a:ext cx="559356" cy="29780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490"/>
              </a:spcAft>
            </a:pPr>
            <a:fld id="{9A822A00-BB5A-FD4D-8AB0-DE9861598890}" type="slidenum">
              <a:rPr lang="en-JP">
                <a:solidFill>
                  <a:srgbClr val="FFFFFF"/>
                </a:solidFill>
              </a:rPr>
              <a:pPr algn="l">
                <a:lnSpc>
                  <a:spcPct val="90000"/>
                </a:lnSpc>
                <a:spcAft>
                  <a:spcPts val="490"/>
                </a:spcAft>
              </a:pPr>
              <a:t>4</a:t>
            </a:fld>
            <a:endParaRPr lang="en-JP">
              <a:solidFill>
                <a:srgbClr val="FFFFFF"/>
              </a:solidFill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9407CCC-F06A-3E89-43E2-C0BA2F1E0C9C}"/>
              </a:ext>
            </a:extLst>
          </p:cNvPr>
          <p:cNvSpPr txBox="1">
            <a:spLocks/>
          </p:cNvSpPr>
          <p:nvPr/>
        </p:nvSpPr>
        <p:spPr>
          <a:xfrm>
            <a:off x="9273049" y="6652167"/>
            <a:ext cx="173791" cy="26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856" tIns="35856" rIns="35856" bIns="35856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1300460" hangingPunct="1">
              <a:defRPr kumimoji="1" sz="1800" kern="120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  <a:sym typeface="Gill Sans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917828">
              <a:defRPr/>
            </a:pPr>
            <a:fld id="{86CB4B4D-7CA3-9044-876B-883B54F8677D}" type="slidenum">
              <a:rPr lang="en-JP" sz="1271">
                <a:latin typeface="Meiryo" panose="020B0604030504040204" pitchFamily="34" charset="-128"/>
                <a:ea typeface="Meiryo" panose="020B0604030504040204" pitchFamily="34" charset="-128"/>
              </a:rPr>
              <a:pPr defTabSz="917828">
                <a:defRPr/>
              </a:pPr>
              <a:t>4</a:t>
            </a:fld>
            <a:endParaRPr lang="en-JP" sz="127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15AF0079-6DFF-E0F9-5DD3-287594E73FB2}"/>
              </a:ext>
            </a:extLst>
          </p:cNvPr>
          <p:cNvSpPr txBox="1">
            <a:spLocks/>
          </p:cNvSpPr>
          <p:nvPr/>
        </p:nvSpPr>
        <p:spPr>
          <a:xfrm>
            <a:off x="411563" y="229666"/>
            <a:ext cx="9474507" cy="6638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46587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defRPr>
            </a:lvl1pPr>
          </a:lstStyle>
          <a:p>
            <a:r>
              <a:rPr lang="en-JP" dirty="0"/>
              <a:t>HYPER-K COLLABORATION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861790-464F-D381-ECA9-DE29671ED7C0}"/>
              </a:ext>
            </a:extLst>
          </p:cNvPr>
          <p:cNvSpPr txBox="1"/>
          <p:nvPr/>
        </p:nvSpPr>
        <p:spPr>
          <a:xfrm>
            <a:off x="5148816" y="6180590"/>
            <a:ext cx="470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dirty="0"/>
              <a:t>March 8, 2023 Collaboration Meeting @ Toyama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FB7DFA-A125-BB73-D9C7-6121E08A0220}"/>
              </a:ext>
            </a:extLst>
          </p:cNvPr>
          <p:cNvSpPr txBox="1"/>
          <p:nvPr/>
        </p:nvSpPr>
        <p:spPr>
          <a:xfrm>
            <a:off x="319642" y="1026039"/>
            <a:ext cx="9658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836" indent="-286836">
              <a:buFont typeface="Arial" panose="020B0604020202020204" pitchFamily="34" charset="0"/>
              <a:buChar char="•"/>
            </a:pPr>
            <a:r>
              <a:rPr lang="en-JP" sz="2000" dirty="0">
                <a:latin typeface="Meiryo" panose="020B0604030504040204" pitchFamily="34" charset="-128"/>
                <a:ea typeface="Meiryo" panose="020B0604030504040204" pitchFamily="34" charset="-128"/>
              </a:rPr>
              <a:t>&gt;500 collaborators from ~20 countries , 25% Japanese/75% non-Japanese</a:t>
            </a:r>
          </a:p>
          <a:p>
            <a:pPr marL="286836" indent="-286836">
              <a:buFont typeface="Arial" panose="020B0604020202020204" pitchFamily="34" charset="0"/>
              <a:buChar char="•"/>
            </a:pPr>
            <a:r>
              <a:rPr lang="en-JP" sz="2000" dirty="0">
                <a:latin typeface="Meiryo" panose="020B0604030504040204" pitchFamily="34" charset="-128"/>
                <a:ea typeface="Meiryo" panose="020B0604030504040204" pitchFamily="34" charset="-128"/>
              </a:rPr>
              <a:t>Univ. of </a:t>
            </a:r>
            <a:r>
              <a:rPr lang="en-US" sz="2000" dirty="0">
                <a:latin typeface="Meiryo" panose="020B0604030504040204" pitchFamily="34" charset="-128"/>
                <a:ea typeface="Meiryo" panose="020B0604030504040204" pitchFamily="34" charset="-128"/>
              </a:rPr>
              <a:t>T</a:t>
            </a:r>
            <a:r>
              <a:rPr lang="en-JP" sz="2000" dirty="0">
                <a:latin typeface="Meiryo" panose="020B0604030504040204" pitchFamily="34" charset="-128"/>
                <a:ea typeface="Meiryo" panose="020B0604030504040204" pitchFamily="34" charset="-128"/>
              </a:rPr>
              <a:t>okyo and KEK host the project</a:t>
            </a:r>
          </a:p>
        </p:txBody>
      </p:sp>
    </p:spTree>
    <p:extLst>
      <p:ext uri="{BB962C8B-B14F-4D97-AF65-F5344CB8AC3E}">
        <p14:creationId xmlns:p14="http://schemas.microsoft.com/office/powerpoint/2010/main" val="2033613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B22E3FF-C2E7-514D-8514-9B6C54C81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83445" y="3306416"/>
            <a:ext cx="1825593" cy="207026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7DE2E79-D744-5940-B5EC-A26F72C0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39" y="366166"/>
            <a:ext cx="9399931" cy="718068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LONG-BASELINE MEASUREMENT WITH J-PARC NEUTRINO BEAM</a:t>
            </a:r>
            <a:endParaRPr kumimoji="1" lang="ja-JP" alt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DE3C377-94C3-0845-A6A5-6C4C9B116F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9275" y="1206446"/>
                <a:ext cx="9239795" cy="2443101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2547"/>
                  </a:lnSpc>
                  <a:spcBef>
                    <a:spcPts val="311"/>
                  </a:spcBef>
                  <a:buNone/>
                </a:pPr>
                <a:r>
                  <a:rPr lang="en-US" altLang="ja-JP" u="sng" dirty="0">
                    <a:latin typeface="Times" pitchFamily="2" charset="0"/>
                  </a:rPr>
                  <a:t>Experimental setup</a:t>
                </a:r>
                <a:endParaRPr lang="en-US" altLang="ja-JP" b="0" i="1" u="sng" dirty="0">
                  <a:latin typeface="Times" pitchFamily="2" charset="0"/>
                </a:endParaRPr>
              </a:p>
              <a:p>
                <a:pPr>
                  <a:lnSpc>
                    <a:spcPts val="2547"/>
                  </a:lnSpc>
                  <a:spcBef>
                    <a:spcPts val="311"/>
                  </a:spcBef>
                </a:pPr>
                <a14:m>
                  <m:oMath xmlns:m="http://schemas.openxmlformats.org/officeDocument/2006/math">
                    <m:r>
                      <a:rPr lang="en-US" altLang="ja-JP" sz="1863" i="1">
                        <a:latin typeface="Cambria Math" panose="02040503050406030204" pitchFamily="18" charset="0"/>
                      </a:rPr>
                      <m:t>2.5</m:t>
                    </m:r>
                    <m:r>
                      <a:rPr lang="en-US" altLang="ja-JP" sz="186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ja-JP" sz="1863" dirty="0">
                    <a:latin typeface="Times" pitchFamily="2" charset="0"/>
                  </a:rPr>
                  <a:t> off-axis beam peaked at </a:t>
                </a:r>
                <a14:m>
                  <m:oMath xmlns:m="http://schemas.openxmlformats.org/officeDocument/2006/math">
                    <m:r>
                      <a:rPr lang="en-US" altLang="ja-JP" sz="1863" i="1">
                        <a:latin typeface="Cambria Math" panose="02040503050406030204" pitchFamily="18" charset="0"/>
                      </a:rPr>
                      <m:t>0.6 </m:t>
                    </m:r>
                    <m:r>
                      <m:rPr>
                        <m:nor/>
                      </m:rPr>
                      <a:rPr lang="en-US" altLang="ja-JP" sz="1863">
                        <a:latin typeface="Times" pitchFamily="2" charset="0"/>
                      </a:rPr>
                      <m:t>GeV</m:t>
                    </m:r>
                  </m:oMath>
                </a14:m>
                <a:r>
                  <a:rPr lang="en-US" altLang="ja-JP" sz="1863" dirty="0">
                    <a:latin typeface="Times" pitchFamily="2" charset="0"/>
                  </a:rPr>
                  <a:t> (oscillation maximum at 295km)</a:t>
                </a:r>
              </a:p>
              <a:p>
                <a:pPr>
                  <a:lnSpc>
                    <a:spcPts val="2547"/>
                  </a:lnSpc>
                  <a:spcBef>
                    <a:spcPts val="311"/>
                  </a:spcBef>
                </a:pPr>
                <a:r>
                  <a:rPr lang="en-US" altLang="ja-JP" sz="1863" dirty="0">
                    <a:latin typeface="Times" pitchFamily="2" charset="0"/>
                  </a:rPr>
                  <a:t>Measures CP violation by precision comparison of  </a:t>
                </a:r>
                <a14:m>
                  <m:oMath xmlns:m="http://schemas.openxmlformats.org/officeDocument/2006/math">
                    <m:r>
                      <a:rPr lang="en-US" altLang="ja-JP" sz="1863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ja-JP" sz="1863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86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6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l-GR" altLang="ja-JP" sz="186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altLang="ja-JP" sz="186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altLang="ja-JP" sz="186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6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sz="186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1863" dirty="0">
                    <a:latin typeface="Times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ja-JP" sz="1863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ja-JP" sz="1863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86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ja-JP" sz="1863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86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86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altLang="ja-JP" sz="186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altLang="ja-JP" sz="186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ja-JP" sz="186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86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86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en-US" altLang="ja-JP" sz="1863" dirty="0">
                  <a:latin typeface="Times" pitchFamily="2" charset="0"/>
                </a:endParaRPr>
              </a:p>
              <a:p>
                <a:pPr>
                  <a:lnSpc>
                    <a:spcPts val="2547"/>
                  </a:lnSpc>
                  <a:spcBef>
                    <a:spcPts val="311"/>
                  </a:spcBef>
                </a:pPr>
                <a:r>
                  <a:rPr lang="en-US" altLang="ja-JP" sz="1863" dirty="0">
                    <a:latin typeface="Times" pitchFamily="2" charset="0"/>
                  </a:rPr>
                  <a:t>Select single-ring electron-like events</a:t>
                </a:r>
              </a:p>
              <a:p>
                <a:pPr marL="0" indent="0">
                  <a:lnSpc>
                    <a:spcPts val="2547"/>
                  </a:lnSpc>
                  <a:spcBef>
                    <a:spcPts val="311"/>
                  </a:spcBef>
                  <a:buNone/>
                </a:pPr>
                <a:r>
                  <a:rPr lang="en-US" altLang="ja-JP" sz="1863" dirty="0">
                    <a:latin typeface="Times" pitchFamily="2" charset="0"/>
                  </a:rPr>
                  <a:t>    </a:t>
                </a:r>
                <a:r>
                  <a:rPr lang="ja-JP" altLang="en-US" sz="1863">
                    <a:latin typeface="Times" pitchFamily="2" charset="0"/>
                  </a:rPr>
                  <a:t>→</a:t>
                </a:r>
                <a:r>
                  <a:rPr lang="en-US" altLang="ja-JP" sz="1863" dirty="0">
                    <a:latin typeface="Times" pitchFamily="2" charset="0"/>
                  </a:rPr>
                  <a:t>High rejection of </a:t>
                </a:r>
                <a:r>
                  <a:rPr lang="el-GR" altLang="ja-JP" sz="1863" dirty="0">
                    <a:latin typeface="Times" pitchFamily="2" charset="0"/>
                  </a:rPr>
                  <a:t>&gt;99.9% </a:t>
                </a:r>
                <a:r>
                  <a:rPr lang="el-GR" altLang="ja-JP" sz="1863" dirty="0" err="1">
                    <a:latin typeface="Times" pitchFamily="2" charset="0"/>
                  </a:rPr>
                  <a:t>ν</a:t>
                </a:r>
                <a:r>
                  <a:rPr lang="el-GR" altLang="ja-JP" sz="1863" baseline="-25000" dirty="0" err="1">
                    <a:latin typeface="Times" pitchFamily="2" charset="0"/>
                  </a:rPr>
                  <a:t>μ</a:t>
                </a:r>
                <a:r>
                  <a:rPr lang="en-US" altLang="ja-JP" sz="1863" dirty="0">
                    <a:latin typeface="Times" pitchFamily="2" charset="0"/>
                  </a:rPr>
                  <a:t>CC, 99% NC </a:t>
                </a:r>
                <a:r>
                  <a:rPr lang="el-GR" altLang="ja-JP" sz="1863" dirty="0">
                    <a:latin typeface="Times" pitchFamily="2" charset="0"/>
                  </a:rPr>
                  <a:t>π</a:t>
                </a:r>
                <a:r>
                  <a:rPr lang="el-GR" altLang="ja-JP" sz="1863" baseline="30000" dirty="0">
                    <a:latin typeface="Times" pitchFamily="2" charset="0"/>
                  </a:rPr>
                  <a:t>0</a:t>
                </a:r>
                <a:r>
                  <a:rPr lang="en-US" altLang="ja-JP" sz="1863" dirty="0">
                    <a:latin typeface="Times" pitchFamily="2" charset="0"/>
                  </a:rPr>
                  <a:t> while keeping 60% </a:t>
                </a:r>
                <a:r>
                  <a:rPr lang="el-GR" altLang="ja-JP" sz="1863" dirty="0">
                    <a:latin typeface="Times" pitchFamily="2" charset="0"/>
                  </a:rPr>
                  <a:t>ν</a:t>
                </a:r>
                <a:r>
                  <a:rPr lang="en-US" altLang="ja-JP" sz="1863" baseline="-25000" dirty="0">
                    <a:latin typeface="Times" pitchFamily="2" charset="0"/>
                  </a:rPr>
                  <a:t>e</a:t>
                </a:r>
                <a:r>
                  <a:rPr lang="en-US" altLang="ja-JP" sz="1863" dirty="0">
                    <a:latin typeface="Times" pitchFamily="2" charset="0"/>
                  </a:rPr>
                  <a:t> signal efficiency</a:t>
                </a:r>
              </a:p>
              <a:p>
                <a:pPr marL="0" indent="0">
                  <a:lnSpc>
                    <a:spcPts val="2547"/>
                  </a:lnSpc>
                  <a:spcBef>
                    <a:spcPts val="311"/>
                  </a:spcBef>
                  <a:buNone/>
                </a:pPr>
                <a:r>
                  <a:rPr lang="en-US" altLang="ja-JP" sz="1863" dirty="0">
                    <a:latin typeface="Times" pitchFamily="2" charset="0"/>
                  </a:rPr>
                  <a:t>    </a:t>
                </a:r>
                <a:r>
                  <a:rPr lang="en-JP" altLang="ja-JP" sz="1863" dirty="0">
                    <a:latin typeface="Times" pitchFamily="2" charset="0"/>
                  </a:rPr>
                  <a:t>→Clean appearance measument with S/N~10 for neutrino beam</a:t>
                </a:r>
                <a:endParaRPr lang="en-US" altLang="ja-JP" sz="1863" dirty="0">
                  <a:latin typeface="Times" pitchFamily="2" charset="0"/>
                </a:endParaRPr>
              </a:p>
              <a:p>
                <a:pPr marL="0" indent="0">
                  <a:lnSpc>
                    <a:spcPts val="2547"/>
                  </a:lnSpc>
                  <a:spcBef>
                    <a:spcPts val="311"/>
                  </a:spcBef>
                  <a:buNone/>
                </a:pPr>
                <a:endParaRPr lang="en-US" altLang="ja-JP" sz="1863" dirty="0">
                  <a:latin typeface="Times" pitchFamily="2" charset="0"/>
                </a:endParaRPr>
              </a:p>
              <a:p>
                <a:pPr marL="0" indent="0">
                  <a:lnSpc>
                    <a:spcPts val="2547"/>
                  </a:lnSpc>
                  <a:spcBef>
                    <a:spcPts val="311"/>
                  </a:spcBef>
                  <a:buNone/>
                </a:pPr>
                <a:r>
                  <a:rPr lang="en-US" altLang="ja-JP" sz="1863" dirty="0">
                    <a:latin typeface="Times" pitchFamily="2" charset="0"/>
                  </a:rPr>
                  <a:t>Major component QE: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6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1863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863"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</m:sSub>
                  </m:oMath>
                </a14:m>
                <a:r>
                  <a:rPr lang="en-US" altLang="ja-JP" sz="1863" dirty="0">
                    <a:latin typeface="Times" pitchFamily="2" charset="0"/>
                  </a:rPr>
                  <a:t> determined from outgoing lepton</a:t>
                </a:r>
                <a:br>
                  <a:rPr lang="en-US" altLang="ja-JP" sz="1863" dirty="0">
                    <a:latin typeface="Times" pitchFamily="2" charset="0"/>
                  </a:rPr>
                </a:br>
                <a14:m>
                  <m:oMath xmlns:m="http://schemas.openxmlformats.org/officeDocument/2006/math">
                    <m:r>
                      <a:rPr lang="en-US" altLang="ja-JP" sz="1863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altLang="ja-JP" sz="1863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863" dirty="0">
                    <a:latin typeface="Times" pitchFamily="2" charset="0"/>
                  </a:rPr>
                  <a:t>Suppress non-QE/NC contamination by selecting single-ring event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DE3C377-94C3-0845-A6A5-6C4C9B116F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9275" y="1206446"/>
                <a:ext cx="9239795" cy="2443101"/>
              </a:xfrm>
              <a:blipFill>
                <a:blip r:embed="rId3"/>
                <a:stretch>
                  <a:fillRect l="-1509" t="-6736" b="-35233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図 30">
            <a:extLst>
              <a:ext uri="{FF2B5EF4-FFF2-40B4-BE49-F238E27FC236}">
                <a16:creationId xmlns:a16="http://schemas.microsoft.com/office/drawing/2014/main" id="{47979ED2-BD61-FE44-AC27-423AE28C8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83" y="3359884"/>
            <a:ext cx="7099300" cy="2253196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F468D02-4A33-F546-9FB6-0D20B919FFFB}"/>
              </a:ext>
            </a:extLst>
          </p:cNvPr>
          <p:cNvCxnSpPr>
            <a:cxnSpLocks/>
          </p:cNvCxnSpPr>
          <p:nvPr/>
        </p:nvCxnSpPr>
        <p:spPr>
          <a:xfrm>
            <a:off x="1382960" y="4069398"/>
            <a:ext cx="1232517" cy="0"/>
          </a:xfrm>
          <a:prstGeom prst="line">
            <a:avLst/>
          </a:prstGeom>
          <a:ln w="22225">
            <a:solidFill>
              <a:srgbClr val="0432FF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56030FB7-53EA-9B4A-9D99-AA9526B660BB}"/>
              </a:ext>
            </a:extLst>
          </p:cNvPr>
          <p:cNvCxnSpPr>
            <a:cxnSpLocks/>
          </p:cNvCxnSpPr>
          <p:nvPr/>
        </p:nvCxnSpPr>
        <p:spPr>
          <a:xfrm>
            <a:off x="2260512" y="4644244"/>
            <a:ext cx="3253846" cy="0"/>
          </a:xfrm>
          <a:prstGeom prst="line">
            <a:avLst/>
          </a:prstGeom>
          <a:ln w="22225">
            <a:solidFill>
              <a:srgbClr val="0432FF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7B3B1FF9-01D5-5B48-8602-86B7F3605296}"/>
              </a:ext>
            </a:extLst>
          </p:cNvPr>
          <p:cNvCxnSpPr/>
          <p:nvPr/>
        </p:nvCxnSpPr>
        <p:spPr>
          <a:xfrm>
            <a:off x="2507015" y="4042776"/>
            <a:ext cx="0" cy="601469"/>
          </a:xfrm>
          <a:prstGeom prst="straightConnector1">
            <a:avLst/>
          </a:prstGeom>
          <a:ln w="22225">
            <a:solidFill>
              <a:srgbClr val="0432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コンテンツ プレースホルダー 2">
                <a:extLst>
                  <a:ext uri="{FF2B5EF4-FFF2-40B4-BE49-F238E27FC236}">
                    <a16:creationId xmlns:a16="http://schemas.microsoft.com/office/drawing/2014/main" id="{CC0C3CE0-ED55-8649-8E9F-E98937DF57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3747" y="5524731"/>
                <a:ext cx="8926287" cy="758516"/>
              </a:xfrm>
              <a:prstGeom prst="rect">
                <a:avLst/>
              </a:prstGeom>
            </p:spPr>
            <p:txBody>
              <a:bodyPr vert="horz" lIns="70993" tIns="35497" rIns="70993" bIns="35497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7497" indent="-177497" defTabSz="709986">
                  <a:lnSpc>
                    <a:spcPts val="2547"/>
                  </a:lnSpc>
                  <a:spcBef>
                    <a:spcPts val="311"/>
                  </a:spcBef>
                  <a:defRPr/>
                </a:pPr>
                <a:r>
                  <a:rPr lang="en-US" altLang="ja-JP" sz="1863" dirty="0">
                    <a:solidFill>
                      <a:prstClr val="black"/>
                    </a:solidFill>
                    <a:latin typeface="Times" pitchFamily="2" charset="0"/>
                    <a:ea typeface="游ゴシック" panose="020B0400000000000000" pitchFamily="34" charset="-128"/>
                  </a:rPr>
                  <a:t>A few % statistical uncertainties after 10 years operation with &gt;1000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6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6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186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ja-JP" sz="1863" dirty="0">
                    <a:solidFill>
                      <a:prstClr val="black"/>
                    </a:solidFill>
                    <a:latin typeface="Times" pitchFamily="2" charset="0"/>
                    <a:ea typeface="游ゴシック" panose="020B0400000000000000" pitchFamily="34" charset="-128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6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ja-JP" sz="186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86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ja-JP" sz="186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ja-JP" sz="1863" dirty="0">
                    <a:solidFill>
                      <a:prstClr val="black"/>
                    </a:solidFill>
                    <a:latin typeface="Times" pitchFamily="2" charset="0"/>
                    <a:ea typeface="游ゴシック" panose="020B0400000000000000" pitchFamily="34" charset="-128"/>
                  </a:rPr>
                  <a:t> signals</a:t>
                </a:r>
              </a:p>
              <a:p>
                <a:pPr marL="177497" indent="-177497" defTabSz="709986">
                  <a:lnSpc>
                    <a:spcPts val="2547"/>
                  </a:lnSpc>
                  <a:spcBef>
                    <a:spcPts val="311"/>
                  </a:spcBef>
                  <a:defRPr/>
                </a:pPr>
                <a:r>
                  <a:rPr lang="en-US" altLang="ja-JP" sz="1863" dirty="0">
                    <a:solidFill>
                      <a:prstClr val="black"/>
                    </a:solidFill>
                    <a:latin typeface="Times" pitchFamily="2" charset="0"/>
                    <a:ea typeface="游ゴシック" panose="020B0400000000000000" pitchFamily="34" charset="-128"/>
                  </a:rPr>
                  <a:t>Projected sensitivity based on T2K systematics uncertainties + improvements for HK</a:t>
                </a:r>
              </a:p>
            </p:txBody>
          </p:sp>
        </mc:Choice>
        <mc:Fallback xmlns="">
          <p:sp>
            <p:nvSpPr>
              <p:cNvPr id="36" name="コンテンツ プレースホルダー 2">
                <a:extLst>
                  <a:ext uri="{FF2B5EF4-FFF2-40B4-BE49-F238E27FC236}">
                    <a16:creationId xmlns:a16="http://schemas.microsoft.com/office/drawing/2014/main" id="{CC0C3CE0-ED55-8649-8E9F-E98937DF5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47" y="5524731"/>
                <a:ext cx="8926287" cy="758516"/>
              </a:xfrm>
              <a:prstGeom prst="rect">
                <a:avLst/>
              </a:prstGeom>
              <a:blipFill>
                <a:blip r:embed="rId5"/>
                <a:stretch>
                  <a:fillRect l="-853" t="-1639" b="-13115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0124E30-D009-C14A-9AA2-C31D0926E301}"/>
              </a:ext>
            </a:extLst>
          </p:cNvPr>
          <p:cNvSpPr/>
          <p:nvPr/>
        </p:nvSpPr>
        <p:spPr>
          <a:xfrm>
            <a:off x="1554643" y="3581747"/>
            <a:ext cx="138909" cy="1577612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54993">
              <a:defRPr/>
            </a:pPr>
            <a:endParaRPr kumimoji="1" lang="ja-JP" altLang="en-US" sz="1398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929605D-F1FF-8C48-8D21-4BF1E64CF583}"/>
              </a:ext>
            </a:extLst>
          </p:cNvPr>
          <p:cNvSpPr/>
          <p:nvPr/>
        </p:nvSpPr>
        <p:spPr>
          <a:xfrm>
            <a:off x="5044710" y="3606397"/>
            <a:ext cx="138909" cy="1577612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54993">
              <a:defRPr/>
            </a:pPr>
            <a:endParaRPr kumimoji="1" lang="ja-JP" altLang="en-US" sz="1398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B361A4-AC19-5248-AAD4-6B3570B9958D}"/>
              </a:ext>
            </a:extLst>
          </p:cNvPr>
          <p:cNvSpPr txBox="1"/>
          <p:nvPr/>
        </p:nvSpPr>
        <p:spPr>
          <a:xfrm>
            <a:off x="1442406" y="5139750"/>
            <a:ext cx="409086" cy="307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54993">
              <a:defRPr/>
            </a:pPr>
            <a:r>
              <a:rPr kumimoji="1" lang="en-US" altLang="ja-JP" sz="1398" dirty="0">
                <a:solidFill>
                  <a:srgbClr val="FF0000"/>
                </a:solidFill>
                <a:latin typeface="Times" pitchFamily="2" charset="0"/>
                <a:ea typeface="游ゴシック" panose="020B0400000000000000" pitchFamily="34" charset="-128"/>
              </a:rPr>
              <a:t>0.6</a:t>
            </a:r>
            <a:endParaRPr kumimoji="1" lang="ja-JP" altLang="en-US" sz="1398">
              <a:solidFill>
                <a:srgbClr val="FF0000"/>
              </a:solidFill>
              <a:latin typeface="Times" pitchFamily="2" charset="0"/>
              <a:ea typeface="游ゴシック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0FBCD25-483F-6F43-BDCE-E4762318EBD2}"/>
              </a:ext>
            </a:extLst>
          </p:cNvPr>
          <p:cNvSpPr txBox="1"/>
          <p:nvPr/>
        </p:nvSpPr>
        <p:spPr>
          <a:xfrm>
            <a:off x="4930468" y="5184008"/>
            <a:ext cx="409086" cy="307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54993">
              <a:defRPr/>
            </a:pPr>
            <a:r>
              <a:rPr kumimoji="1" lang="en-US" altLang="ja-JP" sz="1398" dirty="0">
                <a:solidFill>
                  <a:srgbClr val="FF0000"/>
                </a:solidFill>
                <a:latin typeface="Times" pitchFamily="2" charset="0"/>
                <a:ea typeface="游ゴシック" panose="020B0400000000000000" pitchFamily="34" charset="-128"/>
              </a:rPr>
              <a:t>0.6</a:t>
            </a:r>
            <a:endParaRPr kumimoji="1" lang="ja-JP" altLang="en-US" sz="1398">
              <a:solidFill>
                <a:srgbClr val="FF0000"/>
              </a:solidFill>
              <a:latin typeface="Times" pitchFamily="2" charset="0"/>
              <a:ea typeface="游ゴシック" panose="020B0400000000000000" pitchFamily="34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E977721E-480B-644B-AE5A-4504A247A2B2}"/>
              </a:ext>
            </a:extLst>
          </p:cNvPr>
          <p:cNvCxnSpPr>
            <a:cxnSpLocks/>
          </p:cNvCxnSpPr>
          <p:nvPr/>
        </p:nvCxnSpPr>
        <p:spPr>
          <a:xfrm>
            <a:off x="5301718" y="3977506"/>
            <a:ext cx="145309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8A10BE1-194D-0F4E-9ED3-D55441050A5A}"/>
              </a:ext>
            </a:extLst>
          </p:cNvPr>
          <p:cNvCxnSpPr>
            <a:cxnSpLocks/>
          </p:cNvCxnSpPr>
          <p:nvPr/>
        </p:nvCxnSpPr>
        <p:spPr>
          <a:xfrm>
            <a:off x="5301718" y="4098487"/>
            <a:ext cx="145309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16DE876-53EB-3A49-8FCA-D176CF11050E}"/>
              </a:ext>
            </a:extLst>
          </p:cNvPr>
          <p:cNvSpPr txBox="1"/>
          <p:nvPr/>
        </p:nvSpPr>
        <p:spPr>
          <a:xfrm>
            <a:off x="5434056" y="3841888"/>
            <a:ext cx="772969" cy="235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54993">
              <a:defRPr/>
            </a:pPr>
            <a:r>
              <a:rPr kumimoji="1" lang="en-US" altLang="ja-JP" sz="932" dirty="0">
                <a:solidFill>
                  <a:prstClr val="black">
                    <a:lumMod val="75000"/>
                    <a:lumOff val="25000"/>
                  </a:prstClr>
                </a:solidFill>
                <a:latin typeface="Times" pitchFamily="2" charset="0"/>
                <a:ea typeface="游ゴシック" panose="020B0400000000000000" pitchFamily="34" charset="-128"/>
              </a:rPr>
              <a:t>Normal MO</a:t>
            </a:r>
            <a:endParaRPr kumimoji="1" lang="ja-JP" altLang="en-US" sz="932">
              <a:solidFill>
                <a:prstClr val="black">
                  <a:lumMod val="75000"/>
                  <a:lumOff val="25000"/>
                </a:prstClr>
              </a:solidFill>
              <a:latin typeface="Times" pitchFamily="2" charset="0"/>
              <a:ea typeface="游ゴシック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7093588-B11E-314C-B8E7-4B87ABD0E8B3}"/>
              </a:ext>
            </a:extLst>
          </p:cNvPr>
          <p:cNvSpPr txBox="1"/>
          <p:nvPr/>
        </p:nvSpPr>
        <p:spPr>
          <a:xfrm>
            <a:off x="5434057" y="3993628"/>
            <a:ext cx="805029" cy="235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54993">
              <a:defRPr/>
            </a:pPr>
            <a:r>
              <a:rPr kumimoji="1" lang="en-US" altLang="ja-JP" sz="932" dirty="0">
                <a:solidFill>
                  <a:prstClr val="black">
                    <a:lumMod val="75000"/>
                    <a:lumOff val="25000"/>
                  </a:prstClr>
                </a:solidFill>
                <a:latin typeface="Times" pitchFamily="2" charset="0"/>
                <a:ea typeface="游ゴシック" panose="020B0400000000000000" pitchFamily="34" charset="-128"/>
              </a:rPr>
              <a:t>Inverted MO</a:t>
            </a:r>
            <a:endParaRPr kumimoji="1" lang="ja-JP" altLang="en-US" sz="932">
              <a:solidFill>
                <a:prstClr val="black">
                  <a:lumMod val="75000"/>
                  <a:lumOff val="25000"/>
                </a:prstClr>
              </a:solidFill>
              <a:latin typeface="Times" pitchFamily="2" charset="0"/>
              <a:ea typeface="游ゴシック" panose="020B0400000000000000" pitchFamily="34" charset="-128"/>
            </a:endParaRPr>
          </a:p>
        </p:txBody>
      </p:sp>
      <p:pic>
        <p:nvPicPr>
          <p:cNvPr id="21" name="図 20" descr="屋内, 座る, 荷物, 空港 が含まれている画像&#10;&#10;自動的に生成された説明">
            <a:extLst>
              <a:ext uri="{FF2B5EF4-FFF2-40B4-BE49-F238E27FC236}">
                <a16:creationId xmlns:a16="http://schemas.microsoft.com/office/drawing/2014/main" id="{D883AC2B-3EBD-DC47-9535-154C6FB61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702" y="687130"/>
            <a:ext cx="2070259" cy="1131742"/>
          </a:xfrm>
          <a:prstGeom prst="rect">
            <a:avLst/>
          </a:prstGeom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A13B6AFB-3541-2F4D-9E1F-D6CA62F88BE7}"/>
              </a:ext>
            </a:extLst>
          </p:cNvPr>
          <p:cNvSpPr txBox="1">
            <a:spLocks/>
          </p:cNvSpPr>
          <p:nvPr/>
        </p:nvSpPr>
        <p:spPr>
          <a:xfrm>
            <a:off x="7523361" y="6716419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JP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  <a:sym typeface="ヒラギノ角ゴ Pro W3"/>
              </a:defRPr>
            </a:lvl1pPr>
            <a:lvl2pPr marL="457200" marR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2pPr>
            <a:lvl3pPr marL="914400" marR="0" indent="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3pPr>
            <a:lvl4pPr marL="1371600" marR="0" indent="1028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4pPr>
            <a:lvl5pPr marL="1828800" marR="0" indent="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5pPr>
            <a:lvl6pPr marL="2286000" marR="0" indent="1714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6pPr>
            <a:lvl7pPr marL="2743200" marR="0" indent="2057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7pPr>
            <a:lvl8pPr marL="3200400" marR="0" indent="2400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8pPr>
            <a:lvl9pPr marL="3657600" marR="0" indent="2743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9pPr>
          </a:lstStyle>
          <a:p>
            <a:fld id="{9A822A00-BB5A-FD4D-8AB0-DE9861598890}" type="slidenum">
              <a:rPr lang="en-JP" sz="1310"/>
              <a:pPr/>
              <a:t>5</a:t>
            </a:fld>
            <a:endParaRPr lang="en-JP" sz="1310" dirty="0"/>
          </a:p>
        </p:txBody>
      </p:sp>
      <p:sp>
        <p:nvSpPr>
          <p:cNvPr id="22" name="CCQE : νe + n → e + p…">
            <a:extLst>
              <a:ext uri="{FF2B5EF4-FFF2-40B4-BE49-F238E27FC236}">
                <a16:creationId xmlns:a16="http://schemas.microsoft.com/office/drawing/2014/main" id="{4FA27DF8-34C6-7BAF-AFE6-ED1DA0BB6DF7}"/>
              </a:ext>
            </a:extLst>
          </p:cNvPr>
          <p:cNvSpPr/>
          <p:nvPr/>
        </p:nvSpPr>
        <p:spPr>
          <a:xfrm>
            <a:off x="6360463" y="2254356"/>
            <a:ext cx="3919406" cy="50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976" tIns="36976" rIns="36976" bIns="36976" anchor="ctr">
            <a:spAutoFit/>
          </a:bodyPr>
          <a:lstStyle/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400" dirty="0"/>
              <a:t>CCQE : </a:t>
            </a:r>
            <a:r>
              <a:rPr sz="1400" dirty="0" err="1"/>
              <a:t>ν</a:t>
            </a:r>
            <a:r>
              <a:rPr sz="1400" baseline="-5999" dirty="0" err="1"/>
              <a:t>e</a:t>
            </a:r>
            <a:r>
              <a:rPr sz="1400" dirty="0"/>
              <a:t> + n → </a:t>
            </a:r>
            <a:r>
              <a:rPr sz="1400" b="1" dirty="0">
                <a:solidFill>
                  <a:srgbClr val="FF2600"/>
                </a:solidFill>
              </a:rPr>
              <a:t>e</a:t>
            </a:r>
            <a:r>
              <a:rPr sz="1400" dirty="0"/>
              <a:t> + p</a:t>
            </a:r>
          </a:p>
          <a:p>
            <a:pPr>
              <a:defRPr sz="1900" i="1">
                <a:solidFill>
                  <a:srgbClr val="7979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383" dirty="0"/>
              <a:t>(dominant process at J-PARC beam energy)</a:t>
            </a:r>
          </a:p>
        </p:txBody>
      </p:sp>
      <p:pic>
        <p:nvPicPr>
          <p:cNvPr id="23" name="droppedImage.pdf" descr="droppedImage.pdf">
            <a:extLst>
              <a:ext uri="{FF2B5EF4-FFF2-40B4-BE49-F238E27FC236}">
                <a16:creationId xmlns:a16="http://schemas.microsoft.com/office/drawing/2014/main" id="{CBC99C57-9D88-157A-530F-5BB14483A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7649" y="2183163"/>
            <a:ext cx="1852814" cy="5924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7265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49C38EFA-8CA1-D84D-8F3A-381197BF8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24374" y="1094228"/>
            <a:ext cx="1966432" cy="304635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84B8E87-D036-044C-B3D4-66FB0FBA4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02825" y="3412912"/>
            <a:ext cx="2154982" cy="333845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A595B68-8EE2-5643-9243-A34CD671D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52916" y="1082578"/>
            <a:ext cx="1965057" cy="304422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FEB0F91-3F43-1D46-93C3-EF6A5831F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85465" y="1093223"/>
            <a:ext cx="1956702" cy="303128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3030EEF-6C99-9041-B0BD-85BDB1F8E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30" y="321367"/>
            <a:ext cx="8312227" cy="67689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 sz="3600" dirty="0"/>
              <a:t>PRECISION MEASUREMENT OF NEUTRINO OSCILLATIONS</a:t>
            </a:r>
            <a:endParaRPr lang="ja-JP" alt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6662379-DB18-214C-B6DD-EF59B46522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8133" y="4004648"/>
                <a:ext cx="5781750" cy="2010483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ja-JP" sz="1708" dirty="0">
                    <a:latin typeface="Times" pitchFamily="2" charset="0"/>
                  </a:rPr>
                  <a:t>Good opportunity to make discovery of </a:t>
                </a:r>
                <a14:m>
                  <m:oMath xmlns:m="http://schemas.openxmlformats.org/officeDocument/2006/math">
                    <m:r>
                      <a:rPr lang="en-US" altLang="ja-JP" sz="1708" i="1" dirty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 altLang="ja-JP" sz="1708" dirty="0">
                    <a:latin typeface="Times" pitchFamily="2" charset="0"/>
                  </a:rPr>
                  <a:t> violation at &gt;</a:t>
                </a:r>
                <a14:m>
                  <m:oMath xmlns:m="http://schemas.openxmlformats.org/officeDocument/2006/math">
                    <m:r>
                      <a:rPr lang="en-US" altLang="ja-JP" sz="1708" i="1">
                        <a:latin typeface="Cambria Math" panose="02040503050406030204" pitchFamily="18" charset="0"/>
                      </a:rPr>
                      <m:t>5 </m:t>
                    </m:r>
                    <m:r>
                      <a:rPr lang="en-US" altLang="ja-JP" sz="170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altLang="ja-JP" sz="1708" dirty="0">
                  <a:latin typeface="Times" pitchFamily="2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ja-JP" sz="1708" dirty="0">
                    <a:latin typeface="Times" pitchFamily="2" charset="0"/>
                  </a:rPr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70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70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1708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endParaRPr lang="en-US" altLang="ja-JP" sz="1708" dirty="0">
                  <a:latin typeface="Times" pitchFamily="2" charset="0"/>
                </a:endParaRPr>
              </a:p>
              <a:p>
                <a:pPr marL="345132" lvl="1" indent="-241593">
                  <a:buSzPct val="8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ja-JP" sz="1708" i="1">
                        <a:latin typeface="Cambria Math" panose="02040503050406030204" pitchFamily="18" charset="0"/>
                      </a:rPr>
                      <m:t>~20</m:t>
                    </m:r>
                    <m:r>
                      <a:rPr lang="en-US" altLang="ja-JP" sz="170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altLang="ja-JP" sz="1708" dirty="0">
                    <a:latin typeface="Times" pitchFamily="2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70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70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1708" i="1">
                            <a:latin typeface="Cambria Math" panose="02040503050406030204" pitchFamily="18" charset="0"/>
                          </a:rPr>
                          <m:t>𝑐𝑝</m:t>
                        </m:r>
                      </m:sub>
                    </m:sSub>
                    <m:r>
                      <a:rPr lang="en-US" altLang="ja-JP" sz="1708" i="1">
                        <a:latin typeface="Cambria Math" panose="02040503050406030204" pitchFamily="18" charset="0"/>
                      </a:rPr>
                      <m:t>=−90</m:t>
                    </m:r>
                    <m:r>
                      <a:rPr lang="en-US" altLang="ja-JP" sz="170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ja-JP" sz="1708" dirty="0">
                    <a:latin typeface="Times" pitchFamily="2" charset="0"/>
                    <a:ea typeface="Cambria Math" panose="02040503050406030204" pitchFamily="18" charset="0"/>
                  </a:rPr>
                  <a:t> /  ~</a:t>
                </a:r>
                <a14:m>
                  <m:oMath xmlns:m="http://schemas.openxmlformats.org/officeDocument/2006/math">
                    <m:r>
                      <a:rPr lang="en-US" altLang="ja-JP" sz="1708" i="1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altLang="ja-JP" sz="170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altLang="ja-JP" sz="1708" dirty="0">
                    <a:latin typeface="Times" pitchFamily="2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70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70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1708" i="1">
                            <a:latin typeface="Cambria Math" panose="02040503050406030204" pitchFamily="18" charset="0"/>
                          </a:rPr>
                          <m:t>𝑐𝑝</m:t>
                        </m:r>
                      </m:sub>
                    </m:sSub>
                    <m:r>
                      <a:rPr lang="en-US" altLang="ja-JP" sz="1708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altLang="ja-JP" sz="170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altLang="ja-JP" sz="1708" dirty="0">
                  <a:latin typeface="Times" pitchFamily="2" charset="0"/>
                </a:endParaRPr>
              </a:p>
              <a:p>
                <a:pPr>
                  <a:lnSpc>
                    <a:spcPct val="100000"/>
                  </a:lnSpc>
                  <a:buSzPct val="80000"/>
                </a:pPr>
                <a:r>
                  <a:rPr lang="en-US" altLang="ja-JP" sz="1708" dirty="0">
                    <a:solidFill>
                      <a:srgbClr val="0432FF"/>
                    </a:solidFill>
                    <a:latin typeface="Times" pitchFamily="2" charset="0"/>
                  </a:rPr>
                  <a:t>Reduction of systematic uncertainty has sizable impact</a:t>
                </a:r>
              </a:p>
              <a:p>
                <a:pPr marL="345132" lvl="1" indent="-241593">
                  <a:buSzPct val="80000"/>
                  <a:buFont typeface="Wingdings" pitchFamily="2" charset="2"/>
                  <a:buChar char="Ø"/>
                </a:pPr>
                <a:r>
                  <a:rPr lang="en-US" altLang="ja-JP" sz="1708" dirty="0">
                    <a:solidFill>
                      <a:srgbClr val="0432FF"/>
                    </a:solidFill>
                    <a:latin typeface="Times" pitchFamily="2" charset="0"/>
                  </a:rPr>
                  <a:t>Upgrade of ND280 + 1kton scale water Cherenkov (IWCD) </a:t>
                </a:r>
                <a:endParaRPr lang="en-US" altLang="ja-JP" sz="1708" i="1" dirty="0">
                  <a:solidFill>
                    <a:srgbClr val="0432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5132" lvl="1" indent="-241593">
                  <a:buSzPct val="80000"/>
                  <a:buFont typeface="Wingdings" pitchFamily="2" charset="2"/>
                  <a:buChar char="Ø"/>
                </a:pPr>
                <a:r>
                  <a:rPr lang="en-US" altLang="ja-JP" sz="1708" dirty="0">
                    <a:solidFill>
                      <a:srgbClr val="0432FF"/>
                    </a:solidFill>
                    <a:latin typeface="Times" pitchFamily="2" charset="0"/>
                  </a:rPr>
                  <a:t>Aim to suppress detector error below 1%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6662379-DB18-214C-B6DD-EF59B46522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8133" y="4004648"/>
                <a:ext cx="5781750" cy="2010483"/>
              </a:xfrm>
              <a:blipFill>
                <a:blip r:embed="rId6"/>
                <a:stretch>
                  <a:fillRect l="-439" t="-629" r="-877" b="-6289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4FFDFC7-9C03-A04A-B50E-DD77B720879F}"/>
              </a:ext>
            </a:extLst>
          </p:cNvPr>
          <p:cNvSpPr txBox="1"/>
          <p:nvPr/>
        </p:nvSpPr>
        <p:spPr>
          <a:xfrm>
            <a:off x="768699" y="1290624"/>
            <a:ext cx="3174401" cy="331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53" dirty="0">
                <a:latin typeface="Times" pitchFamily="2" charset="0"/>
              </a:rPr>
              <a:t>Projected sensitivity to CPV</a:t>
            </a:r>
            <a:endParaRPr kumimoji="1" lang="ja-JP" altLang="en-US" sz="1553"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36FB243-ADDF-7140-8B9D-B2D301C9408B}"/>
                  </a:ext>
                </a:extLst>
              </p:cNvPr>
              <p:cNvSpPr txBox="1"/>
              <p:nvPr/>
            </p:nvSpPr>
            <p:spPr>
              <a:xfrm>
                <a:off x="3396329" y="1276887"/>
                <a:ext cx="3300354" cy="33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553" dirty="0">
                    <a:latin typeface="Times" pitchFamily="2" charset="0"/>
                  </a:rPr>
                  <a:t>Fraction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55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55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1553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ja-JP" sz="1553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553" dirty="0">
                    <a:latin typeface="Times" pitchFamily="2" charset="0"/>
                  </a:rPr>
                  <a:t>to exclude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sz="1553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1553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altLang="ja-JP" sz="155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553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altLang="ja-JP" sz="1553" i="1">
                                <a:latin typeface="Cambria Math" panose="02040503050406030204" pitchFamily="18" charset="0"/>
                              </a:rPr>
                              <m:t>𝐶𝑃</m:t>
                            </m:r>
                          </m:sub>
                        </m:sSub>
                        <m:r>
                          <a:rPr lang="en-US" altLang="ja-JP" sz="1553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func>
                  </m:oMath>
                </a14:m>
                <a:r>
                  <a:rPr lang="en-US" altLang="ja-JP" sz="1553" dirty="0">
                    <a:latin typeface="Times" pitchFamily="2" charset="0"/>
                  </a:rPr>
                  <a:t> </a:t>
                </a:r>
                <a:endParaRPr kumimoji="1" lang="ja-JP" altLang="en-US" sz="1553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36FB243-ADDF-7140-8B9D-B2D301C94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329" y="1276887"/>
                <a:ext cx="3300354" cy="331309"/>
              </a:xfrm>
              <a:prstGeom prst="rect">
                <a:avLst/>
              </a:prstGeom>
              <a:blipFill>
                <a:blip r:embed="rId7"/>
                <a:stretch>
                  <a:fillRect l="-1149" t="-3704" b="-22222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3490B8C-0BE7-CB40-B0C7-440AF735F635}"/>
                  </a:ext>
                </a:extLst>
              </p:cNvPr>
              <p:cNvSpPr txBox="1"/>
              <p:nvPr/>
            </p:nvSpPr>
            <p:spPr>
              <a:xfrm>
                <a:off x="6925709" y="1290624"/>
                <a:ext cx="2584775" cy="33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553" dirty="0">
                    <a:latin typeface="Times" pitchFamily="2" charset="0"/>
                  </a:rPr>
                  <a:t>Precision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55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55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1553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kumimoji="1" lang="en-US" altLang="ja-JP" sz="1553" dirty="0">
                    <a:latin typeface="Times" pitchFamily="2" charset="0"/>
                  </a:rPr>
                  <a:t> </a:t>
                </a:r>
                <a:r>
                  <a:rPr lang="en-US" altLang="ja-JP" sz="1553" dirty="0">
                    <a:latin typeface="Times" pitchFamily="2" charset="0"/>
                  </a:rPr>
                  <a:t>measurement</a:t>
                </a:r>
                <a:endParaRPr kumimoji="1" lang="ja-JP" altLang="en-US" sz="1553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3490B8C-0BE7-CB40-B0C7-440AF735F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709" y="1290624"/>
                <a:ext cx="2584775" cy="331309"/>
              </a:xfrm>
              <a:prstGeom prst="rect">
                <a:avLst/>
              </a:prstGeom>
              <a:blipFill>
                <a:blip r:embed="rId8"/>
                <a:stretch>
                  <a:fillRect l="-1471" t="-3704" r="-980" b="-22222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BE28E058-15FC-3A4F-BE36-70FCB4E2A5C4}"/>
              </a:ext>
            </a:extLst>
          </p:cNvPr>
          <p:cNvSpPr/>
          <p:nvPr/>
        </p:nvSpPr>
        <p:spPr>
          <a:xfrm>
            <a:off x="310395" y="1257698"/>
            <a:ext cx="9304041" cy="2422239"/>
          </a:xfrm>
          <a:prstGeom prst="roundRect">
            <a:avLst>
              <a:gd name="adj" fmla="val 9557"/>
            </a:avLst>
          </a:prstGeom>
          <a:noFill/>
          <a:ln>
            <a:solidFill>
              <a:srgbClr val="FF4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6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9D56F51C-BF18-2445-9E01-92CEA0C77D73}"/>
                  </a:ext>
                </a:extLst>
              </p:cNvPr>
              <p:cNvSpPr txBox="1"/>
              <p:nvPr/>
            </p:nvSpPr>
            <p:spPr>
              <a:xfrm>
                <a:off x="296430" y="1263664"/>
                <a:ext cx="530338" cy="331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553" i="1">
                              <a:solidFill>
                                <a:srgbClr val="FF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553" i="1">
                              <a:solidFill>
                                <a:srgbClr val="FF4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kumimoji="1" lang="en-US" altLang="ja-JP" sz="1553" i="1">
                              <a:solidFill>
                                <a:srgbClr val="FF40FF"/>
                              </a:solidFill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</m:oMath>
                  </m:oMathPara>
                </a14:m>
                <a:endParaRPr kumimoji="1" lang="ja-JP" altLang="en-US" sz="1553">
                  <a:solidFill>
                    <a:srgbClr val="FF40FF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9D56F51C-BF18-2445-9E01-92CEA0C77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30" y="1263664"/>
                <a:ext cx="530338" cy="33130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503B2A19-4077-A742-8521-9E3225BFCC23}"/>
              </a:ext>
            </a:extLst>
          </p:cNvPr>
          <p:cNvSpPr/>
          <p:nvPr/>
        </p:nvSpPr>
        <p:spPr>
          <a:xfrm>
            <a:off x="6085826" y="3972705"/>
            <a:ext cx="3528610" cy="2220020"/>
          </a:xfrm>
          <a:prstGeom prst="roundRect">
            <a:avLst>
              <a:gd name="adj" fmla="val 9557"/>
            </a:avLst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6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BC54CCAC-43A6-DB4F-BE0B-45BFADA51C8E}"/>
                  </a:ext>
                </a:extLst>
              </p:cNvPr>
              <p:cNvSpPr txBox="1"/>
              <p:nvPr/>
            </p:nvSpPr>
            <p:spPr>
              <a:xfrm>
                <a:off x="7328775" y="4540549"/>
                <a:ext cx="1001877" cy="331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553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553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ja-JP" sz="1553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kumimoji="1" lang="en-US" altLang="ja-JP" sz="1553" dirty="0">
                    <a:solidFill>
                      <a:srgbClr val="00B0F0"/>
                    </a:solidFill>
                    <a:latin typeface="Times" pitchFamily="2" charset="0"/>
                  </a:rPr>
                  <a:t> octant</a:t>
                </a:r>
                <a:endParaRPr kumimoji="1" lang="ja-JP" altLang="en-US" sz="1553">
                  <a:solidFill>
                    <a:srgbClr val="00B0F0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BC54CCAC-43A6-DB4F-BE0B-45BFADA51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775" y="4540549"/>
                <a:ext cx="1001877" cy="331309"/>
              </a:xfrm>
              <a:prstGeom prst="rect">
                <a:avLst/>
              </a:prstGeom>
              <a:blipFill>
                <a:blip r:embed="rId10"/>
                <a:stretch>
                  <a:fillRect t="-3704" r="-2469" b="-22222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1A93B03B-BAC6-2245-857C-2A971C949198}"/>
                  </a:ext>
                </a:extLst>
              </p:cNvPr>
              <p:cNvSpPr/>
              <p:nvPr/>
            </p:nvSpPr>
            <p:spPr>
              <a:xfrm>
                <a:off x="8036517" y="1015404"/>
                <a:ext cx="1513027" cy="283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ja-JP" sz="1243">
                          <a:latin typeface="Cambria Math" panose="02040503050406030204" pitchFamily="18" charset="0"/>
                        </a:rPr>
                        <m:t>1.3</m:t>
                      </m:r>
                      <m:r>
                        <m:rPr>
                          <m:nor/>
                        </m:rPr>
                        <a:rPr kumimoji="1" lang="en-US" altLang="ja-JP" sz="1243">
                          <a:latin typeface="Cambria Math" panose="02040503050406030204" pitchFamily="18" charset="0"/>
                        </a:rPr>
                        <m:t>MW</m:t>
                      </m:r>
                      <m:r>
                        <a:rPr kumimoji="1" lang="en-US" altLang="ja-JP" sz="1243" i="1">
                          <a:latin typeface="Cambria Math" panose="02040503050406030204" pitchFamily="18" charset="0"/>
                        </a:rPr>
                        <m:t>, 10</m:t>
                      </m:r>
                      <m:r>
                        <m:rPr>
                          <m:nor/>
                        </m:rPr>
                        <a:rPr kumimoji="1" lang="en-US" altLang="ja-JP" sz="1243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ja-JP" sz="1243">
                          <a:latin typeface="Cambria Math" panose="02040503050406030204" pitchFamily="18" charset="0"/>
                        </a:rPr>
                        <m:t>years</m:t>
                      </m:r>
                    </m:oMath>
                  </m:oMathPara>
                </a14:m>
                <a:endParaRPr lang="ja-JP" altLang="en-US" sz="1243"/>
              </a:p>
            </p:txBody>
          </p:sp>
        </mc:Choice>
        <mc:Fallback xmlns=""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1A93B03B-BAC6-2245-857C-2A971C9491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6517" y="1015404"/>
                <a:ext cx="1513027" cy="283604"/>
              </a:xfrm>
              <a:prstGeom prst="rect">
                <a:avLst/>
              </a:prstGeom>
              <a:blipFill>
                <a:blip r:embed="rId11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E8A6426-7279-DB4F-B8A3-AC9C7717B461}"/>
              </a:ext>
            </a:extLst>
          </p:cNvPr>
          <p:cNvCxnSpPr>
            <a:cxnSpLocks/>
          </p:cNvCxnSpPr>
          <p:nvPr/>
        </p:nvCxnSpPr>
        <p:spPr>
          <a:xfrm>
            <a:off x="3367334" y="1753136"/>
            <a:ext cx="0" cy="540999"/>
          </a:xfrm>
          <a:prstGeom prst="straightConnector1">
            <a:avLst/>
          </a:prstGeom>
          <a:ln w="31750">
            <a:solidFill>
              <a:srgbClr val="0432FF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F51DA83-ADB1-C24E-B9F4-E41B70806880}"/>
              </a:ext>
            </a:extLst>
          </p:cNvPr>
          <p:cNvSpPr txBox="1"/>
          <p:nvPr/>
        </p:nvSpPr>
        <p:spPr>
          <a:xfrm>
            <a:off x="1202292" y="1676194"/>
            <a:ext cx="1316295" cy="57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53" dirty="0">
                <a:solidFill>
                  <a:srgbClr val="0432FF"/>
                </a:solidFill>
                <a:latin typeface="Times" pitchFamily="2" charset="0"/>
              </a:rPr>
              <a:t>Impact of syst. </a:t>
            </a:r>
            <a:br>
              <a:rPr kumimoji="1" lang="en-US" altLang="ja-JP" sz="1553" dirty="0">
                <a:solidFill>
                  <a:srgbClr val="0432FF"/>
                </a:solidFill>
                <a:latin typeface="Times" pitchFamily="2" charset="0"/>
              </a:rPr>
            </a:br>
            <a:r>
              <a:rPr kumimoji="1" lang="en-US" altLang="ja-JP" sz="1553" dirty="0">
                <a:solidFill>
                  <a:srgbClr val="0432FF"/>
                </a:solidFill>
                <a:latin typeface="Times" pitchFamily="2" charset="0"/>
              </a:rPr>
              <a:t>after 10yr</a:t>
            </a:r>
            <a:endParaRPr kumimoji="1" lang="ja-JP" altLang="en-US" sz="1553">
              <a:solidFill>
                <a:srgbClr val="0432FF"/>
              </a:solidFill>
              <a:latin typeface="Times" pitchFamily="2" charset="0"/>
            </a:endParaRPr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57330D40-EC7B-924B-85FA-8560270C628A}"/>
              </a:ext>
            </a:extLst>
          </p:cNvPr>
          <p:cNvSpPr/>
          <p:nvPr/>
        </p:nvSpPr>
        <p:spPr>
          <a:xfrm>
            <a:off x="2214640" y="1964892"/>
            <a:ext cx="1142062" cy="123487"/>
          </a:xfrm>
          <a:custGeom>
            <a:avLst/>
            <a:gdLst>
              <a:gd name="connsiteX0" fmla="*/ 0 w 1470992"/>
              <a:gd name="connsiteY0" fmla="*/ 0 h 159053"/>
              <a:gd name="connsiteX1" fmla="*/ 649357 w 1470992"/>
              <a:gd name="connsiteY1" fmla="*/ 159027 h 159053"/>
              <a:gd name="connsiteX2" fmla="*/ 887896 w 1470992"/>
              <a:gd name="connsiteY2" fmla="*/ 13253 h 159053"/>
              <a:gd name="connsiteX3" fmla="*/ 1470992 w 1470992"/>
              <a:gd name="connsiteY3" fmla="*/ 92766 h 159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0992" h="159053">
                <a:moveTo>
                  <a:pt x="0" y="0"/>
                </a:moveTo>
                <a:cubicBezTo>
                  <a:pt x="250687" y="78409"/>
                  <a:pt x="501374" y="156818"/>
                  <a:pt x="649357" y="159027"/>
                </a:cubicBezTo>
                <a:cubicBezTo>
                  <a:pt x="797340" y="161236"/>
                  <a:pt x="750957" y="24297"/>
                  <a:pt x="887896" y="13253"/>
                </a:cubicBezTo>
                <a:cubicBezTo>
                  <a:pt x="1024835" y="2210"/>
                  <a:pt x="1247913" y="47488"/>
                  <a:pt x="1470992" y="92766"/>
                </a:cubicBezTo>
              </a:path>
            </a:pathLst>
          </a:cu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61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C33FD2D-01B5-A649-933A-DDB98D01D314}"/>
              </a:ext>
            </a:extLst>
          </p:cNvPr>
          <p:cNvSpPr txBox="1">
            <a:spLocks/>
          </p:cNvSpPr>
          <p:nvPr/>
        </p:nvSpPr>
        <p:spPr>
          <a:xfrm>
            <a:off x="7523361" y="6716419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JP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  <a:sym typeface="ヒラギノ角ゴ Pro W3"/>
              </a:defRPr>
            </a:lvl1pPr>
            <a:lvl2pPr marL="457200" marR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2pPr>
            <a:lvl3pPr marL="914400" marR="0" indent="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3pPr>
            <a:lvl4pPr marL="1371600" marR="0" indent="1028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4pPr>
            <a:lvl5pPr marL="1828800" marR="0" indent="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5pPr>
            <a:lvl6pPr marL="2286000" marR="0" indent="1714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6pPr>
            <a:lvl7pPr marL="2743200" marR="0" indent="2057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7pPr>
            <a:lvl8pPr marL="3200400" marR="0" indent="2400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8pPr>
            <a:lvl9pPr marL="3657600" marR="0" indent="2743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9pPr>
          </a:lstStyle>
          <a:p>
            <a:fld id="{9A822A00-BB5A-FD4D-8AB0-DE9861598890}" type="slidenum">
              <a:rPr lang="en-JP" sz="1310"/>
              <a:pPr/>
              <a:t>6</a:t>
            </a:fld>
            <a:endParaRPr lang="en-JP" sz="1310" dirty="0"/>
          </a:p>
        </p:txBody>
      </p:sp>
    </p:spTree>
    <p:extLst>
      <p:ext uri="{BB962C8B-B14F-4D97-AF65-F5344CB8AC3E}">
        <p14:creationId xmlns:p14="http://schemas.microsoft.com/office/powerpoint/2010/main" val="4243106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3CDFFF8-FDD0-3E43-9F79-2FD6BDC7BF19}"/>
              </a:ext>
            </a:extLst>
          </p:cNvPr>
          <p:cNvSpPr txBox="1">
            <a:spLocks/>
          </p:cNvSpPr>
          <p:nvPr/>
        </p:nvSpPr>
        <p:spPr>
          <a:xfrm>
            <a:off x="1528281" y="6757093"/>
            <a:ext cx="1701151" cy="377972"/>
          </a:xfrm>
          <a:prstGeom prst="rect">
            <a:avLst/>
          </a:prstGeom>
        </p:spPr>
        <p:txBody>
          <a:bodyPr vert="horz" lIns="94657" tIns="47329" rIns="94657" bIns="47329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131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2" name="国際協力">
            <a:extLst>
              <a:ext uri="{FF2B5EF4-FFF2-40B4-BE49-F238E27FC236}">
                <a16:creationId xmlns:a16="http://schemas.microsoft.com/office/drawing/2014/main" id="{14FECD2E-AE8B-F84E-9CAF-D7ADB610C159}"/>
              </a:ext>
            </a:extLst>
          </p:cNvPr>
          <p:cNvSpPr/>
          <p:nvPr/>
        </p:nvSpPr>
        <p:spPr>
          <a:xfrm>
            <a:off x="337323" y="191009"/>
            <a:ext cx="9342384" cy="7886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 sz="6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46587"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rPr>
              <a:t>SYNERGY BTW HK AND DUNE:</a:t>
            </a:r>
          </a:p>
        </p:txBody>
      </p:sp>
      <p:sp>
        <p:nvSpPr>
          <p:cNvPr id="15" name="Common scientific goals…">
            <a:extLst>
              <a:ext uri="{FF2B5EF4-FFF2-40B4-BE49-F238E27FC236}">
                <a16:creationId xmlns:a16="http://schemas.microsoft.com/office/drawing/2014/main" id="{C55E0259-4B8B-8C4C-A65B-12F240ED5EB2}"/>
              </a:ext>
            </a:extLst>
          </p:cNvPr>
          <p:cNvSpPr txBox="1">
            <a:spLocks/>
          </p:cNvSpPr>
          <p:nvPr/>
        </p:nvSpPr>
        <p:spPr>
          <a:xfrm>
            <a:off x="438564" y="899421"/>
            <a:ext cx="8519161" cy="4602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370" tIns="44370" rIns="44370" bIns="44370">
            <a:normAutofit/>
          </a:bodyPr>
          <a:lstStyle>
            <a:lvl1pPr marL="260104" marR="0" indent="-260104" algn="l" defTabSz="650260" rtl="0" latinLnBrk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413" b="0" i="0" u="none" strike="noStrike" cap="none" spc="0" baseline="0">
                <a:solidFill>
                  <a:srgbClr val="000000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1pPr>
            <a:lvl2pPr marL="557786" marR="0" indent="-300391" algn="l" defTabSz="650260" rtl="0" latinLnBrk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200" b="0" i="0" u="none" strike="noStrike" cap="none" spc="0" baseline="0">
                <a:solidFill>
                  <a:srgbClr val="9A403E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903139" marR="0" indent="-307067" algn="l" defTabSz="650260" rtl="0" latinLnBrk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987" b="0" i="0" u="none" strike="noStrike" cap="none" spc="0" baseline="0">
                <a:solidFill>
                  <a:srgbClr val="3C8A9E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1049542" marR="0" indent="-290905" algn="l" defTabSz="650260" rtl="0" latinLnBrk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2560" b="0" i="0" u="none" strike="noStrike" cap="none" spc="0" baseline="0">
                <a:solidFill>
                  <a:srgbClr val="C67838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1314068" marR="0" indent="-298036" algn="l" defTabSz="650260" rtl="0" latinLnBrk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347" b="0" i="0" u="none" strike="noStrike" cap="none" spc="0" baseline="0">
                <a:solidFill>
                  <a:srgbClr val="535353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2817795" marR="0" indent="-379319" algn="l" defTabSz="975390" rtl="0" latinLnBrk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987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305490" marR="0" indent="-379319" algn="l" defTabSz="975390" rtl="0" latinLnBrk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987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793185" marR="0" indent="-379319" algn="l" defTabSz="975390" rtl="0" latinLnBrk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987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280880" marR="0" indent="-379319" algn="l" defTabSz="975390" rtl="0" latinLnBrk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987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151464" indent="-151464" defTabSz="378659">
              <a:spcBef>
                <a:spcPts val="544"/>
              </a:spcBef>
              <a:defRPr sz="2560"/>
            </a:pPr>
            <a:r>
              <a:rPr lang="en-US" sz="2400" kern="0" dirty="0">
                <a:latin typeface="Meiryo" panose="020B0604030504040204" pitchFamily="34" charset="-128"/>
                <a:ea typeface="Meiryo" panose="020B0604030504040204" pitchFamily="34" charset="-128"/>
              </a:rPr>
              <a:t>Common scientific goals</a:t>
            </a:r>
          </a:p>
          <a:p>
            <a:pPr marL="324809" lvl="1" indent="-174924" defTabSz="378659">
              <a:spcBef>
                <a:spcPts val="544"/>
              </a:spcBef>
              <a:defRPr sz="2400"/>
            </a:pPr>
            <a:r>
              <a:rPr lang="en-US" sz="1747" kern="0" dirty="0">
                <a:latin typeface="Meiryo" panose="020B0604030504040204" pitchFamily="34" charset="-128"/>
                <a:ea typeface="Meiryo" panose="020B0604030504040204" pitchFamily="34" charset="-128"/>
              </a:rPr>
              <a:t>promoting neutrino oscillation science </a:t>
            </a:r>
          </a:p>
          <a:p>
            <a:pPr marL="525916" lvl="2" indent="-178812" defTabSz="378659">
              <a:spcBef>
                <a:spcPts val="544"/>
              </a:spcBef>
              <a:defRPr sz="2240"/>
            </a:pPr>
            <a:r>
              <a:rPr lang="en-US" sz="1630" kern="0" dirty="0">
                <a:latin typeface="Meiryo" panose="020B0604030504040204" pitchFamily="34" charset="-128"/>
                <a:ea typeface="Meiryo" panose="020B0604030504040204" pitchFamily="34" charset="-128"/>
              </a:rPr>
              <a:t>essential for the two programs to work together</a:t>
            </a:r>
          </a:p>
          <a:p>
            <a:pPr marL="151464" indent="-151464" defTabSz="378659">
              <a:spcBef>
                <a:spcPts val="544"/>
              </a:spcBef>
              <a:defRPr sz="2560"/>
            </a:pPr>
            <a:r>
              <a:rPr lang="en-US" sz="2400" kern="0" dirty="0">
                <a:latin typeface="Meiryo" panose="020B0604030504040204" pitchFamily="34" charset="-128"/>
                <a:ea typeface="Meiryo" panose="020B0604030504040204" pitchFamily="34" charset="-128"/>
              </a:rPr>
              <a:t>High intensity proton accelerator and beamline</a:t>
            </a:r>
          </a:p>
          <a:p>
            <a:pPr marL="324809" lvl="1" indent="-174924" defTabSz="378659">
              <a:spcBef>
                <a:spcPts val="544"/>
              </a:spcBef>
              <a:defRPr sz="2400"/>
            </a:pPr>
            <a:r>
              <a:rPr lang="en-US" sz="1747" kern="0" dirty="0">
                <a:latin typeface="Meiryo" panose="020B0604030504040204" pitchFamily="34" charset="-128"/>
                <a:ea typeface="Meiryo" panose="020B0604030504040204" pitchFamily="34" charset="-128"/>
              </a:rPr>
              <a:t>beam dynamics, suppression of beam loss</a:t>
            </a:r>
          </a:p>
          <a:p>
            <a:pPr marL="324809" lvl="1" indent="-174924" defTabSz="378659">
              <a:spcBef>
                <a:spcPts val="544"/>
              </a:spcBef>
              <a:defRPr sz="2400"/>
            </a:pPr>
            <a:r>
              <a:rPr lang="en-US" sz="1747" kern="0" dirty="0">
                <a:latin typeface="Meiryo" panose="020B0604030504040204" pitchFamily="34" charset="-128"/>
                <a:ea typeface="Meiryo" panose="020B0604030504040204" pitchFamily="34" charset="-128"/>
              </a:rPr>
              <a:t>beam window, target and horn</a:t>
            </a:r>
          </a:p>
          <a:p>
            <a:pPr marL="525916" lvl="2" indent="-178812" defTabSz="378659">
              <a:spcBef>
                <a:spcPts val="544"/>
              </a:spcBef>
              <a:defRPr sz="2240"/>
            </a:pPr>
            <a:r>
              <a:rPr lang="en-US" sz="1630" kern="0" dirty="0">
                <a:latin typeface="Meiryo" panose="020B0604030504040204" pitchFamily="34" charset="-128"/>
                <a:ea typeface="Meiryo" panose="020B0604030504040204" pitchFamily="34" charset="-128"/>
              </a:rPr>
              <a:t>on-going collaboration under US-Japan program</a:t>
            </a:r>
          </a:p>
          <a:p>
            <a:pPr marL="151464" indent="-151464" defTabSz="378659">
              <a:spcBef>
                <a:spcPts val="544"/>
              </a:spcBef>
              <a:defRPr sz="2560"/>
            </a:pPr>
            <a:r>
              <a:rPr lang="en-US" sz="2400" kern="0" dirty="0">
                <a:latin typeface="Meiryo" panose="020B0604030504040204" pitchFamily="34" charset="-128"/>
                <a:ea typeface="Meiryo" panose="020B0604030504040204" pitchFamily="34" charset="-128"/>
              </a:rPr>
              <a:t>Additional measurements and Analysis</a:t>
            </a:r>
          </a:p>
          <a:p>
            <a:pPr marL="324809" lvl="1" indent="-174924" defTabSz="378659">
              <a:spcBef>
                <a:spcPts val="544"/>
              </a:spcBef>
              <a:defRPr sz="2400"/>
            </a:pPr>
            <a:r>
              <a:rPr lang="en-US" sz="1747" kern="0" dirty="0">
                <a:latin typeface="Meiryo" panose="020B0604030504040204" pitchFamily="34" charset="-128"/>
                <a:ea typeface="Meiryo" panose="020B0604030504040204" pitchFamily="34" charset="-128"/>
              </a:rPr>
              <a:t>Neutrino cross section measurements</a:t>
            </a:r>
          </a:p>
          <a:p>
            <a:pPr marL="324809" lvl="1" indent="-174924" defTabSz="378659">
              <a:spcBef>
                <a:spcPts val="544"/>
              </a:spcBef>
              <a:defRPr sz="2400"/>
            </a:pPr>
            <a:r>
              <a:rPr lang="en-US" sz="1747" kern="0" dirty="0">
                <a:latin typeface="Meiryo" panose="020B0604030504040204" pitchFamily="34" charset="-128"/>
                <a:ea typeface="Meiryo" panose="020B0604030504040204" pitchFamily="34" charset="-128"/>
              </a:rPr>
              <a:t>Hadron production experiments for neutrino flux</a:t>
            </a:r>
          </a:p>
          <a:p>
            <a:pPr marL="525916" lvl="2" indent="-178812" defTabSz="378659">
              <a:spcBef>
                <a:spcPts val="544"/>
              </a:spcBef>
              <a:defRPr sz="2240"/>
            </a:pPr>
            <a:r>
              <a:rPr lang="en-US" sz="1630" kern="0" dirty="0">
                <a:latin typeface="Meiryo" panose="020B0604030504040204" pitchFamily="34" charset="-128"/>
                <a:ea typeface="Meiryo" panose="020B0604030504040204" pitchFamily="34" charset="-128"/>
              </a:rPr>
              <a:t>NA61(CERN) and EMPHATIC(Fermilab)</a:t>
            </a:r>
          </a:p>
          <a:p>
            <a:pPr marL="324809" lvl="1" indent="-174924" defTabSz="378659">
              <a:spcBef>
                <a:spcPts val="544"/>
              </a:spcBef>
              <a:defRPr sz="2400"/>
            </a:pPr>
            <a:r>
              <a:rPr lang="en-US" sz="1747" kern="0" dirty="0">
                <a:latin typeface="Meiryo" panose="020B0604030504040204" pitchFamily="34" charset="-128"/>
                <a:ea typeface="Meiryo" panose="020B0604030504040204" pitchFamily="34" charset="-128"/>
              </a:rPr>
              <a:t>Collaboration in analysis </a:t>
            </a:r>
          </a:p>
          <a:p>
            <a:pPr marL="525916" lvl="2" indent="-178812" defTabSz="378659">
              <a:spcBef>
                <a:spcPts val="544"/>
              </a:spcBef>
              <a:defRPr sz="2240"/>
            </a:pPr>
            <a:r>
              <a:rPr lang="en-US" sz="1630" kern="0" dirty="0">
                <a:latin typeface="Meiryo" panose="020B0604030504040204" pitchFamily="34" charset="-128"/>
                <a:ea typeface="Meiryo" panose="020B0604030504040204" pitchFamily="34" charset="-128"/>
              </a:rPr>
              <a:t>T2K-NOvA supported under US-Japan program</a:t>
            </a:r>
          </a:p>
        </p:txBody>
      </p:sp>
      <p:pic>
        <p:nvPicPr>
          <p:cNvPr id="17" name="Picture 4" descr="Picture 4">
            <a:extLst>
              <a:ext uri="{FF2B5EF4-FFF2-40B4-BE49-F238E27FC236}">
                <a16:creationId xmlns:a16="http://schemas.microsoft.com/office/drawing/2014/main" id="{4DA1BBE5-CB58-E547-9689-18605E9B3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0" t="6059" r="14995" b="21599"/>
          <a:stretch>
            <a:fillRect/>
          </a:stretch>
        </p:blipFill>
        <p:spPr>
          <a:xfrm>
            <a:off x="6519944" y="4645660"/>
            <a:ext cx="3266601" cy="228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89DDF9D5-2B67-7942-8F32-935901F80F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41" r="14141" b="10198"/>
          <a:stretch>
            <a:fillRect/>
          </a:stretch>
        </p:blipFill>
        <p:spPr>
          <a:xfrm>
            <a:off x="6642741" y="2453640"/>
            <a:ext cx="3021009" cy="219202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ADCB137-28DE-F559-F847-9CAB8189C21D}"/>
              </a:ext>
            </a:extLst>
          </p:cNvPr>
          <p:cNvSpPr txBox="1">
            <a:spLocks/>
          </p:cNvSpPr>
          <p:nvPr/>
        </p:nvSpPr>
        <p:spPr>
          <a:xfrm>
            <a:off x="7523361" y="6716419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JP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  <a:sym typeface="ヒラギノ角ゴ Pro W3"/>
              </a:defRPr>
            </a:lvl1pPr>
            <a:lvl2pPr marL="457200" marR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2pPr>
            <a:lvl3pPr marL="914400" marR="0" indent="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3pPr>
            <a:lvl4pPr marL="1371600" marR="0" indent="1028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4pPr>
            <a:lvl5pPr marL="1828800" marR="0" indent="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5pPr>
            <a:lvl6pPr marL="2286000" marR="0" indent="1714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6pPr>
            <a:lvl7pPr marL="2743200" marR="0" indent="2057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7pPr>
            <a:lvl8pPr marL="3200400" marR="0" indent="2400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8pPr>
            <a:lvl9pPr marL="3657600" marR="0" indent="2743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9pPr>
          </a:lstStyle>
          <a:p>
            <a:fld id="{9A822A00-BB5A-FD4D-8AB0-DE9861598890}" type="slidenum">
              <a:rPr lang="en-JP" sz="1310"/>
              <a:pPr/>
              <a:t>7</a:t>
            </a:fld>
            <a:endParaRPr lang="en-JP" sz="131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06EA34-B21B-0D60-21D0-7824802254D6}"/>
              </a:ext>
            </a:extLst>
          </p:cNvPr>
          <p:cNvSpPr txBox="1"/>
          <p:nvPr/>
        </p:nvSpPr>
        <p:spPr>
          <a:xfrm>
            <a:off x="438564" y="5445799"/>
            <a:ext cx="584979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JP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  <a:sym typeface="ヒラギノ角ゴ Pro W3"/>
              </a:rPr>
              <a:t>HK and DUNE can work together for common challenges.</a:t>
            </a:r>
          </a:p>
        </p:txBody>
      </p:sp>
    </p:spTree>
    <p:extLst>
      <p:ext uri="{BB962C8B-B14F-4D97-AF65-F5344CB8AC3E}">
        <p14:creationId xmlns:p14="http://schemas.microsoft.com/office/powerpoint/2010/main" val="30972420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3CDFFF8-FDD0-3E43-9F79-2FD6BDC7BF19}"/>
              </a:ext>
            </a:extLst>
          </p:cNvPr>
          <p:cNvSpPr txBox="1">
            <a:spLocks/>
          </p:cNvSpPr>
          <p:nvPr/>
        </p:nvSpPr>
        <p:spPr>
          <a:xfrm>
            <a:off x="1528281" y="6757093"/>
            <a:ext cx="1701151" cy="377972"/>
          </a:xfrm>
          <a:prstGeom prst="rect">
            <a:avLst/>
          </a:prstGeom>
        </p:spPr>
        <p:txBody>
          <a:bodyPr vert="horz" lIns="94657" tIns="47329" rIns="94657" bIns="47329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131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2" name="国際協力">
            <a:extLst>
              <a:ext uri="{FF2B5EF4-FFF2-40B4-BE49-F238E27FC236}">
                <a16:creationId xmlns:a16="http://schemas.microsoft.com/office/drawing/2014/main" id="{14FECD2E-AE8B-F84E-9CAF-D7ADB610C159}"/>
              </a:ext>
            </a:extLst>
          </p:cNvPr>
          <p:cNvSpPr/>
          <p:nvPr/>
        </p:nvSpPr>
        <p:spPr>
          <a:xfrm>
            <a:off x="401783" y="362487"/>
            <a:ext cx="7146292" cy="700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 sz="6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46587"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  <a:cs typeface="Segoe UI Historic" panose="020B0502040204020203" pitchFamily="34" charset="0"/>
              </a:rPr>
              <a:t>COMPLEMENTARITY: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Accelerator neutrinos…">
                <a:extLst>
                  <a:ext uri="{FF2B5EF4-FFF2-40B4-BE49-F238E27FC236}">
                    <a16:creationId xmlns:a16="http://schemas.microsoft.com/office/drawing/2014/main" id="{B28B2CF0-D229-0C4C-BBB1-003500436B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1783" y="1113975"/>
                <a:ext cx="9140534" cy="47598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4370" tIns="44370" rIns="44370" bIns="44370">
                <a:normAutofit fontScale="92500"/>
              </a:bodyPr>
              <a:lstStyle>
                <a:lvl1pPr marL="260104" marR="0" indent="-260104" algn="l" defTabSz="650260" rtl="0" latinLnBrk="0">
                  <a:lnSpc>
                    <a:spcPct val="100000"/>
                  </a:lnSpc>
                  <a:spcBef>
                    <a:spcPts val="853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3413" b="0" i="0" u="none" strike="noStrike" cap="none" spc="0" baseline="0">
                    <a:solidFill>
                      <a:srgbClr val="000000"/>
                    </a:solidFill>
                    <a:uFillTx/>
                    <a:latin typeface="Myriad Pro"/>
                    <a:ea typeface="Myriad Pro"/>
                    <a:cs typeface="Myriad Pro"/>
                    <a:sym typeface="Myriad Pro"/>
                  </a:defRPr>
                </a:lvl1pPr>
                <a:lvl2pPr marL="557786" marR="0" indent="-300391" algn="l" defTabSz="650260" rtl="0" latinLnBrk="0">
                  <a:lnSpc>
                    <a:spcPct val="100000"/>
                  </a:lnSpc>
                  <a:spcBef>
                    <a:spcPts val="853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200" b="0" i="0" u="none" strike="noStrike" cap="none" spc="0" baseline="0">
                    <a:solidFill>
                      <a:srgbClr val="9A403E"/>
                    </a:solidFill>
                    <a:uFillTx/>
                    <a:latin typeface="Myriad Pro"/>
                    <a:ea typeface="Myriad Pro"/>
                    <a:cs typeface="Myriad Pro"/>
                    <a:sym typeface="Myriad Pro"/>
                  </a:defRPr>
                </a:lvl2pPr>
                <a:lvl3pPr marL="903139" marR="0" indent="-307067" algn="l" defTabSz="650260" rtl="0" latinLnBrk="0">
                  <a:lnSpc>
                    <a:spcPct val="100000"/>
                  </a:lnSpc>
                  <a:spcBef>
                    <a:spcPts val="853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2987" b="0" i="0" u="none" strike="noStrike" cap="none" spc="0" baseline="0">
                    <a:solidFill>
                      <a:srgbClr val="3C8A9E"/>
                    </a:solidFill>
                    <a:uFillTx/>
                    <a:latin typeface="Myriad Pro"/>
                    <a:ea typeface="Myriad Pro"/>
                    <a:cs typeface="Myriad Pro"/>
                    <a:sym typeface="Myriad Pro"/>
                  </a:defRPr>
                </a:lvl3pPr>
                <a:lvl4pPr marL="1049542" marR="0" indent="-290905" algn="l" defTabSz="650260" rtl="0" latinLnBrk="0">
                  <a:lnSpc>
                    <a:spcPct val="100000"/>
                  </a:lnSpc>
                  <a:spcBef>
                    <a:spcPts val="853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2560" b="0" i="0" u="none" strike="noStrike" cap="none" spc="0" baseline="0">
                    <a:solidFill>
                      <a:srgbClr val="C67838"/>
                    </a:solidFill>
                    <a:uFillTx/>
                    <a:latin typeface="Myriad Pro"/>
                    <a:ea typeface="Myriad Pro"/>
                    <a:cs typeface="Myriad Pro"/>
                    <a:sym typeface="Myriad Pro"/>
                  </a:defRPr>
                </a:lvl4pPr>
                <a:lvl5pPr marL="1314068" marR="0" indent="-298036" algn="l" defTabSz="650260" rtl="0" latinLnBrk="0">
                  <a:lnSpc>
                    <a:spcPct val="100000"/>
                  </a:lnSpc>
                  <a:spcBef>
                    <a:spcPts val="853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»"/>
                  <a:tabLst/>
                  <a:defRPr sz="2347" b="0" i="0" u="none" strike="noStrike" cap="none" spc="0" baseline="0">
                    <a:solidFill>
                      <a:srgbClr val="535353"/>
                    </a:solidFill>
                    <a:uFillTx/>
                    <a:latin typeface="Myriad Pro"/>
                    <a:ea typeface="Myriad Pro"/>
                    <a:cs typeface="Myriad Pro"/>
                    <a:sym typeface="Myriad Pro"/>
                  </a:defRPr>
                </a:lvl5pPr>
                <a:lvl6pPr marL="2817795" marR="0" indent="-379319" algn="l" defTabSz="975390" rtl="0" latinLnBrk="0">
                  <a:lnSpc>
                    <a:spcPct val="90000"/>
                  </a:lnSpc>
                  <a:spcBef>
                    <a:spcPts val="1067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2987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3305490" marR="0" indent="-379319" algn="l" defTabSz="975390" rtl="0" latinLnBrk="0">
                  <a:lnSpc>
                    <a:spcPct val="90000"/>
                  </a:lnSpc>
                  <a:spcBef>
                    <a:spcPts val="1067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2987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3793185" marR="0" indent="-379319" algn="l" defTabSz="975390" rtl="0" latinLnBrk="0">
                  <a:lnSpc>
                    <a:spcPct val="90000"/>
                  </a:lnSpc>
                  <a:spcBef>
                    <a:spcPts val="1067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2987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4280880" marR="0" indent="-379319" algn="l" defTabSz="975390" rtl="0" latinLnBrk="0">
                  <a:lnSpc>
                    <a:spcPct val="90000"/>
                  </a:lnSpc>
                  <a:spcBef>
                    <a:spcPts val="1067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2987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 marL="151464" indent="-151464" defTabSz="378659">
                  <a:lnSpc>
                    <a:spcPct val="110000"/>
                  </a:lnSpc>
                  <a:spcBef>
                    <a:spcPts val="544"/>
                  </a:spcBef>
                  <a:defRPr sz="2560"/>
                </a:pPr>
                <a:r>
                  <a:rPr lang="en-US" sz="2400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Accelerator neutrinos</a:t>
                </a:r>
              </a:p>
              <a:p>
                <a:pPr marL="328870" lvl="1" indent="-177110" defTabSz="383393">
                  <a:spcBef>
                    <a:spcPts val="544"/>
                  </a:spcBef>
                  <a:defRPr sz="2430"/>
                </a:pPr>
                <a:r>
                  <a:rPr lang="en-US" sz="1769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Different beam spectra (off axis vs WBB) lead to different systematics and physics sensitivities. Different baseline lead to no matter/full matter oscillation results.</a:t>
                </a:r>
                <a:endParaRPr lang="en-US" sz="1651" kern="0" dirty="0"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  <a:p>
                <a:pPr marL="151464" indent="-151464" defTabSz="378659">
                  <a:lnSpc>
                    <a:spcPct val="110000"/>
                  </a:lnSpc>
                  <a:spcBef>
                    <a:spcPts val="544"/>
                  </a:spcBef>
                  <a:defRPr sz="2560"/>
                </a:pPr>
                <a:r>
                  <a:rPr lang="en-US" sz="2400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Neutrino astronomy (solar, supernova)</a:t>
                </a:r>
              </a:p>
              <a:p>
                <a:pPr marL="328870" lvl="1" indent="-177110" defTabSz="383393">
                  <a:spcBef>
                    <a:spcPts val="544"/>
                  </a:spcBef>
                  <a:defRPr sz="2430"/>
                </a:pPr>
                <a:r>
                  <a:rPr lang="en-US" sz="1769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Hyper-K: high statistics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769" i="1" kern="0" dirty="0" smtClean="0"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769" i="1" kern="0" dirty="0"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ν</m:t>
                        </m:r>
                      </m:e>
                    </m:acc>
                  </m:oMath>
                </a14:m>
                <a:r>
                  <a:rPr lang="en-US" sz="1769" kern="0" baseline="-2500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e</a:t>
                </a:r>
                <a:r>
                  <a:rPr lang="en-US" sz="1769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, direction of </a:t>
                </a:r>
                <a14:m>
                  <m:oMath xmlns:m="http://schemas.openxmlformats.org/officeDocument/2006/math">
                    <m:r>
                      <a:rPr lang="el-GR" sz="1769" i="1" kern="0" dirty="0" smtClean="0">
                        <a:latin typeface="Cambria Math" panose="02040503050406030204" pitchFamily="18" charset="0"/>
                        <a:ea typeface="Meiryo" panose="020B0604030504040204" pitchFamily="34" charset="-128"/>
                        <a:cs typeface="Baghdad"/>
                        <a:sym typeface="Baghdad"/>
                      </a:rPr>
                      <m:t>𝜈</m:t>
                    </m:r>
                  </m:oMath>
                </a14:m>
                <a:r>
                  <a:rPr lang="en-US" sz="1769" kern="0" baseline="-5999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e</a:t>
                </a:r>
                <a:r>
                  <a:rPr lang="en-US" sz="1769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  </a:t>
                </a:r>
              </a:p>
              <a:p>
                <a:pPr marL="328870" lvl="1" indent="-177110" defTabSz="383393">
                  <a:spcBef>
                    <a:spcPts val="544"/>
                  </a:spcBef>
                  <a:defRPr sz="2430"/>
                </a:pPr>
                <a:r>
                  <a:rPr lang="en-US" sz="1769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DUNE: energy of </a:t>
                </a:r>
                <a14:m>
                  <m:oMath xmlns:m="http://schemas.openxmlformats.org/officeDocument/2006/math">
                    <m:r>
                      <a:rPr lang="el-GR" sz="1769" i="1" kern="0" dirty="0">
                        <a:latin typeface="Cambria Math" panose="02040503050406030204" pitchFamily="18" charset="0"/>
                        <a:ea typeface="Meiryo" panose="020B0604030504040204" pitchFamily="34" charset="-128"/>
                        <a:cs typeface="Baghdad"/>
                        <a:sym typeface="Baghdad"/>
                      </a:rPr>
                      <m:t>𝜈</m:t>
                    </m:r>
                  </m:oMath>
                </a14:m>
                <a:r>
                  <a:rPr lang="en-US" sz="1769" kern="0" baseline="-5999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e</a:t>
                </a:r>
                <a:endParaRPr lang="en-US" sz="1769" kern="0" dirty="0"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  <a:p>
                <a:pPr marL="151464" indent="-151464" defTabSz="378659">
                  <a:lnSpc>
                    <a:spcPct val="110000"/>
                  </a:lnSpc>
                  <a:spcBef>
                    <a:spcPts val="544"/>
                  </a:spcBef>
                  <a:defRPr sz="2560"/>
                </a:pPr>
                <a:r>
                  <a:rPr lang="en-US" sz="2400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Atmospheric neutrino oscillogram</a:t>
                </a:r>
              </a:p>
              <a:p>
                <a:pPr marL="328870" lvl="1" indent="-177110" defTabSz="383393">
                  <a:spcBef>
                    <a:spcPts val="544"/>
                  </a:spcBef>
                  <a:defRPr sz="2430"/>
                </a:pPr>
                <a:r>
                  <a:rPr lang="en-US" sz="1769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Hyper-K: high statistics to test Earth’s matter resonance to determine mass hierarchy</a:t>
                </a:r>
              </a:p>
              <a:p>
                <a:pPr marL="328870" lvl="1" indent="-177110" defTabSz="383393">
                  <a:spcBef>
                    <a:spcPts val="544"/>
                  </a:spcBef>
                  <a:defRPr sz="2430"/>
                </a:pPr>
                <a:r>
                  <a:rPr lang="en-US" sz="1769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DUNE: fully reconstruct </a:t>
                </a:r>
                <a:r>
                  <a:rPr lang="el-GR" sz="1769" kern="0" dirty="0">
                    <a:latin typeface="Meiryo" panose="020B0604030504040204" pitchFamily="34" charset="-128"/>
                    <a:ea typeface="Meiryo" panose="020B0604030504040204" pitchFamily="34" charset="-128"/>
                    <a:cs typeface="Baghdad"/>
                    <a:sym typeface="Baghdad"/>
                  </a:rPr>
                  <a:t>ν</a:t>
                </a:r>
                <a:r>
                  <a:rPr lang="en-US" sz="1769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 final states to get direction and energy</a:t>
                </a:r>
                <a:endParaRPr lang="en-US" sz="2400" kern="0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  <a:p>
                <a:pPr marL="151464" lvl="1" indent="-151464" defTabSz="378659">
                  <a:lnSpc>
                    <a:spcPct val="110000"/>
                  </a:lnSpc>
                  <a:spcBef>
                    <a:spcPts val="544"/>
                  </a:spcBef>
                  <a:buFont typeface="Arial"/>
                  <a:buChar char="•"/>
                  <a:defRPr sz="2560"/>
                </a:pPr>
                <a:r>
                  <a:rPr lang="en-US" sz="2400" kern="0" dirty="0">
                    <a:solidFill>
                      <a:srgbClr val="000000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Proton decays</a:t>
                </a:r>
              </a:p>
              <a:p>
                <a:pPr marL="328870" lvl="1" indent="-177110" defTabSz="383393">
                  <a:spcBef>
                    <a:spcPts val="544"/>
                  </a:spcBef>
                  <a:defRPr sz="2430"/>
                </a:pPr>
                <a:r>
                  <a:rPr lang="en-US" sz="1800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Hyper-K: w/ high mass, w/ free protons, to reach </a:t>
                </a:r>
                <a:r>
                  <a:rPr lang="en-US" sz="1982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10</a:t>
                </a:r>
                <a:r>
                  <a:rPr lang="en-US" sz="1982" kern="0" baseline="3000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35</a:t>
                </a:r>
                <a:r>
                  <a:rPr lang="en-US" sz="1982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 </a:t>
                </a:r>
                <a:r>
                  <a:rPr lang="en-US" sz="1982" kern="0" dirty="0" err="1">
                    <a:latin typeface="Meiryo" panose="020B0604030504040204" pitchFamily="34" charset="-128"/>
                    <a:ea typeface="Meiryo" panose="020B0604030504040204" pitchFamily="34" charset="-128"/>
                  </a:rPr>
                  <a:t>yrs</a:t>
                </a:r>
                <a:r>
                  <a:rPr lang="en-US" sz="1982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 for gauge mediated </a:t>
                </a:r>
                <a14:m>
                  <m:oMath xmlns:m="http://schemas.openxmlformats.org/officeDocument/2006/math">
                    <m:r>
                      <a:rPr lang="en-US" sz="1982" b="0" i="1" kern="0" smtClean="0"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𝑝</m:t>
                    </m:r>
                    <m:r>
                      <a:rPr lang="en-US" sz="1982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982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82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982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982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982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82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982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1982" kern="0" dirty="0"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  <a:p>
                <a:pPr marL="328870" lvl="1" indent="-177110" defTabSz="383393">
                  <a:spcBef>
                    <a:spcPts val="544"/>
                  </a:spcBef>
                  <a:defRPr sz="2430"/>
                </a:pPr>
                <a:r>
                  <a:rPr lang="en-US" sz="1800" kern="0" dirty="0">
                    <a:solidFill>
                      <a:srgbClr val="9A403E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DUNE</a:t>
                </a:r>
                <a:r>
                  <a:rPr lang="en-US" sz="1800" kern="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: low BG in SUSY </a:t>
                </a:r>
                <a14:m>
                  <m:oMath xmlns:m="http://schemas.openxmlformats.org/officeDocument/2006/math">
                    <m:r>
                      <a:rPr lang="en-US" sz="1800" b="0" i="1" kern="0" smtClean="0"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𝑝</m:t>
                    </m:r>
                    <m:r>
                      <a:rPr lang="en-US" sz="1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1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8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8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800" kern="0" dirty="0"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  <a:p>
                <a:pPr marL="31188" indent="-177110" defTabSz="383393">
                  <a:spcBef>
                    <a:spcPts val="544"/>
                  </a:spcBef>
                  <a:defRPr sz="2430"/>
                </a:pPr>
                <a:endParaRPr lang="en-US" sz="1982" kern="0" dirty="0"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  <a:p>
                <a:pPr marL="31188" indent="-177110" defTabSz="383393">
                  <a:spcBef>
                    <a:spcPts val="544"/>
                  </a:spcBef>
                  <a:defRPr sz="2430"/>
                </a:pPr>
                <a:endParaRPr lang="en-US" sz="1982" kern="0" dirty="0"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11" name="Accelerator neutrinos…">
                <a:extLst>
                  <a:ext uri="{FF2B5EF4-FFF2-40B4-BE49-F238E27FC236}">
                    <a16:creationId xmlns:a16="http://schemas.microsoft.com/office/drawing/2014/main" id="{B28B2CF0-D229-0C4C-BBB1-003500436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83" y="1113975"/>
                <a:ext cx="9140534" cy="4759856"/>
              </a:xfrm>
              <a:prstGeom prst="rect">
                <a:avLst/>
              </a:prstGeom>
              <a:blipFill>
                <a:blip r:embed="rId3"/>
                <a:stretch>
                  <a:fillRect l="-1248" t="-5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9884C3E-AE96-00F3-9905-A7516C13D7EF}"/>
              </a:ext>
            </a:extLst>
          </p:cNvPr>
          <p:cNvSpPr txBox="1">
            <a:spLocks/>
          </p:cNvSpPr>
          <p:nvPr/>
        </p:nvSpPr>
        <p:spPr>
          <a:xfrm>
            <a:off x="7523361" y="6716419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JP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  <a:sym typeface="ヒラギノ角ゴ Pro W3"/>
              </a:defRPr>
            </a:lvl1pPr>
            <a:lvl2pPr marL="457200" marR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2pPr>
            <a:lvl3pPr marL="914400" marR="0" indent="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3pPr>
            <a:lvl4pPr marL="1371600" marR="0" indent="1028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4pPr>
            <a:lvl5pPr marL="1828800" marR="0" indent="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5pPr>
            <a:lvl6pPr marL="2286000" marR="0" indent="1714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6pPr>
            <a:lvl7pPr marL="2743200" marR="0" indent="2057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7pPr>
            <a:lvl8pPr marL="3200400" marR="0" indent="2400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8pPr>
            <a:lvl9pPr marL="3657600" marR="0" indent="2743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9pPr>
          </a:lstStyle>
          <a:p>
            <a:fld id="{9A822A00-BB5A-FD4D-8AB0-DE9861598890}" type="slidenum">
              <a:rPr lang="en-JP" sz="1310"/>
              <a:pPr/>
              <a:t>8</a:t>
            </a:fld>
            <a:endParaRPr lang="en-JP" sz="131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A0C834-F76E-027E-C0C1-36E92F301D97}"/>
              </a:ext>
            </a:extLst>
          </p:cNvPr>
          <p:cNvSpPr txBox="1"/>
          <p:nvPr/>
        </p:nvSpPr>
        <p:spPr>
          <a:xfrm>
            <a:off x="591127" y="5823836"/>
            <a:ext cx="923810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JP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  <a:sym typeface="ヒラギノ角ゴ Pro W3"/>
              </a:rPr>
              <a:t>Need success of both experimenmts to get concrete results. </a:t>
            </a:r>
          </a:p>
        </p:txBody>
      </p:sp>
    </p:spTree>
    <p:extLst>
      <p:ext uri="{BB962C8B-B14F-4D97-AF65-F5344CB8AC3E}">
        <p14:creationId xmlns:p14="http://schemas.microsoft.com/office/powerpoint/2010/main" val="251967820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2">
            <a:extLst>
              <a:ext uri="{FF2B5EF4-FFF2-40B4-BE49-F238E27FC236}">
                <a16:creationId xmlns:a16="http://schemas.microsoft.com/office/drawing/2014/main" id="{EFBA1832-9318-4742-A2B8-5F1A4A3B58B3}"/>
              </a:ext>
            </a:extLst>
          </p:cNvPr>
          <p:cNvSpPr txBox="1"/>
          <p:nvPr/>
        </p:nvSpPr>
        <p:spPr>
          <a:xfrm>
            <a:off x="988813" y="1014150"/>
            <a:ext cx="7859703" cy="8091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415995" indent="-415995" defTabSz="425239" hangingPunct="0">
              <a:buFont typeface="System Font Regular"/>
              <a:buChar char="●"/>
              <a:defRPr/>
            </a:pPr>
            <a:r>
              <a:rPr lang="en-US" altLang="ja-JP" sz="2329" kern="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ヒラギノ角ゴ Pro W3"/>
              </a:rPr>
              <a:t>The Hyper-K project has officially started in 2020. </a:t>
            </a:r>
          </a:p>
          <a:p>
            <a:pPr marL="415995" indent="-415995" defTabSz="425239" hangingPunct="0">
              <a:buFont typeface="System Font Regular"/>
              <a:buChar char="●"/>
              <a:defRPr/>
            </a:pPr>
            <a:r>
              <a:rPr lang="en-US" altLang="ja-JP" sz="2329" kern="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ヒラギノ角ゴ Pro W3"/>
              </a:rPr>
              <a:t>Operation start in 2027.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321C21D-8106-0C47-A7C4-7A1C7A89A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572" y="83195"/>
            <a:ext cx="7616957" cy="1155485"/>
          </a:xfrm>
        </p:spPr>
        <p:txBody>
          <a:bodyPr/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HYPER-K SCHEDULE: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07BAE8B-A2AD-6F48-99D5-BE60D6831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507332"/>
              </p:ext>
            </p:extLst>
          </p:nvPr>
        </p:nvGraphicFramePr>
        <p:xfrm>
          <a:off x="913331" y="2145866"/>
          <a:ext cx="8034975" cy="3947747"/>
        </p:xfrm>
        <a:graphic>
          <a:graphicData uri="http://schemas.openxmlformats.org/drawingml/2006/table">
            <a:tbl>
              <a:tblPr firstRow="1" bandRow="1"/>
              <a:tblGrid>
                <a:gridCol w="892775">
                  <a:extLst>
                    <a:ext uri="{9D8B030D-6E8A-4147-A177-3AD203B41FA5}">
                      <a16:colId xmlns:a16="http://schemas.microsoft.com/office/drawing/2014/main" val="538438333"/>
                    </a:ext>
                  </a:extLst>
                </a:gridCol>
                <a:gridCol w="892775">
                  <a:extLst>
                    <a:ext uri="{9D8B030D-6E8A-4147-A177-3AD203B41FA5}">
                      <a16:colId xmlns:a16="http://schemas.microsoft.com/office/drawing/2014/main" val="2029977302"/>
                    </a:ext>
                  </a:extLst>
                </a:gridCol>
                <a:gridCol w="892775">
                  <a:extLst>
                    <a:ext uri="{9D8B030D-6E8A-4147-A177-3AD203B41FA5}">
                      <a16:colId xmlns:a16="http://schemas.microsoft.com/office/drawing/2014/main" val="559462956"/>
                    </a:ext>
                  </a:extLst>
                </a:gridCol>
                <a:gridCol w="892775">
                  <a:extLst>
                    <a:ext uri="{9D8B030D-6E8A-4147-A177-3AD203B41FA5}">
                      <a16:colId xmlns:a16="http://schemas.microsoft.com/office/drawing/2014/main" val="3832793924"/>
                    </a:ext>
                  </a:extLst>
                </a:gridCol>
                <a:gridCol w="892775">
                  <a:extLst>
                    <a:ext uri="{9D8B030D-6E8A-4147-A177-3AD203B41FA5}">
                      <a16:colId xmlns:a16="http://schemas.microsoft.com/office/drawing/2014/main" val="3946597089"/>
                    </a:ext>
                  </a:extLst>
                </a:gridCol>
                <a:gridCol w="892775">
                  <a:extLst>
                    <a:ext uri="{9D8B030D-6E8A-4147-A177-3AD203B41FA5}">
                      <a16:colId xmlns:a16="http://schemas.microsoft.com/office/drawing/2014/main" val="3157603124"/>
                    </a:ext>
                  </a:extLst>
                </a:gridCol>
                <a:gridCol w="892775">
                  <a:extLst>
                    <a:ext uri="{9D8B030D-6E8A-4147-A177-3AD203B41FA5}">
                      <a16:colId xmlns:a16="http://schemas.microsoft.com/office/drawing/2014/main" val="264060768"/>
                    </a:ext>
                  </a:extLst>
                </a:gridCol>
                <a:gridCol w="892775">
                  <a:extLst>
                    <a:ext uri="{9D8B030D-6E8A-4147-A177-3AD203B41FA5}">
                      <a16:colId xmlns:a16="http://schemas.microsoft.com/office/drawing/2014/main" val="2080717160"/>
                    </a:ext>
                  </a:extLst>
                </a:gridCol>
                <a:gridCol w="892775">
                  <a:extLst>
                    <a:ext uri="{9D8B030D-6E8A-4147-A177-3AD203B41FA5}">
                      <a16:colId xmlns:a16="http://schemas.microsoft.com/office/drawing/2014/main" val="2832776358"/>
                    </a:ext>
                  </a:extLst>
                </a:gridCol>
              </a:tblGrid>
              <a:tr h="306255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JFY2020</a:t>
                      </a: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JFY2021</a:t>
                      </a: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JFY2022</a:t>
                      </a: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JFY2023</a:t>
                      </a: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JFY2024</a:t>
                      </a: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JFY2025</a:t>
                      </a: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JFY2026</a:t>
                      </a: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JFY2027</a:t>
                      </a: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JFY2028</a:t>
                      </a: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049451"/>
                  </a:ext>
                </a:extLst>
              </a:tr>
              <a:tr h="2541611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bg1"/>
                        </a:solidFill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bg1"/>
                        </a:solidFill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bg1"/>
                        </a:solidFill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bg1"/>
                        </a:solidFill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bg1"/>
                        </a:solidFill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bg1"/>
                        </a:solidFill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bg1"/>
                        </a:solidFill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bg1"/>
                        </a:solidFill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bg1"/>
                        </a:solidFill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02989"/>
                  </a:ext>
                </a:extLst>
              </a:tr>
              <a:tr h="1099881">
                <a:tc>
                  <a:txBody>
                    <a:bodyPr/>
                    <a:lstStyle/>
                    <a:p>
                      <a:endParaRPr lang="en-US" sz="170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6556" marR="66556" marT="33278" marB="332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483517"/>
                  </a:ext>
                </a:extLst>
              </a:tr>
            </a:tbl>
          </a:graphicData>
        </a:graphic>
      </p:graphicFrame>
      <p:sp>
        <p:nvSpPr>
          <p:cNvPr id="13" name="Right Arrow 12">
            <a:extLst>
              <a:ext uri="{FF2B5EF4-FFF2-40B4-BE49-F238E27FC236}">
                <a16:creationId xmlns:a16="http://schemas.microsoft.com/office/drawing/2014/main" id="{6C8D920F-F62A-5E4A-9B2A-F5517319E937}"/>
              </a:ext>
            </a:extLst>
          </p:cNvPr>
          <p:cNvSpPr/>
          <p:nvPr/>
        </p:nvSpPr>
        <p:spPr>
          <a:xfrm>
            <a:off x="1793586" y="2440600"/>
            <a:ext cx="998340" cy="1038413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>
              <a:defRPr/>
            </a:pPr>
            <a:r>
              <a:rPr lang="en-US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Tunnel const.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A10599C-D154-AC47-A2FE-DAE70AF4E92D}"/>
              </a:ext>
            </a:extLst>
          </p:cNvPr>
          <p:cNvSpPr/>
          <p:nvPr/>
        </p:nvSpPr>
        <p:spPr>
          <a:xfrm>
            <a:off x="2791925" y="2440600"/>
            <a:ext cx="2361663" cy="1038413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>
              <a:defRPr/>
            </a:pPr>
            <a:r>
              <a:rPr lang="en-US" altLang="ja-JP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Cavern</a:t>
            </a:r>
          </a:p>
          <a:p>
            <a:pPr algn="ctr" defTabSz="425239" hangingPunct="0">
              <a:defRPr/>
            </a:pPr>
            <a:r>
              <a:rPr lang="en-US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excavation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DBEA2E9-05D2-8E40-8653-68B40BD7F301}"/>
              </a:ext>
            </a:extLst>
          </p:cNvPr>
          <p:cNvSpPr/>
          <p:nvPr/>
        </p:nvSpPr>
        <p:spPr>
          <a:xfrm>
            <a:off x="5153589" y="2440600"/>
            <a:ext cx="919259" cy="1038413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>
              <a:defRPr/>
            </a:pPr>
            <a:r>
              <a:rPr lang="en-US" altLang="ja-JP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Tank</a:t>
            </a:r>
          </a:p>
          <a:p>
            <a:pPr algn="ctr" defTabSz="425239" hangingPunct="0">
              <a:defRPr/>
            </a:pPr>
            <a:r>
              <a:rPr lang="en-US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Const.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E7AADED-5D53-0547-8D21-BA8156E9CE4F}"/>
              </a:ext>
            </a:extLst>
          </p:cNvPr>
          <p:cNvSpPr/>
          <p:nvPr/>
        </p:nvSpPr>
        <p:spPr>
          <a:xfrm>
            <a:off x="1495626" y="3450501"/>
            <a:ext cx="5278922" cy="593375"/>
          </a:xfrm>
          <a:prstGeom prst="rightArrow">
            <a:avLst/>
          </a:prstGeom>
          <a:solidFill>
            <a:srgbClr val="9437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>
              <a:defRPr/>
            </a:pPr>
            <a:r>
              <a:rPr lang="en-US" altLang="ja-JP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PMT production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49B65641-DE06-C34E-8AEB-58020DEC2AC7}"/>
              </a:ext>
            </a:extLst>
          </p:cNvPr>
          <p:cNvSpPr/>
          <p:nvPr/>
        </p:nvSpPr>
        <p:spPr>
          <a:xfrm>
            <a:off x="3577389" y="3972021"/>
            <a:ext cx="3197158" cy="593375"/>
          </a:xfrm>
          <a:prstGeom prst="rightArrow">
            <a:avLst/>
          </a:prstGeom>
          <a:solidFill>
            <a:srgbClr val="FF40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>
              <a:defRPr/>
            </a:pPr>
            <a:r>
              <a:rPr lang="en-US" altLang="ja-JP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PMT cases, </a:t>
            </a:r>
            <a:r>
              <a:rPr lang="en-US" altLang="ja-JP" sz="1456" kern="0" dirty="0" err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Electromics</a:t>
            </a:r>
            <a:r>
              <a:rPr lang="en-US" altLang="ja-JP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 etc.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ECC26F7-DA63-7441-B770-97C12CFA49F5}"/>
              </a:ext>
            </a:extLst>
          </p:cNvPr>
          <p:cNvSpPr/>
          <p:nvPr/>
        </p:nvSpPr>
        <p:spPr>
          <a:xfrm>
            <a:off x="6072848" y="2218081"/>
            <a:ext cx="830518" cy="1483451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>
              <a:defRPr/>
            </a:pPr>
            <a:r>
              <a:rPr lang="en-US" altLang="ja-JP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PMT</a:t>
            </a:r>
          </a:p>
          <a:p>
            <a:pPr algn="ctr" defTabSz="425239" hangingPunct="0">
              <a:defRPr/>
            </a:pPr>
            <a:r>
              <a:rPr lang="en-US" altLang="ja-JP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installation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DB0D2AD4-E375-8F43-9C69-CBB77B139B78}"/>
              </a:ext>
            </a:extLst>
          </p:cNvPr>
          <p:cNvSpPr/>
          <p:nvPr/>
        </p:nvSpPr>
        <p:spPr>
          <a:xfrm>
            <a:off x="4640708" y="4429663"/>
            <a:ext cx="2262657" cy="593375"/>
          </a:xfrm>
          <a:prstGeom prst="rightArrow">
            <a:avLst/>
          </a:prstGeom>
          <a:solidFill>
            <a:srgbClr val="76D6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>
              <a:defRPr/>
            </a:pPr>
            <a:r>
              <a:rPr lang="en-US" altLang="ja-JP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Water system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356EAB7C-63ED-AB42-B341-2AEA6E4317DA}"/>
              </a:ext>
            </a:extLst>
          </p:cNvPr>
          <p:cNvSpPr/>
          <p:nvPr/>
        </p:nvSpPr>
        <p:spPr>
          <a:xfrm>
            <a:off x="6903366" y="4219393"/>
            <a:ext cx="611885" cy="1038413"/>
          </a:xfrm>
          <a:prstGeom prst="rightArrow">
            <a:avLst/>
          </a:prstGeom>
          <a:solidFill>
            <a:srgbClr val="76D6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>
              <a:defRPr/>
            </a:pPr>
            <a:r>
              <a:rPr lang="en-US" altLang="ja-JP" sz="1456" kern="0" spc="-109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Filling water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8A7C9423-30C0-EE43-B9EA-D1F4E608E2B5}"/>
              </a:ext>
            </a:extLst>
          </p:cNvPr>
          <p:cNvSpPr/>
          <p:nvPr/>
        </p:nvSpPr>
        <p:spPr>
          <a:xfrm>
            <a:off x="7536855" y="2753361"/>
            <a:ext cx="1888006" cy="3352637"/>
          </a:xfrm>
          <a:prstGeom prst="rightArrow">
            <a:avLst/>
          </a:prstGeom>
          <a:solidFill>
            <a:srgbClr val="00FA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>
              <a:defRPr/>
            </a:pPr>
            <a:endParaRPr lang="en-US" altLang="ja-JP" sz="1456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sym typeface="ヒラギノ角ゴ Pro W3"/>
            </a:endParaRPr>
          </a:p>
          <a:p>
            <a:pPr algn="ctr" defTabSz="425239" hangingPunct="0">
              <a:defRPr/>
            </a:pPr>
            <a:endParaRPr lang="en-US" altLang="ja-JP" sz="1456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sym typeface="ヒラギノ角ゴ Pro W3"/>
            </a:endParaRPr>
          </a:p>
          <a:p>
            <a:pPr algn="ctr" defTabSz="425239" hangingPunct="0">
              <a:defRPr/>
            </a:pPr>
            <a:endParaRPr lang="en-US" altLang="ja-JP" sz="1456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sym typeface="ヒラギノ角ゴ Pro W3"/>
            </a:endParaRPr>
          </a:p>
          <a:p>
            <a:pPr algn="ctr" defTabSz="425239" hangingPunct="0">
              <a:defRPr/>
            </a:pPr>
            <a:r>
              <a:rPr lang="en-US" altLang="ja-JP" sz="1747" b="1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Operation</a:t>
            </a:r>
          </a:p>
          <a:p>
            <a:pPr algn="ctr" defTabSz="425239" hangingPunct="0">
              <a:defRPr/>
            </a:pPr>
            <a:endParaRPr lang="en-US" altLang="ja-JP" sz="1456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sym typeface="ヒラギノ角ゴ Pro W3"/>
            </a:endParaRPr>
          </a:p>
          <a:p>
            <a:pPr algn="ctr" defTabSz="425239" hangingPunct="0">
              <a:defRPr/>
            </a:pPr>
            <a:endParaRPr lang="en-US" altLang="ja-JP" sz="1456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sym typeface="ヒラギノ角ゴ Pro W3"/>
            </a:endParaRPr>
          </a:p>
          <a:p>
            <a:pPr algn="ctr" defTabSz="425239" hangingPunct="0">
              <a:defRPr/>
            </a:pPr>
            <a:endParaRPr lang="en-US" sz="1456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sym typeface="ヒラギノ角ゴ Pro W3"/>
            </a:endParaRP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CD8A994C-466B-DF4B-972B-5CD57471665D}"/>
              </a:ext>
            </a:extLst>
          </p:cNvPr>
          <p:cNvSpPr/>
          <p:nvPr/>
        </p:nvSpPr>
        <p:spPr>
          <a:xfrm>
            <a:off x="1353458" y="5090286"/>
            <a:ext cx="5807542" cy="593375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>
              <a:defRPr/>
            </a:pPr>
            <a:r>
              <a:rPr lang="en-US" altLang="ja-JP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Power-upgrade of J-PARC and Neutrino Beam-line</a:t>
            </a:r>
            <a:endParaRPr lang="en-US" sz="1456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sym typeface="ヒラギノ角ゴ Pro W3"/>
            </a:endParaRP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EBE2F55A-4AB3-8D42-8E97-DCEE5053A0DE}"/>
              </a:ext>
            </a:extLst>
          </p:cNvPr>
          <p:cNvSpPr/>
          <p:nvPr/>
        </p:nvSpPr>
        <p:spPr>
          <a:xfrm>
            <a:off x="1353458" y="5537247"/>
            <a:ext cx="4293932" cy="593375"/>
          </a:xfrm>
          <a:prstGeom prst="rightArrow">
            <a:avLst/>
          </a:prstGeom>
          <a:solidFill>
            <a:srgbClr val="0432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>
              <a:defRPr/>
            </a:pPr>
            <a:r>
              <a:rPr lang="en-US" altLang="ja-JP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Near Detector Facility, R&amp;D, production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ACE5FF11-D477-2040-B74D-0F33FE536E9B}"/>
              </a:ext>
            </a:extLst>
          </p:cNvPr>
          <p:cNvSpPr/>
          <p:nvPr/>
        </p:nvSpPr>
        <p:spPr>
          <a:xfrm>
            <a:off x="5647391" y="5530028"/>
            <a:ext cx="1513610" cy="593375"/>
          </a:xfrm>
          <a:prstGeom prst="rightArrow">
            <a:avLst/>
          </a:prstGeom>
          <a:solidFill>
            <a:srgbClr val="0432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976" tIns="36976" rIns="36976" bIns="36976" numCol="1" spcCol="38100" rtlCol="0" anchor="ctr">
            <a:spAutoFit/>
          </a:bodyPr>
          <a:lstStyle/>
          <a:p>
            <a:pPr algn="ctr" defTabSz="425239" hangingPunct="0">
              <a:defRPr/>
            </a:pPr>
            <a:r>
              <a:rPr lang="en-US" altLang="ja-JP" sz="1456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sym typeface="ヒラギノ角ゴ Pro W3"/>
              </a:rPr>
              <a:t>ND construction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04F0A5-AF37-DA47-B3E5-5176DE0989FE}"/>
              </a:ext>
            </a:extLst>
          </p:cNvPr>
          <p:cNvGrpSpPr/>
          <p:nvPr/>
        </p:nvGrpSpPr>
        <p:grpSpPr>
          <a:xfrm>
            <a:off x="670040" y="2440600"/>
            <a:ext cx="1123547" cy="1038413"/>
            <a:chOff x="683385" y="4165003"/>
            <a:chExt cx="1543621" cy="1426657"/>
          </a:xfrm>
        </p:grpSpPr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647702E9-44F8-344C-AD97-9DC6F6F5AD13}"/>
                </a:ext>
              </a:extLst>
            </p:cNvPr>
            <p:cNvSpPr/>
            <p:nvPr/>
          </p:nvSpPr>
          <p:spPr>
            <a:xfrm>
              <a:off x="1017639" y="4165003"/>
              <a:ext cx="1209367" cy="1426657"/>
            </a:xfrm>
            <a:prstGeom prst="rightArrow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976" tIns="36976" rIns="36976" bIns="36976" numCol="1" spcCol="38100" rtlCol="0" anchor="ctr">
              <a:spAutoFit/>
            </a:bodyPr>
            <a:lstStyle/>
            <a:p>
              <a:pPr algn="ctr" defTabSz="425239" hangingPunct="0">
                <a:defRPr/>
              </a:pPr>
              <a:r>
                <a:rPr lang="en-US" altLang="ja-JP" sz="1456" kern="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MS PGothic" panose="020B0600070205080204" pitchFamily="34" charset="-128"/>
                  <a:ea typeface="MS PGothic" panose="020B0600070205080204" pitchFamily="34" charset="-128"/>
                  <a:sym typeface="ヒラギノ角ゴ Pro W3"/>
                </a:rPr>
                <a:t>Preparation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A3B8063-CE2C-C547-8305-62FA73285DAE}"/>
                </a:ext>
              </a:extLst>
            </p:cNvPr>
            <p:cNvSpPr/>
            <p:nvPr/>
          </p:nvSpPr>
          <p:spPr>
            <a:xfrm>
              <a:off x="922153" y="4524012"/>
              <a:ext cx="45719" cy="718279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976" tIns="36976" rIns="36976" bIns="36976" numCol="1" spcCol="38100" rtlCol="0" anchor="ctr">
              <a:spAutoFit/>
            </a:bodyPr>
            <a:lstStyle/>
            <a:p>
              <a:pPr algn="ctr" defTabSz="425239" hangingPunct="0">
                <a:defRPr/>
              </a:pPr>
              <a:endParaRPr lang="en-US" sz="29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sym typeface="ヒラギノ角ゴ Pro W3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20EAA00-42FA-5949-AB0C-C5A5956B2CF5}"/>
                </a:ext>
              </a:extLst>
            </p:cNvPr>
            <p:cNvSpPr/>
            <p:nvPr/>
          </p:nvSpPr>
          <p:spPr>
            <a:xfrm>
              <a:off x="683385" y="4528245"/>
              <a:ext cx="45719" cy="718279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976" tIns="36976" rIns="36976" bIns="36976" numCol="1" spcCol="38100" rtlCol="0" anchor="ctr">
              <a:spAutoFit/>
            </a:bodyPr>
            <a:lstStyle/>
            <a:p>
              <a:pPr algn="ctr" defTabSz="425239" hangingPunct="0">
                <a:defRPr/>
              </a:pPr>
              <a:endParaRPr lang="en-US" sz="29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sym typeface="ヒラギノ角ゴ Pro W3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5469FD-7654-9F4D-A7A7-E3C6A61A9A2F}"/>
                </a:ext>
              </a:extLst>
            </p:cNvPr>
            <p:cNvSpPr/>
            <p:nvPr/>
          </p:nvSpPr>
          <p:spPr>
            <a:xfrm>
              <a:off x="764619" y="4526904"/>
              <a:ext cx="45719" cy="718279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976" tIns="36976" rIns="36976" bIns="36976" numCol="1" spcCol="38100" rtlCol="0" anchor="ctr">
              <a:spAutoFit/>
            </a:bodyPr>
            <a:lstStyle/>
            <a:p>
              <a:pPr algn="ctr" defTabSz="425239" hangingPunct="0">
                <a:defRPr/>
              </a:pPr>
              <a:endParaRPr lang="en-US" sz="29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sym typeface="ヒラギノ角ゴ Pro W3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F839618-9F40-724E-BD79-CDCA98AE6532}"/>
                </a:ext>
              </a:extLst>
            </p:cNvPr>
            <p:cNvSpPr/>
            <p:nvPr/>
          </p:nvSpPr>
          <p:spPr>
            <a:xfrm>
              <a:off x="848958" y="4526906"/>
              <a:ext cx="45719" cy="718279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976" tIns="36976" rIns="36976" bIns="36976" numCol="1" spcCol="38100" rtlCol="0" anchor="ctr">
              <a:spAutoFit/>
            </a:bodyPr>
            <a:lstStyle/>
            <a:p>
              <a:pPr algn="ctr" defTabSz="425239" hangingPunct="0">
                <a:defRPr/>
              </a:pPr>
              <a:endParaRPr lang="en-US" sz="29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sym typeface="ヒラギノ角ゴ Pro W3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BA094AE-AC13-13BC-0071-497432500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581" y="3478492"/>
            <a:ext cx="1128341" cy="828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B29C1F-AA05-B5EB-1C70-B7DF34497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41" t="5986" r="11244" b="10309"/>
          <a:stretch/>
        </p:blipFill>
        <p:spPr>
          <a:xfrm>
            <a:off x="1528281" y="3925974"/>
            <a:ext cx="830328" cy="698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1824B0-30D2-C453-CBDA-AFCA01D7BE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7" y="3271082"/>
            <a:ext cx="934586" cy="70093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50868DA-E487-8DA4-8584-9B7CE035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3963" y="4700650"/>
            <a:ext cx="1254344" cy="7205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341F86F-79A4-1ECC-60E2-B09D210CFF4C}"/>
              </a:ext>
            </a:extLst>
          </p:cNvPr>
          <p:cNvSpPr txBox="1">
            <a:spLocks/>
          </p:cNvSpPr>
          <p:nvPr/>
        </p:nvSpPr>
        <p:spPr>
          <a:xfrm>
            <a:off x="7523361" y="6716419"/>
            <a:ext cx="1996678" cy="265762"/>
          </a:xfrm>
          <a:prstGeom prst="rect">
            <a:avLst/>
          </a:prstGeom>
        </p:spPr>
        <p:txBody>
          <a:bodyPr vert="horz" lIns="66556" tIns="33278" rIns="66556" bIns="33278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JP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  <a:sym typeface="ヒラギノ角ゴ Pro W3"/>
              </a:defRPr>
            </a:lvl1pPr>
            <a:lvl2pPr marL="457200" marR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2pPr>
            <a:lvl3pPr marL="914400" marR="0" indent="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3pPr>
            <a:lvl4pPr marL="1371600" marR="0" indent="1028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4pPr>
            <a:lvl5pPr marL="1828800" marR="0" indent="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5pPr>
            <a:lvl6pPr marL="2286000" marR="0" indent="1714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6pPr>
            <a:lvl7pPr marL="2743200" marR="0" indent="2057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7pPr>
            <a:lvl8pPr marL="3200400" marR="0" indent="2400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8pPr>
            <a:lvl9pPr marL="3657600" marR="0" indent="2743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9pPr>
          </a:lstStyle>
          <a:p>
            <a:fld id="{9A822A00-BB5A-FD4D-8AB0-DE9861598890}" type="slidenum">
              <a:rPr lang="en-JP" sz="1310"/>
              <a:pPr/>
              <a:t>9</a:t>
            </a:fld>
            <a:endParaRPr lang="en-JP" sz="1310" dirty="0"/>
          </a:p>
        </p:txBody>
      </p:sp>
    </p:spTree>
    <p:extLst>
      <p:ext uri="{BB962C8B-B14F-4D97-AF65-F5344CB8AC3E}">
        <p14:creationId xmlns:p14="http://schemas.microsoft.com/office/powerpoint/2010/main" val="2742541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21700</TotalTime>
  <Words>3419</Words>
  <Application>Microsoft Macintosh PowerPoint</Application>
  <PresentationFormat>Custom</PresentationFormat>
  <Paragraphs>543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Meiryo</vt:lpstr>
      <vt:lpstr>MS PGothic</vt:lpstr>
      <vt:lpstr>System Font Regular</vt:lpstr>
      <vt:lpstr>Times</vt:lpstr>
      <vt:lpstr>ヒラギノ角ゴ Pro W3</vt:lpstr>
      <vt:lpstr>Arial</vt:lpstr>
      <vt:lpstr>Calibri</vt:lpstr>
      <vt:lpstr>Cambria Math</vt:lpstr>
      <vt:lpstr>Gill Sans</vt:lpstr>
      <vt:lpstr>Helvetica</vt:lpstr>
      <vt:lpstr>Segoe UI Historic</vt:lpstr>
      <vt:lpstr>Times New Roman</vt:lpstr>
      <vt:lpstr>Wingdings</vt:lpstr>
      <vt:lpstr>Office Theme</vt:lpstr>
      <vt:lpstr>HyperK</vt:lpstr>
      <vt:lpstr>THREE GENERATIONS OF WATER CHERENKOV DETECTOR IN KAMIOKA:</vt:lpstr>
      <vt:lpstr>PowerPoint Presentation</vt:lpstr>
      <vt:lpstr>PowerPoint Presentation</vt:lpstr>
      <vt:lpstr>LONG-BASELINE MEASUREMENT WITH J-PARC NEUTRINO BEAM</vt:lpstr>
      <vt:lpstr>PRECISION MEASUREMENT OF NEUTRINO OSCILLATIONS</vt:lpstr>
      <vt:lpstr>PowerPoint Presentation</vt:lpstr>
      <vt:lpstr>PowerPoint Presentation</vt:lpstr>
      <vt:lpstr>HYPER-K SCHEDULE:</vt:lpstr>
      <vt:lpstr>Good News:  Detector Cavern Excavation has started on schedule</vt:lpstr>
      <vt:lpstr>Top of the Detector Cavern</vt:lpstr>
      <vt:lpstr>PowerPoint Presentation</vt:lpstr>
      <vt:lpstr>PowerPoint Presentation</vt:lpstr>
      <vt:lpstr>J-PARC upgrade</vt:lpstr>
      <vt:lpstr>Near/Intermediate detectors</vt:lpstr>
      <vt:lpstr>LOOKING FOR MORE FOREIGN CONTRIBUTIONS</vt:lpstr>
      <vt:lpstr>US PARTICIPATION HISTORY</vt:lpstr>
      <vt:lpstr>PowerPoint Presentation</vt:lpstr>
      <vt:lpstr>PowerPoint Presentation</vt:lpstr>
      <vt:lpstr>supplements</vt:lpstr>
      <vt:lpstr>Neutrino Oscillations</vt:lpstr>
      <vt:lpstr>PowerPoint Presentation</vt:lpstr>
      <vt:lpstr>J-PARC νμ (νμ) beam (~0.6GeV)</vt:lpstr>
      <vt:lpstr>Strategy of oscillation measurement at Hyper-Kamiokande</vt:lpstr>
      <vt:lpstr>Precision measurement of neutrino oscillations</vt:lpstr>
      <vt:lpstr>PowerPoint Presentation</vt:lpstr>
      <vt:lpstr>WATER CHERENKOV DETECTOR:</vt:lpstr>
      <vt:lpstr>PowerPoint Presentation</vt:lpstr>
      <vt:lpstr>Strong cases</vt:lpstr>
      <vt:lpstr>p→e+π0 discovery in Hyper-K</vt:lpstr>
      <vt:lpstr>p→νK+ discovery in Hyper-K</vt:lpstr>
      <vt:lpstr>Neutrino astrophysics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Outline of HK status</dc:title>
  <dc:creator>真人 塩澤</dc:creator>
  <cp:lastModifiedBy>塩澤　真人</cp:lastModifiedBy>
  <cp:revision>137</cp:revision>
  <cp:lastPrinted>2023-03-21T02:35:36Z</cp:lastPrinted>
  <dcterms:created xsi:type="dcterms:W3CDTF">2021-10-27T07:43:36Z</dcterms:created>
  <dcterms:modified xsi:type="dcterms:W3CDTF">2023-03-21T18:26:13Z</dcterms:modified>
</cp:coreProperties>
</file>