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4"/>
  </p:sldMasterIdLst>
  <p:notesMasterIdLst>
    <p:notesMasterId r:id="rId8"/>
  </p:notesMasterIdLst>
  <p:handoutMasterIdLst>
    <p:handoutMasterId r:id="rId9"/>
  </p:handoutMasterIdLst>
  <p:sldIdLst>
    <p:sldId id="3551" r:id="rId5"/>
    <p:sldId id="3550" r:id="rId6"/>
    <p:sldId id="3554" r:id="rId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0F42E87-84B2-014E-A9E0-06A8393A1B78}">
          <p14:sldIdLst>
            <p14:sldId id="3551"/>
            <p14:sldId id="3550"/>
            <p14:sldId id="3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F907"/>
    <a:srgbClr val="000000"/>
    <a:srgbClr val="FEBF6F"/>
    <a:srgbClr val="7F7F7F"/>
    <a:srgbClr val="1E78B4"/>
    <a:srgbClr val="33A02C"/>
    <a:srgbClr val="E31A1B"/>
    <a:srgbClr val="A6CEE4"/>
    <a:srgbClr val="505050"/>
    <a:srgbClr val="CD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2"/>
    <p:restoredTop sz="89202"/>
  </p:normalViewPr>
  <p:slideViewPr>
    <p:cSldViewPr snapToGrid="0" snapToObjects="1">
      <p:cViewPr varScale="1">
        <p:scale>
          <a:sx n="124" d="100"/>
          <a:sy n="124" d="100"/>
        </p:scale>
        <p:origin x="1144" y="1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237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shay Murthy" userId="26833d27-eeaf-493e-b496-54554fd178c7" providerId="ADAL" clId="{7B042785-96F6-4046-A6E5-35EFB86725C7}"/>
    <pc:docChg chg="modSld">
      <pc:chgData name="Akshay Murthy" userId="26833d27-eeaf-493e-b496-54554fd178c7" providerId="ADAL" clId="{7B042785-96F6-4046-A6E5-35EFB86725C7}" dt="2023-03-22T13:49:40.690" v="20" actId="1076"/>
      <pc:docMkLst>
        <pc:docMk/>
      </pc:docMkLst>
      <pc:sldChg chg="addSp modSp mod">
        <pc:chgData name="Akshay Murthy" userId="26833d27-eeaf-493e-b496-54554fd178c7" providerId="ADAL" clId="{7B042785-96F6-4046-A6E5-35EFB86725C7}" dt="2023-03-22T13:49:40.690" v="20" actId="1076"/>
        <pc:sldMkLst>
          <pc:docMk/>
          <pc:sldMk cId="444861124" sldId="3551"/>
        </pc:sldMkLst>
        <pc:picChg chg="add mod">
          <ac:chgData name="Akshay Murthy" userId="26833d27-eeaf-493e-b496-54554fd178c7" providerId="ADAL" clId="{7B042785-96F6-4046-A6E5-35EFB86725C7}" dt="2023-03-22T13:49:21.234" v="16" actId="1076"/>
          <ac:picMkLst>
            <pc:docMk/>
            <pc:sldMk cId="444861124" sldId="3551"/>
            <ac:picMk id="3" creationId="{8B3AA81E-DECE-7736-89E0-BEA54E0F8B3B}"/>
          </ac:picMkLst>
        </pc:picChg>
        <pc:picChg chg="mod">
          <ac:chgData name="Akshay Murthy" userId="26833d27-eeaf-493e-b496-54554fd178c7" providerId="ADAL" clId="{7B042785-96F6-4046-A6E5-35EFB86725C7}" dt="2023-03-22T13:44:44.529" v="9" actId="1076"/>
          <ac:picMkLst>
            <pc:docMk/>
            <pc:sldMk cId="444861124" sldId="3551"/>
            <ac:picMk id="33" creationId="{90D36EB7-7B7C-19F5-4226-7B0B40BF5097}"/>
          </ac:picMkLst>
        </pc:picChg>
        <pc:picChg chg="mod">
          <ac:chgData name="Akshay Murthy" userId="26833d27-eeaf-493e-b496-54554fd178c7" providerId="ADAL" clId="{7B042785-96F6-4046-A6E5-35EFB86725C7}" dt="2023-03-22T13:49:40.690" v="20" actId="1076"/>
          <ac:picMkLst>
            <pc:docMk/>
            <pc:sldMk cId="444861124" sldId="3551"/>
            <ac:picMk id="34" creationId="{695F2A2B-9CF0-157F-ED25-03ECC787AD3A}"/>
          </ac:picMkLst>
        </pc:picChg>
        <pc:picChg chg="add mod">
          <ac:chgData name="Akshay Murthy" userId="26833d27-eeaf-493e-b496-54554fd178c7" providerId="ADAL" clId="{7B042785-96F6-4046-A6E5-35EFB86725C7}" dt="2023-03-22T13:44:49.936" v="10" actId="1076"/>
          <ac:picMkLst>
            <pc:docMk/>
            <pc:sldMk cId="444861124" sldId="3551"/>
            <ac:picMk id="1026" creationId="{C4505C59-955C-8CB1-8E5E-8EE8B6F8F1B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>
                <a:latin typeface="Roboto" panose="02000000000000000000" pitchFamily="2" charset="0"/>
              </a:rPr>
              <a:pPr>
                <a:defRPr/>
              </a:pPr>
              <a:t>3/22/23</a:t>
            </a:fld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>
                <a:latin typeface="Roboto" panose="02000000000000000000" pitchFamily="2" charset="0"/>
              </a:rPr>
              <a:pPr>
                <a:defRPr/>
              </a:pPr>
              <a:t>‹#›</a:t>
            </a:fld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Roboto" panose="02000000000000000000" pitchFamily="2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 smtClean="0"/>
              <a:pPr>
                <a:defRPr/>
              </a:pPr>
              <a:t>3/22/23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Roboto" panose="020000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Roboto" panose="02000000000000000000" pitchFamily="2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7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172839"/>
            <a:ext cx="8499232" cy="456073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Presentation Title – Roboto Black 32pt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413475"/>
            <a:ext cx="2041405" cy="5498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Roboto" panose="02000000000000000000" pitchFamily="2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Presenter name 1</a:t>
            </a:r>
          </a:p>
          <a:p>
            <a:pPr lvl="0"/>
            <a:r>
              <a:rPr lang="en-US" dirty="0"/>
              <a:t>Role in SQMS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D2407F9-610F-16E2-1F02-BAEAF1571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924" y="3575226"/>
            <a:ext cx="8499232" cy="408453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Subtitle – Roboto Light 24pt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603A886B-037F-A978-D9E8-9D24133F0B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3239" y="4413474"/>
            <a:ext cx="2403561" cy="54989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Roboto" panose="02000000000000000000" pitchFamily="2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Presenter name 2 (optional)</a:t>
            </a:r>
          </a:p>
          <a:p>
            <a:pPr lvl="0"/>
            <a:r>
              <a:rPr lang="en-US" dirty="0"/>
              <a:t>Role in SQMS</a:t>
            </a:r>
          </a:p>
        </p:txBody>
      </p:sp>
      <p:pic>
        <p:nvPicPr>
          <p:cNvPr id="33" name="Picture 32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C1C7BCAD-3F42-B5E5-257E-E0E9CD032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-1"/>
            <a:ext cx="9161762" cy="27612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6D4F550-75D4-C8B4-D369-F05A4B0C808F}"/>
              </a:ext>
            </a:extLst>
          </p:cNvPr>
          <p:cNvSpPr/>
          <p:nvPr userDrawn="1"/>
        </p:nvSpPr>
        <p:spPr>
          <a:xfrm>
            <a:off x="-17761" y="0"/>
            <a:ext cx="9161762" cy="27680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5036D0-04A1-7C74-7636-FAA31FB9DA39}"/>
              </a:ext>
            </a:extLst>
          </p:cNvPr>
          <p:cNvSpPr/>
          <p:nvPr userDrawn="1"/>
        </p:nvSpPr>
        <p:spPr>
          <a:xfrm>
            <a:off x="-17762" y="0"/>
            <a:ext cx="9161762" cy="598340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title_header_16x9.pdf">
            <a:extLst>
              <a:ext uri="{FF2B5EF4-FFF2-40B4-BE49-F238E27FC236}">
                <a16:creationId xmlns:a16="http://schemas.microsoft.com/office/drawing/2014/main" id="{F2FF4DCA-470F-0880-027D-5C9231CA3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7" name="Picture 4" descr="quantum sensor back piece">
            <a:extLst>
              <a:ext uri="{FF2B5EF4-FFF2-40B4-BE49-F238E27FC236}">
                <a16:creationId xmlns:a16="http://schemas.microsoft.com/office/drawing/2014/main" id="{3FD2CB36-5956-5505-406E-B5CFF8410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318" y="617604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quantum sensor board">
            <a:extLst>
              <a:ext uri="{FF2B5EF4-FFF2-40B4-BE49-F238E27FC236}">
                <a16:creationId xmlns:a16="http://schemas.microsoft.com/office/drawing/2014/main" id="{8EEFF289-3A57-CDAA-3E45-C6C1AD8A19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707" y="920919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quantum sensor front wire">
            <a:extLst>
              <a:ext uri="{FF2B5EF4-FFF2-40B4-BE49-F238E27FC236}">
                <a16:creationId xmlns:a16="http://schemas.microsoft.com/office/drawing/2014/main" id="{773E25C2-DA46-7AFB-4132-AF8C32F515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quantum sensor front piece">
            <a:extLst>
              <a:ext uri="{FF2B5EF4-FFF2-40B4-BE49-F238E27FC236}">
                <a16:creationId xmlns:a16="http://schemas.microsoft.com/office/drawing/2014/main" id="{DBF98B1D-0F9E-956D-C3E8-4479205557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1" y="813063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2146550-F303-D2A3-C284-0E925D2A678A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Text&#10;&#10;Description automatically generated with medium confidence">
            <a:extLst>
              <a:ext uri="{FF2B5EF4-FFF2-40B4-BE49-F238E27FC236}">
                <a16:creationId xmlns:a16="http://schemas.microsoft.com/office/drawing/2014/main" id="{90DB278C-5E2E-D841-4433-4445C3687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4500" y="1085276"/>
            <a:ext cx="8456616" cy="3574919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Roboto" panose="02000000000000000000" pitchFamily="2" charset="0"/>
              </a:defRPr>
            </a:lvl1pPr>
            <a:lvl2pPr marL="512763" indent="-230188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Roboto" panose="02000000000000000000" pitchFamily="2" charset="0"/>
              </a:defRPr>
            </a:lvl2pPr>
            <a:lvl3pPr marL="803275" indent="-230188"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Roboto" panose="02000000000000000000" pitchFamily="2" charset="0"/>
              </a:defRPr>
            </a:lvl3pPr>
            <a:lvl4pPr marL="108585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4pPr>
            <a:lvl5pPr marL="1370013" indent="-230188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7121" y="321569"/>
            <a:ext cx="56496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>
                <a:latin typeface="Roboto" panose="02000000000000000000" pitchFamily="2" charset="0"/>
              </a:rPr>
              <a:pPr>
                <a:defRPr/>
              </a:pPr>
              <a:t>‹#›</a:t>
            </a:fld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Roboto" panose="02000000000000000000" pitchFamily="2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74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4500" y="1085277"/>
            <a:ext cx="8456616" cy="3574919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Roboto" panose="02000000000000000000" pitchFamily="2" charset="0"/>
              </a:defRPr>
            </a:lvl1pPr>
            <a:lvl2pPr marL="512750" indent="-230183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Roboto" panose="02000000000000000000" pitchFamily="2" charset="0"/>
              </a:defRPr>
            </a:lvl2pPr>
            <a:lvl3pPr marL="803255" indent="-230183"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Roboto" panose="02000000000000000000" pitchFamily="2" charset="0"/>
              </a:defRPr>
            </a:lvl3pPr>
            <a:lvl4pPr marL="1085823" indent="-228594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4pPr>
            <a:lvl5pPr marL="1369979" indent="-230183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7121" y="321569"/>
            <a:ext cx="56496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z="900" smtClean="0">
                <a:latin typeface="Roboto" panose="02000000000000000000" pitchFamily="2" charset="0"/>
              </a:rPr>
              <a:pPr>
                <a:defRPr/>
              </a:pPr>
              <a:t>‹#›</a:t>
            </a:fld>
            <a:endParaRPr lang="en-US" sz="9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2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4500" y="1085277"/>
            <a:ext cx="8456616" cy="3574919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Roboto" panose="02000000000000000000" pitchFamily="2" charset="0"/>
              </a:defRPr>
            </a:lvl1pPr>
            <a:lvl2pPr marL="512750" indent="-230183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Roboto" panose="02000000000000000000" pitchFamily="2" charset="0"/>
              </a:defRPr>
            </a:lvl2pPr>
            <a:lvl3pPr marL="803255" indent="-230183"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Roboto" panose="02000000000000000000" pitchFamily="2" charset="0"/>
              </a:defRPr>
            </a:lvl3pPr>
            <a:lvl4pPr marL="1085823" indent="-228594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4pPr>
            <a:lvl5pPr marL="1369979" indent="-230183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7121" y="321569"/>
            <a:ext cx="56496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z="900" smtClean="0">
                <a:latin typeface="Roboto" panose="02000000000000000000" pitchFamily="2" charset="0"/>
              </a:rPr>
              <a:pPr>
                <a:defRPr/>
              </a:pPr>
              <a:t>‹#›</a:t>
            </a:fld>
            <a:endParaRPr lang="en-US" sz="9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5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Roboto" panose="02000000000000000000" pitchFamily="2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3D751-571D-7891-8350-01D42B1F07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011" y="4824142"/>
            <a:ext cx="2288622" cy="227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22" r:id="rId3"/>
    <p:sldLayoutId id="2147484124" r:id="rId4"/>
    <p:sldLayoutId id="2147484125" r:id="rId5"/>
    <p:sldLayoutId id="2147484128" r:id="rId6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tiff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9.jpeg"/><Relationship Id="rId1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9B11F07-F5FE-A872-6709-CF2078EA5643}"/>
              </a:ext>
            </a:extLst>
          </p:cNvPr>
          <p:cNvSpPr txBox="1">
            <a:spLocks/>
          </p:cNvSpPr>
          <p:nvPr/>
        </p:nvSpPr>
        <p:spPr>
          <a:xfrm>
            <a:off x="188803" y="191908"/>
            <a:ext cx="87557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Understanding of Materials is Critical for Advancements in Particle Physics Technologies</a:t>
            </a:r>
            <a:endParaRPr lang="en-US" sz="1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D2E1F-7E01-B497-D618-6E5001EEF5BD}"/>
              </a:ext>
            </a:extLst>
          </p:cNvPr>
          <p:cNvSpPr txBox="1"/>
          <p:nvPr/>
        </p:nvSpPr>
        <p:spPr>
          <a:xfrm>
            <a:off x="3150991" y="2491179"/>
            <a:ext cx="243777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Systematic Improvements in Performance of Particle Physics Technologies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6CCF32-A543-1294-C20B-2D50E197C2FC}"/>
              </a:ext>
            </a:extLst>
          </p:cNvPr>
          <p:cNvCxnSpPr>
            <a:cxnSpLocks/>
          </p:cNvCxnSpPr>
          <p:nvPr/>
        </p:nvCxnSpPr>
        <p:spPr>
          <a:xfrm>
            <a:off x="3150991" y="4321453"/>
            <a:ext cx="2286000" cy="0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EFCC79-39F1-7A17-F638-E3D777283DB7}"/>
              </a:ext>
            </a:extLst>
          </p:cNvPr>
          <p:cNvCxnSpPr>
            <a:cxnSpLocks/>
          </p:cNvCxnSpPr>
          <p:nvPr/>
        </p:nvCxnSpPr>
        <p:spPr>
          <a:xfrm rot="3600000">
            <a:off x="4338059" y="2796500"/>
            <a:ext cx="2286000" cy="0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4CCE01-751A-0D5E-4DFE-2CB3A8B7C62F}"/>
              </a:ext>
            </a:extLst>
          </p:cNvPr>
          <p:cNvCxnSpPr>
            <a:cxnSpLocks/>
          </p:cNvCxnSpPr>
          <p:nvPr/>
        </p:nvCxnSpPr>
        <p:spPr>
          <a:xfrm rot="7200000">
            <a:off x="2052060" y="2796502"/>
            <a:ext cx="2286000" cy="0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7AD00E-9CA7-18BA-70C5-66C7DE49B4A7}"/>
              </a:ext>
            </a:extLst>
          </p:cNvPr>
          <p:cNvSpPr txBox="1"/>
          <p:nvPr/>
        </p:nvSpPr>
        <p:spPr>
          <a:xfrm>
            <a:off x="3549508" y="1097784"/>
            <a:ext cx="1577103" cy="715089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Device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CCE82-6BB9-338E-0812-BC09601FEB1B}"/>
              </a:ext>
            </a:extLst>
          </p:cNvPr>
          <p:cNvSpPr txBox="1"/>
          <p:nvPr/>
        </p:nvSpPr>
        <p:spPr>
          <a:xfrm>
            <a:off x="5453894" y="3786368"/>
            <a:ext cx="1926960" cy="715089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Materials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Characterization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B57D06-74BC-FA95-3FA3-999D402F0FE9}"/>
              </a:ext>
            </a:extLst>
          </p:cNvPr>
          <p:cNvSpPr txBox="1"/>
          <p:nvPr/>
        </p:nvSpPr>
        <p:spPr>
          <a:xfrm>
            <a:off x="1924917" y="3786367"/>
            <a:ext cx="1209602" cy="715089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Materials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Theory</a:t>
            </a:r>
          </a:p>
        </p:txBody>
      </p:sp>
      <p:pic>
        <p:nvPicPr>
          <p:cNvPr id="31" name="Picture 2" descr="Equipment">
            <a:extLst>
              <a:ext uri="{FF2B5EF4-FFF2-40B4-BE49-F238E27FC236}">
                <a16:creationId xmlns:a16="http://schemas.microsoft.com/office/drawing/2014/main" id="{BDB04574-0ACD-D9B9-942B-7B08D3017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4"/>
          <a:stretch/>
        </p:blipFill>
        <p:spPr bwMode="auto">
          <a:xfrm>
            <a:off x="7543056" y="3129856"/>
            <a:ext cx="1582027" cy="1371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7928B0-89F3-BFF5-8E24-85468496C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75" y="3129856"/>
            <a:ext cx="1345340" cy="1371600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90D36EB7-7B7C-19F5-4226-7B0B40BF5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617" y="815511"/>
            <a:ext cx="1890633" cy="1371600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pic>
        <p:nvPicPr>
          <p:cNvPr id="34" name="Picture 2" descr="New controls scale quantum chips">
            <a:extLst>
              <a:ext uri="{FF2B5EF4-FFF2-40B4-BE49-F238E27FC236}">
                <a16:creationId xmlns:a16="http://schemas.microsoft.com/office/drawing/2014/main" id="{695F2A2B-9CF0-157F-ED25-03ECC787A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1" r="10105"/>
          <a:stretch/>
        </p:blipFill>
        <p:spPr bwMode="auto">
          <a:xfrm>
            <a:off x="1920034" y="815511"/>
            <a:ext cx="1525015" cy="1371600"/>
          </a:xfrm>
          <a:prstGeom prst="round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505C59-955C-8CB1-8E5E-8EE8B6F8F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22925"/>
          <a:stretch/>
        </p:blipFill>
        <p:spPr bwMode="auto">
          <a:xfrm>
            <a:off x="7234709" y="815511"/>
            <a:ext cx="1855035" cy="1371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engine&#10;&#10;Description automatically generated">
            <a:extLst>
              <a:ext uri="{FF2B5EF4-FFF2-40B4-BE49-F238E27FC236}">
                <a16:creationId xmlns:a16="http://schemas.microsoft.com/office/drawing/2014/main" id="{8B3AA81E-DECE-7736-89E0-BEA54E0F8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15511"/>
            <a:ext cx="1808959" cy="1371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163F642E-1644-D528-2955-FA63ABF5AA3B}"/>
              </a:ext>
            </a:extLst>
          </p:cNvPr>
          <p:cNvSpPr txBox="1">
            <a:spLocks/>
          </p:cNvSpPr>
          <p:nvPr/>
        </p:nvSpPr>
        <p:spPr>
          <a:xfrm>
            <a:off x="188803" y="191908"/>
            <a:ext cx="87557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of Materials Science on Accelerator Physics and Quantum Information Science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6E73F224-21FD-1057-86BA-EE97B3AD7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9" y="767038"/>
            <a:ext cx="2926080" cy="2166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5432E1-E530-B1EB-8043-26B81D4D7308}"/>
              </a:ext>
            </a:extLst>
          </p:cNvPr>
          <p:cNvSpPr txBox="1"/>
          <p:nvPr/>
        </p:nvSpPr>
        <p:spPr>
          <a:xfrm>
            <a:off x="1203269" y="1619272"/>
            <a:ext cx="1727179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defTabSz="685766"/>
            <a:r>
              <a:rPr lang="en-US" sz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 doping leads to massive improvements in efficiency at high fields</a:t>
            </a:r>
            <a:endParaRPr lang="en-US" sz="1200" baseline="-25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D44AA-50E0-E229-3CCA-73B05ED04CE5}"/>
              </a:ext>
            </a:extLst>
          </p:cNvPr>
          <p:cNvSpPr txBox="1"/>
          <p:nvPr/>
        </p:nvSpPr>
        <p:spPr>
          <a:xfrm>
            <a:off x="0" y="4561222"/>
            <a:ext cx="4552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Grassellino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</a:t>
            </a:r>
            <a:r>
              <a:rPr lang="en-US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Supercond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Sci. Technol. </a:t>
            </a:r>
            <a:r>
              <a:rPr lang="en-US" sz="12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094004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73B19-3634-A149-A6C8-0743B37B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110" y="556565"/>
            <a:ext cx="3098943" cy="2377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28F39-5C72-344B-8532-91D25FD64919}"/>
              </a:ext>
            </a:extLst>
          </p:cNvPr>
          <p:cNvSpPr txBox="1"/>
          <p:nvPr/>
        </p:nvSpPr>
        <p:spPr>
          <a:xfrm>
            <a:off x="4834361" y="4564292"/>
            <a:ext cx="4017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Romanenko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al., </a:t>
            </a:r>
            <a:r>
              <a:rPr lang="en-US" sz="12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Phys. Rev. Appl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12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</a:t>
            </a:r>
            <a:r>
              <a:rPr lang="en-US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034032 (2020)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3A244-69AA-7FB6-929C-BB84A6F55232}"/>
              </a:ext>
            </a:extLst>
          </p:cNvPr>
          <p:cNvSpPr txBox="1"/>
          <p:nvPr/>
        </p:nvSpPr>
        <p:spPr>
          <a:xfrm>
            <a:off x="7798404" y="863591"/>
            <a:ext cx="13455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/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Heat treatment dissolves Nb</a:t>
            </a:r>
            <a:r>
              <a:rPr lang="en-US" sz="1500" baseline="-25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US" sz="1500" baseline="-25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hosting TLS </a:t>
            </a:r>
            <a:endParaRPr lang="en-US" sz="1500" baseline="-25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82D644-BB5B-1CF9-8F01-74DC7264E183}"/>
              </a:ext>
            </a:extLst>
          </p:cNvPr>
          <p:cNvCxnSpPr/>
          <p:nvPr/>
        </p:nvCxnSpPr>
        <p:spPr>
          <a:xfrm flipV="1">
            <a:off x="6009189" y="1619273"/>
            <a:ext cx="0" cy="300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68B05A-CE3C-CC2C-ABB8-E34B5046B6F9}"/>
              </a:ext>
            </a:extLst>
          </p:cNvPr>
          <p:cNvCxnSpPr/>
          <p:nvPr/>
        </p:nvCxnSpPr>
        <p:spPr>
          <a:xfrm flipV="1">
            <a:off x="6009189" y="1278915"/>
            <a:ext cx="0" cy="2677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92E61E87-2EBF-A53A-398E-0BC5CE7D67CE}"/>
              </a:ext>
            </a:extLst>
          </p:cNvPr>
          <p:cNvSpPr/>
          <p:nvPr/>
        </p:nvSpPr>
        <p:spPr>
          <a:xfrm>
            <a:off x="5772478" y="2207759"/>
            <a:ext cx="236711" cy="237215"/>
          </a:xfrm>
          <a:prstGeom prst="star5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D63AF-4240-C192-831F-B69795AA411C}"/>
              </a:ext>
            </a:extLst>
          </p:cNvPr>
          <p:cNvSpPr txBox="1"/>
          <p:nvPr/>
        </p:nvSpPr>
        <p:spPr>
          <a:xfrm>
            <a:off x="5772478" y="1955872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6"/>
            <a:r>
              <a:rPr lang="en-US" sz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QIS record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EB5621-089C-25C8-0E44-7478CFFE390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566659" y="709684"/>
            <a:ext cx="0" cy="38515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CBBCC0-C773-87F9-3D3C-5E9DE22EB790}"/>
              </a:ext>
            </a:extLst>
          </p:cNvPr>
          <p:cNvCxnSpPr>
            <a:cxnSpLocks/>
          </p:cNvCxnSpPr>
          <p:nvPr/>
        </p:nvCxnSpPr>
        <p:spPr>
          <a:xfrm flipV="1">
            <a:off x="2245495" y="1431466"/>
            <a:ext cx="777293" cy="605146"/>
          </a:xfrm>
          <a:prstGeom prst="straightConnector1">
            <a:avLst/>
          </a:prstGeom>
          <a:ln w="57150">
            <a:solidFill>
              <a:srgbClr val="04F907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AC57481-FEBC-BB98-BE79-FCFE6559F7C5}"/>
              </a:ext>
            </a:extLst>
          </p:cNvPr>
          <p:cNvSpPr txBox="1"/>
          <p:nvPr/>
        </p:nvSpPr>
        <p:spPr>
          <a:xfrm>
            <a:off x="4947936" y="2861575"/>
            <a:ext cx="4017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aterials science helped guide discovery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</a:t>
            </a:r>
          </a:p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World’s best qubits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6D3EA-0453-0FB2-D325-F1A69E3F8038}"/>
              </a:ext>
            </a:extLst>
          </p:cNvPr>
          <p:cNvSpPr txBox="1"/>
          <p:nvPr/>
        </p:nvSpPr>
        <p:spPr>
          <a:xfrm>
            <a:off x="289694" y="2862520"/>
            <a:ext cx="4168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aterials science helped understand discovery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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LCLS-II accelerator for world’s best light source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 descr="Fermilab delivers final superconducting particle accelerator component for  world's most powerful laser">
            <a:extLst>
              <a:ext uri="{FF2B5EF4-FFF2-40B4-BE49-F238E27FC236}">
                <a16:creationId xmlns:a16="http://schemas.microsoft.com/office/drawing/2014/main" id="{49B7DF78-1094-0A7B-4B11-9D554C4E0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/>
          <a:stretch/>
        </p:blipFill>
        <p:spPr bwMode="auto">
          <a:xfrm>
            <a:off x="1685581" y="3747394"/>
            <a:ext cx="1366599" cy="820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ecial Sessions - ASC 2022">
            <a:extLst>
              <a:ext uri="{FF2B5EF4-FFF2-40B4-BE49-F238E27FC236}">
                <a16:creationId xmlns:a16="http://schemas.microsoft.com/office/drawing/2014/main" id="{B55B48DF-0404-A8FE-3F3E-3B36D287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05" y="3855499"/>
            <a:ext cx="1759999" cy="78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05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9B11F07-F5FE-A872-6709-CF2078EA5643}"/>
              </a:ext>
            </a:extLst>
          </p:cNvPr>
          <p:cNvSpPr txBox="1">
            <a:spLocks/>
          </p:cNvSpPr>
          <p:nvPr/>
        </p:nvSpPr>
        <p:spPr>
          <a:xfrm>
            <a:off x="188803" y="2125"/>
            <a:ext cx="8755712" cy="5177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4C97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Unique Materials Science Hubs Enable Systematic Progress</a:t>
            </a:r>
          </a:p>
          <a:p>
            <a:endParaRPr lang="en-US" sz="1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68EBE-CC03-77C5-6EA4-97B7B6AA0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4" t="35790" r="-1"/>
          <a:stretch/>
        </p:blipFill>
        <p:spPr>
          <a:xfrm>
            <a:off x="4566659" y="768235"/>
            <a:ext cx="515676" cy="1220880"/>
          </a:xfrm>
          <a:prstGeom prst="rect">
            <a:avLst/>
          </a:prstGeom>
        </p:spPr>
      </p:pic>
      <p:pic>
        <p:nvPicPr>
          <p:cNvPr id="15" name="Picture 14" descr="A machine on the white cover&#10;&#10;Description automatically generated with low confidence">
            <a:extLst>
              <a:ext uri="{FF2B5EF4-FFF2-40B4-BE49-F238E27FC236}">
                <a16:creationId xmlns:a16="http://schemas.microsoft.com/office/drawing/2014/main" id="{7623C0BC-23EB-DEE4-BD98-87088B40B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54" y="566377"/>
            <a:ext cx="3684167" cy="2533650"/>
          </a:xfrm>
          <a:prstGeom prst="rect">
            <a:avLst/>
          </a:prstGeom>
        </p:spPr>
      </p:pic>
      <p:pic>
        <p:nvPicPr>
          <p:cNvPr id="26" name="Picture 2" descr="LT-AFM/MFM">
            <a:extLst>
              <a:ext uri="{FF2B5EF4-FFF2-40B4-BE49-F238E27FC236}">
                <a16:creationId xmlns:a16="http://schemas.microsoft.com/office/drawing/2014/main" id="{08AC756E-3756-F535-2FA8-F2BF3206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883" l="5972" r="90000">
                        <a14:foregroundMark x1="34583" y1="44428" x2="34583" y2="44428"/>
                        <a14:foregroundMark x1="40417" y1="45161" x2="40417" y2="45161"/>
                        <a14:foregroundMark x1="27222" y1="36657" x2="27222" y2="36657"/>
                        <a14:foregroundMark x1="9722" y1="25073" x2="9722" y2="25073"/>
                        <a14:foregroundMark x1="24444" y1="43109" x2="23472" y2="43109"/>
                        <a14:foregroundMark x1="22778" y1="36804" x2="37222" y2="43109"/>
                        <a14:foregroundMark x1="24722" y1="31818" x2="43194" y2="45748"/>
                        <a14:foregroundMark x1="6250" y1="28886" x2="5972" y2="2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35" y="1016960"/>
            <a:ext cx="1002381" cy="9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B2A960-BB4E-3A0B-AD50-6F2360B04040}"/>
              </a:ext>
            </a:extLst>
          </p:cNvPr>
          <p:cNvSpPr txBox="1">
            <a:spLocks/>
          </p:cNvSpPr>
          <p:nvPr/>
        </p:nvSpPr>
        <p:spPr>
          <a:xfrm>
            <a:off x="338351" y="4184600"/>
            <a:ext cx="8456616" cy="589531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Roboto" panose="02000000000000000000" pitchFamily="2" charset="0"/>
                <a:ea typeface="Geneva" charset="0"/>
                <a:cs typeface="ＭＳ Ｐゴシック" charset="0"/>
              </a:defRPr>
            </a:lvl1pPr>
            <a:lvl2pPr marL="512750" indent="-23018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2pPr>
            <a:lvl3pPr marL="803255" indent="-23018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3pPr>
            <a:lvl4pPr marL="1085823" indent="-228594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4pPr>
            <a:lvl5pPr marL="1369979" indent="-23018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Roboto" panose="02000000000000000000" pitchFamily="2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b="1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We advocate for a strong research program and multidisciplinary centers focused on materials science for accelerators, detectors, quantum and microelectronics </a:t>
            </a:r>
          </a:p>
        </p:txBody>
      </p:sp>
      <p:pic>
        <p:nvPicPr>
          <p:cNvPr id="11" name="Picture 4" descr="Fermilab (@Fermilab) / Twitter">
            <a:extLst>
              <a:ext uri="{FF2B5EF4-FFF2-40B4-BE49-F238E27FC236}">
                <a16:creationId xmlns:a16="http://schemas.microsoft.com/office/drawing/2014/main" id="{67A31813-29FA-B180-F74D-1B2CBD3E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59" y="310002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quipment">
            <a:extLst>
              <a:ext uri="{FF2B5EF4-FFF2-40B4-BE49-F238E27FC236}">
                <a16:creationId xmlns:a16="http://schemas.microsoft.com/office/drawing/2014/main" id="{7CBCEBE9-84E0-41CF-C5D2-6A835F91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09" y="2054927"/>
            <a:ext cx="1226083" cy="81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RM200-web">
            <a:extLst>
              <a:ext uri="{FF2B5EF4-FFF2-40B4-BE49-F238E27FC236}">
                <a16:creationId xmlns:a16="http://schemas.microsoft.com/office/drawing/2014/main" id="{3FAEC82B-2B3C-4CA5-FBA2-E8721BDE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" y="881276"/>
            <a:ext cx="1838963" cy="21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ECC4D0-AC7E-463A-9DA9-FEA628B5C6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4506"/>
          <a:stretch/>
        </p:blipFill>
        <p:spPr>
          <a:xfrm>
            <a:off x="1620354" y="1749212"/>
            <a:ext cx="799361" cy="468352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C73687F-3C63-2C76-1015-1AB03012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97" y="999509"/>
            <a:ext cx="1281282" cy="85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CE9723C-CE81-3B4B-B5BC-621A6080AF9F}"/>
              </a:ext>
            </a:extLst>
          </p:cNvPr>
          <p:cNvGrpSpPr>
            <a:grpSpLocks noChangeAspect="1"/>
          </p:cNvGrpSpPr>
          <p:nvPr/>
        </p:nvGrpSpPr>
        <p:grpSpPr>
          <a:xfrm>
            <a:off x="7289808" y="1206546"/>
            <a:ext cx="1616513" cy="1628229"/>
            <a:chOff x="228599" y="1053191"/>
            <a:chExt cx="3034496" cy="3056490"/>
          </a:xfrm>
        </p:grpSpPr>
        <p:pic>
          <p:nvPicPr>
            <p:cNvPr id="24" name="Picture 2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466ECC4-7CF9-8E1C-D47C-7F9551FD8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2" t="16946" r="13735" b="12693"/>
            <a:stretch/>
          </p:blipFill>
          <p:spPr>
            <a:xfrm>
              <a:off x="228599" y="1053191"/>
              <a:ext cx="1756475" cy="3056490"/>
            </a:xfrm>
            <a:prstGeom prst="rect">
              <a:avLst/>
            </a:prstGeom>
          </p:spPr>
        </p:pic>
        <p:pic>
          <p:nvPicPr>
            <p:cNvPr id="25" name="Picture 24" descr="A picture containing text, indoor, cluttered&#10;&#10;Description automatically generated">
              <a:extLst>
                <a:ext uri="{FF2B5EF4-FFF2-40B4-BE49-F238E27FC236}">
                  <a16:creationId xmlns:a16="http://schemas.microsoft.com/office/drawing/2014/main" id="{9CC7D470-047A-0A86-AC67-4A50FC00B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9" t="29795" r="33984" b="4722"/>
            <a:stretch/>
          </p:blipFill>
          <p:spPr>
            <a:xfrm>
              <a:off x="2020111" y="1053191"/>
              <a:ext cx="1242984" cy="3056490"/>
            </a:xfrm>
            <a:prstGeom prst="rect">
              <a:avLst/>
            </a:prstGeom>
          </p:spPr>
        </p:pic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716B0C5C-6CE0-42AF-C103-2826C3C489E1}"/>
              </a:ext>
            </a:extLst>
          </p:cNvPr>
          <p:cNvSpPr/>
          <p:nvPr/>
        </p:nvSpPr>
        <p:spPr>
          <a:xfrm>
            <a:off x="5624423" y="3053551"/>
            <a:ext cx="3519577" cy="1072990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4E088-5CB8-4945-DB15-3A3C27584DE7}"/>
              </a:ext>
            </a:extLst>
          </p:cNvPr>
          <p:cNvSpPr/>
          <p:nvPr/>
        </p:nvSpPr>
        <p:spPr>
          <a:xfrm>
            <a:off x="2806870" y="3053550"/>
            <a:ext cx="3519577" cy="1072990"/>
          </a:xfrm>
          <a:prstGeom prst="ellipse">
            <a:avLst/>
          </a:prstGeom>
          <a:solidFill>
            <a:schemeClr val="tx1">
              <a:alpha val="2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D979F8-3AC7-1953-5EBD-01E45C4BFD34}"/>
              </a:ext>
            </a:extLst>
          </p:cNvPr>
          <p:cNvSpPr/>
          <p:nvPr/>
        </p:nvSpPr>
        <p:spPr>
          <a:xfrm>
            <a:off x="-10043" y="3051914"/>
            <a:ext cx="3519577" cy="1072990"/>
          </a:xfrm>
          <a:prstGeom prst="ellipse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Logo_AL_Tag_DOE Horiz.tif">
            <a:extLst>
              <a:ext uri="{FF2B5EF4-FFF2-40B4-BE49-F238E27FC236}">
                <a16:creationId xmlns:a16="http://schemas.microsoft.com/office/drawing/2014/main" id="{0D72C9A6-C5FB-8BE2-010E-C5EF7599B75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8384" y="3215080"/>
            <a:ext cx="917475" cy="6842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08AB8B0-D5CD-2382-555C-A8CE65D2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20" y="1027916"/>
            <a:ext cx="1966307" cy="19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1099D2D-1D61-CE64-9CCC-E4F900288F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4743" y="3182066"/>
            <a:ext cx="767972" cy="7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3120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solidFill>
              <a:srgbClr val="000000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47B16A501794887676BE2FDF87C0F" ma:contentTypeVersion="11" ma:contentTypeDescription="Create a new document." ma:contentTypeScope="" ma:versionID="00f64743445eb87bf577342995ee92ff">
  <xsd:schema xmlns:xsd="http://www.w3.org/2001/XMLSchema" xmlns:xs="http://www.w3.org/2001/XMLSchema" xmlns:p="http://schemas.microsoft.com/office/2006/metadata/properties" xmlns:ns2="f6788307-7c8d-44e8-a1aa-49c3ae64ded7" xmlns:ns3="71c5d3c5-d1f8-4c6b-9489-ec3089cf9e59" targetNamespace="http://schemas.microsoft.com/office/2006/metadata/properties" ma:root="true" ma:fieldsID="2bad11417e6ae72fe931ae98c9f3a10b" ns2:_="" ns3:_="">
    <xsd:import namespace="f6788307-7c8d-44e8-a1aa-49c3ae64ded7"/>
    <xsd:import namespace="71c5d3c5-d1f8-4c6b-9489-ec3089cf9e59"/>
    <xsd:element name="properties">
      <xsd:complexType>
        <xsd:sequence>
          <xsd:element name="documentManagement">
            <xsd:complexType>
              <xsd:all>
                <xsd:element ref="ns2:SQMSDocTyp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88307-7c8d-44e8-a1aa-49c3ae64ded7" elementFormDefault="qualified">
    <xsd:import namespace="http://schemas.microsoft.com/office/2006/documentManagement/types"/>
    <xsd:import namespace="http://schemas.microsoft.com/office/infopath/2007/PartnerControls"/>
    <xsd:element name="SQMSDocType" ma:index="8" nillable="true" ma:displayName="SQMSDocType" ma:format="Dropdown" ma:internalName="SQMSDocType">
      <xsd:simpleType>
        <xsd:restriction base="dms:Choice">
          <xsd:enumeration value="General"/>
          <xsd:enumeration value="Minutes"/>
          <xsd:enumeration value="Image"/>
          <xsd:enumeration value="Proposal"/>
          <xsd:enumeration value="Charter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5d3c5-d1f8-4c6b-9489-ec3089cf9e59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QMSDocType xmlns="f6788307-7c8d-44e8-a1aa-49c3ae64ded7" xsi:nil="true"/>
  </documentManagement>
</p:properties>
</file>

<file path=customXml/itemProps1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22BC6B-7477-4736-AF3C-36AEC8E90477}">
  <ds:schemaRefs>
    <ds:schemaRef ds:uri="71c5d3c5-d1f8-4c6b-9489-ec3089cf9e59"/>
    <ds:schemaRef ds:uri="f6788307-7c8d-44e8-a1aa-49c3ae64de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4F8D2B-9739-408A-A324-E6730217C8B0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f6788307-7c8d-44e8-a1aa-49c3ae64ded7"/>
    <ds:schemaRef ds:uri="http://purl.org/dc/dcmitype/"/>
    <ds:schemaRef ds:uri="http://purl.org/dc/elements/1.1/"/>
    <ds:schemaRef ds:uri="http://schemas.openxmlformats.org/package/2006/metadata/core-properties"/>
    <ds:schemaRef ds:uri="71c5d3c5-d1f8-4c6b-9489-ec3089cf9e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17573</TotalTime>
  <Words>144</Words>
  <Application>Microsoft Macintosh PowerPoint</Application>
  <PresentationFormat>On-screen Show (16:9)</PresentationFormat>
  <Paragraphs>21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Helvetica</vt:lpstr>
      <vt:lpstr>Roboto</vt:lpstr>
      <vt:lpstr>Roboto Black</vt:lpstr>
      <vt:lpstr>Roboto Light</vt:lpstr>
      <vt:lpstr>Wingdings</vt:lpstr>
      <vt:lpstr>Fermilab_PPT_090915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SQMS</dc:creator>
  <cp:lastModifiedBy>Akshay Murthy</cp:lastModifiedBy>
  <cp:revision>199</cp:revision>
  <cp:lastPrinted>2014-01-20T19:40:21Z</cp:lastPrinted>
  <dcterms:created xsi:type="dcterms:W3CDTF">2014-01-03T20:18:13Z</dcterms:created>
  <dcterms:modified xsi:type="dcterms:W3CDTF">2023-03-22T13:50:17Z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