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7"/>
  </p:notesMasterIdLst>
  <p:handoutMasterIdLst>
    <p:handoutMasterId r:id="rId8"/>
  </p:handoutMasterIdLst>
  <p:sldIdLst>
    <p:sldId id="337" r:id="rId5"/>
    <p:sldId id="338" r:id="rId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0F42E87-84B2-014E-A9E0-06A8393A1B78}">
          <p14:sldIdLst>
            <p14:sldId id="337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F7F7F"/>
    <a:srgbClr val="1E78B4"/>
    <a:srgbClr val="FEBF6F"/>
    <a:srgbClr val="33A02C"/>
    <a:srgbClr val="E31A1B"/>
    <a:srgbClr val="000000"/>
    <a:srgbClr val="A6CEE4"/>
    <a:srgbClr val="505050"/>
    <a:srgbClr val="CD1D29"/>
    <a:srgbClr val="007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1"/>
    <p:restoredTop sz="89185"/>
  </p:normalViewPr>
  <p:slideViewPr>
    <p:cSldViewPr snapToGrid="0" snapToObjects="1">
      <p:cViewPr varScale="1">
        <p:scale>
          <a:sx n="120" d="100"/>
          <a:sy n="120" d="100"/>
        </p:scale>
        <p:origin x="200" y="60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0FB5DE-2BBF-E942-B18F-431AEB78E818}"/>
              </a:ext>
            </a:extLst>
          </p:cNvPr>
          <p:cNvSpPr txBox="1">
            <a:spLocks/>
          </p:cNvSpPr>
          <p:nvPr userDrawn="1"/>
        </p:nvSpPr>
        <p:spPr>
          <a:xfrm>
            <a:off x="498705" y="4851094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Raphael Cervantes</a:t>
            </a:r>
            <a:endParaRPr lang="en-US" b="1" dirty="0"/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CC9F928-A55A-6F48-B4D1-652C0647D14B}"/>
              </a:ext>
            </a:extLst>
          </p:cNvPr>
          <p:cNvSpPr txBox="1">
            <a:spLocks/>
          </p:cNvSpPr>
          <p:nvPr userDrawn="1"/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9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B680134-5D92-7242-BBA1-886BF9DEE3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3/21/23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A271B4-4C3E-BD4E-913B-EA929FC68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2E4B72-D638-994A-B26D-1991D3D7B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D1E85FB-9D24-E742-A183-0032C25D314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3/21/23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638AA5-9B26-B243-A739-BD432267BA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A7B224-0DB2-BE4D-A5A0-3951E09FD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3/21/23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Bottom: 3 Pictures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7828938-55C4-D54F-97BC-6558BFC0A55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3/21/23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B46EA44-3E02-F848-9364-CFD6DEC4B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4FB1EB2-998A-C145-B854-F76D30907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201775C-AD98-2244-BFD9-9D2B630B7494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185115" y="720589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FDDEADE-6168-E74A-B5A8-27F6C2E38AF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146157" y="722003"/>
            <a:ext cx="2764716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6628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04DE35B-43B2-5E46-BB2A-7F0C47F493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B08929-45CB-4844-8FAB-490E069AA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369265-93AE-D948-8118-B1D47951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74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llage -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003E816-DE23-7A4B-A7F1-1C444743B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911CFC9-9956-B44E-BAB6-83E292F8D241}" type="datetime1">
              <a:rPr lang="en-US" smtClean="0"/>
              <a:t>3/21/23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DF94F28-0184-8042-9D48-11789A42E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A9F1936B-7E4C-D74A-AB55-2D8B530D4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598944" y="4851094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3/22/23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4551" y="4846903"/>
            <a:ext cx="4109227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Raphael Cervantes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67" y="485109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3D751-571D-7891-8350-01D42B1F07B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71011" y="4824142"/>
            <a:ext cx="2288622" cy="2276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20" r:id="rId3"/>
    <p:sldLayoutId id="2147484103" r:id="rId4"/>
    <p:sldLayoutId id="2147484123" r:id="rId5"/>
    <p:sldLayoutId id="2147484122" r:id="rId6"/>
    <p:sldLayoutId id="2147484124" r:id="rId7"/>
    <p:sldLayoutId id="2147484116" r:id="rId8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2DDEB672-B99A-128F-8454-81EB8D356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2" y="1976366"/>
            <a:ext cx="4621222" cy="27164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8E593-E3D3-FB49-B9C3-8DA250F5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37" y="290250"/>
            <a:ext cx="8686800" cy="320908"/>
          </a:xfrm>
        </p:spPr>
        <p:txBody>
          <a:bodyPr/>
          <a:lstStyle/>
          <a:p>
            <a:r>
              <a:rPr lang="en-US" sz="3200" b="1" dirty="0"/>
              <a:t>Support for a National Axion User Facility </a:t>
            </a:r>
            <a:endParaRPr lang="en-US" sz="3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8C986BA-2D43-12EA-AABF-CB597BAB1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4" b="-2400"/>
          <a:stretch/>
        </p:blipFill>
        <p:spPr>
          <a:xfrm>
            <a:off x="5419811" y="1013221"/>
            <a:ext cx="1451770" cy="1641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68DB52-CE7D-A283-FD85-88BF7C8FF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4016" r="12035" b="5849"/>
          <a:stretch/>
        </p:blipFill>
        <p:spPr>
          <a:xfrm>
            <a:off x="7600240" y="1005287"/>
            <a:ext cx="951692" cy="16050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AF57B3B-0E8E-250B-20A7-8720BF66F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944" y="3115607"/>
            <a:ext cx="1844284" cy="1123122"/>
          </a:xfrm>
          <a:prstGeom prst="rect">
            <a:avLst/>
          </a:prstGeom>
        </p:spPr>
      </p:pic>
      <p:pic>
        <p:nvPicPr>
          <p:cNvPr id="26" name="Picture 25" descr="Screen Shot 2019-01-13 at 2.42.54 PM.png">
            <a:extLst>
              <a:ext uri="{FF2B5EF4-FFF2-40B4-BE49-F238E27FC236}">
                <a16:creationId xmlns:a16="http://schemas.microsoft.com/office/drawing/2014/main" id="{BF0CFE2A-C7FC-AA6B-3EF1-286F4F52A5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825" b="5398"/>
          <a:stretch/>
        </p:blipFill>
        <p:spPr>
          <a:xfrm>
            <a:off x="5024084" y="2941605"/>
            <a:ext cx="2243217" cy="13184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59C0BF-98AB-44ED-DECE-1EC4DBCA1E51}"/>
              </a:ext>
            </a:extLst>
          </p:cNvPr>
          <p:cNvSpPr txBox="1"/>
          <p:nvPr/>
        </p:nvSpPr>
        <p:spPr>
          <a:xfrm>
            <a:off x="5571821" y="571352"/>
            <a:ext cx="1147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Cavities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38ADD9-2A6C-F407-457A-8AF711EBB759}"/>
              </a:ext>
            </a:extLst>
          </p:cNvPr>
          <p:cNvSpPr txBox="1"/>
          <p:nvPr/>
        </p:nvSpPr>
        <p:spPr>
          <a:xfrm>
            <a:off x="7147691" y="571352"/>
            <a:ext cx="1856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Dish Antenna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D01BDD-6B0C-338D-9F50-8DF5B1A52AAE}"/>
              </a:ext>
            </a:extLst>
          </p:cNvPr>
          <p:cNvSpPr txBox="1"/>
          <p:nvPr/>
        </p:nvSpPr>
        <p:spPr>
          <a:xfrm>
            <a:off x="5472977" y="2638366"/>
            <a:ext cx="1345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 Circuit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DD114-EC66-1306-7AE2-464376C3C4D2}"/>
              </a:ext>
            </a:extLst>
          </p:cNvPr>
          <p:cNvSpPr txBox="1"/>
          <p:nvPr/>
        </p:nvSpPr>
        <p:spPr>
          <a:xfrm>
            <a:off x="7669564" y="2770143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7A1690-A9E7-FEDF-F52A-2063646F2A70}"/>
              </a:ext>
            </a:extLst>
          </p:cNvPr>
          <p:cNvSpPr txBox="1"/>
          <p:nvPr/>
        </p:nvSpPr>
        <p:spPr>
          <a:xfrm>
            <a:off x="218237" y="571352"/>
            <a:ext cx="4384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 for dark matter rages on. Different proposed techniques to cover unexplored axion DM parameter space.</a:t>
            </a:r>
          </a:p>
        </p:txBody>
      </p:sp>
    </p:spTree>
    <p:extLst>
      <p:ext uri="{BB962C8B-B14F-4D97-AF65-F5344CB8AC3E}">
        <p14:creationId xmlns:p14="http://schemas.microsoft.com/office/powerpoint/2010/main" val="218590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86"/>
    </mc:Choice>
    <mc:Fallback>
      <p:transition spd="slow" advTm="887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1C9A6F-41DC-9CC1-1531-FCEF2F59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9057"/>
            <a:ext cx="8686800" cy="320908"/>
          </a:xfrm>
        </p:spPr>
        <p:txBody>
          <a:bodyPr/>
          <a:lstStyle/>
          <a:p>
            <a:r>
              <a:rPr lang="en-US" sz="3200" b="1" dirty="0"/>
              <a:t>Support for a National Axion User Facility </a:t>
            </a:r>
            <a:endParaRPr lang="en-US" sz="3200" dirty="0"/>
          </a:p>
        </p:txBody>
      </p:sp>
      <p:pic>
        <p:nvPicPr>
          <p:cNvPr id="9" name="Content Placeholder 8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9B70ED72-95DA-D48A-C373-BDE8220355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157262"/>
            <a:ext cx="2154714" cy="1767538"/>
          </a:xfrm>
        </p:spPr>
      </p:pic>
      <p:pic>
        <p:nvPicPr>
          <p:cNvPr id="13" name="Picture 12" descr="Two people standing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72A2BD5-C569-D180-A0B9-0CDCCC5D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846" y="1157262"/>
            <a:ext cx="2741686" cy="20562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E1BE5E-7566-7C09-55F9-65735ACC0B28}"/>
              </a:ext>
            </a:extLst>
          </p:cNvPr>
          <p:cNvSpPr txBox="1"/>
          <p:nvPr/>
        </p:nvSpPr>
        <p:spPr>
          <a:xfrm>
            <a:off x="228600" y="577554"/>
            <a:ext cx="836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axion detection schemes require the similar resources.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17FB4D-7C1A-2A22-BA6F-1FB7AB2AE1F9}"/>
              </a:ext>
            </a:extLst>
          </p:cNvPr>
          <p:cNvSpPr txBox="1"/>
          <p:nvPr/>
        </p:nvSpPr>
        <p:spPr>
          <a:xfrm>
            <a:off x="104992" y="2953987"/>
            <a:ext cx="305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~ 10 </a:t>
            </a:r>
            <a:r>
              <a:rPr lang="en-US" sz="1800" dirty="0" err="1"/>
              <a:t>mK</a:t>
            </a:r>
            <a:r>
              <a:rPr lang="en-US" sz="1800" dirty="0"/>
              <a:t> fridges</a:t>
            </a:r>
          </a:p>
          <a:p>
            <a:r>
              <a:rPr lang="en-US" sz="1800" dirty="0"/>
              <a:t>with cryogenic infrastructure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0C13B-3DB1-A0A0-1C33-DD78221E5007}"/>
              </a:ext>
            </a:extLst>
          </p:cNvPr>
          <p:cNvSpPr txBox="1"/>
          <p:nvPr/>
        </p:nvSpPr>
        <p:spPr>
          <a:xfrm>
            <a:off x="2989129" y="3154677"/>
            <a:ext cx="2653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Large ~10 T magnets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CFFCD4-B752-117C-DB4A-CF83FE06D3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84"/>
          <a:stretch/>
        </p:blipFill>
        <p:spPr>
          <a:xfrm>
            <a:off x="3131825" y="1157262"/>
            <a:ext cx="1609408" cy="199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62B18D-14D7-633C-A65C-C620D1E52297}"/>
              </a:ext>
            </a:extLst>
          </p:cNvPr>
          <p:cNvSpPr txBox="1"/>
          <p:nvPr/>
        </p:nvSpPr>
        <p:spPr>
          <a:xfrm>
            <a:off x="5468341" y="3226975"/>
            <a:ext cx="35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Low-noise quantum electronics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E9611C-B402-91BB-5BA5-F94DF62A296C}"/>
              </a:ext>
            </a:extLst>
          </p:cNvPr>
          <p:cNvSpPr txBox="1"/>
          <p:nvPr/>
        </p:nvSpPr>
        <p:spPr>
          <a:xfrm>
            <a:off x="168670" y="3534038"/>
            <a:ext cx="897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axion user facility would allow the community to share engineering and infrastructure resources, leading to a larger and more efficient axion discovery program.</a:t>
            </a:r>
          </a:p>
        </p:txBody>
      </p:sp>
    </p:spTree>
    <p:extLst>
      <p:ext uri="{BB962C8B-B14F-4D97-AF65-F5344CB8AC3E}">
        <p14:creationId xmlns:p14="http://schemas.microsoft.com/office/powerpoint/2010/main" val="345563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17"/>
    </mc:Choice>
    <mc:Fallback>
      <p:transition spd="slow" advTm="86317"/>
    </mc:Fallback>
  </mc:AlternateContent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14944FF35AF4D8D9077E1048B0D7C" ma:contentTypeVersion="5" ma:contentTypeDescription="Create a new document." ma:contentTypeScope="" ma:versionID="0af01e628dec37d82f153a4555d3127c">
  <xsd:schema xmlns:xsd="http://www.w3.org/2001/XMLSchema" xmlns:xs="http://www.w3.org/2001/XMLSchema" xmlns:p="http://schemas.microsoft.com/office/2006/metadata/properties" xmlns:ns2="2fbef6ad-55e0-4d24-bf53-b306f88a0df1" targetNamespace="http://schemas.microsoft.com/office/2006/metadata/properties" ma:root="true" ma:fieldsID="9b3ffcae0e9c40b7b44ff57b61c35711" ns2:_="">
    <xsd:import namespace="2fbef6ad-55e0-4d24-bf53-b306f88a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bef6ad-55e0-4d24-bf53-b306f88a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4F8D2B-9739-408A-A324-E6730217C8B0}">
  <ds:schemaRefs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2fbef6ad-55e0-4d24-bf53-b306f88a0df1"/>
  </ds:schemaRefs>
</ds:datastoreItem>
</file>

<file path=customXml/itemProps2.xml><?xml version="1.0" encoding="utf-8"?>
<ds:datastoreItem xmlns:ds="http://schemas.openxmlformats.org/officeDocument/2006/customXml" ds:itemID="{0B7EC1E9-50CF-44D4-80AF-79730E876650}">
  <ds:schemaRefs>
    <ds:schemaRef ds:uri="2fbef6ad-55e0-4d24-bf53-b306f88a0d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0BBA0A5-36AA-4DF9-BF74-AAFE8BF9D7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12181</TotalTime>
  <Words>88</Words>
  <Application>Microsoft Macintosh PowerPoint</Application>
  <PresentationFormat>On-screen Show (16:9)</PresentationFormat>
  <Paragraphs>13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Helvetica</vt:lpstr>
      <vt:lpstr>Fermilab_PPT_090915</vt:lpstr>
      <vt:lpstr>Support for a National Axion User Facility </vt:lpstr>
      <vt:lpstr>Support for a National Axion User Facility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Raphael Cervantes</cp:lastModifiedBy>
  <cp:revision>173</cp:revision>
  <cp:lastPrinted>2014-01-20T19:40:21Z</cp:lastPrinted>
  <dcterms:created xsi:type="dcterms:W3CDTF">2014-01-03T20:18:13Z</dcterms:created>
  <dcterms:modified xsi:type="dcterms:W3CDTF">2023-03-22T14:03:00Z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0x0101007F014944FF35AF4D8D9077E1048B0D7C</vt:lpwstr>
  </property>
</Properties>
</file>