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media/image33.jpg" ContentType="image/jp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image70.jpg" ContentType="image/jpg"/>
  <Override PartName="/ppt/media/image71.jpg" ContentType="image/jpg"/>
  <Override PartName="/ppt/media/image72.jpg" ContentType="image/jpg"/>
  <Override PartName="/ppt/media/image73.jpg" ContentType="image/jpg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media/image103.jpg" ContentType="image/jpg"/>
  <Override PartName="/ppt/media/image104.jpg" ContentType="image/jpg"/>
  <Override PartName="/ppt/media/image109.jpg" ContentType="image/jpg"/>
  <Override PartName="/ppt/media/image110.jpg" ContentType="image/jpg"/>
  <Override PartName="/ppt/media/image111.jpg" ContentType="image/jpg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4110" r:id="rId5"/>
  </p:sldMasterIdLst>
  <p:notesMasterIdLst>
    <p:notesMasterId r:id="rId49"/>
  </p:notesMasterIdLst>
  <p:handoutMasterIdLst>
    <p:handoutMasterId r:id="rId50"/>
  </p:handoutMasterIdLst>
  <p:sldIdLst>
    <p:sldId id="1114" r:id="rId6"/>
    <p:sldId id="1150" r:id="rId7"/>
    <p:sldId id="3706" r:id="rId8"/>
    <p:sldId id="3072" r:id="rId9"/>
    <p:sldId id="3637" r:id="rId10"/>
    <p:sldId id="1201" r:id="rId11"/>
    <p:sldId id="753" r:id="rId12"/>
    <p:sldId id="474" r:id="rId13"/>
    <p:sldId id="334" r:id="rId14"/>
    <p:sldId id="886" r:id="rId15"/>
    <p:sldId id="887" r:id="rId16"/>
    <p:sldId id="3709" r:id="rId17"/>
    <p:sldId id="3707" r:id="rId18"/>
    <p:sldId id="1158" r:id="rId19"/>
    <p:sldId id="552" r:id="rId20"/>
    <p:sldId id="614" r:id="rId21"/>
    <p:sldId id="3710" r:id="rId22"/>
    <p:sldId id="540" r:id="rId23"/>
    <p:sldId id="563" r:id="rId24"/>
    <p:sldId id="575" r:id="rId25"/>
    <p:sldId id="2090" r:id="rId26"/>
    <p:sldId id="276" r:id="rId27"/>
    <p:sldId id="278" r:id="rId28"/>
    <p:sldId id="305" r:id="rId29"/>
    <p:sldId id="436" r:id="rId30"/>
    <p:sldId id="264" r:id="rId31"/>
    <p:sldId id="1806" r:id="rId32"/>
    <p:sldId id="1844" r:id="rId33"/>
    <p:sldId id="1153" r:id="rId34"/>
    <p:sldId id="703" r:id="rId35"/>
    <p:sldId id="2603" r:id="rId36"/>
    <p:sldId id="3640" r:id="rId37"/>
    <p:sldId id="257" r:id="rId38"/>
    <p:sldId id="306" r:id="rId39"/>
    <p:sldId id="339" r:id="rId40"/>
    <p:sldId id="335" r:id="rId41"/>
    <p:sldId id="3715" r:id="rId42"/>
    <p:sldId id="3716" r:id="rId43"/>
    <p:sldId id="412" r:id="rId44"/>
    <p:sldId id="262" r:id="rId45"/>
    <p:sldId id="604" r:id="rId46"/>
    <p:sldId id="893" r:id="rId47"/>
    <p:sldId id="2091" r:id="rId48"/>
  </p:sldIdLst>
  <p:sldSz cx="9144000" cy="5143500" type="screen16x9"/>
  <p:notesSz cx="6858000" cy="9144000"/>
  <p:defaultTextStyle>
    <a:defPPr>
      <a:defRPr lang="en-US"/>
    </a:defPPr>
    <a:lvl1pPr algn="l" defTabSz="342900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342900" algn="l" defTabSz="342900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685800" algn="l" defTabSz="342900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028700" algn="l" defTabSz="342900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371600" algn="l" defTabSz="342900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1714500" algn="l" defTabSz="685800" rtl="0" eaLnBrk="1" latinLnBrk="0" hangingPunct="1">
      <a:defRPr sz="18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057400" algn="l" defTabSz="685800" rtl="0" eaLnBrk="1" latinLnBrk="0" hangingPunct="1">
      <a:defRPr sz="18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2400300" algn="l" defTabSz="685800" rtl="0" eaLnBrk="1" latinLnBrk="0" hangingPunct="1">
      <a:defRPr sz="18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2743200" algn="l" defTabSz="685800" rtl="0" eaLnBrk="1" latinLnBrk="0" hangingPunct="1">
      <a:defRPr sz="18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C000"/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4186CB-BF8D-4AEE-9B61-FBFD8AEA1682}" v="44" dt="2023-04-25T13:08:28.543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64" autoAdjust="0"/>
    <p:restoredTop sz="96173" autoAdjust="0"/>
  </p:normalViewPr>
  <p:slideViewPr>
    <p:cSldViewPr snapToGrid="0" snapToObjects="1">
      <p:cViewPr varScale="1">
        <p:scale>
          <a:sx n="133" d="100"/>
          <a:sy n="133" d="100"/>
        </p:scale>
        <p:origin x="780" y="11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-3678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handoutMaster" Target="handoutMasters/handoutMaster1.xml"/><Relationship Id="rId55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microsoft.com/office/2015/10/relationships/revisionInfo" Target="revisionInfo.xml"/><Relationship Id="rId8" Type="http://schemas.openxmlformats.org/officeDocument/2006/relationships/slide" Target="slides/slide3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ert Zwaska" userId="5c729059-44d0-4cdd-879e-1420b0db722c" providerId="ADAL" clId="{4E4186CB-BF8D-4AEE-9B61-FBFD8AEA1682}"/>
    <pc:docChg chg="undo redo custSel addSld delSld modSld">
      <pc:chgData name="Robert Zwaska" userId="5c729059-44d0-4cdd-879e-1420b0db722c" providerId="ADAL" clId="{4E4186CB-BF8D-4AEE-9B61-FBFD8AEA1682}" dt="2023-04-25T13:09:27.705" v="371" actId="27636"/>
      <pc:docMkLst>
        <pc:docMk/>
      </pc:docMkLst>
      <pc:sldChg chg="modSp mod">
        <pc:chgData name="Robert Zwaska" userId="5c729059-44d0-4cdd-879e-1420b0db722c" providerId="ADAL" clId="{4E4186CB-BF8D-4AEE-9B61-FBFD8AEA1682}" dt="2023-04-25T13:06:19.864" v="310" actId="20577"/>
        <pc:sldMkLst>
          <pc:docMk/>
          <pc:sldMk cId="0" sldId="257"/>
        </pc:sldMkLst>
        <pc:spChg chg="mod">
          <ac:chgData name="Robert Zwaska" userId="5c729059-44d0-4cdd-879e-1420b0db722c" providerId="ADAL" clId="{4E4186CB-BF8D-4AEE-9B61-FBFD8AEA1682}" dt="2023-04-25T13:05:20.908" v="271" actId="20577"/>
          <ac:spMkLst>
            <pc:docMk/>
            <pc:sldMk cId="0" sldId="257"/>
            <ac:spMk id="3" creationId="{00000000-0000-0000-0000-000000000000}"/>
          </ac:spMkLst>
        </pc:spChg>
        <pc:spChg chg="mod">
          <ac:chgData name="Robert Zwaska" userId="5c729059-44d0-4cdd-879e-1420b0db722c" providerId="ADAL" clId="{4E4186CB-BF8D-4AEE-9B61-FBFD8AEA1682}" dt="2023-04-25T13:06:19.864" v="310" actId="20577"/>
          <ac:spMkLst>
            <pc:docMk/>
            <pc:sldMk cId="0" sldId="257"/>
            <ac:spMk id="11" creationId="{D9ACE676-A7E7-FCF8-1730-10D9B8B276E5}"/>
          </ac:spMkLst>
        </pc:spChg>
        <pc:picChg chg="mod">
          <ac:chgData name="Robert Zwaska" userId="5c729059-44d0-4cdd-879e-1420b0db722c" providerId="ADAL" clId="{4E4186CB-BF8D-4AEE-9B61-FBFD8AEA1682}" dt="2023-04-25T13:06:03.902" v="280" actId="14100"/>
          <ac:picMkLst>
            <pc:docMk/>
            <pc:sldMk cId="0" sldId="257"/>
            <ac:picMk id="5" creationId="{00000000-0000-0000-0000-000000000000}"/>
          </ac:picMkLst>
        </pc:picChg>
        <pc:picChg chg="mod">
          <ac:chgData name="Robert Zwaska" userId="5c729059-44d0-4cdd-879e-1420b0db722c" providerId="ADAL" clId="{4E4186CB-BF8D-4AEE-9B61-FBFD8AEA1682}" dt="2023-04-25T13:05:50.888" v="278" actId="14100"/>
          <ac:picMkLst>
            <pc:docMk/>
            <pc:sldMk cId="0" sldId="257"/>
            <ac:picMk id="6" creationId="{00000000-0000-0000-0000-000000000000}"/>
          </ac:picMkLst>
        </pc:picChg>
      </pc:sldChg>
      <pc:sldChg chg="addSp delSp modSp mod">
        <pc:chgData name="Robert Zwaska" userId="5c729059-44d0-4cdd-879e-1420b0db722c" providerId="ADAL" clId="{4E4186CB-BF8D-4AEE-9B61-FBFD8AEA1682}" dt="2023-04-25T13:04:01.522" v="245" actId="478"/>
        <pc:sldMkLst>
          <pc:docMk/>
          <pc:sldMk cId="2244908020" sldId="306"/>
        </pc:sldMkLst>
        <pc:spChg chg="del">
          <ac:chgData name="Robert Zwaska" userId="5c729059-44d0-4cdd-879e-1420b0db722c" providerId="ADAL" clId="{4E4186CB-BF8D-4AEE-9B61-FBFD8AEA1682}" dt="2023-04-25T13:04:01.522" v="245" actId="478"/>
          <ac:spMkLst>
            <pc:docMk/>
            <pc:sldMk cId="2244908020" sldId="306"/>
            <ac:spMk id="4" creationId="{2E7BAB69-78B7-3DE7-7389-B3C6784BD532}"/>
          </ac:spMkLst>
        </pc:spChg>
        <pc:spChg chg="del">
          <ac:chgData name="Robert Zwaska" userId="5c729059-44d0-4cdd-879e-1420b0db722c" providerId="ADAL" clId="{4E4186CB-BF8D-4AEE-9B61-FBFD8AEA1682}" dt="2023-04-25T13:04:01.522" v="245" actId="478"/>
          <ac:spMkLst>
            <pc:docMk/>
            <pc:sldMk cId="2244908020" sldId="306"/>
            <ac:spMk id="5" creationId="{8C60CB1A-8755-E56B-2A91-D0D5DDCD1AD1}"/>
          </ac:spMkLst>
        </pc:spChg>
        <pc:spChg chg="del">
          <ac:chgData name="Robert Zwaska" userId="5c729059-44d0-4cdd-879e-1420b0db722c" providerId="ADAL" clId="{4E4186CB-BF8D-4AEE-9B61-FBFD8AEA1682}" dt="2023-04-25T13:04:01.522" v="245" actId="478"/>
          <ac:spMkLst>
            <pc:docMk/>
            <pc:sldMk cId="2244908020" sldId="306"/>
            <ac:spMk id="6" creationId="{1FC252EA-3BF4-995B-9F4E-131722140DFB}"/>
          </ac:spMkLst>
        </pc:spChg>
        <pc:spChg chg="add del mod">
          <ac:chgData name="Robert Zwaska" userId="5c729059-44d0-4cdd-879e-1420b0db722c" providerId="ADAL" clId="{4E4186CB-BF8D-4AEE-9B61-FBFD8AEA1682}" dt="2023-04-25T13:03:25.093" v="244" actId="1076"/>
          <ac:spMkLst>
            <pc:docMk/>
            <pc:sldMk cId="2244908020" sldId="306"/>
            <ac:spMk id="7" creationId="{EFDDB6E5-A5F5-0E74-486A-45E1E5CA5AA9}"/>
          </ac:spMkLst>
        </pc:spChg>
        <pc:spChg chg="del">
          <ac:chgData name="Robert Zwaska" userId="5c729059-44d0-4cdd-879e-1420b0db722c" providerId="ADAL" clId="{4E4186CB-BF8D-4AEE-9B61-FBFD8AEA1682}" dt="2023-04-25T13:00:15.966" v="180" actId="478"/>
          <ac:spMkLst>
            <pc:docMk/>
            <pc:sldMk cId="2244908020" sldId="306"/>
            <ac:spMk id="8" creationId="{18400077-8A8B-8507-2A68-B1C3DA9371FB}"/>
          </ac:spMkLst>
        </pc:spChg>
        <pc:graphicFrameChg chg="add del mod replId">
          <ac:chgData name="Robert Zwaska" userId="5c729059-44d0-4cdd-879e-1420b0db722c" providerId="ADAL" clId="{4E4186CB-BF8D-4AEE-9B61-FBFD8AEA1682}" dt="2023-04-25T13:01:17.815" v="187"/>
          <ac:graphicFrameMkLst>
            <pc:docMk/>
            <pc:sldMk cId="2244908020" sldId="306"/>
            <ac:graphicFrameMk id="9" creationId="{EFDDB6E5-A5F5-0E74-486A-45E1E5CA5AA9}"/>
          </ac:graphicFrameMkLst>
        </pc:graphicFrameChg>
      </pc:sldChg>
      <pc:sldChg chg="addSp delSp modSp mod">
        <pc:chgData name="Robert Zwaska" userId="5c729059-44d0-4cdd-879e-1420b0db722c" providerId="ADAL" clId="{4E4186CB-BF8D-4AEE-9B61-FBFD8AEA1682}" dt="2023-04-25T12:57:16.933" v="27" actId="14100"/>
        <pc:sldMkLst>
          <pc:docMk/>
          <pc:sldMk cId="1894189717" sldId="335"/>
        </pc:sldMkLst>
        <pc:spChg chg="del">
          <ac:chgData name="Robert Zwaska" userId="5c729059-44d0-4cdd-879e-1420b0db722c" providerId="ADAL" clId="{4E4186CB-BF8D-4AEE-9B61-FBFD8AEA1682}" dt="2023-04-25T12:57:06.934" v="23" actId="478"/>
          <ac:spMkLst>
            <pc:docMk/>
            <pc:sldMk cId="1894189717" sldId="335"/>
            <ac:spMk id="2" creationId="{A800A373-9988-F8CA-68AA-699385F88ACC}"/>
          </ac:spMkLst>
        </pc:spChg>
        <pc:spChg chg="del">
          <ac:chgData name="Robert Zwaska" userId="5c729059-44d0-4cdd-879e-1420b0db722c" providerId="ADAL" clId="{4E4186CB-BF8D-4AEE-9B61-FBFD8AEA1682}" dt="2023-04-25T12:56:35.201" v="13" actId="478"/>
          <ac:spMkLst>
            <pc:docMk/>
            <pc:sldMk cId="1894189717" sldId="335"/>
            <ac:spMk id="4" creationId="{9814DBC1-80DB-AE46-38CD-26D5C33A2550}"/>
          </ac:spMkLst>
        </pc:spChg>
        <pc:spChg chg="add del">
          <ac:chgData name="Robert Zwaska" userId="5c729059-44d0-4cdd-879e-1420b0db722c" providerId="ADAL" clId="{4E4186CB-BF8D-4AEE-9B61-FBFD8AEA1682}" dt="2023-04-25T12:56:43.065" v="16" actId="478"/>
          <ac:spMkLst>
            <pc:docMk/>
            <pc:sldMk cId="1894189717" sldId="335"/>
            <ac:spMk id="5" creationId="{95222547-E561-C7FE-E559-0F7FBF4F582F}"/>
          </ac:spMkLst>
        </pc:spChg>
        <pc:spChg chg="del">
          <ac:chgData name="Robert Zwaska" userId="5c729059-44d0-4cdd-879e-1420b0db722c" providerId="ADAL" clId="{4E4186CB-BF8D-4AEE-9B61-FBFD8AEA1682}" dt="2023-04-25T12:56:35.201" v="13" actId="478"/>
          <ac:spMkLst>
            <pc:docMk/>
            <pc:sldMk cId="1894189717" sldId="335"/>
            <ac:spMk id="6" creationId="{80D4E014-B8F7-6382-8439-3CCC10665643}"/>
          </ac:spMkLst>
        </pc:spChg>
        <pc:spChg chg="del">
          <ac:chgData name="Robert Zwaska" userId="5c729059-44d0-4cdd-879e-1420b0db722c" providerId="ADAL" clId="{4E4186CB-BF8D-4AEE-9B61-FBFD8AEA1682}" dt="2023-04-25T12:57:04.986" v="22" actId="478"/>
          <ac:spMkLst>
            <pc:docMk/>
            <pc:sldMk cId="1894189717" sldId="335"/>
            <ac:spMk id="7" creationId="{CB38D61A-AA2C-FD5D-CC6B-103FB9415996}"/>
          </ac:spMkLst>
        </pc:spChg>
        <pc:spChg chg="add mod">
          <ac:chgData name="Robert Zwaska" userId="5c729059-44d0-4cdd-879e-1420b0db722c" providerId="ADAL" clId="{4E4186CB-BF8D-4AEE-9B61-FBFD8AEA1682}" dt="2023-04-25T12:56:26.998" v="12" actId="404"/>
          <ac:spMkLst>
            <pc:docMk/>
            <pc:sldMk cId="1894189717" sldId="335"/>
            <ac:spMk id="9" creationId="{D5E56316-56C7-B61A-FD1C-A53B11CAA35B}"/>
          </ac:spMkLst>
        </pc:spChg>
        <pc:picChg chg="mod">
          <ac:chgData name="Robert Zwaska" userId="5c729059-44d0-4cdd-879e-1420b0db722c" providerId="ADAL" clId="{4E4186CB-BF8D-4AEE-9B61-FBFD8AEA1682}" dt="2023-04-25T12:57:16.933" v="27" actId="14100"/>
          <ac:picMkLst>
            <pc:docMk/>
            <pc:sldMk cId="1894189717" sldId="335"/>
            <ac:picMk id="8" creationId="{77D3D918-CFB9-F795-082A-9A73B455B647}"/>
          </ac:picMkLst>
        </pc:picChg>
        <pc:picChg chg="mod">
          <ac:chgData name="Robert Zwaska" userId="5c729059-44d0-4cdd-879e-1420b0db722c" providerId="ADAL" clId="{4E4186CB-BF8D-4AEE-9B61-FBFD8AEA1682}" dt="2023-04-25T12:57:11.316" v="25" actId="14100"/>
          <ac:picMkLst>
            <pc:docMk/>
            <pc:sldMk cId="1894189717" sldId="335"/>
            <ac:picMk id="10" creationId="{73C6AFD9-388A-DD8A-09D5-4EEF863DF714}"/>
          </ac:picMkLst>
        </pc:picChg>
      </pc:sldChg>
      <pc:sldChg chg="delSp mod">
        <pc:chgData name="Robert Zwaska" userId="5c729059-44d0-4cdd-879e-1420b0db722c" providerId="ADAL" clId="{4E4186CB-BF8D-4AEE-9B61-FBFD8AEA1682}" dt="2023-04-25T13:04:30.204" v="246" actId="478"/>
        <pc:sldMkLst>
          <pc:docMk/>
          <pc:sldMk cId="139712397" sldId="339"/>
        </pc:sldMkLst>
        <pc:spChg chg="del">
          <ac:chgData name="Robert Zwaska" userId="5c729059-44d0-4cdd-879e-1420b0db722c" providerId="ADAL" clId="{4E4186CB-BF8D-4AEE-9B61-FBFD8AEA1682}" dt="2023-04-25T13:04:30.204" v="246" actId="478"/>
          <ac:spMkLst>
            <pc:docMk/>
            <pc:sldMk cId="139712397" sldId="339"/>
            <ac:spMk id="4" creationId="{10BF04E0-36D5-73D4-8C01-A1AC51EFBE4A}"/>
          </ac:spMkLst>
        </pc:spChg>
        <pc:spChg chg="del">
          <ac:chgData name="Robert Zwaska" userId="5c729059-44d0-4cdd-879e-1420b0db722c" providerId="ADAL" clId="{4E4186CB-BF8D-4AEE-9B61-FBFD8AEA1682}" dt="2023-04-25T13:04:30.204" v="246" actId="478"/>
          <ac:spMkLst>
            <pc:docMk/>
            <pc:sldMk cId="139712397" sldId="339"/>
            <ac:spMk id="5" creationId="{0D20F664-2D86-F833-D052-37173C994F88}"/>
          </ac:spMkLst>
        </pc:spChg>
        <pc:spChg chg="del">
          <ac:chgData name="Robert Zwaska" userId="5c729059-44d0-4cdd-879e-1420b0db722c" providerId="ADAL" clId="{4E4186CB-BF8D-4AEE-9B61-FBFD8AEA1682}" dt="2023-04-25T13:04:30.204" v="246" actId="478"/>
          <ac:spMkLst>
            <pc:docMk/>
            <pc:sldMk cId="139712397" sldId="339"/>
            <ac:spMk id="6" creationId="{06EC0142-F874-2C4F-1E6A-DFC6B6DFE5FA}"/>
          </ac:spMkLst>
        </pc:spChg>
      </pc:sldChg>
      <pc:sldChg chg="del">
        <pc:chgData name="Robert Zwaska" userId="5c729059-44d0-4cdd-879e-1420b0db722c" providerId="ADAL" clId="{4E4186CB-BF8D-4AEE-9B61-FBFD8AEA1682}" dt="2023-04-25T12:58:20.584" v="128" actId="47"/>
        <pc:sldMkLst>
          <pc:docMk/>
          <pc:sldMk cId="1102285351" sldId="340"/>
        </pc:sldMkLst>
      </pc:sldChg>
      <pc:sldChg chg="modSp mod">
        <pc:chgData name="Robert Zwaska" userId="5c729059-44d0-4cdd-879e-1420b0db722c" providerId="ADAL" clId="{4E4186CB-BF8D-4AEE-9B61-FBFD8AEA1682}" dt="2023-04-25T13:09:27.705" v="371" actId="27636"/>
        <pc:sldMkLst>
          <pc:docMk/>
          <pc:sldMk cId="3080080372" sldId="436"/>
        </pc:sldMkLst>
        <pc:spChg chg="mod">
          <ac:chgData name="Robert Zwaska" userId="5c729059-44d0-4cdd-879e-1420b0db722c" providerId="ADAL" clId="{4E4186CB-BF8D-4AEE-9B61-FBFD8AEA1682}" dt="2023-04-25T13:09:27.705" v="371" actId="27636"/>
          <ac:spMkLst>
            <pc:docMk/>
            <pc:sldMk cId="3080080372" sldId="436"/>
            <ac:spMk id="17" creationId="{1007DE82-B728-464F-B141-085D8F3252C6}"/>
          </ac:spMkLst>
        </pc:spChg>
      </pc:sldChg>
      <pc:sldChg chg="addSp modSp">
        <pc:chgData name="Robert Zwaska" userId="5c729059-44d0-4cdd-879e-1420b0db722c" providerId="ADAL" clId="{4E4186CB-BF8D-4AEE-9B61-FBFD8AEA1682}" dt="2023-04-25T13:08:28.543" v="324" actId="14100"/>
        <pc:sldMkLst>
          <pc:docMk/>
          <pc:sldMk cId="4291832550" sldId="552"/>
        </pc:sldMkLst>
        <pc:grpChg chg="add mod">
          <ac:chgData name="Robert Zwaska" userId="5c729059-44d0-4cdd-879e-1420b0db722c" providerId="ADAL" clId="{4E4186CB-BF8D-4AEE-9B61-FBFD8AEA1682}" dt="2023-04-25T13:08:28.543" v="324" actId="14100"/>
          <ac:grpSpMkLst>
            <pc:docMk/>
            <pc:sldMk cId="4291832550" sldId="552"/>
            <ac:grpSpMk id="2" creationId="{AF2D7E54-BCD6-D705-1EE4-F3263BD9517C}"/>
          </ac:grpSpMkLst>
        </pc:grpChg>
        <pc:picChg chg="mod">
          <ac:chgData name="Robert Zwaska" userId="5c729059-44d0-4cdd-879e-1420b0db722c" providerId="ADAL" clId="{4E4186CB-BF8D-4AEE-9B61-FBFD8AEA1682}" dt="2023-04-25T13:08:28.543" v="324" actId="14100"/>
          <ac:picMkLst>
            <pc:docMk/>
            <pc:sldMk cId="4291832550" sldId="552"/>
            <ac:picMk id="27651" creationId="{00000000-0000-0000-0000-000000000000}"/>
          </ac:picMkLst>
        </pc:picChg>
        <pc:picChg chg="mod">
          <ac:chgData name="Robert Zwaska" userId="5c729059-44d0-4cdd-879e-1420b0db722c" providerId="ADAL" clId="{4E4186CB-BF8D-4AEE-9B61-FBFD8AEA1682}" dt="2023-04-25T13:08:28.543" v="324" actId="14100"/>
          <ac:picMkLst>
            <pc:docMk/>
            <pc:sldMk cId="4291832550" sldId="552"/>
            <ac:picMk id="27652" creationId="{00000000-0000-0000-0000-000000000000}"/>
          </ac:picMkLst>
        </pc:picChg>
        <pc:picChg chg="mod">
          <ac:chgData name="Robert Zwaska" userId="5c729059-44d0-4cdd-879e-1420b0db722c" providerId="ADAL" clId="{4E4186CB-BF8D-4AEE-9B61-FBFD8AEA1682}" dt="2023-04-25T13:08:28.543" v="324" actId="14100"/>
          <ac:picMkLst>
            <pc:docMk/>
            <pc:sldMk cId="4291832550" sldId="552"/>
            <ac:picMk id="27653" creationId="{00000000-0000-0000-0000-000000000000}"/>
          </ac:picMkLst>
        </pc:picChg>
        <pc:picChg chg="mod">
          <ac:chgData name="Robert Zwaska" userId="5c729059-44d0-4cdd-879e-1420b0db722c" providerId="ADAL" clId="{4E4186CB-BF8D-4AEE-9B61-FBFD8AEA1682}" dt="2023-04-25T13:08:28.543" v="324" actId="14100"/>
          <ac:picMkLst>
            <pc:docMk/>
            <pc:sldMk cId="4291832550" sldId="552"/>
            <ac:picMk id="27654" creationId="{00000000-0000-0000-0000-000000000000}"/>
          </ac:picMkLst>
        </pc:picChg>
        <pc:picChg chg="mod">
          <ac:chgData name="Robert Zwaska" userId="5c729059-44d0-4cdd-879e-1420b0db722c" providerId="ADAL" clId="{4E4186CB-BF8D-4AEE-9B61-FBFD8AEA1682}" dt="2023-04-25T13:08:28.543" v="324" actId="14100"/>
          <ac:picMkLst>
            <pc:docMk/>
            <pc:sldMk cId="4291832550" sldId="552"/>
            <ac:picMk id="27655" creationId="{00000000-0000-0000-0000-000000000000}"/>
          </ac:picMkLst>
        </pc:picChg>
      </pc:sldChg>
      <pc:sldChg chg="modSp mod">
        <pc:chgData name="Robert Zwaska" userId="5c729059-44d0-4cdd-879e-1420b0db722c" providerId="ADAL" clId="{4E4186CB-BF8D-4AEE-9B61-FBFD8AEA1682}" dt="2023-04-25T13:07:38.828" v="321" actId="20577"/>
        <pc:sldMkLst>
          <pc:docMk/>
          <pc:sldMk cId="0" sldId="753"/>
        </pc:sldMkLst>
        <pc:spChg chg="mod">
          <ac:chgData name="Robert Zwaska" userId="5c729059-44d0-4cdd-879e-1420b0db722c" providerId="ADAL" clId="{4E4186CB-BF8D-4AEE-9B61-FBFD8AEA1682}" dt="2023-04-25T13:07:38.828" v="321" actId="20577"/>
          <ac:spMkLst>
            <pc:docMk/>
            <pc:sldMk cId="0" sldId="753"/>
            <ac:spMk id="13315" creationId="{00000000-0000-0000-0000-000000000000}"/>
          </ac:spMkLst>
        </pc:spChg>
      </pc:sldChg>
      <pc:sldChg chg="modSp mod">
        <pc:chgData name="Robert Zwaska" userId="5c729059-44d0-4cdd-879e-1420b0db722c" providerId="ADAL" clId="{4E4186CB-BF8D-4AEE-9B61-FBFD8AEA1682}" dt="2023-04-25T13:07:09.152" v="312" actId="27636"/>
        <pc:sldMkLst>
          <pc:docMk/>
          <pc:sldMk cId="2105422847" sldId="1150"/>
        </pc:sldMkLst>
        <pc:spChg chg="mod">
          <ac:chgData name="Robert Zwaska" userId="5c729059-44d0-4cdd-879e-1420b0db722c" providerId="ADAL" clId="{4E4186CB-BF8D-4AEE-9B61-FBFD8AEA1682}" dt="2023-04-25T13:07:09.152" v="312" actId="27636"/>
          <ac:spMkLst>
            <pc:docMk/>
            <pc:sldMk cId="2105422847" sldId="1150"/>
            <ac:spMk id="6" creationId="{00000000-0000-0000-0000-000000000000}"/>
          </ac:spMkLst>
        </pc:spChg>
      </pc:sldChg>
      <pc:sldChg chg="add">
        <pc:chgData name="Robert Zwaska" userId="5c729059-44d0-4cdd-879e-1420b0db722c" providerId="ADAL" clId="{4E4186CB-BF8D-4AEE-9B61-FBFD8AEA1682}" dt="2023-04-25T12:53:55.383" v="1"/>
        <pc:sldMkLst>
          <pc:docMk/>
          <pc:sldMk cId="2476127992" sldId="2091"/>
        </pc:sldMkLst>
      </pc:sldChg>
      <pc:sldChg chg="del">
        <pc:chgData name="Robert Zwaska" userId="5c729059-44d0-4cdd-879e-1420b0db722c" providerId="ADAL" clId="{4E4186CB-BF8D-4AEE-9B61-FBFD8AEA1682}" dt="2023-04-25T12:53:50.658" v="0" actId="2696"/>
        <pc:sldMkLst>
          <pc:docMk/>
          <pc:sldMk cId="2611377697" sldId="2091"/>
        </pc:sldMkLst>
      </pc:sldChg>
      <pc:sldChg chg="addSp delSp modSp del mod">
        <pc:chgData name="Robert Zwaska" userId="5c729059-44d0-4cdd-879e-1420b0db722c" providerId="ADAL" clId="{4E4186CB-BF8D-4AEE-9B61-FBFD8AEA1682}" dt="2023-04-25T13:00:07.056" v="179" actId="47"/>
        <pc:sldMkLst>
          <pc:docMk/>
          <pc:sldMk cId="3555886781" sldId="3705"/>
        </pc:sldMkLst>
        <pc:spChg chg="add del">
          <ac:chgData name="Robert Zwaska" userId="5c729059-44d0-4cdd-879e-1420b0db722c" providerId="ADAL" clId="{4E4186CB-BF8D-4AEE-9B61-FBFD8AEA1682}" dt="2023-04-25T12:55:51.382" v="3" actId="21"/>
          <ac:spMkLst>
            <pc:docMk/>
            <pc:sldMk cId="3555886781" sldId="3705"/>
            <ac:spMk id="6" creationId="{00000000-0000-0000-0000-000000000000}"/>
          </ac:spMkLst>
        </pc:spChg>
        <pc:spChg chg="add del mod">
          <ac:chgData name="Robert Zwaska" userId="5c729059-44d0-4cdd-879e-1420b0db722c" providerId="ADAL" clId="{4E4186CB-BF8D-4AEE-9B61-FBFD8AEA1682}" dt="2023-04-25T12:55:51.382" v="3" actId="21"/>
          <ac:spMkLst>
            <pc:docMk/>
            <pc:sldMk cId="3555886781" sldId="3705"/>
            <ac:spMk id="9" creationId="{789E811D-EC08-042E-A69E-2AF7174802F6}"/>
          </ac:spMkLst>
        </pc:spChg>
      </pc:sldChg>
      <pc:sldChg chg="modSp mod">
        <pc:chgData name="Robert Zwaska" userId="5c729059-44d0-4cdd-879e-1420b0db722c" providerId="ADAL" clId="{4E4186CB-BF8D-4AEE-9B61-FBFD8AEA1682}" dt="2023-04-25T13:04:55.542" v="249" actId="20577"/>
        <pc:sldMkLst>
          <pc:docMk/>
          <pc:sldMk cId="3828354928" sldId="3715"/>
        </pc:sldMkLst>
        <pc:spChg chg="mod">
          <ac:chgData name="Robert Zwaska" userId="5c729059-44d0-4cdd-879e-1420b0db722c" providerId="ADAL" clId="{4E4186CB-BF8D-4AEE-9B61-FBFD8AEA1682}" dt="2023-04-25T13:04:55.542" v="249" actId="20577"/>
          <ac:spMkLst>
            <pc:docMk/>
            <pc:sldMk cId="3828354928" sldId="3715"/>
            <ac:spMk id="2" creationId="{AA2CA2E5-9518-2671-FA3D-040D8DE7DC92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6D49B2-F29F-416C-AE40-F343F547031D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2B6A104E-C90D-4DA3-991E-FC7FE4D3E7D4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b="1" dirty="0">
              <a:solidFill>
                <a:srgbClr val="FFC000"/>
              </a:solidFill>
            </a:rPr>
            <a:t>Booster</a:t>
          </a:r>
        </a:p>
      </dgm:t>
    </dgm:pt>
    <dgm:pt modelId="{F11D77AD-69B4-4BA2-926A-4FB2E2992D40}" type="sibTrans" cxnId="{52A672AA-5354-41EF-A7B8-2B4284C956F9}">
      <dgm:prSet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t="-52090" r="-17000" b="-1940"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Y:\PicBoo21Feb02\DSC00238.JPG"/>
        </a:ext>
      </dgm:extLst>
    </dgm:pt>
    <dgm:pt modelId="{330F8090-DC6E-4122-95B1-02B8A2EB1399}" type="parTrans" cxnId="{52A672AA-5354-41EF-A7B8-2B4284C956F9}">
      <dgm:prSet/>
      <dgm:spPr/>
      <dgm:t>
        <a:bodyPr/>
        <a:lstStyle/>
        <a:p>
          <a:endParaRPr lang="en-US"/>
        </a:p>
      </dgm:t>
    </dgm:pt>
    <dgm:pt modelId="{0EB0BC33-1942-4169-B739-44431DF85D40}" type="pres">
      <dgm:prSet presAssocID="{8B6D49B2-F29F-416C-AE40-F343F547031D}" presName="Name0" presStyleCnt="0">
        <dgm:presLayoutVars>
          <dgm:chMax val="7"/>
          <dgm:chPref val="7"/>
          <dgm:dir/>
        </dgm:presLayoutVars>
      </dgm:prSet>
      <dgm:spPr/>
    </dgm:pt>
    <dgm:pt modelId="{3022B317-5AB8-413A-8C9A-941B2438C6B5}" type="pres">
      <dgm:prSet presAssocID="{8B6D49B2-F29F-416C-AE40-F343F547031D}" presName="Name1" presStyleCnt="0"/>
      <dgm:spPr/>
    </dgm:pt>
    <dgm:pt modelId="{9B3896B7-3E0A-4CF4-AE8B-077B8F8FB760}" type="pres">
      <dgm:prSet presAssocID="{F11D77AD-69B4-4BA2-926A-4FB2E2992D40}" presName="picture_1" presStyleCnt="0"/>
      <dgm:spPr/>
    </dgm:pt>
    <dgm:pt modelId="{6407C461-0AB0-49FA-A749-A81BD93FEE32}" type="pres">
      <dgm:prSet presAssocID="{F11D77AD-69B4-4BA2-926A-4FB2E2992D40}" presName="pictureRepeatNode" presStyleLbl="alignImgPlace1" presStyleIdx="0" presStyleCnt="1" custScaleX="185021" custScaleY="167500" custLinFactNeighborX="13411" custLinFactNeighborY="16871"/>
      <dgm:spPr/>
    </dgm:pt>
    <dgm:pt modelId="{1CACFD39-E6E0-4BAF-A652-A2BA36CB4BD3}" type="pres">
      <dgm:prSet presAssocID="{2B6A104E-C90D-4DA3-991E-FC7FE4D3E7D4}" presName="text_1" presStyleLbl="node1" presStyleIdx="0" presStyleCnt="0" custScaleX="122768" custScaleY="63813" custLinFactNeighborX="50000" custLinFactNeighborY="90154">
        <dgm:presLayoutVars>
          <dgm:bulletEnabled val="1"/>
        </dgm:presLayoutVars>
      </dgm:prSet>
      <dgm:spPr/>
    </dgm:pt>
  </dgm:ptLst>
  <dgm:cxnLst>
    <dgm:cxn modelId="{C19B1E22-BB47-45F1-AF68-3DF0AF77B7BD}" type="presOf" srcId="{2B6A104E-C90D-4DA3-991E-FC7FE4D3E7D4}" destId="{1CACFD39-E6E0-4BAF-A652-A2BA36CB4BD3}" srcOrd="0" destOrd="0" presId="urn:microsoft.com/office/officeart/2008/layout/CircularPictureCallout"/>
    <dgm:cxn modelId="{6575B226-B3FB-411D-91CB-1005FF70A809}" type="presOf" srcId="{8B6D49B2-F29F-416C-AE40-F343F547031D}" destId="{0EB0BC33-1942-4169-B739-44431DF85D40}" srcOrd="0" destOrd="0" presId="urn:microsoft.com/office/officeart/2008/layout/CircularPictureCallout"/>
    <dgm:cxn modelId="{52A672AA-5354-41EF-A7B8-2B4284C956F9}" srcId="{8B6D49B2-F29F-416C-AE40-F343F547031D}" destId="{2B6A104E-C90D-4DA3-991E-FC7FE4D3E7D4}" srcOrd="0" destOrd="0" parTransId="{330F8090-DC6E-4122-95B1-02B8A2EB1399}" sibTransId="{F11D77AD-69B4-4BA2-926A-4FB2E2992D40}"/>
    <dgm:cxn modelId="{36AD59D5-C37C-422C-95BC-739C96C0DEFF}" type="presOf" srcId="{F11D77AD-69B4-4BA2-926A-4FB2E2992D40}" destId="{6407C461-0AB0-49FA-A749-A81BD93FEE32}" srcOrd="0" destOrd="0" presId="urn:microsoft.com/office/officeart/2008/layout/CircularPictureCallout"/>
    <dgm:cxn modelId="{39F5C376-C0F1-433B-977A-57067F460C72}" type="presParOf" srcId="{0EB0BC33-1942-4169-B739-44431DF85D40}" destId="{3022B317-5AB8-413A-8C9A-941B2438C6B5}" srcOrd="0" destOrd="0" presId="urn:microsoft.com/office/officeart/2008/layout/CircularPictureCallout"/>
    <dgm:cxn modelId="{2273B806-BC69-42A2-A107-10A365A987A3}" type="presParOf" srcId="{3022B317-5AB8-413A-8C9A-941B2438C6B5}" destId="{9B3896B7-3E0A-4CF4-AE8B-077B8F8FB760}" srcOrd="0" destOrd="0" presId="urn:microsoft.com/office/officeart/2008/layout/CircularPictureCallout"/>
    <dgm:cxn modelId="{A0AC0594-741E-4A2D-A126-CB6F3029C5A0}" type="presParOf" srcId="{9B3896B7-3E0A-4CF4-AE8B-077B8F8FB760}" destId="{6407C461-0AB0-49FA-A749-A81BD93FEE32}" srcOrd="0" destOrd="0" presId="urn:microsoft.com/office/officeart/2008/layout/CircularPictureCallout"/>
    <dgm:cxn modelId="{EA02BD75-F13B-4E0B-814D-4A092BAFCE7C}" type="presParOf" srcId="{3022B317-5AB8-413A-8C9A-941B2438C6B5}" destId="{1CACFD39-E6E0-4BAF-A652-A2BA36CB4BD3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07C461-0AB0-49FA-A749-A81BD93FEE32}">
      <dsp:nvSpPr>
        <dsp:cNvPr id="0" name=""/>
        <dsp:cNvSpPr/>
      </dsp:nvSpPr>
      <dsp:spPr>
        <a:xfrm>
          <a:off x="191114" y="0"/>
          <a:ext cx="2360648" cy="2137101"/>
        </a:xfrm>
        <a:prstGeom prst="ellipse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t="-52090" r="-17000" b="-194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ACFD39-E6E0-4BAF-A652-A2BA36CB4BD3}">
      <dsp:nvSpPr>
        <dsp:cNvPr id="0" name=""/>
        <dsp:cNvSpPr/>
      </dsp:nvSpPr>
      <dsp:spPr>
        <a:xfrm>
          <a:off x="1182923" y="1563869"/>
          <a:ext cx="1002479" cy="26867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FFC000"/>
              </a:solidFill>
            </a:rPr>
            <a:t>Booster</a:t>
          </a:r>
        </a:p>
      </dsp:txBody>
      <dsp:txXfrm>
        <a:off x="1182923" y="1563869"/>
        <a:ext cx="1002479" cy="2686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1E6434C9-0E08-42C5-B404-C558E18FB4E2}" type="datetimeFigureOut">
              <a:rPr lang="en-US" altLang="en-US"/>
              <a:pPr/>
              <a:t>4/24/2023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DE4E50AE-7BCE-416F-89F1-79D7CF666D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25415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6CE535BE-76DD-4179-B7AC-2E8603DE13D9}" type="datetimeFigureOut">
              <a:rPr lang="en-US" altLang="en-US"/>
              <a:pPr/>
              <a:t>4/24/2023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1B4E76A7-28E5-4F1E-8CA1-DF481970BA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98268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3429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1pPr>
    <a:lvl2pPr marL="342900" algn="l" defTabSz="3429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2pPr>
    <a:lvl3pPr marL="685800" algn="l" defTabSz="3429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3pPr>
    <a:lvl4pPr marL="1028700" algn="l" defTabSz="3429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4pPr>
    <a:lvl5pPr marL="1371600" algn="l" defTabSz="3429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5pPr>
    <a:lvl6pPr marL="17145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5454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17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976641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35966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23148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B2524F-3FEC-40DB-85F0-AFA357599EE1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46009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700 kW in 2012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2624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8850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88156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04997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54797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13E92C3-C020-4C21-9FA3-EF86FA630A67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3315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258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93E9ED0-BF5D-4285-A3BA-5585F015F55A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3316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8DCED38B-1B7B-46FB-A893-2EFD3F934D80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3317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699DB4B-2729-43B3-A7B4-B22C816C6375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3318" name="Text Box 4"/>
          <p:cNvSpPr txBox="1">
            <a:spLocks noChangeArrowheads="1"/>
          </p:cNvSpPr>
          <p:nvPr/>
        </p:nvSpPr>
        <p:spPr bwMode="auto">
          <a:xfrm>
            <a:off x="4398963" y="9555163"/>
            <a:ext cx="3348037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CF6247CC-E094-4877-B520-A1B4DE75C1A3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3319" name="Text Box 5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A05B7C0-50C3-4D5D-B7B2-FDA2FA0EEA29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3320" name="Text Box 6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5A08FE88-E8AD-4B60-8C43-CEFA988E9B7E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3321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22" name="Text Box 8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3623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927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1683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225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392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6584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0680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6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5464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80247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482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emf"/><Relationship Id="rId7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7751"/>
            <a:ext cx="8686800" cy="481304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2" y="782286"/>
            <a:ext cx="8672513" cy="374090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404040"/>
                </a:solidFill>
              </a:defRPr>
            </a:lvl1pPr>
            <a:lvl2pPr>
              <a:defRPr sz="1650">
                <a:solidFill>
                  <a:srgbClr val="404040"/>
                </a:solidFill>
              </a:defRPr>
            </a:lvl2pPr>
            <a:lvl3pPr>
              <a:defRPr sz="1500">
                <a:solidFill>
                  <a:srgbClr val="404040"/>
                </a:solidFill>
              </a:defRPr>
            </a:lvl3pPr>
            <a:lvl4pPr>
              <a:defRPr sz="1350">
                <a:solidFill>
                  <a:srgbClr val="404040"/>
                </a:solidFill>
              </a:defRPr>
            </a:lvl4pPr>
            <a:lvl5pPr marL="1543050" indent="-171450">
              <a:buFont typeface="Arial"/>
              <a:buChar char="•"/>
              <a:defRPr sz="135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750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1" y="324458"/>
            <a:ext cx="8293100" cy="48521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165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57201" y="928689"/>
            <a:ext cx="8293100" cy="363497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4 Feb 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Keith Gollwitzer | Introduction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3080B-B7DD-F94E-BF93-E5AF96AB21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259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7288" y="61912"/>
            <a:ext cx="6297612" cy="619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19125" y="920356"/>
            <a:ext cx="7924800" cy="185023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25" y="2884885"/>
            <a:ext cx="7924800" cy="18514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42667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29EA3C0-F164-4A3A-93AC-A71239E46420}" type="datetime1">
              <a:rPr lang="en-US" smtClean="0"/>
              <a:t>4/24/2023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Lia Merminga |  Fermilab Perspectives  | Snowmass Meeting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0656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71450"/>
            <a:ext cx="7162800" cy="7429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914400" y="1428750"/>
            <a:ext cx="5410200" cy="1943100"/>
          </a:xfrm>
          <a:prstGeom prst="rect">
            <a:avLst/>
          </a:prstGeom>
        </p:spPr>
        <p:txBody>
          <a:bodyPr/>
          <a:lstStyle>
            <a:lvl1pPr marL="211931" indent="-129779" eaLnBrk="1" latinLnBrk="0" hangingPunct="1">
              <a:buFont typeface="Wingdings" pitchFamily="2" charset="2"/>
              <a:buChar char="§"/>
              <a:defRPr/>
            </a:lvl1pPr>
            <a:lvl2pPr marL="431006" indent="-122635" eaLnBrk="1" latinLnBrk="0" hangingPunct="1">
              <a:buFont typeface="Wingdings" pitchFamily="2" charset="2"/>
              <a:buChar char="§"/>
              <a:defRPr/>
            </a:lvl2pPr>
            <a:lvl3pPr marL="641747" indent="-114300" eaLnBrk="1" latinLnBrk="0" hangingPunct="1">
              <a:buFont typeface="Wingdings" pitchFamily="2" charset="2"/>
              <a:buChar char="§"/>
              <a:defRPr/>
            </a:lvl3pPr>
            <a:lvl4pPr marL="817960" indent="-83344" eaLnBrk="1" latinLnBrk="0" hangingPunct="1">
              <a:buFont typeface="Wingdings" pitchFamily="2" charset="2"/>
              <a:buChar char="§"/>
              <a:defRPr/>
            </a:lvl4pPr>
            <a:lvl5pPr marL="984647" indent="-79772" eaLnBrk="1" latinLnBrk="0" hangingPunct="1">
              <a:buFont typeface="Wingdings" pitchFamily="2" charset="2"/>
              <a:buChar char="§"/>
              <a:defRPr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6911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6080295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189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378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566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754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" y="-1"/>
            <a:ext cx="9144001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" name="Picture 2" descr="A view of a city&#10;&#10;Description automatically generated">
            <a:extLst>
              <a:ext uri="{FF2B5EF4-FFF2-40B4-BE49-F238E27FC236}">
                <a16:creationId xmlns:a16="http://schemas.microsoft.com/office/drawing/2014/main" id="{E19ACA47-E1C9-D14E-A205-8CB25298F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5171" b="18952"/>
          <a:stretch/>
        </p:blipFill>
        <p:spPr>
          <a:xfrm>
            <a:off x="-1" y="672701"/>
            <a:ext cx="9144001" cy="2502621"/>
          </a:xfrm>
          <a:prstGeom prst="rect">
            <a:avLst/>
          </a:prstGeom>
        </p:spPr>
      </p:pic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2"/>
            <a:ext cx="6080296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522AF-9EFE-4D25-8693-FAF51B05263F}"/>
              </a:ext>
            </a:extLst>
          </p:cNvPr>
          <p:cNvSpPr txBox="1"/>
          <p:nvPr userDrawn="1"/>
        </p:nvSpPr>
        <p:spPr>
          <a:xfrm>
            <a:off x="6422223" y="3612787"/>
            <a:ext cx="2570803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latin typeface="Helvetica"/>
                <a:cs typeface="Helvetica"/>
              </a:rPr>
              <a:t>A Partnership of: </a:t>
            </a:r>
          </a:p>
          <a:p>
            <a:pPr marL="82154" marR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US/DOE</a:t>
            </a:r>
          </a:p>
          <a:p>
            <a:pPr marL="82154" marR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82154" marR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82154" marR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UK/UKRI-STFC</a:t>
            </a:r>
          </a:p>
          <a:p>
            <a:pPr marL="82154" marR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France/CEA, CNRS/IN2P3</a:t>
            </a:r>
          </a:p>
          <a:p>
            <a:pPr marL="82154" marR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Poland/WUST </a:t>
            </a:r>
            <a:endParaRPr lang="en-US" sz="1200" kern="1200" baseline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4BD724-1E80-4878-9472-027E28C6A7C2}"/>
              </a:ext>
            </a:extLst>
          </p:cNvPr>
          <p:cNvPicPr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5165" y="4706675"/>
            <a:ext cx="253746" cy="157734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872EFF9-AFDE-445C-A3D7-86893885A566}"/>
              </a:ext>
            </a:extLst>
          </p:cNvPr>
          <p:cNvSpPr/>
          <p:nvPr userDrawn="1"/>
        </p:nvSpPr>
        <p:spPr>
          <a:xfrm>
            <a:off x="8500775" y="4141790"/>
            <a:ext cx="240030" cy="157734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A44023-1640-4E23-9B6C-B21D51AC203C}"/>
              </a:ext>
            </a:extLst>
          </p:cNvPr>
          <p:cNvSpPr/>
          <p:nvPr userDrawn="1"/>
        </p:nvSpPr>
        <p:spPr>
          <a:xfrm>
            <a:off x="8500774" y="3947981"/>
            <a:ext cx="240030" cy="157734"/>
          </a:xfrm>
          <a:prstGeom prst="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B91944F-4C95-403D-B21A-07CBC836EB9E}"/>
              </a:ext>
            </a:extLst>
          </p:cNvPr>
          <p:cNvPicPr>
            <a:picLocks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0321" y="3769157"/>
            <a:ext cx="301752" cy="157734"/>
          </a:xfrm>
          <a:prstGeom prst="rect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5EF24C8-38C3-451F-AE2C-C52B4B0C3DF9}"/>
              </a:ext>
            </a:extLst>
          </p:cNvPr>
          <p:cNvSpPr/>
          <p:nvPr userDrawn="1"/>
        </p:nvSpPr>
        <p:spPr>
          <a:xfrm>
            <a:off x="8500775" y="4333002"/>
            <a:ext cx="315468" cy="157734"/>
          </a:xfrm>
          <a:prstGeom prst="rect">
            <a:avLst/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4FF91A-2A51-4F15-9737-050781425D07}"/>
              </a:ext>
            </a:extLst>
          </p:cNvPr>
          <p:cNvSpPr/>
          <p:nvPr userDrawn="1"/>
        </p:nvSpPr>
        <p:spPr>
          <a:xfrm>
            <a:off x="8500321" y="4518542"/>
            <a:ext cx="240030" cy="157734"/>
          </a:xfrm>
          <a:prstGeom prst="rect">
            <a:avLst/>
          </a:prstGeom>
          <a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9834226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4" y="728665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3" indent="-230183">
              <a:defRPr sz="1800">
                <a:solidFill>
                  <a:srgbClr val="505050"/>
                </a:solidFill>
              </a:defRPr>
            </a:lvl1pPr>
            <a:lvl2pPr marL="512750" indent="-230183">
              <a:defRPr sz="1600">
                <a:solidFill>
                  <a:srgbClr val="505050"/>
                </a:solidFill>
              </a:defRPr>
            </a:lvl2pPr>
            <a:lvl3pPr marL="803255" indent="-230183">
              <a:defRPr sz="1500">
                <a:solidFill>
                  <a:srgbClr val="505050"/>
                </a:solidFill>
              </a:defRPr>
            </a:lvl3pPr>
            <a:lvl4pPr marL="1085823" indent="-228594">
              <a:defRPr sz="1400">
                <a:solidFill>
                  <a:srgbClr val="505050"/>
                </a:solidFill>
              </a:defRPr>
            </a:lvl4pPr>
            <a:lvl5pPr marL="1369979" indent="-230183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F00CD-44CB-48BB-BD23-6E74E412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6828" y="4910458"/>
            <a:ext cx="675368" cy="1809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70EB434-436B-4D05-A166-6A951E485EE8}" type="datetime1">
              <a:rPr lang="en-US" smtClean="0"/>
              <a:t>4/24/2023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C78005-5077-434A-80CA-8C55A16B1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Lia Merminga |  Fermilab Perspectives  | Snowmass Meeting</a:t>
            </a:r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4" y="4911373"/>
            <a:ext cx="414338" cy="17796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56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30183" indent="-230183">
              <a:defRPr sz="1800">
                <a:solidFill>
                  <a:srgbClr val="505050"/>
                </a:solidFill>
              </a:defRPr>
            </a:lvl1pPr>
            <a:lvl2pPr marL="512750" indent="-230183">
              <a:defRPr sz="1600">
                <a:solidFill>
                  <a:srgbClr val="505050"/>
                </a:solidFill>
              </a:defRPr>
            </a:lvl2pPr>
            <a:lvl3pPr marL="803255" indent="-230183">
              <a:defRPr sz="1500">
                <a:solidFill>
                  <a:srgbClr val="505050"/>
                </a:solidFill>
              </a:defRPr>
            </a:lvl3pPr>
            <a:lvl4pPr marL="1085823" indent="-228594">
              <a:defRPr sz="1400">
                <a:solidFill>
                  <a:srgbClr val="505050"/>
                </a:solidFill>
              </a:defRPr>
            </a:lvl4pPr>
            <a:lvl5pPr marL="1369979" indent="-230183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6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3" indent="-230183">
              <a:defRPr sz="1800">
                <a:solidFill>
                  <a:srgbClr val="505050"/>
                </a:solidFill>
              </a:defRPr>
            </a:lvl1pPr>
            <a:lvl2pPr marL="512750" indent="-230183">
              <a:defRPr sz="1600">
                <a:solidFill>
                  <a:srgbClr val="505050"/>
                </a:solidFill>
              </a:defRPr>
            </a:lvl2pPr>
            <a:lvl3pPr marL="806430" indent="-228594">
              <a:defRPr sz="1500">
                <a:solidFill>
                  <a:srgbClr val="505050"/>
                </a:solidFill>
              </a:defRPr>
            </a:lvl3pPr>
            <a:lvl4pPr marL="1087411" indent="-228594">
              <a:defRPr sz="1400">
                <a:solidFill>
                  <a:srgbClr val="505050"/>
                </a:solidFill>
              </a:defRPr>
            </a:lvl4pPr>
            <a:lvl5pPr marL="1369979" indent="-228594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3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8" y="4908143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30796C74-DEFF-4DDD-8B1C-A2E2138EB6DD}" type="datetime1">
              <a:rPr lang="en-US" smtClean="0"/>
              <a:t>4/24/2023</a:t>
            </a:fld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1" y="4911154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5F9652E-0045-4B51-A24C-BDFA0BB3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8936" y="4909278"/>
            <a:ext cx="6260399" cy="182155"/>
          </a:xfrm>
        </p:spPr>
        <p:txBody>
          <a:bodyPr/>
          <a:lstStyle/>
          <a:p>
            <a:pPr>
              <a:defRPr/>
            </a:pPr>
            <a:r>
              <a:rPr lang="en-US"/>
              <a:t>Lia Merminga |  Fermilab Perspectives  | Snowmass Meeting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072523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6" y="719140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3" indent="-230183">
              <a:defRPr sz="1800">
                <a:solidFill>
                  <a:srgbClr val="505050"/>
                </a:solidFill>
              </a:defRPr>
            </a:lvl1pPr>
            <a:lvl2pPr marL="514337" indent="-230183">
              <a:defRPr sz="1600">
                <a:solidFill>
                  <a:srgbClr val="505050"/>
                </a:solidFill>
              </a:defRPr>
            </a:lvl2pPr>
            <a:lvl3pPr marL="806430" indent="-228594">
              <a:defRPr sz="1500">
                <a:solidFill>
                  <a:srgbClr val="505050"/>
                </a:solidFill>
              </a:defRPr>
            </a:lvl3pPr>
            <a:lvl4pPr marL="1087411" indent="-228594">
              <a:defRPr sz="1400">
                <a:solidFill>
                  <a:srgbClr val="505050"/>
                </a:solidFill>
              </a:defRPr>
            </a:lvl4pPr>
            <a:lvl5pPr marL="1369979" indent="-228594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8" y="4908143"/>
            <a:ext cx="675368" cy="180975"/>
          </a:xfrm>
          <a:prstGeom prst="rect">
            <a:avLst/>
          </a:prstGeo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1792E64A-DB48-4978-A6B2-6C2552F69AB7}" type="datetime1">
              <a:rPr lang="en-US" smtClean="0"/>
              <a:t>4/24/2023</a:t>
            </a:fld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228601" y="4911154"/>
            <a:ext cx="414338" cy="177964"/>
          </a:xfrm>
          <a:prstGeom prst="rect">
            <a:avLst/>
          </a:prstGeo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BB7ACA4-80DC-41DD-B0E8-371B4DD0B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8936" y="4909278"/>
            <a:ext cx="6260399" cy="182155"/>
          </a:xfrm>
        </p:spPr>
        <p:txBody>
          <a:bodyPr/>
          <a:lstStyle/>
          <a:p>
            <a:pPr>
              <a:defRPr/>
            </a:pPr>
            <a:r>
              <a:rPr lang="en-US"/>
              <a:t>Lia Merminga |  Fermilab Perspectives  | Snowmass Meeting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40022226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8" y="4910458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F02A4985-01D2-4F29-81C6-00CEC9C6B868}" type="datetime1">
              <a:rPr lang="en-US" smtClean="0"/>
              <a:t>4/24/2023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1" y="4911373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E161075-3224-4010-ABDA-A5185F35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8936" y="4909278"/>
            <a:ext cx="6260399" cy="182155"/>
          </a:xfrm>
        </p:spPr>
        <p:txBody>
          <a:bodyPr/>
          <a:lstStyle/>
          <a:p>
            <a:pPr>
              <a:defRPr/>
            </a:pPr>
            <a:r>
              <a:rPr lang="en-US"/>
              <a:t>Lia Merminga |  Fermilab Perspectives  | Snowmass Meeting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7358576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8" y="4910458"/>
            <a:ext cx="675368" cy="180975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B1BD4CC1-2CDF-4112-BC10-7EAD41B5871E}" type="datetime1">
              <a:rPr lang="en-US" smtClean="0"/>
              <a:t>4/24/2023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22250" y="4913469"/>
            <a:ext cx="414338" cy="177964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3" indent="-230183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A471088-6F95-4269-9C96-59C7FA66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8936" y="4909278"/>
            <a:ext cx="6260399" cy="182155"/>
          </a:xfrm>
        </p:spPr>
        <p:txBody>
          <a:bodyPr/>
          <a:lstStyle/>
          <a:p>
            <a:pPr>
              <a:defRPr/>
            </a:pPr>
            <a:r>
              <a:rPr lang="en-US"/>
              <a:t>Lia Merminga |  Fermilab Perspectives  | Snowmass Meeting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985560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3573826"/>
            <a:ext cx="4251960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>
                <a:solidFill>
                  <a:srgbClr val="505050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1" y="3573826"/>
            <a:ext cx="4260850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>
                <a:solidFill>
                  <a:srgbClr val="505050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782773"/>
            <a:ext cx="4251324" cy="2676526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505050"/>
                </a:solidFill>
              </a:defRPr>
            </a:lvl1pPr>
            <a:lvl2pPr>
              <a:defRPr sz="1650">
                <a:solidFill>
                  <a:srgbClr val="505050"/>
                </a:solidFill>
              </a:defRPr>
            </a:lvl2pPr>
            <a:lvl3pPr>
              <a:defRPr sz="1500">
                <a:solidFill>
                  <a:srgbClr val="505050"/>
                </a:solidFill>
              </a:defRPr>
            </a:lvl3pPr>
            <a:lvl4pPr>
              <a:defRPr sz="1350">
                <a:solidFill>
                  <a:srgbClr val="505050"/>
                </a:solidFill>
              </a:defRPr>
            </a:lvl4pPr>
            <a:lvl5pPr marL="1543050" indent="-171450">
              <a:buFont typeface="Arial"/>
              <a:buChar char="•"/>
              <a:defRPr sz="1350">
                <a:solidFill>
                  <a:srgbClr val="505050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2" y="782773"/>
            <a:ext cx="4260851" cy="2676526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505050"/>
                </a:solidFill>
              </a:defRPr>
            </a:lvl1pPr>
            <a:lvl2pPr>
              <a:defRPr sz="1650">
                <a:solidFill>
                  <a:srgbClr val="505050"/>
                </a:solidFill>
              </a:defRPr>
            </a:lvl2pPr>
            <a:lvl3pPr>
              <a:defRPr sz="1500">
                <a:solidFill>
                  <a:srgbClr val="505050"/>
                </a:solidFill>
              </a:defRPr>
            </a:lvl3pPr>
            <a:lvl4pPr>
              <a:defRPr sz="1350">
                <a:solidFill>
                  <a:srgbClr val="505050"/>
                </a:solidFill>
              </a:defRPr>
            </a:lvl4pPr>
            <a:lvl5pPr marL="1543050" indent="-171450">
              <a:buFont typeface="Arial"/>
              <a:buChar char="•"/>
              <a:defRPr sz="1350">
                <a:solidFill>
                  <a:srgbClr val="505050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77751"/>
            <a:ext cx="8686800" cy="481304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7805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8" y="4910458"/>
            <a:ext cx="675368" cy="1809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CA2A44-A6F6-408C-BD74-D8A85537930A}" type="datetime1">
              <a:rPr lang="en-US" smtClean="0"/>
              <a:t>4/24/2023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28601" y="4909278"/>
            <a:ext cx="414338" cy="17796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9E8766BF-8751-4DD6-9C06-35A200CCD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8936" y="4909278"/>
            <a:ext cx="6260399" cy="182155"/>
          </a:xfrm>
        </p:spPr>
        <p:txBody>
          <a:bodyPr/>
          <a:lstStyle/>
          <a:p>
            <a:pPr>
              <a:defRPr/>
            </a:pPr>
            <a:r>
              <a:rPr lang="en-US"/>
              <a:t>Lia Merminga |  Fermilab Perspectives  | Snowmass Meeting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9235069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49269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1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782286"/>
            <a:ext cx="8672513" cy="3740900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404040"/>
                </a:solidFill>
              </a:defRPr>
            </a:lvl1pPr>
            <a:lvl2pPr>
              <a:defRPr sz="1650">
                <a:solidFill>
                  <a:srgbClr val="404040"/>
                </a:solidFill>
              </a:defRPr>
            </a:lvl2pPr>
            <a:lvl3pPr>
              <a:defRPr sz="1500">
                <a:solidFill>
                  <a:srgbClr val="404040"/>
                </a:solidFill>
              </a:defRPr>
            </a:lvl3pPr>
            <a:lvl4pPr>
              <a:defRPr sz="1350">
                <a:solidFill>
                  <a:srgbClr val="404040"/>
                </a:solidFill>
              </a:defRPr>
            </a:lvl4pPr>
            <a:lvl5pPr marL="1543050" indent="-171450">
              <a:buFont typeface="Arial"/>
              <a:buChar char="•"/>
              <a:defRPr sz="135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1613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Date Placeholder 10">
            <a:extLst>
              <a:ext uri="{FF2B5EF4-FFF2-40B4-BE49-F238E27FC236}">
                <a16:creationId xmlns:a16="http://schemas.microsoft.com/office/drawing/2014/main" id="{AA421B9A-C412-4086-98A1-CDEA5D771F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6828" y="4871612"/>
            <a:ext cx="675368" cy="1809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1E0789-CE14-468E-81E7-0A7B3E959186}" type="datetime1">
              <a:rPr lang="en-US" smtClean="0"/>
              <a:t>4/24/2023</a:t>
            </a:fld>
            <a:endParaRPr lang="en-US"/>
          </a:p>
        </p:txBody>
      </p:sp>
      <p:sp>
        <p:nvSpPr>
          <p:cNvPr id="13" name="Footer Placeholder 11">
            <a:extLst>
              <a:ext uri="{FF2B5EF4-FFF2-40B4-BE49-F238E27FC236}">
                <a16:creationId xmlns:a16="http://schemas.microsoft.com/office/drawing/2014/main" id="{5D37AFF1-02DB-4D6A-BEF1-210778924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0602" y="4871613"/>
            <a:ext cx="5538537" cy="18215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Lia Merminga |  Fermilab Perspectives  | Snowmass Meeting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9097564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33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24458"/>
            <a:ext cx="8293100" cy="426951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165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49523" y="4866324"/>
            <a:ext cx="5224409" cy="140494"/>
          </a:xfrm>
        </p:spPr>
        <p:txBody>
          <a:bodyPr/>
          <a:lstStyle/>
          <a:p>
            <a:pPr>
              <a:defRPr/>
            </a:pPr>
            <a:r>
              <a:rPr lang="en-US"/>
              <a:t>Lia Merminga |  Fermilab Perspectives  | Snowmass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9265" y="4866324"/>
            <a:ext cx="525463" cy="140494"/>
          </a:xfr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1" y="928688"/>
            <a:ext cx="8293100" cy="3634979"/>
          </a:xfrm>
          <a:prstGeom prst="rect">
            <a:avLst/>
          </a:prstGeom>
        </p:spPr>
        <p:txBody>
          <a:bodyPr lIns="0" rIns="0"/>
          <a:lstStyle>
            <a:lvl1pPr marL="192020" indent="-198877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Font typeface="Arial"/>
              <a:buChar char="•"/>
              <a:defRPr sz="1650" b="0" i="0">
                <a:solidFill>
                  <a:srgbClr val="63666A"/>
                </a:solidFill>
                <a:latin typeface="Helvetica"/>
              </a:defRPr>
            </a:lvl1pPr>
            <a:lvl2pPr marL="240024" indent="192020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SzPct val="90000"/>
              <a:buFont typeface="Lucida Grande"/>
              <a:buChar char="-"/>
              <a:defRPr sz="1500" b="0" i="0">
                <a:solidFill>
                  <a:srgbClr val="63666A"/>
                </a:solidFill>
                <a:latin typeface="Helvetica"/>
              </a:defRPr>
            </a:lvl2pPr>
            <a:lvl3pPr marL="480048" indent="171446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SzPct val="88000"/>
              <a:buFont typeface="Arial"/>
              <a:buChar char="•"/>
              <a:defRPr sz="1350" b="0" i="0">
                <a:solidFill>
                  <a:srgbClr val="63666A"/>
                </a:solidFill>
                <a:latin typeface="Helvetica"/>
              </a:defRPr>
            </a:lvl3pPr>
            <a:lvl4pPr marL="685783" indent="171446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SzPct val="90000"/>
              <a:buFont typeface="Lucida Grande"/>
              <a:buChar char="-"/>
              <a:defRPr sz="1200" b="0" i="0">
                <a:solidFill>
                  <a:srgbClr val="63666A"/>
                </a:solidFill>
                <a:latin typeface="Helvetica"/>
              </a:defRPr>
            </a:lvl4pPr>
            <a:lvl5pPr marL="857228" indent="144014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SzPct val="88000"/>
              <a:buFont typeface="Arial"/>
              <a:buChar char="•"/>
              <a:defRPr sz="105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8FB8245-C0E1-4471-BB93-7EA3F3DC96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79489" y="4866324"/>
            <a:ext cx="823627" cy="140494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9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1CB3AFB5-E80C-40A2-B457-C89FE31DD345}" type="datetime1">
              <a:rPr lang="en-US" smtClean="0"/>
              <a:t>4/24/2023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965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369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82770"/>
            <a:ext cx="3027894" cy="37457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>
                <a:solidFill>
                  <a:srgbClr val="505050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60" y="782773"/>
            <a:ext cx="5420360" cy="3745706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505050"/>
                </a:solidFill>
              </a:defRPr>
            </a:lvl1pPr>
            <a:lvl2pPr>
              <a:defRPr sz="1650">
                <a:solidFill>
                  <a:srgbClr val="505050"/>
                </a:solidFill>
              </a:defRPr>
            </a:lvl2pPr>
            <a:lvl3pPr>
              <a:defRPr sz="1500">
                <a:solidFill>
                  <a:srgbClr val="505050"/>
                </a:solidFill>
              </a:defRPr>
            </a:lvl3pPr>
            <a:lvl4pPr>
              <a:defRPr sz="1350">
                <a:solidFill>
                  <a:srgbClr val="505050"/>
                </a:solidFill>
              </a:defRPr>
            </a:lvl4pPr>
            <a:lvl5pPr marL="1543050" indent="-171450">
              <a:buFont typeface="Arial"/>
              <a:buChar char="•"/>
              <a:defRPr sz="1350">
                <a:solidFill>
                  <a:srgbClr val="505050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77751"/>
            <a:ext cx="8686800" cy="481304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932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5" y="782770"/>
            <a:ext cx="8700851" cy="2771291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200">
                <a:solidFill>
                  <a:srgbClr val="505050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5" y="3707257"/>
            <a:ext cx="8700851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00">
                <a:solidFill>
                  <a:srgbClr val="505050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77751"/>
            <a:ext cx="8686800" cy="481304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129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3722832"/>
            <a:ext cx="8499231" cy="114693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500">
                <a:solidFill>
                  <a:srgbClr val="004C97"/>
                </a:solidFill>
                <a:latin typeface="Helvetica"/>
              </a:defRPr>
            </a:lvl1pPr>
            <a:lvl2pPr marL="342900" indent="0">
              <a:buFontTx/>
              <a:buNone/>
              <a:defRPr sz="1200">
                <a:solidFill>
                  <a:srgbClr val="2E5286"/>
                </a:solidFill>
                <a:latin typeface="Helvetica"/>
              </a:defRPr>
            </a:lvl2pPr>
            <a:lvl3pPr marL="685800" indent="0">
              <a:buFontTx/>
              <a:buNone/>
              <a:defRPr sz="1200">
                <a:solidFill>
                  <a:srgbClr val="2E5286"/>
                </a:solidFill>
                <a:latin typeface="Helvetica"/>
              </a:defRPr>
            </a:lvl3pPr>
            <a:lvl4pPr marL="1028700" indent="0">
              <a:buFontTx/>
              <a:buNone/>
              <a:defRPr sz="1200">
                <a:solidFill>
                  <a:srgbClr val="2E5286"/>
                </a:solidFill>
                <a:latin typeface="Helvetica"/>
              </a:defRPr>
            </a:lvl4pPr>
            <a:lvl5pPr marL="1371600" indent="0">
              <a:buFontTx/>
              <a:buNone/>
              <a:defRPr sz="12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5" y="2963883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1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1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1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1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965FB60-EBBC-4FFA-B96B-29D9464D30F8}"/>
              </a:ext>
            </a:extLst>
          </p:cNvPr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14-0218-16D.lr.jpg">
            <a:extLst>
              <a:ext uri="{FF2B5EF4-FFF2-40B4-BE49-F238E27FC236}">
                <a16:creationId xmlns:a16="http://schemas.microsoft.com/office/drawing/2014/main" id="{C7B3FC6D-F8B5-44C2-860C-986BC9BD0E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9" name="Picture 18" descr="title_header_16x9.pdf">
            <a:extLst>
              <a:ext uri="{FF2B5EF4-FFF2-40B4-BE49-F238E27FC236}">
                <a16:creationId xmlns:a16="http://schemas.microsoft.com/office/drawing/2014/main" id="{7D6DA3FF-52D0-4F03-B25C-5EE7D89BA3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775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5838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33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24458"/>
            <a:ext cx="8293100" cy="426951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165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1" y="928687"/>
            <a:ext cx="8293100" cy="3634979"/>
          </a:xfrm>
          <a:prstGeom prst="rect">
            <a:avLst/>
          </a:prstGeom>
        </p:spPr>
        <p:txBody>
          <a:bodyPr lIns="0" rIns="0"/>
          <a:lstStyle>
            <a:lvl1pPr marL="192024" indent="-19888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650" b="0" i="0">
                <a:solidFill>
                  <a:srgbClr val="63666A"/>
                </a:solidFill>
                <a:latin typeface="Helvetica"/>
              </a:defRPr>
            </a:lvl1pPr>
            <a:lvl2pPr marL="240030" indent="192024">
              <a:lnSpc>
                <a:spcPct val="100000"/>
              </a:lnSpc>
              <a:spcBef>
                <a:spcPts val="774"/>
              </a:spcBef>
              <a:spcAft>
                <a:spcPts val="0"/>
              </a:spcAft>
              <a:buSzPct val="90000"/>
              <a:buFont typeface="Lucida Grande"/>
              <a:buChar char="-"/>
              <a:defRPr sz="1500" b="0" i="0">
                <a:solidFill>
                  <a:srgbClr val="63666A"/>
                </a:solidFill>
                <a:latin typeface="Helvetica"/>
              </a:defRPr>
            </a:lvl2pPr>
            <a:lvl3pPr marL="480060" indent="171450">
              <a:lnSpc>
                <a:spcPct val="100000"/>
              </a:lnSpc>
              <a:spcBef>
                <a:spcPts val="774"/>
              </a:spcBef>
              <a:spcAft>
                <a:spcPts val="0"/>
              </a:spcAft>
              <a:buSzPct val="88000"/>
              <a:buFont typeface="Arial"/>
              <a:buChar char="•"/>
              <a:defRPr sz="1350" b="0" i="0">
                <a:solidFill>
                  <a:srgbClr val="63666A"/>
                </a:solidFill>
                <a:latin typeface="Helvetica"/>
              </a:defRPr>
            </a:lvl3pPr>
            <a:lvl4pPr marL="685800" indent="171450">
              <a:lnSpc>
                <a:spcPct val="100000"/>
              </a:lnSpc>
              <a:spcBef>
                <a:spcPts val="774"/>
              </a:spcBef>
              <a:spcAft>
                <a:spcPts val="0"/>
              </a:spcAft>
              <a:buSzPct val="90000"/>
              <a:buFont typeface="Lucida Grande"/>
              <a:buChar char="-"/>
              <a:defRPr sz="1200" b="0" i="0">
                <a:solidFill>
                  <a:srgbClr val="63666A"/>
                </a:solidFill>
                <a:latin typeface="Helvetica"/>
              </a:defRPr>
            </a:lvl4pPr>
            <a:lvl5pPr marL="857250" indent="144018">
              <a:lnSpc>
                <a:spcPct val="100000"/>
              </a:lnSpc>
              <a:spcBef>
                <a:spcPts val="774"/>
              </a:spcBef>
              <a:spcAft>
                <a:spcPts val="0"/>
              </a:spcAft>
              <a:buSzPct val="88000"/>
              <a:buFont typeface="Arial"/>
              <a:buChar char="•"/>
              <a:defRPr sz="105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3244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2" y="728665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505050"/>
                </a:solidFill>
              </a:defRPr>
            </a:lvl1pPr>
            <a:lvl2pPr>
              <a:defRPr sz="1650">
                <a:solidFill>
                  <a:srgbClr val="505050"/>
                </a:solidFill>
              </a:defRPr>
            </a:lvl2pPr>
            <a:lvl3pPr>
              <a:defRPr sz="1500">
                <a:solidFill>
                  <a:srgbClr val="505050"/>
                </a:solidFill>
              </a:defRPr>
            </a:lvl3pPr>
            <a:lvl4pPr>
              <a:defRPr sz="1350">
                <a:solidFill>
                  <a:srgbClr val="505050"/>
                </a:solidFill>
              </a:defRPr>
            </a:lvl4pPr>
            <a:lvl5pPr marL="1543050" indent="-171450">
              <a:buFont typeface="Arial"/>
              <a:buChar char="•"/>
              <a:defRPr sz="135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6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1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500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67290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228600" y="4878160"/>
            <a:ext cx="410792" cy="18097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fld id="{DBE546E4-9F3C-4432-BB6F-B8C627F3D857}" type="slidenum">
              <a:rPr lang="en-US" sz="825" smtClean="0">
                <a:latin typeface="Helvetica" panose="020B0604020202020204" pitchFamily="34" charset="0"/>
                <a:cs typeface="Helvetica" panose="020B0604020202020204" pitchFamily="34" charset="0"/>
              </a:rPr>
              <a:t>‹#›</a:t>
            </a:fld>
            <a:endParaRPr lang="en-US" sz="825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" name="Footer Placeholder 4"/>
          <p:cNvSpPr txBox="1">
            <a:spLocks/>
          </p:cNvSpPr>
          <p:nvPr userDrawn="1"/>
        </p:nvSpPr>
        <p:spPr bwMode="auto">
          <a:xfrm>
            <a:off x="1953982" y="4856133"/>
            <a:ext cx="5373688" cy="1809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sz="825" dirty="0">
                <a:latin typeface="Helvetica" panose="020B0604020202020204" pitchFamily="34" charset="0"/>
                <a:cs typeface="Helvetica" panose="020B0604020202020204" pitchFamily="34" charset="0"/>
              </a:rPr>
              <a:t>R. Zwaska | Welcome to Fermilab | EPICS Collaboration Meeting</a:t>
            </a:r>
          </a:p>
        </p:txBody>
      </p:sp>
      <p:sp>
        <p:nvSpPr>
          <p:cNvPr id="14" name="Date Placeholder 9"/>
          <p:cNvSpPr txBox="1">
            <a:spLocks/>
          </p:cNvSpPr>
          <p:nvPr userDrawn="1"/>
        </p:nvSpPr>
        <p:spPr>
          <a:xfrm>
            <a:off x="877657" y="4878160"/>
            <a:ext cx="1076325" cy="180975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en-US" altLang="en-US" sz="825" dirty="0">
                <a:latin typeface="Helvetica" panose="020B0604020202020204" pitchFamily="34" charset="0"/>
                <a:cs typeface="Helvetica" panose="020B0604020202020204" pitchFamily="34" charset="0"/>
              </a:rPr>
              <a:t>2023.04.24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E834ED3-B0C3-40AC-BECE-90D8C4F332B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D7956F9-3F55-4C2A-A549-B373A914AB4F}"/>
                </a:ext>
              </a:extLst>
            </p:cNvPr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>
              <a:extLst>
                <a:ext uri="{FF2B5EF4-FFF2-40B4-BE49-F238E27FC236}">
                  <a16:creationId xmlns:a16="http://schemas.microsoft.com/office/drawing/2014/main" id="{D151B18F-9937-4634-9CF1-5752190C5BD8}"/>
                </a:ext>
              </a:extLst>
            </p:cNvPr>
            <p:cNvPicPr>
              <a:picLocks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  <p:sldLayoutId id="2147484079" r:id="rId2"/>
    <p:sldLayoutId id="2147484080" r:id="rId3"/>
    <p:sldLayoutId id="2147484081" r:id="rId4"/>
    <p:sldLayoutId id="2147484094" r:id="rId5"/>
    <p:sldLayoutId id="2147484098" r:id="rId6"/>
    <p:sldLayoutId id="2147484099" r:id="rId7"/>
    <p:sldLayoutId id="2147484102" r:id="rId8"/>
    <p:sldLayoutId id="2147484103" r:id="rId9"/>
    <p:sldLayoutId id="2147484106" r:id="rId10"/>
    <p:sldLayoutId id="2147484107" r:id="rId11"/>
    <p:sldLayoutId id="2147484109" r:id="rId12"/>
    <p:sldLayoutId id="2147484121" r:id="rId13"/>
  </p:sldLayoutIdLst>
  <p:hf hdr="0" ftr="0"/>
  <p:txStyles>
    <p:titleStyle>
      <a:lvl1pPr algn="l" defTabSz="342900" rtl="0" eaLnBrk="1" fontAlgn="base" hangingPunct="1">
        <a:spcBef>
          <a:spcPct val="0"/>
        </a:spcBef>
        <a:spcAft>
          <a:spcPct val="0"/>
        </a:spcAft>
        <a:defRPr sz="1275" b="1" kern="1200">
          <a:solidFill>
            <a:srgbClr val="074184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342900" rtl="0" eaLnBrk="1" fontAlgn="base" hangingPunct="1">
        <a:spcBef>
          <a:spcPct val="0"/>
        </a:spcBef>
        <a:spcAft>
          <a:spcPct val="0"/>
        </a:spcAft>
        <a:defRPr sz="1275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342900" rtl="0" eaLnBrk="1" fontAlgn="base" hangingPunct="1">
        <a:spcBef>
          <a:spcPct val="0"/>
        </a:spcBef>
        <a:spcAft>
          <a:spcPct val="0"/>
        </a:spcAft>
        <a:defRPr sz="1275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342900" rtl="0" eaLnBrk="1" fontAlgn="base" hangingPunct="1">
        <a:spcBef>
          <a:spcPct val="0"/>
        </a:spcBef>
        <a:spcAft>
          <a:spcPct val="0"/>
        </a:spcAft>
        <a:defRPr sz="1275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342900" rtl="0" eaLnBrk="1" fontAlgn="base" hangingPunct="1">
        <a:spcBef>
          <a:spcPct val="0"/>
        </a:spcBef>
        <a:spcAft>
          <a:spcPct val="0"/>
        </a:spcAft>
        <a:defRPr sz="1275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3429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6858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0287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3716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57175" indent="-257175" algn="l" defTabSz="3429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1pPr>
      <a:lvl2pPr marL="557213" indent="-214313" algn="l" defTabSz="3429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2pPr>
      <a:lvl3pPr marL="857250" indent="-171450" algn="l" defTabSz="3429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05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3pPr>
      <a:lvl4pPr marL="1200150" indent="-171450" algn="l" defTabSz="3429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9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4pPr>
      <a:lvl5pPr marL="1543050" indent="-171450" algn="l" defTabSz="3429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9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8936" y="4909278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Lia Merminga |  Fermilab Perspectives  | Snowmass Meeting</a:t>
            </a:r>
            <a:endParaRPr lang="en-US" b="1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7" y="3358115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240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22250" y="4850200"/>
            <a:ext cx="7954085" cy="10325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3075" y="4672161"/>
            <a:ext cx="683042" cy="356078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0DBC688-4F30-40E8-BBB5-F107F1D3ED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4909278"/>
            <a:ext cx="681381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F5711770-D31B-491C-A7B8-470786208EFA}" type="datetime1">
              <a:rPr lang="en-US" smtClean="0"/>
              <a:t>4/24/2023</a:t>
            </a:fld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246728A-CF4F-487F-8DEA-58E9F682B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2" y="4912290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517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1" r:id="rId1"/>
    <p:sldLayoutId id="2147484112" r:id="rId2"/>
    <p:sldLayoutId id="2147484113" r:id="rId3"/>
    <p:sldLayoutId id="2147484114" r:id="rId4"/>
    <p:sldLayoutId id="2147484115" r:id="rId5"/>
    <p:sldLayoutId id="2147484116" r:id="rId6"/>
    <p:sldLayoutId id="2147484117" r:id="rId7"/>
    <p:sldLayoutId id="2147484118" r:id="rId8"/>
    <p:sldLayoutId id="2147484119" r:id="rId9"/>
    <p:sldLayoutId id="2147484120" r:id="rId10"/>
  </p:sldLayoutIdLst>
  <p:hf hdr="0"/>
  <p:txStyles>
    <p:titleStyle>
      <a:lvl1pPr algn="l" defTabSz="457189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189"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378"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566"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754" algn="l" defTabSz="457189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892" indent="-342892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31" indent="-285743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2972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160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348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1.png"/><Relationship Id="rId4" Type="http://schemas.openxmlformats.org/officeDocument/2006/relationships/image" Target="../media/image6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3.pn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18" Type="http://schemas.openxmlformats.org/officeDocument/2006/relationships/image" Target="../media/image100.png"/><Relationship Id="rId3" Type="http://schemas.openxmlformats.org/officeDocument/2006/relationships/image" Target="../media/image85.jpe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17" Type="http://schemas.openxmlformats.org/officeDocument/2006/relationships/image" Target="../media/image99.png"/><Relationship Id="rId2" Type="http://schemas.openxmlformats.org/officeDocument/2006/relationships/image" Target="../media/image84.png"/><Relationship Id="rId16" Type="http://schemas.openxmlformats.org/officeDocument/2006/relationships/image" Target="../media/image98.png"/><Relationship Id="rId20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5" Type="http://schemas.openxmlformats.org/officeDocument/2006/relationships/image" Target="../media/image97.png"/><Relationship Id="rId10" Type="http://schemas.openxmlformats.org/officeDocument/2006/relationships/image" Target="../media/image92.gif"/><Relationship Id="rId19" Type="http://schemas.openxmlformats.org/officeDocument/2006/relationships/image" Target="../media/image101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Relationship Id="rId14" Type="http://schemas.openxmlformats.org/officeDocument/2006/relationships/image" Target="../media/image9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1.jp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e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emf"/><Relationship Id="rId11" Type="http://schemas.openxmlformats.org/officeDocument/2006/relationships/image" Target="../media/image116.emf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15.emf"/><Relationship Id="rId4" Type="http://schemas.openxmlformats.org/officeDocument/2006/relationships/image" Target="../media/image112.emf"/><Relationship Id="rId9" Type="http://schemas.openxmlformats.org/officeDocument/2006/relationships/oleObject" Target="../embeddings/oleObject5.bin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3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4.gif"/><Relationship Id="rId9" Type="http://schemas.microsoft.com/office/2007/relationships/diagramDrawing" Target="../diagrams/drawing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altLang="en-US" dirty="0">
              <a:latin typeface="Helvetica" pitchFamily="124" charset="0"/>
            </a:endParaRPr>
          </a:p>
          <a:p>
            <a:r>
              <a:rPr lang="en-US" altLang="en-US" dirty="0">
                <a:latin typeface="Helvetica" pitchFamily="124" charset="0"/>
              </a:rPr>
              <a:t>Robert Zwaska </a:t>
            </a:r>
          </a:p>
          <a:p>
            <a:r>
              <a:rPr lang="en-US" altLang="en-US" dirty="0">
                <a:latin typeface="Helvetica" pitchFamily="124" charset="0"/>
              </a:rPr>
              <a:t>24 April 2023</a:t>
            </a:r>
          </a:p>
          <a:p>
            <a:r>
              <a:rPr lang="en-US" altLang="en-US" dirty="0">
                <a:latin typeface="Helvetica" pitchFamily="124" charset="0"/>
              </a:rPr>
              <a:t>EPICS Collaboration Meeting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41925" y="3167083"/>
            <a:ext cx="8499232" cy="752287"/>
          </a:xfrm>
        </p:spPr>
        <p:txBody>
          <a:bodyPr>
            <a:normAutofit/>
          </a:bodyPr>
          <a:lstStyle/>
          <a:p>
            <a:pPr algn="l"/>
            <a:r>
              <a:rPr lang="en-US" sz="1800" b="0" i="0" u="none" strike="noStrike" baseline="0" dirty="0">
                <a:latin typeface="ArialNarrow"/>
              </a:rPr>
              <a:t>Welcome to Fermilab and the Fermilab Accelerator Complex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757997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22638" y="55657"/>
            <a:ext cx="8738482" cy="1085850"/>
          </a:xfrm>
        </p:spPr>
        <p:txBody>
          <a:bodyPr/>
          <a:lstStyle/>
          <a:p>
            <a:r>
              <a:rPr lang="en-US" altLang="en-US" sz="1800" dirty="0"/>
              <a:t>The NuMI Facility: </a:t>
            </a:r>
            <a:r>
              <a:rPr lang="en-US" altLang="en-US" sz="2100" dirty="0"/>
              <a:t>“Neutrinos (</a:t>
            </a:r>
            <a:r>
              <a:rPr lang="el-GR" altLang="en-US" sz="2100" dirty="0"/>
              <a:t>ν</a:t>
            </a:r>
            <a:r>
              <a:rPr lang="en-US" altLang="en-US" sz="2100" dirty="0"/>
              <a:t> –&gt; </a:t>
            </a:r>
            <a:r>
              <a:rPr lang="en-US" altLang="en-US" sz="2100" dirty="0">
                <a:solidFill>
                  <a:srgbClr val="00B050"/>
                </a:solidFill>
              </a:rPr>
              <a:t>Nu</a:t>
            </a:r>
            <a:r>
              <a:rPr lang="en-US" altLang="en-US" sz="2100" dirty="0"/>
              <a:t>) at the </a:t>
            </a:r>
            <a:r>
              <a:rPr lang="en-US" altLang="en-US" sz="2100" dirty="0">
                <a:solidFill>
                  <a:srgbClr val="00B050"/>
                </a:solidFill>
              </a:rPr>
              <a:t>M</a:t>
            </a:r>
            <a:r>
              <a:rPr lang="en-US" altLang="en-US" sz="2100" dirty="0"/>
              <a:t>ain </a:t>
            </a:r>
            <a:r>
              <a:rPr lang="en-US" altLang="en-US" sz="2100" dirty="0">
                <a:solidFill>
                  <a:srgbClr val="00B050"/>
                </a:solidFill>
              </a:rPr>
              <a:t>I</a:t>
            </a:r>
            <a:r>
              <a:rPr lang="en-US" altLang="en-US" sz="2100" dirty="0"/>
              <a:t>njector”</a:t>
            </a:r>
          </a:p>
        </p:txBody>
      </p:sp>
      <p:sp>
        <p:nvSpPr>
          <p:cNvPr id="313347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300251" y="660284"/>
            <a:ext cx="4671799" cy="3128285"/>
          </a:xfrm>
        </p:spPr>
        <p:txBody>
          <a:bodyPr>
            <a:normAutofit/>
          </a:bodyPr>
          <a:lstStyle/>
          <a:p>
            <a:r>
              <a:rPr lang="en-US" altLang="en-US" sz="1500" dirty="0">
                <a:sym typeface="Symbol" panose="05050102010706020507" pitchFamily="18" charset="2"/>
              </a:rPr>
              <a:t>Intense muon-neutrino beam directed towards Minnesota</a:t>
            </a:r>
          </a:p>
          <a:p>
            <a:r>
              <a:rPr lang="en-US" altLang="en-US" sz="1500" dirty="0">
                <a:sym typeface="Symbol" panose="05050102010706020507" pitchFamily="18" charset="2"/>
              </a:rPr>
              <a:t>Main Injector supplies 50–70e12 120GeV protons every 1.2 seconds</a:t>
            </a:r>
          </a:p>
          <a:p>
            <a:pPr lvl="1"/>
            <a:r>
              <a:rPr lang="en-US" altLang="en-US" sz="1350" dirty="0">
                <a:sym typeface="Symbol" panose="05050102010706020507" pitchFamily="18" charset="2"/>
              </a:rPr>
              <a:t>Designed for 400 kW, operated up to 900 kW</a:t>
            </a:r>
          </a:p>
          <a:p>
            <a:pPr lvl="1"/>
            <a:r>
              <a:rPr lang="en-US" altLang="en-US" sz="1350" dirty="0">
                <a:sym typeface="Symbol" panose="05050102010706020507" pitchFamily="18" charset="2"/>
              </a:rPr>
              <a:t>Multiple upgrade projects to 1 MW</a:t>
            </a:r>
          </a:p>
          <a:p>
            <a:r>
              <a:rPr lang="en-US" altLang="en-US" sz="1500" dirty="0">
                <a:sym typeface="Symbol" panose="05050102010706020507" pitchFamily="18" charset="2"/>
              </a:rPr>
              <a:t>Each pulse produces about 2x10</a:t>
            </a:r>
            <a:r>
              <a:rPr lang="en-US" altLang="en-US" sz="1500" baseline="30000" dirty="0">
                <a:sym typeface="Symbol" panose="05050102010706020507" pitchFamily="18" charset="2"/>
              </a:rPr>
              <a:t>14</a:t>
            </a:r>
            <a:r>
              <a:rPr lang="en-US" altLang="en-US" sz="1500" dirty="0">
                <a:sym typeface="Symbol" panose="05050102010706020507" pitchFamily="18" charset="2"/>
              </a:rPr>
              <a:t> </a:t>
            </a:r>
            <a:r>
              <a:rPr lang="el-GR" altLang="en-US" sz="1500" dirty="0">
                <a:sym typeface="Symbol" panose="05050102010706020507" pitchFamily="18" charset="2"/>
              </a:rPr>
              <a:t>ν </a:t>
            </a:r>
            <a:r>
              <a:rPr lang="en-US" altLang="en-US" sz="1500" baseline="-25000" dirty="0">
                <a:sym typeface="Symbol" panose="05050102010706020507" pitchFamily="18" charset="2"/>
              </a:rPr>
              <a:t></a:t>
            </a:r>
          </a:p>
          <a:p>
            <a:pPr lvl="1"/>
            <a:r>
              <a:rPr lang="en-US" altLang="en-US" sz="1350" dirty="0">
                <a:sym typeface="Symbol" panose="05050102010706020507" pitchFamily="18" charset="2"/>
              </a:rPr>
              <a:t>~ 20,000,000 Pulses per year</a:t>
            </a:r>
          </a:p>
          <a:p>
            <a:pPr lvl="1"/>
            <a:r>
              <a:rPr lang="en-US" altLang="en-US" sz="1350" dirty="0">
                <a:sym typeface="Symbol" panose="05050102010706020507" pitchFamily="18" charset="2"/>
              </a:rPr>
              <a:t>Direct beam 3</a:t>
            </a:r>
            <a:r>
              <a:rPr lang="en-US" altLang="en-US" sz="1350" baseline="30000" dirty="0">
                <a:sym typeface="Symbol" panose="05050102010706020507" pitchFamily="18" charset="2"/>
              </a:rPr>
              <a:t>o</a:t>
            </a:r>
            <a:r>
              <a:rPr lang="en-US" altLang="en-US" sz="1350" dirty="0">
                <a:sym typeface="Symbol" panose="05050102010706020507" pitchFamily="18" charset="2"/>
              </a:rPr>
              <a:t> down</a:t>
            </a:r>
          </a:p>
          <a:p>
            <a:r>
              <a:rPr lang="en-US" altLang="en-US" sz="1500" dirty="0">
                <a:sym typeface="Symbol" panose="05050102010706020507" pitchFamily="18" charset="2"/>
              </a:rPr>
              <a:t>Commissioned in 2005, expect to run to ~ 2027</a:t>
            </a:r>
          </a:p>
          <a:p>
            <a:endParaRPr lang="en-US" altLang="en-US" sz="1500" baseline="-25000" dirty="0">
              <a:sym typeface="Symbol" panose="05050102010706020507" pitchFamily="18" charset="2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94213" y="3943350"/>
            <a:ext cx="4060030" cy="1200150"/>
            <a:chOff x="201613" y="5257800"/>
            <a:chExt cx="5413374" cy="1600200"/>
          </a:xfrm>
        </p:grpSpPr>
        <p:grpSp>
          <p:nvGrpSpPr>
            <p:cNvPr id="7" name="Group 14"/>
            <p:cNvGrpSpPr>
              <a:grpSpLocks/>
            </p:cNvGrpSpPr>
            <p:nvPr/>
          </p:nvGrpSpPr>
          <p:grpSpPr bwMode="auto">
            <a:xfrm>
              <a:off x="201613" y="5257800"/>
              <a:ext cx="5413374" cy="1600200"/>
              <a:chOff x="127" y="3312"/>
              <a:chExt cx="3410" cy="1008"/>
            </a:xfrm>
          </p:grpSpPr>
          <p:sp>
            <p:nvSpPr>
              <p:cNvPr id="10" name="Text Box 15"/>
              <p:cNvSpPr txBox="1">
                <a:spLocks noChangeArrowheads="1"/>
              </p:cNvSpPr>
              <p:nvPr/>
            </p:nvSpPr>
            <p:spPr bwMode="auto">
              <a:xfrm>
                <a:off x="240" y="3360"/>
                <a:ext cx="1632" cy="252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>
                <a:spAutoFit/>
              </a:bodyPr>
              <a:lstStyle/>
              <a:p>
                <a:pPr algn="l" eaLnBrk="0" hangingPunct="0">
                  <a:spcBef>
                    <a:spcPct val="50000"/>
                  </a:spcBef>
                </a:pPr>
                <a:r>
                  <a:rPr lang="en-US" sz="1350" dirty="0">
                    <a:solidFill>
                      <a:schemeClr val="accent2"/>
                    </a:solidFill>
                    <a:latin typeface="Times" pitchFamily="18" charset="0"/>
                  </a:rPr>
                  <a:t>Near Detectors</a:t>
                </a:r>
                <a:endParaRPr lang="en-US" sz="1350" dirty="0">
                  <a:latin typeface="Times" pitchFamily="18" charset="0"/>
                </a:endParaRPr>
              </a:p>
            </p:txBody>
          </p:sp>
          <p:sp>
            <p:nvSpPr>
              <p:cNvPr id="11" name="Text Box 16"/>
              <p:cNvSpPr txBox="1">
                <a:spLocks noChangeArrowheads="1"/>
              </p:cNvSpPr>
              <p:nvPr/>
            </p:nvSpPr>
            <p:spPr bwMode="auto">
              <a:xfrm>
                <a:off x="1776" y="3312"/>
                <a:ext cx="1761" cy="427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square">
                <a:spAutoFit/>
              </a:bodyPr>
              <a:lstStyle/>
              <a:p>
                <a:pPr algn="l" eaLnBrk="0" hangingPunct="0">
                  <a:spcBef>
                    <a:spcPct val="50000"/>
                  </a:spcBef>
                </a:pPr>
                <a:r>
                  <a:rPr lang="en-US" sz="1350" dirty="0">
                    <a:solidFill>
                      <a:srgbClr val="FF0000"/>
                    </a:solidFill>
                  </a:rPr>
                  <a:t>Far Detectors: 5400 tons &amp;</a:t>
                </a:r>
                <a:br>
                  <a:rPr lang="en-US" sz="1350" dirty="0">
                    <a:solidFill>
                      <a:srgbClr val="FF0000"/>
                    </a:solidFill>
                  </a:rPr>
                </a:br>
                <a:r>
                  <a:rPr lang="en-US" sz="1350" dirty="0">
                    <a:solidFill>
                      <a:srgbClr val="FF0000"/>
                    </a:solidFill>
                  </a:rPr>
                  <a:t>			14000 tons</a:t>
                </a:r>
              </a:p>
            </p:txBody>
          </p:sp>
          <p:pic>
            <p:nvPicPr>
              <p:cNvPr id="12" name="Picture 17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27" y="3675"/>
                <a:ext cx="3089" cy="645"/>
              </a:xfrm>
              <a:prstGeom prst="rect">
                <a:avLst/>
              </a:prstGeom>
              <a:noFill/>
            </p:spPr>
          </p:pic>
          <p:sp>
            <p:nvSpPr>
              <p:cNvPr id="13" name="Line 18"/>
              <p:cNvSpPr>
                <a:spLocks noChangeShapeType="1"/>
              </p:cNvSpPr>
              <p:nvPr/>
            </p:nvSpPr>
            <p:spPr bwMode="auto">
              <a:xfrm flipH="1">
                <a:off x="863" y="3598"/>
                <a:ext cx="98" cy="242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 type="none" w="sm" len="sm"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sz="1350"/>
              </a:p>
            </p:txBody>
          </p:sp>
          <p:sp>
            <p:nvSpPr>
              <p:cNvPr id="14" name="Line 19"/>
              <p:cNvSpPr>
                <a:spLocks noChangeShapeType="1"/>
              </p:cNvSpPr>
              <p:nvPr/>
            </p:nvSpPr>
            <p:spPr bwMode="auto">
              <a:xfrm flipH="1">
                <a:off x="2400" y="3552"/>
                <a:ext cx="96" cy="24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none" w="sm" len="sm"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sz="1350"/>
              </a:p>
            </p:txBody>
          </p:sp>
          <p:sp>
            <p:nvSpPr>
              <p:cNvPr id="15" name="Line 20"/>
              <p:cNvSpPr>
                <a:spLocks noChangeShapeType="1"/>
              </p:cNvSpPr>
              <p:nvPr/>
            </p:nvSpPr>
            <p:spPr bwMode="auto">
              <a:xfrm flipV="1">
                <a:off x="816" y="3744"/>
                <a:ext cx="2304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sz="1350"/>
              </a:p>
            </p:txBody>
          </p:sp>
          <p:sp>
            <p:nvSpPr>
              <p:cNvPr id="16" name="Line 21"/>
              <p:cNvSpPr>
                <a:spLocks noChangeShapeType="1"/>
              </p:cNvSpPr>
              <p:nvPr/>
            </p:nvSpPr>
            <p:spPr bwMode="auto">
              <a:xfrm>
                <a:off x="816" y="3888"/>
                <a:ext cx="2352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sz="1350"/>
              </a:p>
            </p:txBody>
          </p:sp>
        </p:grpSp>
        <p:sp>
          <p:nvSpPr>
            <p:cNvPr id="8" name="Rectangle 23"/>
            <p:cNvSpPr>
              <a:spLocks noChangeArrowheads="1"/>
            </p:cNvSpPr>
            <p:nvPr/>
          </p:nvSpPr>
          <p:spPr bwMode="auto">
            <a:xfrm>
              <a:off x="2533650" y="6272213"/>
              <a:ext cx="114300" cy="176212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350"/>
            </a:p>
          </p:txBody>
        </p:sp>
        <p:sp>
          <p:nvSpPr>
            <p:cNvPr id="9" name="Text Box 24"/>
            <p:cNvSpPr txBox="1">
              <a:spLocks noChangeArrowheads="1"/>
            </p:cNvSpPr>
            <p:nvPr/>
          </p:nvSpPr>
          <p:spPr bwMode="auto">
            <a:xfrm>
              <a:off x="2431580" y="6174708"/>
              <a:ext cx="466725" cy="38472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1275" b="1" dirty="0">
                  <a:solidFill>
                    <a:srgbClr val="404040"/>
                  </a:solidFill>
                  <a:latin typeface="Century Schoolbook" pitchFamily="18" charset="0"/>
                  <a:ea typeface="Arial Unicode MS" pitchFamily="34" charset="-128"/>
                  <a:cs typeface="Arial Unicode MS" pitchFamily="34" charset="-128"/>
                </a:rPr>
                <a:t>5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4819747-6648-41C7-A7E7-D9977BC6195C}"/>
              </a:ext>
            </a:extLst>
          </p:cNvPr>
          <p:cNvGrpSpPr/>
          <p:nvPr/>
        </p:nvGrpSpPr>
        <p:grpSpPr>
          <a:xfrm>
            <a:off x="5044329" y="925445"/>
            <a:ext cx="3690293" cy="4220766"/>
            <a:chOff x="4052888" y="1035050"/>
            <a:chExt cx="5091112" cy="5822950"/>
          </a:xfrm>
        </p:grpSpPr>
        <p:pic>
          <p:nvPicPr>
            <p:cNvPr id="19" name="Picture 2" descr="Map_Fermi_Soudan">
              <a:extLst>
                <a:ext uri="{FF2B5EF4-FFF2-40B4-BE49-F238E27FC236}">
                  <a16:creationId xmlns:a16="http://schemas.microsoft.com/office/drawing/2014/main" id="{ADED4952-3A6F-4619-A24A-684E2BBCFF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BFFFE"/>
                </a:clrFrom>
                <a:clrTo>
                  <a:srgbClr val="FBFF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052888" y="1219200"/>
              <a:ext cx="5091112" cy="5638800"/>
            </a:xfrm>
            <a:prstGeom prst="rect">
              <a:avLst/>
            </a:prstGeom>
            <a:noFill/>
          </p:spPr>
        </p:pic>
        <p:sp>
          <p:nvSpPr>
            <p:cNvPr id="20" name="Rectangle 3">
              <a:extLst>
                <a:ext uri="{FF2B5EF4-FFF2-40B4-BE49-F238E27FC236}">
                  <a16:creationId xmlns:a16="http://schemas.microsoft.com/office/drawing/2014/main" id="{ABDEF359-7DA6-4BDF-8CE8-BB5BB692FF9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649886">
              <a:off x="4083050" y="2195513"/>
              <a:ext cx="1766887" cy="3825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67863" tIns="33337" rIns="67863" bIns="33337"/>
            <a:lstStyle/>
            <a:p>
              <a:pPr marL="258366" indent="-258366">
                <a:spcBef>
                  <a:spcPct val="20000"/>
                </a:spcBef>
              </a:pPr>
              <a:r>
                <a:rPr lang="en-US" sz="1200" b="1">
                  <a:solidFill>
                    <a:srgbClr val="FF0000"/>
                  </a:solidFill>
                </a:rPr>
                <a:t>Neutrino beam  </a:t>
              </a:r>
            </a:p>
          </p:txBody>
        </p:sp>
        <p:grpSp>
          <p:nvGrpSpPr>
            <p:cNvPr id="21" name="Group 4">
              <a:extLst>
                <a:ext uri="{FF2B5EF4-FFF2-40B4-BE49-F238E27FC236}">
                  <a16:creationId xmlns:a16="http://schemas.microsoft.com/office/drawing/2014/main" id="{F701E2E9-6314-4469-9162-987F11860D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73575" y="1089025"/>
              <a:ext cx="892175" cy="1631950"/>
              <a:chOff x="2930" y="840"/>
              <a:chExt cx="484" cy="898"/>
            </a:xfrm>
          </p:grpSpPr>
          <p:sp>
            <p:nvSpPr>
              <p:cNvPr id="28" name="Line 5">
                <a:extLst>
                  <a:ext uri="{FF2B5EF4-FFF2-40B4-BE49-F238E27FC236}">
                    <a16:creationId xmlns:a16="http://schemas.microsoft.com/office/drawing/2014/main" id="{08382D28-0056-449E-B19A-6BC56D9B34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930" y="842"/>
                <a:ext cx="480" cy="896"/>
              </a:xfrm>
              <a:prstGeom prst="line">
                <a:avLst/>
              </a:prstGeom>
              <a:noFill/>
              <a:ln w="11684">
                <a:solidFill>
                  <a:srgbClr val="FF9900"/>
                </a:solidFill>
                <a:prstDash val="dash"/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sz="1350"/>
              </a:p>
            </p:txBody>
          </p:sp>
          <p:sp>
            <p:nvSpPr>
              <p:cNvPr id="29" name="Line 6">
                <a:extLst>
                  <a:ext uri="{FF2B5EF4-FFF2-40B4-BE49-F238E27FC236}">
                    <a16:creationId xmlns:a16="http://schemas.microsoft.com/office/drawing/2014/main" id="{EC3817BA-134C-448A-BCEF-2A3478CAC0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934" y="840"/>
                <a:ext cx="480" cy="896"/>
              </a:xfrm>
              <a:prstGeom prst="line">
                <a:avLst/>
              </a:prstGeom>
              <a:noFill/>
              <a:ln w="11684">
                <a:solidFill>
                  <a:srgbClr val="FF9900"/>
                </a:solidFill>
                <a:prstDash val="dash"/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sz="1350"/>
              </a:p>
            </p:txBody>
          </p:sp>
        </p:grpSp>
        <p:grpSp>
          <p:nvGrpSpPr>
            <p:cNvPr id="22" name="Group 7">
              <a:extLst>
                <a:ext uri="{FF2B5EF4-FFF2-40B4-BE49-F238E27FC236}">
                  <a16:creationId xmlns:a16="http://schemas.microsoft.com/office/drawing/2014/main" id="{DC9382E3-A951-48CB-8E2A-0786CD711B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57725" y="1035050"/>
              <a:ext cx="727075" cy="1679575"/>
              <a:chOff x="2930" y="840"/>
              <a:chExt cx="484" cy="898"/>
            </a:xfrm>
          </p:grpSpPr>
          <p:sp>
            <p:nvSpPr>
              <p:cNvPr id="26" name="Line 8">
                <a:extLst>
                  <a:ext uri="{FF2B5EF4-FFF2-40B4-BE49-F238E27FC236}">
                    <a16:creationId xmlns:a16="http://schemas.microsoft.com/office/drawing/2014/main" id="{B03F0953-9B63-48BD-A1CB-2637092A31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930" y="842"/>
                <a:ext cx="480" cy="896"/>
              </a:xfrm>
              <a:prstGeom prst="line">
                <a:avLst/>
              </a:prstGeom>
              <a:noFill/>
              <a:ln w="11684">
                <a:solidFill>
                  <a:srgbClr val="FF9900"/>
                </a:solidFill>
                <a:prstDash val="dash"/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sz="1350"/>
              </a:p>
            </p:txBody>
          </p:sp>
          <p:sp>
            <p:nvSpPr>
              <p:cNvPr id="27" name="Line 9">
                <a:extLst>
                  <a:ext uri="{FF2B5EF4-FFF2-40B4-BE49-F238E27FC236}">
                    <a16:creationId xmlns:a16="http://schemas.microsoft.com/office/drawing/2014/main" id="{BC6B893F-E449-4A0F-A706-104857F16C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934" y="840"/>
                <a:ext cx="480" cy="896"/>
              </a:xfrm>
              <a:prstGeom prst="line">
                <a:avLst/>
              </a:prstGeom>
              <a:noFill/>
              <a:ln w="11684">
                <a:solidFill>
                  <a:srgbClr val="FF9900"/>
                </a:solidFill>
                <a:prstDash val="dash"/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sz="1350"/>
              </a:p>
            </p:txBody>
          </p:sp>
        </p:grpSp>
        <p:grpSp>
          <p:nvGrpSpPr>
            <p:cNvPr id="23" name="Group 10">
              <a:extLst>
                <a:ext uri="{FF2B5EF4-FFF2-40B4-BE49-F238E27FC236}">
                  <a16:creationId xmlns:a16="http://schemas.microsoft.com/office/drawing/2014/main" id="{E51319ED-B1E0-40B1-88D7-AE7D314122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33875" y="1171575"/>
              <a:ext cx="1012825" cy="1565275"/>
              <a:chOff x="2930" y="840"/>
              <a:chExt cx="484" cy="898"/>
            </a:xfrm>
          </p:grpSpPr>
          <p:sp>
            <p:nvSpPr>
              <p:cNvPr id="24" name="Line 11">
                <a:extLst>
                  <a:ext uri="{FF2B5EF4-FFF2-40B4-BE49-F238E27FC236}">
                    <a16:creationId xmlns:a16="http://schemas.microsoft.com/office/drawing/2014/main" id="{4A713B19-9176-4F33-ACB1-F5471F3E2E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930" y="842"/>
                <a:ext cx="480" cy="896"/>
              </a:xfrm>
              <a:prstGeom prst="line">
                <a:avLst/>
              </a:prstGeom>
              <a:noFill/>
              <a:ln w="11684">
                <a:solidFill>
                  <a:srgbClr val="FF9900"/>
                </a:solidFill>
                <a:prstDash val="dash"/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sz="1350"/>
              </a:p>
            </p:txBody>
          </p:sp>
          <p:sp>
            <p:nvSpPr>
              <p:cNvPr id="25" name="Line 12">
                <a:extLst>
                  <a:ext uri="{FF2B5EF4-FFF2-40B4-BE49-F238E27FC236}">
                    <a16:creationId xmlns:a16="http://schemas.microsoft.com/office/drawing/2014/main" id="{AB8C712B-4CB5-4C44-AAE2-29B08F4242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934" y="840"/>
                <a:ext cx="480" cy="896"/>
              </a:xfrm>
              <a:prstGeom prst="line">
                <a:avLst/>
              </a:prstGeom>
              <a:noFill/>
              <a:ln w="11684">
                <a:solidFill>
                  <a:srgbClr val="FF9900"/>
                </a:solidFill>
                <a:prstDash val="dash"/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 sz="1350"/>
              </a:p>
            </p:txBody>
          </p:sp>
        </p:grp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0C6E0207-5076-4069-9E2D-AC84C95D638B}"/>
              </a:ext>
            </a:extLst>
          </p:cNvPr>
          <p:cNvSpPr txBox="1"/>
          <p:nvPr/>
        </p:nvSpPr>
        <p:spPr>
          <a:xfrm>
            <a:off x="6524816" y="965752"/>
            <a:ext cx="326179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/>
              <a:t>“Long-baseline”</a:t>
            </a:r>
          </a:p>
        </p:txBody>
      </p:sp>
      <p:sp>
        <p:nvSpPr>
          <p:cNvPr id="30" name="Line 19">
            <a:extLst>
              <a:ext uri="{FF2B5EF4-FFF2-40B4-BE49-F238E27FC236}">
                <a16:creationId xmlns:a16="http://schemas.microsoft.com/office/drawing/2014/main" id="{7D5F93AF-1E4E-4DE6-8093-5CC09EACA3B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46258" y="4341720"/>
            <a:ext cx="116790" cy="31302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triangle" w="med" len="med"/>
          </a:ln>
          <a:effectLst/>
        </p:spPr>
        <p:txBody>
          <a:bodyPr wrap="none" anchor="ctr"/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7522392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314450" y="77749"/>
            <a:ext cx="6515100" cy="481304"/>
          </a:xfrm>
        </p:spPr>
        <p:txBody>
          <a:bodyPr/>
          <a:lstStyle/>
          <a:p>
            <a:r>
              <a:rPr lang="en-US" dirty="0"/>
              <a:t>Multiple Experiments Simultaneously in the NuMI Beam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82595" y="605182"/>
            <a:ext cx="3619107" cy="4291082"/>
            <a:chOff x="-347207" y="806910"/>
            <a:chExt cx="4825476" cy="5721442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1222390"/>
              <a:ext cx="3660188" cy="274320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081" y="3785152"/>
              <a:ext cx="3660188" cy="2743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-347207" y="806910"/>
              <a:ext cx="4825476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75" b="1" dirty="0"/>
                <a:t>Long-baseline oscillation experiments 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693750" y="614133"/>
            <a:ext cx="3254527" cy="4272193"/>
            <a:chOff x="4734333" y="818843"/>
            <a:chExt cx="4339369" cy="5696257"/>
          </a:xfrm>
        </p:grpSpPr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9154" y="1222390"/>
              <a:ext cx="3660187" cy="274320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3514" y="3771900"/>
              <a:ext cx="3660188" cy="27432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4734333" y="818843"/>
              <a:ext cx="4137992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75" b="1" dirty="0"/>
                <a:t>Neutrino scattering experiments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86869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Neutrino oscillations: Big picture questions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21DFCB9-4FB5-0411-0725-BD3035C509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82286"/>
            <a:ext cx="4526278" cy="3740900"/>
          </a:xfrm>
        </p:spPr>
        <p:txBody>
          <a:bodyPr/>
          <a:lstStyle/>
          <a:p>
            <a:pPr marL="8637" marR="3455">
              <a:lnSpc>
                <a:spcPts val="2204"/>
              </a:lnSpc>
              <a:spcBef>
                <a:spcPts val="286"/>
              </a:spcBef>
            </a:pPr>
            <a:r>
              <a:rPr lang="en-US" sz="1800" dirty="0">
                <a:solidFill>
                  <a:srgbClr val="336699"/>
                </a:solidFill>
                <a:latin typeface="Times New Roman"/>
                <a:cs typeface="Times New Roman"/>
              </a:rPr>
              <a:t>What is</a:t>
            </a:r>
            <a:r>
              <a:rPr lang="en-US" sz="1800" spc="3" dirty="0">
                <a:solidFill>
                  <a:srgbClr val="336699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>
                <a:solidFill>
                  <a:srgbClr val="336699"/>
                </a:solidFill>
                <a:latin typeface="Times New Roman"/>
                <a:cs typeface="Times New Roman"/>
              </a:rPr>
              <a:t>the</a:t>
            </a:r>
            <a:r>
              <a:rPr lang="en-US" sz="1800" spc="7" dirty="0">
                <a:solidFill>
                  <a:srgbClr val="336699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>
                <a:solidFill>
                  <a:srgbClr val="336699"/>
                </a:solidFill>
                <a:latin typeface="Times New Roman"/>
                <a:cs typeface="Times New Roman"/>
              </a:rPr>
              <a:t>origin</a:t>
            </a:r>
            <a:r>
              <a:rPr lang="en-US" sz="1800" spc="7" dirty="0">
                <a:solidFill>
                  <a:srgbClr val="336699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>
                <a:solidFill>
                  <a:srgbClr val="336699"/>
                </a:solidFill>
                <a:latin typeface="Times New Roman"/>
                <a:cs typeface="Times New Roman"/>
              </a:rPr>
              <a:t>of</a:t>
            </a:r>
            <a:r>
              <a:rPr lang="en-US" sz="1800" spc="3" dirty="0">
                <a:solidFill>
                  <a:srgbClr val="336699"/>
                </a:solidFill>
                <a:latin typeface="Times New Roman"/>
                <a:cs typeface="Times New Roman"/>
              </a:rPr>
              <a:t> </a:t>
            </a:r>
            <a:r>
              <a:rPr lang="en-US" sz="1800" spc="-7" dirty="0">
                <a:solidFill>
                  <a:srgbClr val="336699"/>
                </a:solidFill>
                <a:latin typeface="Times New Roman"/>
                <a:cs typeface="Times New Roman"/>
              </a:rPr>
              <a:t>neutrino </a:t>
            </a:r>
            <a:r>
              <a:rPr lang="en-US" sz="1800" dirty="0">
                <a:solidFill>
                  <a:srgbClr val="336699"/>
                </a:solidFill>
                <a:latin typeface="Times New Roman"/>
                <a:cs typeface="Times New Roman"/>
              </a:rPr>
              <a:t>mixing? Is</a:t>
            </a:r>
            <a:r>
              <a:rPr lang="en-US" sz="1800" spc="10" dirty="0">
                <a:solidFill>
                  <a:srgbClr val="336699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>
                <a:solidFill>
                  <a:srgbClr val="336699"/>
                </a:solidFill>
                <a:latin typeface="Times New Roman"/>
                <a:cs typeface="Times New Roman"/>
              </a:rPr>
              <a:t>there</a:t>
            </a:r>
            <a:r>
              <a:rPr lang="en-US" sz="1800" spc="10" dirty="0">
                <a:solidFill>
                  <a:srgbClr val="336699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>
                <a:solidFill>
                  <a:srgbClr val="336699"/>
                </a:solidFill>
                <a:latin typeface="Times New Roman"/>
                <a:cs typeface="Times New Roman"/>
              </a:rPr>
              <a:t>an</a:t>
            </a:r>
            <a:r>
              <a:rPr lang="en-US" sz="1800" spc="14" dirty="0">
                <a:solidFill>
                  <a:srgbClr val="336699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>
                <a:solidFill>
                  <a:srgbClr val="336699"/>
                </a:solidFill>
                <a:latin typeface="Times New Roman"/>
                <a:cs typeface="Times New Roman"/>
              </a:rPr>
              <a:t>underlying</a:t>
            </a:r>
            <a:r>
              <a:rPr lang="en-US" sz="1800" spc="14" dirty="0">
                <a:solidFill>
                  <a:srgbClr val="336699"/>
                </a:solidFill>
                <a:latin typeface="Times New Roman"/>
                <a:cs typeface="Times New Roman"/>
              </a:rPr>
              <a:t> </a:t>
            </a:r>
            <a:r>
              <a:rPr lang="en-US" sz="1800" spc="-7" dirty="0">
                <a:solidFill>
                  <a:srgbClr val="336699"/>
                </a:solidFill>
                <a:latin typeface="Times New Roman"/>
                <a:cs typeface="Times New Roman"/>
              </a:rPr>
              <a:t>flavor </a:t>
            </a:r>
            <a:r>
              <a:rPr lang="en-US" sz="1800" dirty="0">
                <a:solidFill>
                  <a:srgbClr val="336699"/>
                </a:solidFill>
                <a:latin typeface="Times New Roman"/>
                <a:cs typeface="Times New Roman"/>
              </a:rPr>
              <a:t>symmetry,</a:t>
            </a:r>
            <a:r>
              <a:rPr lang="en-US" sz="1800" spc="-24" dirty="0">
                <a:solidFill>
                  <a:srgbClr val="336699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>
                <a:solidFill>
                  <a:srgbClr val="336699"/>
                </a:solidFill>
                <a:latin typeface="Times New Roman"/>
                <a:cs typeface="Times New Roman"/>
              </a:rPr>
              <a:t>and</a:t>
            </a:r>
            <a:r>
              <a:rPr lang="en-US" sz="1800" spc="-17" dirty="0">
                <a:solidFill>
                  <a:srgbClr val="336699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>
                <a:solidFill>
                  <a:srgbClr val="336699"/>
                </a:solidFill>
                <a:latin typeface="Times New Roman"/>
                <a:cs typeface="Times New Roman"/>
              </a:rPr>
              <a:t>how</a:t>
            </a:r>
            <a:r>
              <a:rPr lang="en-US" sz="1800" spc="-24" dirty="0">
                <a:solidFill>
                  <a:srgbClr val="336699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>
                <a:solidFill>
                  <a:srgbClr val="336699"/>
                </a:solidFill>
                <a:latin typeface="Times New Roman"/>
                <a:cs typeface="Times New Roman"/>
              </a:rPr>
              <a:t>is</a:t>
            </a:r>
            <a:r>
              <a:rPr lang="en-US" sz="1800" spc="-17" dirty="0">
                <a:solidFill>
                  <a:srgbClr val="336699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>
                <a:solidFill>
                  <a:srgbClr val="336699"/>
                </a:solidFill>
                <a:latin typeface="Times New Roman"/>
                <a:cs typeface="Times New Roman"/>
              </a:rPr>
              <a:t>it</a:t>
            </a:r>
            <a:r>
              <a:rPr lang="en-US" sz="1800" spc="-17" dirty="0">
                <a:solidFill>
                  <a:srgbClr val="336699"/>
                </a:solidFill>
                <a:latin typeface="Times New Roman"/>
                <a:cs typeface="Times New Roman"/>
              </a:rPr>
              <a:t> </a:t>
            </a:r>
            <a:r>
              <a:rPr lang="en-US" sz="1800" spc="-7" dirty="0">
                <a:solidFill>
                  <a:srgbClr val="336699"/>
                </a:solidFill>
                <a:latin typeface="Times New Roman"/>
                <a:cs typeface="Times New Roman"/>
              </a:rPr>
              <a:t>broken?</a:t>
            </a:r>
            <a:endParaRPr lang="en-US" sz="1800" dirty="0">
              <a:latin typeface="Times New Roman"/>
              <a:cs typeface="Times New Roman"/>
            </a:endParaRPr>
          </a:p>
          <a:p>
            <a:pPr marL="8637" marR="361038" algn="just">
              <a:lnSpc>
                <a:spcPts val="2204"/>
              </a:lnSpc>
              <a:spcBef>
                <a:spcPts val="867"/>
              </a:spcBef>
            </a:pPr>
            <a:r>
              <a:rPr lang="en-US" sz="1800" dirty="0">
                <a:solidFill>
                  <a:srgbClr val="336699"/>
                </a:solidFill>
                <a:latin typeface="Times New Roman"/>
                <a:cs typeface="Times New Roman"/>
              </a:rPr>
              <a:t>What is</a:t>
            </a:r>
            <a:r>
              <a:rPr lang="en-US" sz="1800" spc="7" dirty="0">
                <a:solidFill>
                  <a:srgbClr val="336699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>
                <a:solidFill>
                  <a:srgbClr val="336699"/>
                </a:solidFill>
                <a:latin typeface="Times New Roman"/>
                <a:cs typeface="Times New Roman"/>
              </a:rPr>
              <a:t>the</a:t>
            </a:r>
            <a:r>
              <a:rPr lang="en-US" sz="1800" spc="3" dirty="0">
                <a:solidFill>
                  <a:srgbClr val="336699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>
                <a:solidFill>
                  <a:srgbClr val="336699"/>
                </a:solidFill>
                <a:latin typeface="Times New Roman"/>
                <a:cs typeface="Times New Roman"/>
              </a:rPr>
              <a:t>origin</a:t>
            </a:r>
            <a:r>
              <a:rPr lang="en-US" sz="1800" spc="10" dirty="0">
                <a:solidFill>
                  <a:srgbClr val="336699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>
                <a:solidFill>
                  <a:srgbClr val="336699"/>
                </a:solidFill>
                <a:latin typeface="Times New Roman"/>
                <a:cs typeface="Times New Roman"/>
              </a:rPr>
              <a:t>of the</a:t>
            </a:r>
            <a:r>
              <a:rPr lang="en-US" sz="1800" spc="7" dirty="0">
                <a:solidFill>
                  <a:srgbClr val="336699"/>
                </a:solidFill>
                <a:latin typeface="Times New Roman"/>
                <a:cs typeface="Times New Roman"/>
              </a:rPr>
              <a:t> </a:t>
            </a:r>
            <a:r>
              <a:rPr lang="en-US" sz="1800" spc="-7" dirty="0">
                <a:solidFill>
                  <a:srgbClr val="336699"/>
                </a:solidFill>
                <a:latin typeface="Times New Roman"/>
                <a:cs typeface="Times New Roman"/>
              </a:rPr>
              <a:t>neutrino </a:t>
            </a:r>
            <a:r>
              <a:rPr lang="en-US" sz="1800" dirty="0">
                <a:solidFill>
                  <a:srgbClr val="336699"/>
                </a:solidFill>
                <a:latin typeface="Times New Roman"/>
                <a:cs typeface="Times New Roman"/>
              </a:rPr>
              <a:t>masses?</a:t>
            </a:r>
            <a:r>
              <a:rPr lang="en-US" sz="1800" spc="-34" dirty="0">
                <a:solidFill>
                  <a:srgbClr val="336699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>
                <a:solidFill>
                  <a:srgbClr val="336699"/>
                </a:solidFill>
                <a:latin typeface="Times New Roman"/>
                <a:cs typeface="Times New Roman"/>
              </a:rPr>
              <a:t>Why</a:t>
            </a:r>
            <a:r>
              <a:rPr lang="en-US" sz="1800" spc="10" dirty="0">
                <a:solidFill>
                  <a:srgbClr val="336699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>
                <a:solidFill>
                  <a:srgbClr val="336699"/>
                </a:solidFill>
                <a:latin typeface="Times New Roman"/>
                <a:cs typeface="Times New Roman"/>
              </a:rPr>
              <a:t>are</a:t>
            </a:r>
            <a:r>
              <a:rPr lang="en-US" sz="1800" spc="10" dirty="0">
                <a:solidFill>
                  <a:srgbClr val="336699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>
                <a:solidFill>
                  <a:srgbClr val="336699"/>
                </a:solidFill>
                <a:latin typeface="Times New Roman"/>
                <a:cs typeface="Times New Roman"/>
              </a:rPr>
              <a:t>the</a:t>
            </a:r>
            <a:r>
              <a:rPr lang="en-US" sz="1800" spc="10" dirty="0">
                <a:solidFill>
                  <a:srgbClr val="336699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>
                <a:solidFill>
                  <a:srgbClr val="336699"/>
                </a:solidFill>
                <a:latin typeface="Times New Roman"/>
                <a:cs typeface="Times New Roman"/>
              </a:rPr>
              <a:t>neutrinos</a:t>
            </a:r>
            <a:r>
              <a:rPr lang="en-US" sz="1800" spc="14" dirty="0">
                <a:solidFill>
                  <a:srgbClr val="336699"/>
                </a:solidFill>
                <a:latin typeface="Times New Roman"/>
                <a:cs typeface="Times New Roman"/>
              </a:rPr>
              <a:t> </a:t>
            </a:r>
            <a:r>
              <a:rPr lang="en-US" sz="1800" spc="-17" dirty="0">
                <a:solidFill>
                  <a:srgbClr val="336699"/>
                </a:solidFill>
                <a:latin typeface="Times New Roman"/>
                <a:cs typeface="Times New Roman"/>
              </a:rPr>
              <a:t>so </a:t>
            </a:r>
            <a:r>
              <a:rPr lang="en-US" sz="1800" spc="-7" dirty="0">
                <a:solidFill>
                  <a:srgbClr val="336699"/>
                </a:solidFill>
                <a:latin typeface="Times New Roman"/>
                <a:cs typeface="Times New Roman"/>
              </a:rPr>
              <a:t>light?</a:t>
            </a:r>
            <a:endParaRPr lang="en-US" sz="1800" dirty="0">
              <a:latin typeface="Times New Roman"/>
              <a:cs typeface="Times New Roman"/>
            </a:endParaRPr>
          </a:p>
          <a:p>
            <a:pPr marL="8637" marR="178360">
              <a:lnSpc>
                <a:spcPts val="2204"/>
              </a:lnSpc>
              <a:spcBef>
                <a:spcPts val="877"/>
              </a:spcBef>
            </a:pPr>
            <a:r>
              <a:rPr lang="en-US" sz="1800" dirty="0">
                <a:solidFill>
                  <a:srgbClr val="336699"/>
                </a:solidFill>
                <a:latin typeface="Times New Roman"/>
                <a:cs typeface="Times New Roman"/>
              </a:rPr>
              <a:t>Is</a:t>
            </a:r>
            <a:r>
              <a:rPr lang="en-US" sz="1800" spc="3" dirty="0">
                <a:solidFill>
                  <a:srgbClr val="336699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rgbClr val="336699"/>
                </a:solidFill>
                <a:latin typeface="Times New Roman"/>
                <a:cs typeface="Times New Roman"/>
              </a:rPr>
              <a:t>leptogenesis</a:t>
            </a:r>
            <a:r>
              <a:rPr lang="en-US" sz="1800" spc="10" dirty="0">
                <a:solidFill>
                  <a:srgbClr val="336699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>
                <a:solidFill>
                  <a:srgbClr val="336699"/>
                </a:solidFill>
                <a:latin typeface="Times New Roman"/>
                <a:cs typeface="Times New Roman"/>
              </a:rPr>
              <a:t>a</a:t>
            </a:r>
            <a:r>
              <a:rPr lang="en-US" sz="1800" spc="10" dirty="0">
                <a:solidFill>
                  <a:srgbClr val="336699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>
                <a:solidFill>
                  <a:srgbClr val="336699"/>
                </a:solidFill>
                <a:latin typeface="Times New Roman"/>
                <a:cs typeface="Times New Roman"/>
              </a:rPr>
              <a:t>viable</a:t>
            </a:r>
            <a:r>
              <a:rPr lang="en-US" sz="1800" spc="10" dirty="0">
                <a:solidFill>
                  <a:srgbClr val="336699"/>
                </a:solidFill>
                <a:latin typeface="Times New Roman"/>
                <a:cs typeface="Times New Roman"/>
              </a:rPr>
              <a:t> </a:t>
            </a:r>
            <a:r>
              <a:rPr lang="en-US" sz="1800" spc="-7" dirty="0">
                <a:solidFill>
                  <a:srgbClr val="336699"/>
                </a:solidFill>
                <a:latin typeface="Times New Roman"/>
                <a:cs typeface="Times New Roman"/>
              </a:rPr>
              <a:t>explanation </a:t>
            </a:r>
            <a:r>
              <a:rPr lang="en-US" sz="1800" dirty="0">
                <a:solidFill>
                  <a:srgbClr val="336699"/>
                </a:solidFill>
                <a:latin typeface="Times New Roman"/>
                <a:cs typeface="Times New Roman"/>
              </a:rPr>
              <a:t>of</a:t>
            </a:r>
            <a:r>
              <a:rPr lang="en-US" sz="1800" spc="10" dirty="0">
                <a:solidFill>
                  <a:srgbClr val="336699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>
                <a:solidFill>
                  <a:srgbClr val="336699"/>
                </a:solidFill>
                <a:latin typeface="Times New Roman"/>
                <a:cs typeface="Times New Roman"/>
              </a:rPr>
              <a:t>the</a:t>
            </a:r>
            <a:r>
              <a:rPr lang="en-US" sz="1800" spc="7" dirty="0">
                <a:solidFill>
                  <a:srgbClr val="336699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>
                <a:solidFill>
                  <a:srgbClr val="336699"/>
                </a:solidFill>
                <a:latin typeface="Times New Roman"/>
                <a:cs typeface="Times New Roman"/>
              </a:rPr>
              <a:t>baryon</a:t>
            </a:r>
            <a:r>
              <a:rPr lang="en-US" sz="1800" spc="10" dirty="0">
                <a:solidFill>
                  <a:srgbClr val="336699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>
                <a:solidFill>
                  <a:srgbClr val="336699"/>
                </a:solidFill>
                <a:latin typeface="Times New Roman"/>
                <a:cs typeface="Times New Roman"/>
              </a:rPr>
              <a:t>asymmetry</a:t>
            </a:r>
            <a:r>
              <a:rPr lang="en-US" sz="1800" spc="7" dirty="0">
                <a:solidFill>
                  <a:srgbClr val="336699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>
                <a:solidFill>
                  <a:srgbClr val="336699"/>
                </a:solidFill>
                <a:latin typeface="Times New Roman"/>
                <a:cs typeface="Times New Roman"/>
              </a:rPr>
              <a:t>of</a:t>
            </a:r>
            <a:r>
              <a:rPr lang="en-US" sz="1800" spc="7" dirty="0">
                <a:solidFill>
                  <a:srgbClr val="336699"/>
                </a:solidFill>
                <a:latin typeface="Times New Roman"/>
                <a:cs typeface="Times New Roman"/>
              </a:rPr>
              <a:t> </a:t>
            </a:r>
            <a:r>
              <a:rPr lang="en-US" sz="1800" spc="-17" dirty="0">
                <a:solidFill>
                  <a:srgbClr val="336699"/>
                </a:solidFill>
                <a:latin typeface="Times New Roman"/>
                <a:cs typeface="Times New Roman"/>
              </a:rPr>
              <a:t>the </a:t>
            </a:r>
            <a:r>
              <a:rPr lang="en-US" sz="1800" spc="-7" dirty="0">
                <a:solidFill>
                  <a:srgbClr val="336699"/>
                </a:solidFill>
                <a:latin typeface="Times New Roman"/>
                <a:cs typeface="Times New Roman"/>
              </a:rPr>
              <a:t>Universe?</a:t>
            </a:r>
            <a:endParaRPr lang="en-US" sz="1800" dirty="0">
              <a:latin typeface="Times New Roman"/>
              <a:cs typeface="Times New Roman"/>
            </a:endParaRPr>
          </a:p>
          <a:p>
            <a:pPr marL="8637" marR="579993">
              <a:lnSpc>
                <a:spcPts val="2204"/>
              </a:lnSpc>
              <a:spcBef>
                <a:spcPts val="871"/>
              </a:spcBef>
            </a:pPr>
            <a:r>
              <a:rPr lang="en-US" sz="1800" dirty="0">
                <a:solidFill>
                  <a:srgbClr val="336699"/>
                </a:solidFill>
                <a:latin typeface="Times New Roman"/>
                <a:cs typeface="Times New Roman"/>
              </a:rPr>
              <a:t>How must the Standard Model be modified for neutrinos?  Is</a:t>
            </a:r>
            <a:r>
              <a:rPr lang="en-US" sz="1800" spc="-3" dirty="0">
                <a:solidFill>
                  <a:srgbClr val="336699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>
                <a:solidFill>
                  <a:srgbClr val="336699"/>
                </a:solidFill>
                <a:latin typeface="Times New Roman"/>
                <a:cs typeface="Times New Roman"/>
              </a:rPr>
              <a:t>the</a:t>
            </a:r>
            <a:r>
              <a:rPr lang="en-US" sz="1800" spc="3" dirty="0">
                <a:solidFill>
                  <a:srgbClr val="336699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 err="1">
                <a:solidFill>
                  <a:srgbClr val="336699"/>
                </a:solidFill>
                <a:latin typeface="Times New Roman"/>
                <a:cs typeface="Times New Roman"/>
              </a:rPr>
              <a:t>νSM</a:t>
            </a:r>
            <a:r>
              <a:rPr lang="en-US" sz="1800" dirty="0">
                <a:solidFill>
                  <a:srgbClr val="336699"/>
                </a:solidFill>
                <a:latin typeface="Times New Roman"/>
                <a:cs typeface="Times New Roman"/>
              </a:rPr>
              <a:t> complete?</a:t>
            </a:r>
            <a:r>
              <a:rPr lang="en-US" sz="1800" spc="-109" dirty="0">
                <a:solidFill>
                  <a:srgbClr val="336699"/>
                </a:solidFill>
                <a:latin typeface="Times New Roman"/>
                <a:cs typeface="Times New Roman"/>
              </a:rPr>
              <a:t> </a:t>
            </a:r>
            <a:r>
              <a:rPr lang="en-US" sz="1800" dirty="0">
                <a:solidFill>
                  <a:srgbClr val="336699"/>
                </a:solidFill>
                <a:latin typeface="Times New Roman"/>
                <a:cs typeface="Times New Roman"/>
              </a:rPr>
              <a:t>Are</a:t>
            </a:r>
            <a:r>
              <a:rPr lang="en-US" sz="1800" spc="7" dirty="0">
                <a:solidFill>
                  <a:srgbClr val="336699"/>
                </a:solidFill>
                <a:latin typeface="Times New Roman"/>
                <a:cs typeface="Times New Roman"/>
              </a:rPr>
              <a:t> </a:t>
            </a:r>
            <a:r>
              <a:rPr lang="en-US" sz="1800" spc="-7" dirty="0">
                <a:solidFill>
                  <a:srgbClr val="336699"/>
                </a:solidFill>
                <a:latin typeface="Times New Roman"/>
                <a:cs typeface="Times New Roman"/>
              </a:rPr>
              <a:t>there </a:t>
            </a:r>
            <a:r>
              <a:rPr lang="en-US" sz="1800" dirty="0">
                <a:solidFill>
                  <a:srgbClr val="336699"/>
                </a:solidFill>
                <a:latin typeface="Times New Roman"/>
                <a:cs typeface="Times New Roman"/>
              </a:rPr>
              <a:t>additional</a:t>
            </a:r>
            <a:r>
              <a:rPr lang="en-US" sz="1800" spc="17" dirty="0">
                <a:solidFill>
                  <a:srgbClr val="336699"/>
                </a:solidFill>
                <a:latin typeface="Times New Roman"/>
                <a:cs typeface="Times New Roman"/>
              </a:rPr>
              <a:t> </a:t>
            </a:r>
            <a:r>
              <a:rPr lang="en-US" sz="1800" spc="-7" dirty="0">
                <a:solidFill>
                  <a:srgbClr val="336699"/>
                </a:solidFill>
                <a:latin typeface="Times New Roman"/>
                <a:cs typeface="Times New Roman"/>
              </a:rPr>
              <a:t>neutrinos?</a:t>
            </a:r>
            <a:endParaRPr lang="en-US" sz="1800" dirty="0">
              <a:latin typeface="Times New Roman"/>
              <a:cs typeface="Times New Roman"/>
            </a:endParaRPr>
          </a:p>
          <a:p>
            <a:endParaRPr lang="en-US" dirty="0"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0" y="7061200"/>
            <a:ext cx="368300" cy="3349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2200" b="1" i="0">
                <a:solidFill>
                  <a:srgbClr val="DC4713"/>
                </a:solidFill>
                <a:latin typeface="Times New Roman"/>
                <a:cs typeface="Times New Roman"/>
              </a:defRPr>
            </a:lvl1pPr>
          </a:lstStyle>
          <a:p>
            <a:pPr marL="177165">
              <a:lnSpc>
                <a:spcPts val="2500"/>
              </a:lnSpc>
            </a:pPr>
            <a:fld id="{81D60167-4931-47E6-BA6A-407CBD079E47}" type="slidenum">
              <a:rPr lang="en-US" smtClean="0"/>
              <a:pPr marL="177165">
                <a:lnSpc>
                  <a:spcPts val="2500"/>
                </a:lnSpc>
              </a:pPr>
              <a:t>12</a:t>
            </a:fld>
            <a:endParaRPr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0" y="7067550"/>
            <a:ext cx="2692400" cy="3349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2200" b="0" i="0">
                <a:solidFill>
                  <a:srgbClr val="DC4713"/>
                </a:solidFill>
                <a:latin typeface="Times New Roman"/>
                <a:cs typeface="Times New Roman"/>
              </a:defRPr>
            </a:lvl1pPr>
          </a:lstStyle>
          <a:p>
            <a:pPr marL="8637">
              <a:lnSpc>
                <a:spcPts val="1700"/>
              </a:lnSpc>
            </a:pPr>
            <a:r>
              <a:rPr lang="en-US"/>
              <a:t>DUNE</a:t>
            </a:r>
            <a:r>
              <a:rPr lang="en-US" spc="-30"/>
              <a:t> </a:t>
            </a:r>
            <a:r>
              <a:rPr lang="en-US"/>
              <a:t>Snowmass</a:t>
            </a:r>
            <a:r>
              <a:rPr lang="en-US" spc="-30"/>
              <a:t> </a:t>
            </a:r>
            <a:r>
              <a:rPr lang="en-US" spc="-20"/>
              <a:t>2022</a:t>
            </a:r>
            <a:endParaRPr spc="-14" dirty="0"/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06014" y="233051"/>
            <a:ext cx="2658758" cy="418962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001" y="289289"/>
            <a:ext cx="8255624" cy="426951"/>
          </a:xfrm>
        </p:spPr>
        <p:txBody>
          <a:bodyPr/>
          <a:lstStyle/>
          <a:p>
            <a:r>
              <a:rPr lang="en-US" sz="1800" dirty="0"/>
              <a:t>Why a Beam of Neutrinos? – Controlled Laboratory Experiment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6649" y="747012"/>
            <a:ext cx="5939751" cy="399610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1500" dirty="0"/>
              <a:t>Natural sources of neutrinos exist – but they are weak and not necessarily well understood</a:t>
            </a:r>
          </a:p>
          <a:p>
            <a:pPr lvl="1"/>
            <a:r>
              <a:rPr lang="en-US" sz="1350" dirty="0"/>
              <a:t>Solar and atmospheric neutrinos were only understood once oscillations were established and well measured</a:t>
            </a:r>
          </a:p>
          <a:p>
            <a:pPr lvl="2"/>
            <a:r>
              <a:rPr lang="en-US" sz="1200" dirty="0"/>
              <a:t>Moving from observation to experiment</a:t>
            </a:r>
          </a:p>
          <a:p>
            <a:pPr lvl="1"/>
            <a:r>
              <a:rPr lang="en-US" sz="1350" dirty="0"/>
              <a:t>Supernovae (for neutrinos) are rare events, though very interesting</a:t>
            </a:r>
          </a:p>
          <a:p>
            <a:r>
              <a:rPr lang="en-US" sz="1500" dirty="0"/>
              <a:t>Artificial beams are controlled and intense </a:t>
            </a:r>
            <a:r>
              <a:rPr lang="en-US" sz="1500" dirty="0">
                <a:latin typeface="MS Mincho" panose="02020609040205080304" pitchFamily="49" charset="-128"/>
                <a:ea typeface="MS Mincho" panose="02020609040205080304" pitchFamily="49" charset="-128"/>
              </a:rPr>
              <a:t>➩ </a:t>
            </a:r>
            <a:r>
              <a:rPr lang="en-US" sz="1500" dirty="0"/>
              <a:t>Precision!</a:t>
            </a:r>
            <a:endParaRPr lang="en-US" sz="1500" dirty="0">
              <a:latin typeface="MS Mincho" panose="02020609040205080304" pitchFamily="49" charset="-128"/>
              <a:ea typeface="MS Mincho" panose="02020609040205080304" pitchFamily="49" charset="-128"/>
            </a:endParaRPr>
          </a:p>
          <a:p>
            <a:pPr lvl="1"/>
            <a:r>
              <a:rPr lang="en-US" sz="1350" dirty="0"/>
              <a:t>Decide when, where, and how the beam is generated </a:t>
            </a:r>
          </a:p>
          <a:p>
            <a:pPr lvl="1"/>
            <a:r>
              <a:rPr lang="en-US" sz="1350" dirty="0"/>
              <a:t>Detectors are placed strategically</a:t>
            </a:r>
          </a:p>
          <a:p>
            <a:pPr lvl="1"/>
            <a:r>
              <a:rPr lang="en-US" sz="1350" dirty="0"/>
              <a:t>Beams can be controlled with precision – vital as measurements approach 1%</a:t>
            </a:r>
          </a:p>
          <a:p>
            <a:r>
              <a:rPr lang="en-US" sz="1500" dirty="0"/>
              <a:t>Most all our neutrinos come from pion decays</a:t>
            </a:r>
          </a:p>
          <a:p>
            <a:pPr lvl="1"/>
            <a:r>
              <a:rPr lang="en-US" sz="1350" dirty="0"/>
              <a:t>Convert the kinetic energy of the accelerator beam into new massive particles (pions), which decay to neutrinos</a:t>
            </a:r>
          </a:p>
          <a:p>
            <a:pPr lvl="1"/>
            <a:r>
              <a:rPr lang="en-US" sz="1350" dirty="0"/>
              <a:t>A “simple” decay (at first) </a:t>
            </a:r>
          </a:p>
          <a:p>
            <a:pPr lvl="2"/>
            <a:r>
              <a:rPr lang="en-US" sz="1350" dirty="0"/>
              <a:t>Pion mass ~ 140 MeV/c</a:t>
            </a:r>
            <a:r>
              <a:rPr lang="en-US" sz="1350" baseline="30000" dirty="0"/>
              <a:t>2</a:t>
            </a:r>
            <a:r>
              <a:rPr lang="en-US" sz="1350" dirty="0"/>
              <a:t>, Muon mass ~ 105 MeV/c</a:t>
            </a:r>
            <a:r>
              <a:rPr lang="en-US" sz="1350" baseline="30000" dirty="0"/>
              <a:t>2</a:t>
            </a:r>
            <a:endParaRPr lang="en-US" sz="1350" dirty="0"/>
          </a:p>
          <a:p>
            <a:pPr lvl="1"/>
            <a:endParaRPr lang="en-US" sz="1500" dirty="0"/>
          </a:p>
          <a:p>
            <a:endParaRPr lang="en-US" sz="1950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58065445-1997-4626-B2A1-D4FF76C436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410149"/>
              </p:ext>
            </p:extLst>
          </p:nvPr>
        </p:nvGraphicFramePr>
        <p:xfrm>
          <a:off x="6316530" y="3395427"/>
          <a:ext cx="2068450" cy="7132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36560" imgH="253800" progId="Equation.3">
                  <p:embed/>
                </p:oleObj>
              </mc:Choice>
              <mc:Fallback>
                <p:oleObj name="Equation" r:id="rId2" imgW="736560" imgH="253800" progId="Equation.3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58065445-1997-4626-B2A1-D4FF76C436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316530" y="3395427"/>
                        <a:ext cx="2068450" cy="713258"/>
                      </a:xfrm>
                      <a:prstGeom prst="rect">
                        <a:avLst/>
                      </a:prstGeom>
                      <a:ln>
                        <a:solidFill>
                          <a:srgbClr val="40404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E7C22C71-6A62-DFAE-34AA-9109FA881DC2}"/>
              </a:ext>
            </a:extLst>
          </p:cNvPr>
          <p:cNvGrpSpPr/>
          <p:nvPr/>
        </p:nvGrpSpPr>
        <p:grpSpPr>
          <a:xfrm>
            <a:off x="5983200" y="862213"/>
            <a:ext cx="3030951" cy="2219388"/>
            <a:chOff x="5185942" y="1774314"/>
            <a:chExt cx="3298213" cy="2506247"/>
          </a:xfrm>
        </p:grpSpPr>
        <p:pic>
          <p:nvPicPr>
            <p:cNvPr id="7" name="Picture 2" descr="http://upload.wikimedia.org/wikipedia/commons/thumb/0/00/Standard_Model_of_Elementary_Particles.svg/2000px-Standard_Model_of_Elementary_Particles.svg.png">
              <a:extLst>
                <a:ext uri="{FF2B5EF4-FFF2-40B4-BE49-F238E27FC236}">
                  <a16:creationId xmlns:a16="http://schemas.microsoft.com/office/drawing/2014/main" id="{3BC3D4C0-49D9-0C51-96DE-45CD2E0C66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5942" y="1801884"/>
              <a:ext cx="3298213" cy="24786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CF638E3-329E-F8DD-F587-7481801E518B}"/>
                </a:ext>
              </a:extLst>
            </p:cNvPr>
            <p:cNvSpPr/>
            <p:nvPr/>
          </p:nvSpPr>
          <p:spPr>
            <a:xfrm>
              <a:off x="5423654" y="1774314"/>
              <a:ext cx="695597" cy="1266908"/>
            </a:xfrm>
            <a:prstGeom prst="ellipse">
              <a:avLst/>
            </a:prstGeom>
            <a:noFill/>
            <a:ln w="412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B409BF7-4547-8D28-E7F0-236B3D384206}"/>
                </a:ext>
              </a:extLst>
            </p:cNvPr>
            <p:cNvSpPr/>
            <p:nvPr/>
          </p:nvSpPr>
          <p:spPr>
            <a:xfrm>
              <a:off x="6009165" y="3006141"/>
              <a:ext cx="695597" cy="1266908"/>
            </a:xfrm>
            <a:prstGeom prst="ellipse">
              <a:avLst/>
            </a:prstGeom>
            <a:noFill/>
            <a:ln w="412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731E43A2-7E99-777B-0AC5-B787CE6CE7B4}"/>
                </a:ext>
              </a:extLst>
            </p:cNvPr>
            <p:cNvCxnSpPr/>
            <p:nvPr/>
          </p:nvCxnSpPr>
          <p:spPr>
            <a:xfrm>
              <a:off x="5780699" y="2407768"/>
              <a:ext cx="576265" cy="1356896"/>
            </a:xfrm>
            <a:prstGeom prst="straightConnector1">
              <a:avLst/>
            </a:prstGeom>
            <a:ln w="50800">
              <a:solidFill>
                <a:schemeClr val="tx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204398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3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370" y="-210359"/>
            <a:ext cx="6362731" cy="600670"/>
          </a:xfrm>
        </p:spPr>
        <p:txBody>
          <a:bodyPr/>
          <a:lstStyle/>
          <a:p>
            <a:r>
              <a:rPr lang="en-US" sz="2700" dirty="0"/>
              <a:t>Neutrino Beam in a Nutshell (NuMI)</a:t>
            </a:r>
            <a:endParaRPr lang="en-US" sz="1500" dirty="0"/>
          </a:p>
        </p:txBody>
      </p:sp>
      <p:pic>
        <p:nvPicPr>
          <p:cNvPr id="585731" name="Picture 3" descr="Beaml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6109" y="1801988"/>
            <a:ext cx="6858000" cy="2028825"/>
          </a:xfrm>
          <a:prstGeom prst="rect">
            <a:avLst/>
          </a:prstGeom>
          <a:noFill/>
        </p:spPr>
      </p:pic>
      <p:sp>
        <p:nvSpPr>
          <p:cNvPr id="585732" name="Line 4"/>
          <p:cNvSpPr>
            <a:spLocks noChangeShapeType="1"/>
          </p:cNvSpPr>
          <p:nvPr/>
        </p:nvSpPr>
        <p:spPr bwMode="auto">
          <a:xfrm>
            <a:off x="5268517" y="3208115"/>
            <a:ext cx="126206" cy="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1350">
              <a:solidFill>
                <a:srgbClr val="004C97"/>
              </a:solidFill>
            </a:endParaRPr>
          </a:p>
        </p:txBody>
      </p:sp>
      <p:sp>
        <p:nvSpPr>
          <p:cNvPr id="585733" name="Text Box 5"/>
          <p:cNvSpPr txBox="1">
            <a:spLocks noChangeArrowheads="1"/>
          </p:cNvSpPr>
          <p:nvPr/>
        </p:nvSpPr>
        <p:spPr bwMode="auto">
          <a:xfrm>
            <a:off x="1865710" y="535162"/>
            <a:ext cx="184731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1350">
              <a:solidFill>
                <a:srgbClr val="004C97"/>
              </a:solidFill>
              <a:latin typeface="Symbol" pitchFamily="18" charset="2"/>
            </a:endParaRPr>
          </a:p>
        </p:txBody>
      </p:sp>
      <p:sp>
        <p:nvSpPr>
          <p:cNvPr id="58573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42579" y="3500790"/>
            <a:ext cx="2968537" cy="964406"/>
          </a:xfrm>
          <a:ln>
            <a:solidFill>
              <a:srgbClr val="663300"/>
            </a:solidFill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500" dirty="0"/>
              <a:t>400 kW design average power</a:t>
            </a:r>
          </a:p>
          <a:p>
            <a:pPr>
              <a:lnSpc>
                <a:spcPct val="90000"/>
              </a:lnSpc>
            </a:pPr>
            <a:r>
              <a:rPr lang="en-US" sz="1500" dirty="0"/>
              <a:t>700 kW upgrade for NOvA</a:t>
            </a:r>
          </a:p>
          <a:p>
            <a:pPr>
              <a:lnSpc>
                <a:spcPct val="90000"/>
              </a:lnSpc>
            </a:pPr>
            <a:r>
              <a:rPr lang="en-US" sz="1500" dirty="0"/>
              <a:t>1 MW upgrade just complete</a:t>
            </a:r>
          </a:p>
          <a:p>
            <a:pPr>
              <a:lnSpc>
                <a:spcPct val="90000"/>
              </a:lnSpc>
            </a:pPr>
            <a:r>
              <a:rPr lang="en-US" sz="1500" dirty="0"/>
              <a:t> </a:t>
            </a:r>
            <a:r>
              <a:rPr lang="en-US" sz="1500" dirty="0">
                <a:latin typeface="Symbol" pitchFamily="18" charset="2"/>
              </a:rPr>
              <a:t>s ~ </a:t>
            </a:r>
            <a:r>
              <a:rPr lang="en-US" sz="1500" dirty="0"/>
              <a:t>1-1.5 mm</a:t>
            </a:r>
            <a:endParaRPr lang="en-US" sz="1500" dirty="0">
              <a:latin typeface="Symbol" pitchFamily="18" charset="2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60747" y="947338"/>
            <a:ext cx="2744391" cy="1178720"/>
            <a:chOff x="6" y="1000"/>
            <a:chExt cx="2305" cy="990"/>
          </a:xfrm>
        </p:grpSpPr>
        <p:sp>
          <p:nvSpPr>
            <p:cNvPr id="585736" name="Rectangle 8"/>
            <p:cNvSpPr>
              <a:spLocks noChangeArrowheads="1"/>
            </p:cNvSpPr>
            <p:nvPr/>
          </p:nvSpPr>
          <p:spPr bwMode="auto">
            <a:xfrm>
              <a:off x="12" y="1000"/>
              <a:ext cx="2299" cy="449"/>
            </a:xfrm>
            <a:prstGeom prst="rect">
              <a:avLst/>
            </a:prstGeom>
            <a:noFill/>
            <a:ln w="9525">
              <a:solidFill>
                <a:srgbClr val="6633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marL="173831" indent="-173831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1500" dirty="0">
                  <a:solidFill>
                    <a:srgbClr val="663300"/>
                  </a:solidFill>
                </a:rPr>
                <a:t>2 interaction length, C target</a:t>
              </a:r>
            </a:p>
            <a:p>
              <a:pPr marL="173831" indent="-173831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1500" dirty="0">
                  <a:solidFill>
                    <a:srgbClr val="663300"/>
                  </a:solidFill>
                </a:rPr>
                <a:t>Produces </a:t>
              </a:r>
              <a:r>
                <a:rPr lang="en-US" sz="1500" dirty="0">
                  <a:solidFill>
                    <a:srgbClr val="663300"/>
                  </a:solidFill>
                  <a:latin typeface="Symbol" pitchFamily="18" charset="2"/>
                </a:rPr>
                <a:t>p</a:t>
              </a:r>
              <a:r>
                <a:rPr lang="en-US" sz="1500" baseline="30000" dirty="0">
                  <a:solidFill>
                    <a:srgbClr val="663300"/>
                  </a:solidFill>
                  <a:latin typeface="Symbol" pitchFamily="18" charset="2"/>
                </a:rPr>
                <a:t>+</a:t>
              </a:r>
              <a:r>
                <a:rPr lang="en-US" sz="1500" dirty="0">
                  <a:solidFill>
                    <a:srgbClr val="663300"/>
                  </a:solidFill>
                </a:rPr>
                <a:t>, K</a:t>
              </a:r>
              <a:r>
                <a:rPr lang="en-US" sz="1500" baseline="30000" dirty="0">
                  <a:solidFill>
                    <a:srgbClr val="663300"/>
                  </a:solidFill>
                </a:rPr>
                <a:t>+</a:t>
              </a:r>
              <a:r>
                <a:rPr lang="en-US" sz="1500" dirty="0">
                  <a:solidFill>
                    <a:srgbClr val="663300"/>
                  </a:solidFill>
                </a:rPr>
                <a:t> mesons</a:t>
              </a:r>
            </a:p>
          </p:txBody>
        </p:sp>
        <p:sp>
          <p:nvSpPr>
            <p:cNvPr id="585737" name="Line 9"/>
            <p:cNvSpPr>
              <a:spLocks noChangeShapeType="1"/>
            </p:cNvSpPr>
            <p:nvPr/>
          </p:nvSpPr>
          <p:spPr bwMode="auto">
            <a:xfrm>
              <a:off x="6" y="1443"/>
              <a:ext cx="918" cy="547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350">
                <a:solidFill>
                  <a:srgbClr val="004C97"/>
                </a:solidFill>
              </a:endParaRPr>
            </a:p>
          </p:txBody>
        </p:sp>
        <p:sp>
          <p:nvSpPr>
            <p:cNvPr id="585738" name="Line 10"/>
            <p:cNvSpPr>
              <a:spLocks noChangeShapeType="1"/>
            </p:cNvSpPr>
            <p:nvPr/>
          </p:nvSpPr>
          <p:spPr bwMode="auto">
            <a:xfrm flipH="1">
              <a:off x="1392" y="1443"/>
              <a:ext cx="918" cy="519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350">
                <a:solidFill>
                  <a:srgbClr val="004C97"/>
                </a:solidFill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268217" y="3124994"/>
            <a:ext cx="2917031" cy="376238"/>
            <a:chOff x="-752" y="2532"/>
            <a:chExt cx="2450" cy="316"/>
          </a:xfrm>
        </p:grpSpPr>
        <p:sp>
          <p:nvSpPr>
            <p:cNvPr id="585740" name="Line 12"/>
            <p:cNvSpPr>
              <a:spLocks noChangeShapeType="1"/>
            </p:cNvSpPr>
            <p:nvPr/>
          </p:nvSpPr>
          <p:spPr bwMode="auto">
            <a:xfrm flipV="1">
              <a:off x="-752" y="2532"/>
              <a:ext cx="791" cy="316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350">
                <a:solidFill>
                  <a:srgbClr val="004C97"/>
                </a:solidFill>
              </a:endParaRPr>
            </a:p>
          </p:txBody>
        </p:sp>
        <p:sp>
          <p:nvSpPr>
            <p:cNvPr id="585741" name="Line 13"/>
            <p:cNvSpPr>
              <a:spLocks noChangeShapeType="1"/>
            </p:cNvSpPr>
            <p:nvPr/>
          </p:nvSpPr>
          <p:spPr bwMode="auto">
            <a:xfrm flipH="1" flipV="1">
              <a:off x="639" y="2551"/>
              <a:ext cx="1059" cy="297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350">
                <a:solidFill>
                  <a:srgbClr val="004C97"/>
                </a:solidFill>
              </a:endParaRP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980010" y="2781872"/>
            <a:ext cx="3083719" cy="1969294"/>
            <a:chOff x="703" y="2564"/>
            <a:chExt cx="2590" cy="1654"/>
          </a:xfrm>
        </p:grpSpPr>
        <p:sp>
          <p:nvSpPr>
            <p:cNvPr id="585743" name="Rectangle 15"/>
            <p:cNvSpPr>
              <a:spLocks noChangeArrowheads="1"/>
            </p:cNvSpPr>
            <p:nvPr/>
          </p:nvSpPr>
          <p:spPr bwMode="auto">
            <a:xfrm>
              <a:off x="802" y="3355"/>
              <a:ext cx="2491" cy="863"/>
            </a:xfrm>
            <a:prstGeom prst="rect">
              <a:avLst/>
            </a:prstGeom>
            <a:noFill/>
            <a:ln w="9525">
              <a:solidFill>
                <a:srgbClr val="6633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marL="173831" indent="-173831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1500" dirty="0">
                  <a:solidFill>
                    <a:srgbClr val="663300"/>
                  </a:solidFill>
                </a:rPr>
                <a:t>Pulsed focusing horns @ 200 kA</a:t>
              </a:r>
            </a:p>
            <a:p>
              <a:pPr marL="173831" indent="-173831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1500" dirty="0">
                  <a:solidFill>
                    <a:srgbClr val="663300"/>
                  </a:solidFill>
                </a:rPr>
                <a:t>Toroidal magnetic field</a:t>
              </a:r>
            </a:p>
            <a:p>
              <a:pPr marL="173831" indent="-173831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1500" dirty="0">
                  <a:solidFill>
                    <a:srgbClr val="663300"/>
                  </a:solidFill>
                </a:rPr>
                <a:t>Parabolic inner conductor profile</a:t>
              </a:r>
            </a:p>
            <a:p>
              <a:pPr marL="173831" indent="-173831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1500" dirty="0">
                  <a:solidFill>
                    <a:srgbClr val="663300"/>
                  </a:solidFill>
                </a:rPr>
                <a:t>Focuses meson momentum band</a:t>
              </a:r>
            </a:p>
          </p:txBody>
        </p:sp>
        <p:sp>
          <p:nvSpPr>
            <p:cNvPr id="585744" name="Line 16"/>
            <p:cNvSpPr>
              <a:spLocks noChangeShapeType="1"/>
            </p:cNvSpPr>
            <p:nvPr/>
          </p:nvSpPr>
          <p:spPr bwMode="auto">
            <a:xfrm flipH="1" flipV="1">
              <a:off x="703" y="2564"/>
              <a:ext cx="101" cy="791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350">
                <a:solidFill>
                  <a:srgbClr val="004C97"/>
                </a:solidFill>
              </a:endParaRPr>
            </a:p>
          </p:txBody>
        </p:sp>
        <p:sp>
          <p:nvSpPr>
            <p:cNvPr id="585745" name="Line 17"/>
            <p:cNvSpPr>
              <a:spLocks noChangeShapeType="1"/>
            </p:cNvSpPr>
            <p:nvPr/>
          </p:nvSpPr>
          <p:spPr bwMode="auto">
            <a:xfrm flipH="1" flipV="1">
              <a:off x="1994" y="2595"/>
              <a:ext cx="1297" cy="760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350">
                <a:solidFill>
                  <a:srgbClr val="004C97"/>
                </a:solidFill>
              </a:endParaRPr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2763441" y="605409"/>
            <a:ext cx="3318272" cy="1520429"/>
            <a:chOff x="1361" y="736"/>
            <a:chExt cx="2787" cy="1277"/>
          </a:xfrm>
        </p:grpSpPr>
        <p:sp>
          <p:nvSpPr>
            <p:cNvPr id="585747" name="Rectangle 19"/>
            <p:cNvSpPr>
              <a:spLocks noChangeArrowheads="1"/>
            </p:cNvSpPr>
            <p:nvPr/>
          </p:nvSpPr>
          <p:spPr bwMode="auto">
            <a:xfrm>
              <a:off x="1366" y="736"/>
              <a:ext cx="2782" cy="635"/>
            </a:xfrm>
            <a:prstGeom prst="rect">
              <a:avLst/>
            </a:prstGeom>
            <a:noFill/>
            <a:ln w="9525">
              <a:solidFill>
                <a:srgbClr val="6633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marL="173831" indent="-173831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1500" dirty="0">
                  <a:solidFill>
                    <a:srgbClr val="663300"/>
                  </a:solidFill>
                </a:rPr>
                <a:t>2 m diameter</a:t>
              </a:r>
            </a:p>
            <a:p>
              <a:pPr marL="173831" indent="-173831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1500" dirty="0">
                  <a:solidFill>
                    <a:srgbClr val="663300"/>
                  </a:solidFill>
                </a:rPr>
                <a:t>Roughly decay length for 10 GeV </a:t>
              </a:r>
              <a:r>
                <a:rPr lang="en-US" sz="1500" dirty="0">
                  <a:solidFill>
                    <a:srgbClr val="663300"/>
                  </a:solidFill>
                  <a:latin typeface="Symbol" pitchFamily="18" charset="2"/>
                </a:rPr>
                <a:t>p</a:t>
              </a:r>
              <a:r>
                <a:rPr lang="en-US" sz="1500" baseline="30000" dirty="0">
                  <a:solidFill>
                    <a:srgbClr val="663300"/>
                  </a:solidFill>
                </a:rPr>
                <a:t>+</a:t>
              </a:r>
              <a:endParaRPr lang="en-US" sz="1500" dirty="0">
                <a:solidFill>
                  <a:srgbClr val="663300"/>
                </a:solidFill>
              </a:endParaRPr>
            </a:p>
            <a:p>
              <a:pPr marL="173831" indent="-173831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1500" dirty="0">
                  <a:solidFill>
                    <a:srgbClr val="663300"/>
                  </a:solidFill>
                </a:rPr>
                <a:t>He-filled</a:t>
              </a:r>
            </a:p>
          </p:txBody>
        </p:sp>
        <p:sp>
          <p:nvSpPr>
            <p:cNvPr id="585748" name="Line 20"/>
            <p:cNvSpPr>
              <a:spLocks noChangeShapeType="1"/>
            </p:cNvSpPr>
            <p:nvPr/>
          </p:nvSpPr>
          <p:spPr bwMode="auto">
            <a:xfrm>
              <a:off x="1361" y="1367"/>
              <a:ext cx="677" cy="646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350">
                <a:solidFill>
                  <a:srgbClr val="004C97"/>
                </a:solidFill>
              </a:endParaRPr>
            </a:p>
          </p:txBody>
        </p:sp>
        <p:sp>
          <p:nvSpPr>
            <p:cNvPr id="585749" name="Line 21"/>
            <p:cNvSpPr>
              <a:spLocks noChangeShapeType="1"/>
            </p:cNvSpPr>
            <p:nvPr/>
          </p:nvSpPr>
          <p:spPr bwMode="auto">
            <a:xfrm flipH="1">
              <a:off x="3671" y="1367"/>
              <a:ext cx="475" cy="646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350">
                <a:solidFill>
                  <a:srgbClr val="004C97"/>
                </a:solidFill>
              </a:endParaRPr>
            </a:p>
          </p:txBody>
        </p:sp>
      </p:grp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5685234" y="467022"/>
            <a:ext cx="2905126" cy="1475184"/>
            <a:chOff x="3081" y="616"/>
            <a:chExt cx="2440" cy="1239"/>
          </a:xfrm>
        </p:grpSpPr>
        <p:sp>
          <p:nvSpPr>
            <p:cNvPr id="585751" name="Rectangle 23"/>
            <p:cNvSpPr>
              <a:spLocks noChangeArrowheads="1"/>
            </p:cNvSpPr>
            <p:nvPr/>
          </p:nvSpPr>
          <p:spPr bwMode="auto">
            <a:xfrm>
              <a:off x="3081" y="616"/>
              <a:ext cx="2440" cy="608"/>
            </a:xfrm>
            <a:prstGeom prst="rect">
              <a:avLst/>
            </a:prstGeom>
            <a:noFill/>
            <a:ln w="9525">
              <a:solidFill>
                <a:srgbClr val="6633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marL="173831" indent="-173831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1500" dirty="0">
                  <a:solidFill>
                    <a:srgbClr val="663300"/>
                  </a:solidFill>
                </a:rPr>
                <a:t>Absorbs ~ 40 % of beam power</a:t>
              </a:r>
            </a:p>
            <a:p>
              <a:pPr marL="173831" indent="-173831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1500" dirty="0">
                  <a:solidFill>
                    <a:srgbClr val="663300"/>
                  </a:solidFill>
                </a:rPr>
                <a:t>Allows high-energy muons to penetrate</a:t>
              </a:r>
            </a:p>
          </p:txBody>
        </p:sp>
        <p:sp>
          <p:nvSpPr>
            <p:cNvPr id="585752" name="Line 24"/>
            <p:cNvSpPr>
              <a:spLocks noChangeShapeType="1"/>
            </p:cNvSpPr>
            <p:nvPr/>
          </p:nvSpPr>
          <p:spPr bwMode="auto">
            <a:xfrm>
              <a:off x="3081" y="1220"/>
              <a:ext cx="68" cy="635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350">
                <a:solidFill>
                  <a:srgbClr val="004C97"/>
                </a:solidFill>
              </a:endParaRPr>
            </a:p>
          </p:txBody>
        </p:sp>
        <p:sp>
          <p:nvSpPr>
            <p:cNvPr id="585753" name="Line 25"/>
            <p:cNvSpPr>
              <a:spLocks noChangeShapeType="1"/>
            </p:cNvSpPr>
            <p:nvPr/>
          </p:nvSpPr>
          <p:spPr bwMode="auto">
            <a:xfrm flipH="1">
              <a:off x="3663" y="1220"/>
              <a:ext cx="1852" cy="635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350">
                <a:solidFill>
                  <a:srgbClr val="004C97"/>
                </a:solidFill>
              </a:endParaRPr>
            </a:p>
          </p:txBody>
        </p:sp>
      </p:grpSp>
      <p:grpSp>
        <p:nvGrpSpPr>
          <p:cNvPr id="7" name="Group 26"/>
          <p:cNvGrpSpPr>
            <a:grpSpLocks/>
          </p:cNvGrpSpPr>
          <p:nvPr/>
        </p:nvGrpSpPr>
        <p:grpSpPr bwMode="auto">
          <a:xfrm>
            <a:off x="5191234" y="3307532"/>
            <a:ext cx="2853928" cy="1370409"/>
            <a:chOff x="3339" y="2911"/>
            <a:chExt cx="2397" cy="1151"/>
          </a:xfrm>
        </p:grpSpPr>
        <p:sp>
          <p:nvSpPr>
            <p:cNvPr id="585755" name="Rectangle 27"/>
            <p:cNvSpPr>
              <a:spLocks noChangeArrowheads="1"/>
            </p:cNvSpPr>
            <p:nvPr/>
          </p:nvSpPr>
          <p:spPr bwMode="auto">
            <a:xfrm>
              <a:off x="3348" y="3610"/>
              <a:ext cx="2383" cy="452"/>
            </a:xfrm>
            <a:prstGeom prst="rect">
              <a:avLst/>
            </a:prstGeom>
            <a:noFill/>
            <a:ln w="9525">
              <a:solidFill>
                <a:srgbClr val="6633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pPr marL="173831" indent="-173831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1500">
                  <a:solidFill>
                    <a:srgbClr val="663300"/>
                  </a:solidFill>
                </a:rPr>
                <a:t>Measure hadron &amp; muon fluxes</a:t>
              </a:r>
            </a:p>
            <a:p>
              <a:pPr marL="173831" indent="-173831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1500">
                  <a:solidFill>
                    <a:srgbClr val="663300"/>
                  </a:solidFill>
                </a:rPr>
                <a:t>Arrays measure distributions</a:t>
              </a:r>
            </a:p>
          </p:txBody>
        </p:sp>
        <p:sp>
          <p:nvSpPr>
            <p:cNvPr id="585756" name="Line 28"/>
            <p:cNvSpPr>
              <a:spLocks noChangeShapeType="1"/>
            </p:cNvSpPr>
            <p:nvPr/>
          </p:nvSpPr>
          <p:spPr bwMode="auto">
            <a:xfrm flipV="1">
              <a:off x="3342" y="2911"/>
              <a:ext cx="291" cy="703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350">
                <a:solidFill>
                  <a:srgbClr val="004C97"/>
                </a:solidFill>
              </a:endParaRPr>
            </a:p>
          </p:txBody>
        </p:sp>
        <p:sp>
          <p:nvSpPr>
            <p:cNvPr id="585757" name="Line 29"/>
            <p:cNvSpPr>
              <a:spLocks noChangeShapeType="1"/>
            </p:cNvSpPr>
            <p:nvPr/>
          </p:nvSpPr>
          <p:spPr bwMode="auto">
            <a:xfrm flipV="1">
              <a:off x="3339" y="2945"/>
              <a:ext cx="573" cy="670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350">
                <a:solidFill>
                  <a:srgbClr val="004C97"/>
                </a:solidFill>
              </a:endParaRPr>
            </a:p>
          </p:txBody>
        </p:sp>
        <p:sp>
          <p:nvSpPr>
            <p:cNvPr id="585758" name="Line 30"/>
            <p:cNvSpPr>
              <a:spLocks noChangeShapeType="1"/>
            </p:cNvSpPr>
            <p:nvPr/>
          </p:nvSpPr>
          <p:spPr bwMode="auto">
            <a:xfrm flipH="1" flipV="1">
              <a:off x="4420" y="3013"/>
              <a:ext cx="1316" cy="601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350">
                <a:solidFill>
                  <a:srgbClr val="004C97"/>
                </a:solidFill>
              </a:endParaRPr>
            </a:p>
          </p:txBody>
        </p:sp>
        <p:sp>
          <p:nvSpPr>
            <p:cNvPr id="585759" name="Line 31"/>
            <p:cNvSpPr>
              <a:spLocks noChangeShapeType="1"/>
            </p:cNvSpPr>
            <p:nvPr/>
          </p:nvSpPr>
          <p:spPr bwMode="auto">
            <a:xfrm flipH="1" flipV="1">
              <a:off x="5478" y="3007"/>
              <a:ext cx="258" cy="601"/>
            </a:xfrm>
            <a:prstGeom prst="line">
              <a:avLst/>
            </a:prstGeom>
            <a:noFill/>
            <a:ln w="9525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1350">
                <a:solidFill>
                  <a:srgbClr val="004C97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776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57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57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857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857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857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5857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2"/>
                                      </p:to>
                                    </p:set>
                                    <p:animEffect filter="image" prLst="opacity: 0.12">
                                      <p:cBhvr rctx="IE">
                                        <p:cTn id="30" dur="indefinite"/>
                                        <p:tgtEl>
                                          <p:spTgt spid="5857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5857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2"/>
                                      </p:to>
                                    </p:set>
                                    <p:animEffect filter="image" prLst="opacity: 0.12">
                                      <p:cBhvr rctx="IE">
                                        <p:cTn id="33" dur="indefinite"/>
                                        <p:tgtEl>
                                          <p:spTgt spid="5857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5857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2"/>
                                      </p:to>
                                    </p:set>
                                    <p:animEffect filter="image" prLst="opacity: 0.12">
                                      <p:cBhvr rctx="IE">
                                        <p:cTn id="36" dur="indefinite"/>
                                        <p:tgtEl>
                                          <p:spTgt spid="5857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5857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2"/>
                                      </p:to>
                                    </p:set>
                                    <p:animEffect filter="image" prLst="opacity: 0.12">
                                      <p:cBhvr rctx="IE">
                                        <p:cTn id="39" dur="indefinite"/>
                                        <p:tgtEl>
                                          <p:spTgt spid="5857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585734">
                                            <p:bg/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2"/>
                                      </p:to>
                                    </p:set>
                                    <p:animEffect filter="image" prLst="opacity: 0.12">
                                      <p:cBhvr rctx="IE">
                                        <p:cTn id="42" dur="indefinite"/>
                                        <p:tgtEl>
                                          <p:spTgt spid="5857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2"/>
                                      </p:to>
                                    </p:set>
                                    <p:animEffect filter="image" prLst="opacity: 0.12">
                                      <p:cBhvr rctx="IE">
                                        <p:cTn id="45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2"/>
                                      </p:to>
                                    </p:set>
                                    <p:animEffect filter="image" prLst="opacity: 0.12">
                                      <p:cBhvr rctx="IE">
                                        <p:cTn id="53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2"/>
                                      </p:to>
                                    </p:set>
                                    <p:animEffect filter="image" prLst="opacity: 0.12">
                                      <p:cBhvr rctx="IE">
                                        <p:cTn id="61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2"/>
                                      </p:to>
                                    </p:set>
                                    <p:animEffect filter="image" prLst="opacity: 0.12">
                                      <p:cBhvr rctx="IE">
                                        <p:cTn id="6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2"/>
                                      </p:to>
                                    </p:set>
                                    <p:animEffect filter="image" prLst="opacity: 0.12">
                                      <p:cBhvr rctx="IE">
                                        <p:cTn id="7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5734" grpId="0" uiExpand="1" build="p" animBg="1"/>
      <p:bldP spid="585734" grpId="1" uiExpand="1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charset="0"/>
                <a:ea typeface="ＭＳ Ｐゴシック" charset="0"/>
              </a:rPr>
              <a:t>NOvA Accelerator &amp; NuMI Upgrades (ANU): the 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700 kW Upgrade</a:t>
            </a:r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454348" y="678656"/>
            <a:ext cx="6240662" cy="1815704"/>
          </a:xfrm>
        </p:spPr>
        <p:txBody>
          <a:bodyPr/>
          <a:lstStyle/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Previous Stacking operation (~ 380 kW in 2011):</a:t>
            </a:r>
          </a:p>
          <a:p>
            <a:pPr marL="669131" lvl="1"/>
            <a:r>
              <a:rPr lang="en-US" dirty="0">
                <a:latin typeface="Times New Roman" charset="0"/>
                <a:ea typeface="ＭＳ Ｐゴシック" charset="0"/>
              </a:rPr>
              <a:t>H</a:t>
            </a:r>
            <a:r>
              <a:rPr lang="en-US" baseline="30000" dirty="0">
                <a:latin typeface="Times New Roman" charset="0"/>
                <a:ea typeface="ＭＳ Ｐゴシック" charset="0"/>
              </a:rPr>
              <a:t>-</a:t>
            </a:r>
            <a:r>
              <a:rPr lang="en-US" dirty="0">
                <a:latin typeface="Times New Roman" charset="0"/>
                <a:ea typeface="ＭＳ Ｐゴシック" charset="0"/>
              </a:rPr>
              <a:t> linac at ~35 mA </a:t>
            </a:r>
          </a:p>
          <a:p>
            <a:pPr marL="669131" lvl="1"/>
            <a:r>
              <a:rPr lang="en-US" dirty="0">
                <a:latin typeface="Times New Roman" charset="0"/>
                <a:ea typeface="ＭＳ Ｐゴシック" charset="0"/>
              </a:rPr>
              <a:t>H</a:t>
            </a:r>
            <a:r>
              <a:rPr lang="en-US" baseline="30000" dirty="0">
                <a:latin typeface="Times New Roman" charset="0"/>
                <a:ea typeface="ＭＳ Ｐゴシック" charset="0"/>
              </a:rPr>
              <a:t>-</a:t>
            </a:r>
            <a:r>
              <a:rPr lang="en-US" dirty="0">
                <a:latin typeface="Times New Roman" charset="0"/>
                <a:ea typeface="ＭＳ Ｐゴシック" charset="0"/>
              </a:rPr>
              <a:t> stripping into Booster 10-11 turns:  4.3e12 </a:t>
            </a:r>
            <a:r>
              <a:rPr lang="en-US" dirty="0" err="1">
                <a:latin typeface="Times New Roman" charset="0"/>
                <a:ea typeface="ＭＳ Ｐゴシック" charset="0"/>
              </a:rPr>
              <a:t>protond</a:t>
            </a:r>
            <a:endParaRPr lang="en-US" dirty="0">
              <a:latin typeface="Times New Roman" charset="0"/>
              <a:ea typeface="ＭＳ Ｐゴシック" charset="0"/>
            </a:endParaRPr>
          </a:p>
          <a:p>
            <a:pPr marL="669131" lvl="1"/>
            <a:r>
              <a:rPr lang="en-US" dirty="0">
                <a:latin typeface="Times New Roman" charset="0"/>
                <a:ea typeface="ＭＳ Ｐゴシック" charset="0"/>
              </a:rPr>
              <a:t>11 pulses (at 15 Hz) into Main Injector with RF slip stacking</a:t>
            </a:r>
          </a:p>
          <a:p>
            <a:pPr marL="669131" lvl="1"/>
            <a:r>
              <a:rPr lang="en-US" dirty="0">
                <a:latin typeface="Times New Roman" charset="0"/>
                <a:ea typeface="ＭＳ Ｐゴシック" charset="0"/>
              </a:rPr>
              <a:t>Ramp to 120 GeV at 204 GeV/s and extract to </a:t>
            </a:r>
            <a:r>
              <a:rPr lang="en-US" dirty="0" err="1">
                <a:latin typeface="Times New Roman" charset="0"/>
                <a:ea typeface="ＭＳ Ｐゴシック" charset="0"/>
              </a:rPr>
              <a:t>NuMI</a:t>
            </a:r>
            <a:r>
              <a:rPr lang="en-US" dirty="0">
                <a:latin typeface="Times New Roman" charset="0"/>
                <a:ea typeface="ＭＳ Ｐゴシック" charset="0"/>
              </a:rPr>
              <a:t> target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F2D7E54-BCD6-D705-1EE4-F3263BD9517C}"/>
              </a:ext>
            </a:extLst>
          </p:cNvPr>
          <p:cNvGrpSpPr/>
          <p:nvPr/>
        </p:nvGrpSpPr>
        <p:grpSpPr>
          <a:xfrm>
            <a:off x="2001582" y="2199382"/>
            <a:ext cx="4492818" cy="2545930"/>
            <a:chOff x="2440782" y="2593412"/>
            <a:chExt cx="3429000" cy="1943100"/>
          </a:xfrm>
        </p:grpSpPr>
        <p:pic>
          <p:nvPicPr>
            <p:cNvPr id="276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0782" y="2593412"/>
              <a:ext cx="3429000" cy="1943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765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7482" y="2708902"/>
              <a:ext cx="571500" cy="1708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7653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338" y="2700568"/>
              <a:ext cx="571500" cy="1708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7654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4220" y="2708902"/>
              <a:ext cx="960834" cy="1708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27655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5839" y="2700568"/>
              <a:ext cx="982265" cy="1708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91832550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charset="0"/>
                <a:ea typeface="ＭＳ Ｐゴシック" charset="0"/>
              </a:rPr>
              <a:t>Increasing Beam Power to 700 kW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7505" y="498552"/>
            <a:ext cx="4457838" cy="29014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60500" y="3829294"/>
            <a:ext cx="61595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The installation of a direct injection line from the Booster to the Recycler to eliminate Main Injector loading time was the key component of the “ANU” improvement campaign for NO</a:t>
            </a:r>
            <a:r>
              <a:rPr lang="en-US" sz="1500" dirty="0">
                <a:latin typeface="Symbol" charset="2"/>
                <a:cs typeface="Symbol" charset="2"/>
              </a:rPr>
              <a:t>n</a:t>
            </a:r>
            <a:r>
              <a:rPr lang="en-US" sz="1500" dirty="0"/>
              <a:t>A (400 kW-&gt;700 kW) available by 2015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88344" y="1057786"/>
            <a:ext cx="1920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dirty="0">
                <a:solidFill>
                  <a:srgbClr val="FF0000"/>
                </a:solidFill>
              </a:rPr>
              <a:t>“slip-stacking” cleverly gets around limits on Booster batch size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509218" y="1597537"/>
            <a:ext cx="976313" cy="1587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804096" y="338902"/>
            <a:ext cx="384849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dirty="0">
                <a:solidFill>
                  <a:srgbClr val="FF0000"/>
                </a:solidFill>
              </a:rPr>
              <a:t>15 Hz Booster sets fundamental clock (“tick”)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15694DD6-2060-9E3E-4FE4-53BE570240E8}"/>
              </a:ext>
            </a:extLst>
          </p:cNvPr>
          <p:cNvSpPr txBox="1">
            <a:spLocks noChangeArrowheads="1"/>
          </p:cNvSpPr>
          <p:nvPr/>
        </p:nvSpPr>
        <p:spPr>
          <a:xfrm>
            <a:off x="142558" y="2186913"/>
            <a:ext cx="3765765" cy="1484671"/>
          </a:xfrm>
          <a:prstGeom prst="rect">
            <a:avLst/>
          </a:prstGeom>
        </p:spPr>
        <p:txBody>
          <a:bodyPr lIns="0" tIns="0" rIns="0" bIns="0"/>
          <a:lstStyle>
            <a:lvl1pPr marL="257175" indent="-257175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557213" indent="-214313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5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8572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5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2001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35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15430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35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imes New Roman" charset="0"/>
                <a:ea typeface="ＭＳ Ｐゴシック" charset="0"/>
              </a:rPr>
              <a:t>Employ Recycler ring to load 12 slip-stacked Booster batches </a:t>
            </a:r>
            <a:r>
              <a:rPr lang="en-US" i="1" dirty="0">
                <a:latin typeface="Times New Roman" charset="0"/>
                <a:ea typeface="ＭＳ Ｐゴシック" charset="0"/>
              </a:rPr>
              <a:t>while</a:t>
            </a:r>
            <a:r>
              <a:rPr lang="en-US" dirty="0">
                <a:latin typeface="Times New Roman" charset="0"/>
                <a:ea typeface="ＭＳ Ｐゴシック" charset="0"/>
              </a:rPr>
              <a:t> the Main Injector was ramping</a:t>
            </a:r>
          </a:p>
        </p:txBody>
      </p:sp>
    </p:spTree>
    <p:extLst>
      <p:ext uri="{BB962C8B-B14F-4D97-AF65-F5344CB8AC3E}">
        <p14:creationId xmlns:p14="http://schemas.microsoft.com/office/powerpoint/2010/main" val="13953633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405517" y="651055"/>
            <a:ext cx="8022865" cy="4171950"/>
          </a:xfrm>
          <a:ln>
            <a:noFill/>
          </a:ln>
        </p:spPr>
        <p:txBody>
          <a:bodyPr>
            <a:normAutofit lnSpcReduction="10000"/>
          </a:bodyPr>
          <a:lstStyle/>
          <a:p>
            <a:r>
              <a:rPr lang="en-US" dirty="0"/>
              <a:t>The </a:t>
            </a:r>
            <a:r>
              <a:rPr lang="en-US" b="1" i="1" dirty="0"/>
              <a:t>Proton Improvement Plan</a:t>
            </a:r>
            <a:r>
              <a:rPr lang="en-US" dirty="0"/>
              <a:t> should enable Linac/Booster operation capable of </a:t>
            </a:r>
          </a:p>
          <a:p>
            <a:pPr lvl="1"/>
            <a:r>
              <a:rPr lang="en-US" dirty="0"/>
              <a:t>Delivering 2.3E17 protons/hour (at 15 Hz) </a:t>
            </a:r>
            <a:r>
              <a:rPr lang="en-US" b="1" i="1" dirty="0">
                <a:solidFill>
                  <a:schemeClr val="tx2"/>
                </a:solidFill>
              </a:rPr>
              <a:t>x2 previous</a:t>
            </a:r>
          </a:p>
          <a:p>
            <a:pPr marL="342900" lvl="1" indent="0">
              <a:buNone/>
            </a:pPr>
            <a:r>
              <a:rPr lang="en-US" b="1" i="1" dirty="0"/>
              <a:t>while</a:t>
            </a:r>
          </a:p>
          <a:p>
            <a:pPr lvl="1"/>
            <a:r>
              <a:rPr lang="en-US" dirty="0"/>
              <a:t>Maintaining Linac/Booster availability &gt; 85%, and</a:t>
            </a:r>
          </a:p>
          <a:p>
            <a:pPr lvl="1"/>
            <a:r>
              <a:rPr lang="en-US" dirty="0"/>
              <a:t>Maintaining residual activation at acceptable levels </a:t>
            </a:r>
          </a:p>
          <a:p>
            <a:pPr>
              <a:buNone/>
            </a:pPr>
            <a:r>
              <a:rPr lang="en-US" dirty="0"/>
              <a:t>	</a:t>
            </a:r>
            <a:r>
              <a:rPr lang="en-US" dirty="0">
                <a:solidFill>
                  <a:srgbClr val="7030A0"/>
                </a:solidFill>
              </a:rPr>
              <a:t>and also ensuring a useful operating life of the </a:t>
            </a:r>
            <a:r>
              <a:rPr lang="en-US" dirty="0" err="1">
                <a:solidFill>
                  <a:srgbClr val="7030A0"/>
                </a:solidFill>
              </a:rPr>
              <a:t>linac</a:t>
            </a:r>
            <a:r>
              <a:rPr lang="en-US" dirty="0">
                <a:solidFill>
                  <a:srgbClr val="7030A0"/>
                </a:solidFill>
              </a:rPr>
              <a:t> through 2023, and Booster through 2030 or later </a:t>
            </a:r>
          </a:p>
          <a:p>
            <a:pPr>
              <a:buNone/>
            </a:pPr>
            <a:r>
              <a:rPr lang="en-US" dirty="0"/>
              <a:t>The scope of the </a:t>
            </a:r>
            <a:r>
              <a:rPr lang="en-US" b="1" i="1" dirty="0"/>
              <a:t>Proton Improvement Plan </a:t>
            </a:r>
            <a:r>
              <a:rPr lang="en-US" dirty="0"/>
              <a:t>included </a:t>
            </a:r>
          </a:p>
          <a:p>
            <a:pPr lvl="1"/>
            <a:r>
              <a:rPr lang="en-US" dirty="0"/>
              <a:t>Upgrading (or replacing) components to increase the Booster repetition rate </a:t>
            </a:r>
          </a:p>
          <a:p>
            <a:pPr lvl="1"/>
            <a:r>
              <a:rPr lang="en-US" dirty="0"/>
              <a:t>Replacing components that have (or will have) poor reliability</a:t>
            </a:r>
          </a:p>
          <a:p>
            <a:pPr lvl="1"/>
            <a:r>
              <a:rPr lang="en-US" dirty="0"/>
              <a:t>Replacing components that are (or will soon become) obsolete</a:t>
            </a:r>
          </a:p>
          <a:p>
            <a:pPr lvl="1"/>
            <a:r>
              <a:rPr lang="en-US" dirty="0"/>
              <a:t>Studying beam dynamics to diagnose performance limitations</a:t>
            </a:r>
          </a:p>
          <a:p>
            <a:pPr lvl="1"/>
            <a:r>
              <a:rPr lang="en-US" dirty="0"/>
              <a:t>Implementing operational changes to reduce beam loss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522766" y="19420"/>
            <a:ext cx="6857233" cy="48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z="1800" dirty="0">
                <a:latin typeface="Helvetica" pitchFamily="124" charset="0"/>
              </a:rPr>
              <a:t>Proton Improvement Plan (2011-2018) for Linac And Booster</a:t>
            </a:r>
          </a:p>
        </p:txBody>
      </p:sp>
    </p:spTree>
    <p:extLst>
      <p:ext uri="{BB962C8B-B14F-4D97-AF65-F5344CB8AC3E}">
        <p14:creationId xmlns:p14="http://schemas.microsoft.com/office/powerpoint/2010/main" val="41110194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Booster loss and Linac laser notch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475" y="704368"/>
            <a:ext cx="4525337" cy="3825955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300"/>
              </a:spcBef>
            </a:pPr>
            <a:r>
              <a:rPr lang="en-US" sz="1650" dirty="0"/>
              <a:t>Doubling the beam repetition rate requires cutting the losses per Booster cycle in half</a:t>
            </a:r>
          </a:p>
          <a:p>
            <a:pPr>
              <a:spcBef>
                <a:spcPts val="300"/>
              </a:spcBef>
            </a:pPr>
            <a:r>
              <a:rPr lang="en-US" sz="1650" dirty="0"/>
              <a:t>Addressing each of the three main areas of Booster beam loss:</a:t>
            </a:r>
          </a:p>
          <a:p>
            <a:pPr lvl="1">
              <a:spcBef>
                <a:spcPts val="300"/>
              </a:spcBef>
            </a:pPr>
            <a:r>
              <a:rPr lang="en-US" sz="1500" dirty="0"/>
              <a:t>Injection</a:t>
            </a:r>
          </a:p>
          <a:p>
            <a:pPr lvl="1">
              <a:spcBef>
                <a:spcPts val="300"/>
              </a:spcBef>
            </a:pPr>
            <a:r>
              <a:rPr lang="en-US" sz="1500" dirty="0"/>
              <a:t>Notching the beam to create a gap for extraction kickers to fire</a:t>
            </a:r>
          </a:p>
          <a:p>
            <a:pPr lvl="1">
              <a:spcBef>
                <a:spcPts val="300"/>
              </a:spcBef>
            </a:pPr>
            <a:r>
              <a:rPr lang="en-US" sz="1500" dirty="0"/>
              <a:t>Transition, related to RF during acceleration</a:t>
            </a:r>
          </a:p>
          <a:p>
            <a:pPr>
              <a:spcBef>
                <a:spcPts val="300"/>
              </a:spcBef>
            </a:pPr>
            <a:r>
              <a:rPr lang="en-US" sz="1650" dirty="0"/>
              <a:t>Phased improvements to notch creation</a:t>
            </a:r>
          </a:p>
          <a:p>
            <a:pPr marL="482204" lvl="1" indent="-257175">
              <a:spcBef>
                <a:spcPts val="300"/>
              </a:spcBef>
            </a:pPr>
            <a:r>
              <a:rPr lang="en-US" sz="1500" dirty="0">
                <a:solidFill>
                  <a:schemeClr val="accent6"/>
                </a:solidFill>
              </a:rPr>
              <a:t>New cogging system which allowed notching at 400 MeV instead of 700 MeV </a:t>
            </a:r>
            <a:r>
              <a:rPr lang="en-US" sz="1500" dirty="0">
                <a:solidFill>
                  <a:schemeClr val="accent6"/>
                </a:solidFill>
                <a:sym typeface="Symbol" panose="05050102010706020507" pitchFamily="18" charset="2"/>
              </a:rPr>
              <a:t></a:t>
            </a:r>
            <a:r>
              <a:rPr lang="en-US" sz="1500" dirty="0">
                <a:solidFill>
                  <a:schemeClr val="accent6"/>
                </a:solidFill>
              </a:rPr>
              <a:t> lower energy losses into an absorber</a:t>
            </a:r>
          </a:p>
          <a:p>
            <a:pPr marL="182166">
              <a:spcBef>
                <a:spcPts val="300"/>
              </a:spcBef>
            </a:pPr>
            <a:r>
              <a:rPr lang="en-US" sz="1650" dirty="0">
                <a:solidFill>
                  <a:schemeClr val="accent6"/>
                </a:solidFill>
              </a:rPr>
              <a:t>Final phase was a laser notcher in Linac MEBT</a:t>
            </a:r>
          </a:p>
          <a:p>
            <a:pPr marL="482204" lvl="1">
              <a:spcBef>
                <a:spcPts val="300"/>
              </a:spcBef>
            </a:pPr>
            <a:r>
              <a:rPr lang="en-US" sz="1500" dirty="0">
                <a:solidFill>
                  <a:schemeClr val="accent6"/>
                </a:solidFill>
              </a:rPr>
              <a:t>Laser Neutralization of H</a:t>
            </a:r>
            <a:r>
              <a:rPr lang="en-US" sz="1500" baseline="30000" dirty="0">
                <a:solidFill>
                  <a:schemeClr val="accent6"/>
                </a:solidFill>
              </a:rPr>
              <a:t>-</a:t>
            </a:r>
            <a:r>
              <a:rPr lang="en-US" sz="1500" dirty="0">
                <a:solidFill>
                  <a:schemeClr val="accent6"/>
                </a:solidFill>
              </a:rPr>
              <a:t> with zero space</a:t>
            </a:r>
          </a:p>
          <a:p>
            <a:pPr marL="482204" lvl="1">
              <a:spcBef>
                <a:spcPts val="300"/>
              </a:spcBef>
            </a:pPr>
            <a:r>
              <a:rPr lang="en-US" sz="1500" dirty="0">
                <a:solidFill>
                  <a:schemeClr val="accent6"/>
                </a:solidFill>
              </a:rPr>
              <a:t>Unique laser with micro, </a:t>
            </a:r>
            <a:r>
              <a:rPr lang="en-US" sz="1500" dirty="0" err="1">
                <a:solidFill>
                  <a:schemeClr val="accent6"/>
                </a:solidFill>
              </a:rPr>
              <a:t>meso</a:t>
            </a:r>
            <a:r>
              <a:rPr lang="en-US" sz="1500" dirty="0">
                <a:solidFill>
                  <a:schemeClr val="accent6"/>
                </a:solidFill>
              </a:rPr>
              <a:t>, and macro timescales, and vertical spatial profile</a:t>
            </a:r>
          </a:p>
          <a:p>
            <a:pPr>
              <a:spcBef>
                <a:spcPts val="300"/>
              </a:spcBef>
            </a:pPr>
            <a:endParaRPr lang="en-US" sz="1650" dirty="0"/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708" y="2574561"/>
            <a:ext cx="1236753" cy="1664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6"/>
          <a:stretch/>
        </p:blipFill>
        <p:spPr bwMode="auto">
          <a:xfrm>
            <a:off x="7170525" y="318402"/>
            <a:ext cx="1587102" cy="1572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7425211" y="1946544"/>
            <a:ext cx="133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Optical cavity</a:t>
            </a:r>
          </a:p>
          <a:p>
            <a:r>
              <a:rPr lang="en-US" sz="9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(attached end of RFQ)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851695" y="4245006"/>
            <a:ext cx="81945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Laser profile</a:t>
            </a: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12" t="30930" r="15676" b="1"/>
          <a:stretch/>
        </p:blipFill>
        <p:spPr bwMode="auto">
          <a:xfrm>
            <a:off x="4898399" y="169399"/>
            <a:ext cx="1836355" cy="1747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4957440" y="2571750"/>
            <a:ext cx="2021966" cy="1667225"/>
            <a:chOff x="6365854" y="3501888"/>
            <a:chExt cx="3594606" cy="3195371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2927" y="3501888"/>
              <a:ext cx="3567532" cy="31953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6365854" y="3507276"/>
              <a:ext cx="3594606" cy="884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Successful test of Linac notch  Dec 2014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02969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6829425" cy="400050"/>
          </a:xfrm>
        </p:spPr>
        <p:txBody>
          <a:bodyPr/>
          <a:lstStyle/>
          <a:p>
            <a:r>
              <a:rPr lang="en-US" dirty="0"/>
              <a:t>Booster PIP - Refurbishment of 40 year old cavities</a:t>
            </a:r>
          </a:p>
        </p:txBody>
      </p:sp>
      <p:grpSp>
        <p:nvGrpSpPr>
          <p:cNvPr id="3" name="Group 8"/>
          <p:cNvGrpSpPr/>
          <p:nvPr/>
        </p:nvGrpSpPr>
        <p:grpSpPr>
          <a:xfrm>
            <a:off x="1143001" y="685800"/>
            <a:ext cx="6888416" cy="1200150"/>
            <a:chOff x="0" y="4495800"/>
            <a:chExt cx="9144000" cy="1600200"/>
          </a:xfrm>
        </p:grpSpPr>
        <p:sp>
          <p:nvSpPr>
            <p:cNvPr id="10" name="Rounded Rectangle 1"/>
            <p:cNvSpPr>
              <a:spLocks noChangeArrowheads="1"/>
            </p:cNvSpPr>
            <p:nvPr/>
          </p:nvSpPr>
          <p:spPr bwMode="auto">
            <a:xfrm>
              <a:off x="0" y="4495800"/>
              <a:ext cx="9144000" cy="1600200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350" dirty="0">
                <a:solidFill>
                  <a:schemeClr val="bg1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381000" y="4648200"/>
              <a:ext cx="8458200" cy="0"/>
            </a:xfrm>
            <a:prstGeom prst="straightConnector1">
              <a:avLst/>
            </a:prstGeom>
            <a:ln w="38100"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381000" y="4724400"/>
              <a:ext cx="0" cy="914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333539" y="5410200"/>
              <a:ext cx="198141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1650" dirty="0">
                  <a:solidFill>
                    <a:schemeClr val="bg1"/>
                  </a:solidFill>
                </a:rPr>
                <a:t>Cavity Removal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1066800" y="4572000"/>
              <a:ext cx="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905000" y="4572000"/>
              <a:ext cx="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743200" y="4572000"/>
              <a:ext cx="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3657600" y="4572000"/>
              <a:ext cx="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572000" y="4572000"/>
              <a:ext cx="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486400" y="4572000"/>
              <a:ext cx="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400800" y="4572000"/>
              <a:ext cx="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7391400" y="4572000"/>
              <a:ext cx="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229600" y="4572000"/>
              <a:ext cx="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8839200" y="4572000"/>
              <a:ext cx="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228599" y="4876800"/>
              <a:ext cx="14824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50" dirty="0">
                  <a:solidFill>
                    <a:schemeClr val="bg1"/>
                  </a:solidFill>
                </a:rPr>
                <a:t>Cool-down</a:t>
              </a:r>
            </a:p>
          </p:txBody>
        </p:sp>
        <p:cxnSp>
          <p:nvCxnSpPr>
            <p:cNvPr id="25" name="Straight Arrow Connector 24"/>
            <p:cNvCxnSpPr>
              <a:stCxn id="24" idx="0"/>
              <a:endCxn id="24" idx="0"/>
            </p:cNvCxnSpPr>
            <p:nvPr/>
          </p:nvCxnSpPr>
          <p:spPr>
            <a:xfrm>
              <a:off x="969833" y="4876800"/>
              <a:ext cx="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1066800" y="4724400"/>
              <a:ext cx="0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1268903" y="5105400"/>
              <a:ext cx="19907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50" dirty="0">
                  <a:solidFill>
                    <a:schemeClr val="bg1"/>
                  </a:solidFill>
                </a:rPr>
                <a:t>Remove Tuners</a:t>
              </a: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1905000" y="4724400"/>
              <a:ext cx="0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991764" y="4800600"/>
              <a:ext cx="30863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50" dirty="0">
                  <a:solidFill>
                    <a:schemeClr val="bg1"/>
                  </a:solidFill>
                </a:rPr>
                <a:t>Rebuild - Cones &amp; Tuners</a:t>
              </a: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>
              <a:off x="2286000" y="4800600"/>
              <a:ext cx="3124200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4758279" y="5181600"/>
              <a:ext cx="28245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50" dirty="0">
                  <a:solidFill>
                    <a:schemeClr val="bg1"/>
                  </a:solidFill>
                </a:rPr>
                <a:t>Rebuild Stems/Flanges</a:t>
              </a: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>
              <a:off x="5486400" y="5181600"/>
              <a:ext cx="1981200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6677859" y="4800600"/>
              <a:ext cx="17169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50" dirty="0">
                  <a:solidFill>
                    <a:schemeClr val="bg1"/>
                  </a:solidFill>
                </a:rPr>
                <a:t>Re-Assemble</a:t>
              </a: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>
              <a:off x="7391400" y="4800600"/>
              <a:ext cx="838200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8229600" y="5181600"/>
              <a:ext cx="609600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/>
            <p:cNvSpPr/>
            <p:nvPr/>
          </p:nvSpPr>
          <p:spPr>
            <a:xfrm>
              <a:off x="7848600" y="5181600"/>
              <a:ext cx="104054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1650" dirty="0">
                  <a:solidFill>
                    <a:schemeClr val="bg1"/>
                  </a:solidFill>
                </a:rPr>
                <a:t>Testing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 bwMode="auto">
            <a:xfrm>
              <a:off x="8915400" y="5410200"/>
              <a:ext cx="0" cy="0"/>
            </a:xfrm>
            <a:prstGeom prst="straightConnector1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38" name="TextBox 37"/>
          <p:cNvSpPr txBox="1"/>
          <p:nvPr/>
        </p:nvSpPr>
        <p:spPr>
          <a:xfrm>
            <a:off x="4044767" y="400050"/>
            <a:ext cx="7554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(Weeks)</a:t>
            </a:r>
          </a:p>
        </p:txBody>
      </p:sp>
      <p:grpSp>
        <p:nvGrpSpPr>
          <p:cNvPr id="6" name="Group 44"/>
          <p:cNvGrpSpPr/>
          <p:nvPr/>
        </p:nvGrpSpPr>
        <p:grpSpPr>
          <a:xfrm>
            <a:off x="1249587" y="1976869"/>
            <a:ext cx="4351114" cy="2766581"/>
            <a:chOff x="152400" y="2438400"/>
            <a:chExt cx="5801485" cy="3688774"/>
          </a:xfrm>
        </p:grpSpPr>
        <p:sp>
          <p:nvSpPr>
            <p:cNvPr id="46" name="Rounded Rectangle 2"/>
            <p:cNvSpPr>
              <a:spLocks noChangeArrowheads="1"/>
            </p:cNvSpPr>
            <p:nvPr/>
          </p:nvSpPr>
          <p:spPr bwMode="auto">
            <a:xfrm>
              <a:off x="152400" y="2438400"/>
              <a:ext cx="2819400" cy="3429000"/>
            </a:xfrm>
            <a:prstGeom prst="roundRect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47" name="TextBox 2"/>
            <p:cNvSpPr txBox="1">
              <a:spLocks noChangeArrowheads="1"/>
            </p:cNvSpPr>
            <p:nvPr/>
          </p:nvSpPr>
          <p:spPr bwMode="auto">
            <a:xfrm>
              <a:off x="228600" y="4043362"/>
              <a:ext cx="2743200" cy="338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050" dirty="0"/>
                <a:t>Cavity Removal - Stripping </a:t>
              </a:r>
            </a:p>
          </p:txBody>
        </p:sp>
        <p:pic>
          <p:nvPicPr>
            <p:cNvPr id="4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23671" t="3510" r="7890" b="1755"/>
            <a:stretch>
              <a:fillRect/>
            </a:stretch>
          </p:blipFill>
          <p:spPr bwMode="auto">
            <a:xfrm>
              <a:off x="152400" y="2438400"/>
              <a:ext cx="2819400" cy="1568824"/>
            </a:xfrm>
            <a:prstGeom prst="roundRect">
              <a:avLst>
                <a:gd name="adj" fmla="val 20387"/>
              </a:avLst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t="10909" r="4091" b="30909"/>
            <a:stretch>
              <a:fillRect/>
            </a:stretch>
          </p:blipFill>
          <p:spPr bwMode="auto">
            <a:xfrm>
              <a:off x="152400" y="4419600"/>
              <a:ext cx="2847215" cy="1676400"/>
            </a:xfrm>
            <a:prstGeom prst="roundRect">
              <a:avLst>
                <a:gd name="adj" fmla="val 25304"/>
              </a:avLst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" name="TextBox 21"/>
            <p:cNvSpPr txBox="1">
              <a:spLocks noChangeArrowheads="1"/>
            </p:cNvSpPr>
            <p:nvPr/>
          </p:nvSpPr>
          <p:spPr bwMode="auto">
            <a:xfrm>
              <a:off x="3733800" y="3993574"/>
              <a:ext cx="1468779" cy="338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algn="r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050" dirty="0"/>
                <a:t>Tuners Rebuild</a:t>
              </a:r>
            </a:p>
          </p:txBody>
        </p:sp>
        <p:pic>
          <p:nvPicPr>
            <p:cNvPr id="51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l="6761" t="11268" r="18592" b="15775"/>
            <a:stretch>
              <a:fillRect/>
            </a:stretch>
          </p:blipFill>
          <p:spPr bwMode="auto">
            <a:xfrm>
              <a:off x="3210685" y="2438400"/>
              <a:ext cx="2743200" cy="1555175"/>
            </a:xfrm>
            <a:prstGeom prst="roundRect">
              <a:avLst>
                <a:gd name="adj" fmla="val 29154"/>
              </a:avLst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10685" y="4374575"/>
              <a:ext cx="2743200" cy="1752599"/>
            </a:xfrm>
            <a:prstGeom prst="roundRect">
              <a:avLst>
                <a:gd name="adj" fmla="val 24323"/>
              </a:avLst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3" name="Rounded Rectangle 3"/>
          <p:cNvSpPr>
            <a:spLocks noChangeArrowheads="1"/>
          </p:cNvSpPr>
          <p:nvPr/>
        </p:nvSpPr>
        <p:spPr bwMode="auto">
          <a:xfrm>
            <a:off x="3565923" y="2000250"/>
            <a:ext cx="2034778" cy="2711414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350" dirty="0"/>
          </a:p>
        </p:txBody>
      </p:sp>
      <p:sp>
        <p:nvSpPr>
          <p:cNvPr id="55" name="Rounded Rectangle 4"/>
          <p:cNvSpPr>
            <a:spLocks noChangeArrowheads="1"/>
          </p:cNvSpPr>
          <p:nvPr/>
        </p:nvSpPr>
        <p:spPr bwMode="auto">
          <a:xfrm>
            <a:off x="5715000" y="2010335"/>
            <a:ext cx="2062163" cy="2711414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350" dirty="0"/>
          </a:p>
        </p:txBody>
      </p:sp>
      <p:sp>
        <p:nvSpPr>
          <p:cNvPr id="56" name="TextBox 22"/>
          <p:cNvSpPr txBox="1">
            <a:spLocks noChangeArrowheads="1"/>
          </p:cNvSpPr>
          <p:nvPr/>
        </p:nvSpPr>
        <p:spPr bwMode="auto">
          <a:xfrm>
            <a:off x="6109098" y="3198167"/>
            <a:ext cx="1205779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050" dirty="0"/>
              <a:t>Rebuild and Test</a:t>
            </a:r>
          </a:p>
        </p:txBody>
      </p:sp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7" cstate="print"/>
          <a:srcRect l="3158" t="23860" r="7368" b="25263"/>
          <a:stretch>
            <a:fillRect/>
          </a:stretch>
        </p:blipFill>
        <p:spPr bwMode="auto">
          <a:xfrm>
            <a:off x="5715001" y="2000250"/>
            <a:ext cx="2057400" cy="1180341"/>
          </a:xfrm>
          <a:prstGeom prst="roundRect">
            <a:avLst>
              <a:gd name="adj" fmla="val 32709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2" descr="C:\Users\pellico\AppData\Local\Temp\DSC02118-1.JPG"/>
          <p:cNvPicPr>
            <a:picLocks noChangeAspect="1" noChangeArrowheads="1"/>
          </p:cNvPicPr>
          <p:nvPr/>
        </p:nvPicPr>
        <p:blipFill rotWithShape="1">
          <a:blip r:embed="rId8" cstate="print"/>
          <a:srcRect t="8211" b="842"/>
          <a:stretch/>
        </p:blipFill>
        <p:spPr bwMode="auto">
          <a:xfrm>
            <a:off x="5657850" y="3462769"/>
            <a:ext cx="2114550" cy="1269251"/>
          </a:xfrm>
          <a:prstGeom prst="roundRect">
            <a:avLst>
              <a:gd name="adj" fmla="val 30000"/>
            </a:avLst>
          </a:prstGeom>
          <a:noFill/>
        </p:spPr>
      </p:pic>
    </p:spTree>
    <p:extLst>
      <p:ext uri="{BB962C8B-B14F-4D97-AF65-F5344CB8AC3E}">
        <p14:creationId xmlns:p14="http://schemas.microsoft.com/office/powerpoint/2010/main" val="4153995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2250" y="674489"/>
            <a:ext cx="7236950" cy="3794522"/>
          </a:xfrm>
        </p:spPr>
        <p:txBody>
          <a:bodyPr>
            <a:normAutofit/>
          </a:bodyPr>
          <a:lstStyle/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</a:rPr>
              <a:t>Fermilab Science Overview</a:t>
            </a:r>
          </a:p>
          <a:p>
            <a:pPr marL="342900" lvl="0" indent="-342900" defTabSz="457200">
              <a:buFont typeface="Arial" charset="0"/>
              <a:buChar char="•"/>
              <a:defRPr/>
            </a:pPr>
            <a:r>
              <a:rPr lang="en-US" sz="1700" dirty="0">
                <a:ea typeface="ＭＳ Ｐゴシック" charset="0"/>
              </a:rPr>
              <a:t>Accelerator Complex</a:t>
            </a:r>
          </a:p>
          <a:p>
            <a:pPr marL="342900" lvl="0" indent="-342900" defTabSz="457200">
              <a:buFont typeface="Arial" charset="0"/>
              <a:buChar char="•"/>
              <a:defRPr/>
            </a:pPr>
            <a:r>
              <a:rPr lang="en-US" sz="1700" dirty="0">
                <a:ea typeface="ＭＳ Ｐゴシック" charset="0"/>
              </a:rPr>
              <a:t>The push for power:</a:t>
            </a:r>
          </a:p>
          <a:p>
            <a:pPr marL="642938" lvl="1" indent="-342900" defTabSz="457200">
              <a:buFont typeface="Arial" charset="0"/>
              <a:buChar char="•"/>
              <a:defRPr/>
            </a:pPr>
            <a:r>
              <a:rPr lang="en-US" sz="1550" dirty="0">
                <a:ea typeface="ＭＳ Ｐゴシック" charset="0"/>
              </a:rPr>
              <a:t>NuMI Neutrino Beam &amp; Experiments (400 kW)</a:t>
            </a:r>
          </a:p>
          <a:p>
            <a:pPr marL="642938" lvl="1" indent="-342900" defTabSz="457200">
              <a:buFont typeface="Arial" charset="0"/>
              <a:buChar char="•"/>
              <a:defRPr/>
            </a:pPr>
            <a:r>
              <a:rPr lang="en-US" sz="1550" dirty="0">
                <a:ea typeface="ＭＳ Ｐゴシック" charset="0"/>
              </a:rPr>
              <a:t>ANU Upgrade (700 kW)</a:t>
            </a:r>
          </a:p>
          <a:p>
            <a:pPr marL="642938" lvl="1" indent="-342900" defTabSz="457200">
              <a:buFont typeface="Arial" charset="0"/>
              <a:buChar char="•"/>
              <a:defRPr/>
            </a:pPr>
            <a:r>
              <a:rPr kumimoji="0" lang="en-US" sz="155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PIP Upgrade (700+ kW)</a:t>
            </a:r>
          </a:p>
          <a:p>
            <a:pPr marL="642938" lvl="1" indent="-342900" defTabSz="457200">
              <a:buFont typeface="Arial" charset="0"/>
              <a:buChar char="•"/>
              <a:defRPr/>
            </a:pPr>
            <a:r>
              <a:rPr lang="en-US" sz="1550" dirty="0">
                <a:ea typeface="ＭＳ Ｐゴシック" charset="0"/>
              </a:rPr>
              <a:t>Megawatt Upgrade (1 MW)</a:t>
            </a:r>
          </a:p>
          <a:p>
            <a:pPr marL="342900" indent="-342900" defTabSz="457200">
              <a:buFont typeface="Arial" charset="0"/>
              <a:buChar char="•"/>
              <a:defRPr/>
            </a:pPr>
            <a:r>
              <a:rPr lang="en-US" sz="1700" dirty="0">
                <a:ea typeface="ＭＳ Ｐゴシック" charset="0"/>
              </a:rPr>
              <a:t>The new machines</a:t>
            </a:r>
          </a:p>
          <a:p>
            <a:pPr marL="642938" lvl="1" indent="-342900" defTabSz="457200">
              <a:buFont typeface="Arial" charset="0"/>
              <a:buChar char="•"/>
              <a:defRPr/>
            </a:pPr>
            <a:r>
              <a:rPr lang="en-US" sz="1550" dirty="0">
                <a:ea typeface="ＭＳ Ｐゴシック" charset="0"/>
              </a:rPr>
              <a:t>LBNF/DUNE (1.2 – 2.4 MW)</a:t>
            </a:r>
          </a:p>
          <a:p>
            <a:pPr marL="642938" lvl="1" indent="-342900" defTabSz="457200">
              <a:buFont typeface="Arial" charset="0"/>
              <a:buChar char="•"/>
              <a:defRPr/>
            </a:pPr>
            <a:r>
              <a:rPr kumimoji="0" lang="en-US" sz="155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PIP-II (1.2 MW + 1.6 MW)</a:t>
            </a:r>
          </a:p>
          <a:p>
            <a:pPr marL="642938" lvl="1" indent="-342900" defTabSz="457200">
              <a:buFont typeface="Arial" charset="0"/>
              <a:buChar char="•"/>
              <a:defRPr/>
            </a:pPr>
            <a:r>
              <a:rPr lang="en-US" sz="1550" dirty="0">
                <a:ea typeface="ＭＳ Ｐゴシック" charset="0"/>
              </a:rPr>
              <a:t>Accelerator Complex Enhancement (ACE) (Multiple, Multi-MW “spigots”)</a:t>
            </a:r>
          </a:p>
          <a:p>
            <a:pPr marL="942975" lvl="2" indent="-342900" defTabSz="457200">
              <a:buFont typeface="Arial" charset="0"/>
              <a:buChar char="•"/>
              <a:defRPr/>
            </a:pPr>
            <a:r>
              <a:rPr lang="en-US" sz="1400" dirty="0">
                <a:ea typeface="ＭＳ Ｐゴシック" charset="0"/>
              </a:rPr>
              <a:t>Main Injector Cycle Acceleration</a:t>
            </a:r>
          </a:p>
          <a:p>
            <a:pPr marL="942975" lvl="2" indent="-342900" defTabSz="457200">
              <a:buFont typeface="Arial" charset="0"/>
              <a:buChar char="•"/>
              <a:defRPr/>
            </a:pPr>
            <a:r>
              <a:rPr lang="en-US" sz="1400" dirty="0">
                <a:ea typeface="ＭＳ Ｐゴシック" charset="0"/>
              </a:rPr>
              <a:t>Booster Replacement</a:t>
            </a:r>
            <a:endParaRPr kumimoji="0" lang="en-US" sz="185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2474" y="250807"/>
            <a:ext cx="6840534" cy="320908"/>
          </a:xfrm>
        </p:spPr>
        <p:txBody>
          <a:bodyPr/>
          <a:lstStyle/>
          <a:p>
            <a:r>
              <a:rPr lang="en-US" sz="1950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1054228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072" y="1117777"/>
            <a:ext cx="3650465" cy="29762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4450" y="77749"/>
            <a:ext cx="6515100" cy="364521"/>
          </a:xfrm>
        </p:spPr>
        <p:txBody>
          <a:bodyPr/>
          <a:lstStyle/>
          <a:p>
            <a:r>
              <a:rPr lang="en-US" dirty="0"/>
              <a:t>Booster 15 Hz – A significant achievement for PIP/FNAL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9" r="17946"/>
          <a:stretch/>
        </p:blipFill>
        <p:spPr>
          <a:xfrm>
            <a:off x="565364" y="629031"/>
            <a:ext cx="1498172" cy="3740944"/>
          </a:xfrm>
        </p:spPr>
      </p:pic>
      <p:sp>
        <p:nvSpPr>
          <p:cNvPr id="8" name="TextBox 7"/>
          <p:cNvSpPr txBox="1"/>
          <p:nvPr/>
        </p:nvSpPr>
        <p:spPr>
          <a:xfrm>
            <a:off x="2289910" y="577417"/>
            <a:ext cx="504318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TLG with 13 (fixed target event) beam events &amp; 2 pre-pulses, $17 (Booster event) then replaced the pre-pulses for full </a:t>
            </a:r>
            <a:r>
              <a:rPr lang="en-US" sz="1350" b="1" dirty="0"/>
              <a:t>15</a:t>
            </a:r>
            <a:r>
              <a:rPr lang="en-US" sz="1350" dirty="0"/>
              <a:t> Hz beam operation – record intensity </a:t>
            </a:r>
            <a:r>
              <a:rPr lang="en-US" sz="1350" b="1" dirty="0"/>
              <a:t>&gt;2.1E17/</a:t>
            </a:r>
            <a:r>
              <a:rPr lang="en-US" sz="1350" b="1" dirty="0" err="1"/>
              <a:t>hr</a:t>
            </a:r>
            <a:r>
              <a:rPr lang="en-US" sz="1350" b="1" dirty="0"/>
              <a:t> </a:t>
            </a:r>
            <a:r>
              <a:rPr lang="en-US" sz="1350" dirty="0"/>
              <a:t>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39169" y="1433433"/>
            <a:ext cx="163876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$19 (</a:t>
            </a:r>
            <a:r>
              <a:rPr lang="en-US" sz="1100" dirty="0" err="1"/>
              <a:t>NoVA</a:t>
            </a:r>
            <a:r>
              <a:rPr lang="en-US" sz="1100" dirty="0"/>
              <a:t> event)  or $1D Boone Event) cycles at reduced intensity allowed for 15 Hz beam and some overhead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727294" y="1122664"/>
            <a:ext cx="725066" cy="18100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BD32DA-4064-40C3-3AE2-EACEC8D6603A}"/>
              </a:ext>
            </a:extLst>
          </p:cNvPr>
          <p:cNvSpPr txBox="1"/>
          <p:nvPr/>
        </p:nvSpPr>
        <p:spPr>
          <a:xfrm>
            <a:off x="2447877" y="3097773"/>
            <a:ext cx="29181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PIPs success led to the possibility to increase Main Injector beam to close to 1 MW with modest upgrades in other parts of the accelerator chain</a:t>
            </a:r>
          </a:p>
        </p:txBody>
      </p:sp>
    </p:spTree>
    <p:extLst>
      <p:ext uri="{BB962C8B-B14F-4D97-AF65-F5344CB8AC3E}">
        <p14:creationId xmlns:p14="http://schemas.microsoft.com/office/powerpoint/2010/main" val="5051680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DAE0E38-1369-E838-EDC7-75979348DC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/>
              <a:t>Originally designed for 400 kW beam power, then upgraded to 700 kW with NOvA/ANU</a:t>
            </a:r>
          </a:p>
          <a:p>
            <a:r>
              <a:rPr lang="en-US" sz="1600" dirty="0"/>
              <a:t>Megawatt AIP (Accelerator Improvement Project)</a:t>
            </a:r>
          </a:p>
          <a:p>
            <a:pPr lvl="1"/>
            <a:r>
              <a:rPr lang="en-US" sz="1600" dirty="0"/>
              <a:t>Upgrade of target, horns, and supporting systems to be capable of accepting 1 MW beam power through 2025</a:t>
            </a:r>
          </a:p>
          <a:p>
            <a:pPr lvl="1"/>
            <a:r>
              <a:rPr lang="en-US" sz="1600" dirty="0"/>
              <a:t>Completed in 2021 after 3 annual accelerator shutdowns to replace components</a:t>
            </a:r>
          </a:p>
          <a:p>
            <a:pPr lvl="1"/>
            <a:r>
              <a:rPr lang="en-US" sz="1600" dirty="0"/>
              <a:t>Record </a:t>
            </a:r>
            <a:r>
              <a:rPr lang="en-US" sz="1600" dirty="0">
                <a:solidFill>
                  <a:srgbClr val="FF0000"/>
                </a:solidFill>
              </a:rPr>
              <a:t>893 kW </a:t>
            </a:r>
            <a:r>
              <a:rPr lang="en-US" sz="1600" dirty="0"/>
              <a:t>beam power achieved in April 2022</a:t>
            </a:r>
            <a:endParaRPr lang="en-US" sz="1600" b="1" dirty="0"/>
          </a:p>
          <a:p>
            <a:endParaRPr lang="en-US" sz="1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77805A6-365A-7DFC-99A9-AC96F1BA6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NuMI Megawatt Accelerator Improvement Project (AIP): 2018-2021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493089-B659-5DC4-EE5C-DC8C56E219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2436" y="6504213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8/3/2022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FF0F0D-B61E-4423-5E98-7D5E887676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40804" y="6504214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M.Lee | NuMI AIP and LBNF Progress Update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98ECD-0475-F16E-655F-AAA4EDECFD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331830A-B904-2997-37DF-E4E5C199D1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2888352"/>
              </p:ext>
            </p:extLst>
          </p:nvPr>
        </p:nvGraphicFramePr>
        <p:xfrm>
          <a:off x="2589057" y="2623768"/>
          <a:ext cx="3818865" cy="2118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95582">
                  <a:extLst>
                    <a:ext uri="{9D8B030D-6E8A-4147-A177-3AD203B41FA5}">
                      <a16:colId xmlns:a16="http://schemas.microsoft.com/office/drawing/2014/main" val="2010283601"/>
                    </a:ext>
                  </a:extLst>
                </a:gridCol>
                <a:gridCol w="870719">
                  <a:extLst>
                    <a:ext uri="{9D8B030D-6E8A-4147-A177-3AD203B41FA5}">
                      <a16:colId xmlns:a16="http://schemas.microsoft.com/office/drawing/2014/main" val="352198520"/>
                    </a:ext>
                  </a:extLst>
                </a:gridCol>
                <a:gridCol w="674689">
                  <a:extLst>
                    <a:ext uri="{9D8B030D-6E8A-4147-A177-3AD203B41FA5}">
                      <a16:colId xmlns:a16="http://schemas.microsoft.com/office/drawing/2014/main" val="630192734"/>
                    </a:ext>
                  </a:extLst>
                </a:gridCol>
                <a:gridCol w="977875">
                  <a:extLst>
                    <a:ext uri="{9D8B030D-6E8A-4147-A177-3AD203B41FA5}">
                      <a16:colId xmlns:a16="http://schemas.microsoft.com/office/drawing/2014/main" val="2128533811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 err="1"/>
                        <a:t>NuMI</a:t>
                      </a:r>
                      <a:r>
                        <a:rPr lang="en-US" sz="1100" dirty="0"/>
                        <a:t> Design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/>
                        <a:t>NOvA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1 MW upgrade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71594299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Proton beam energy </a:t>
                      </a:r>
                    </a:p>
                  </a:txBody>
                  <a:tcPr marL="68580" marR="68580" marT="34290" marB="34290"/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120 GeV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168586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000" dirty="0"/>
                        <a:t>Beam power (kW)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rgbClr val="FF00FF"/>
                          </a:solidFill>
                        </a:rPr>
                        <a:t>400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>
                          <a:solidFill>
                            <a:srgbClr val="FF00FF"/>
                          </a:solidFill>
                        </a:rPr>
                        <a:t>700</a:t>
                      </a:r>
                      <a:endParaRPr lang="en-US" sz="1100" b="0" dirty="0">
                        <a:solidFill>
                          <a:srgbClr val="FF00FF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rgbClr val="FF00FF"/>
                          </a:solidFill>
                        </a:rPr>
                        <a:t> 1 MW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13979071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r>
                        <a:rPr lang="en-US" sz="1000" dirty="0"/>
                        <a:t>Energy Spectrum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Low Energy</a:t>
                      </a:r>
                    </a:p>
                  </a:txBody>
                  <a:tcPr marL="68580" marR="68580" marT="34290" marB="34290"/>
                </a:tc>
                <a:tc gridSpan="2">
                  <a:txBody>
                    <a:bodyPr/>
                    <a:lstStyle/>
                    <a:p>
                      <a:r>
                        <a:rPr lang="en-US" sz="1000" dirty="0"/>
                        <a:t>Medium Energy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8115345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r>
                        <a:rPr lang="en-US" sz="1000" dirty="0"/>
                        <a:t>Cycle time (s)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1.87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1.33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1.2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08848695"/>
                  </a:ext>
                </a:extLst>
              </a:tr>
              <a:tr h="23477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Protons per spill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4.0 x 10</a:t>
                      </a:r>
                      <a:r>
                        <a:rPr lang="en-US" sz="1000" baseline="30000" dirty="0"/>
                        <a:t>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/>
                        <a:t>4.9 x 10</a:t>
                      </a:r>
                      <a:r>
                        <a:rPr lang="en-US" sz="1000" baseline="30000"/>
                        <a:t>13</a:t>
                      </a:r>
                      <a:endParaRPr lang="en-US" sz="1000" baseline="30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/>
                        <a:t>6.5 x 10</a:t>
                      </a:r>
                      <a:r>
                        <a:rPr lang="en-US" sz="1000" baseline="30000"/>
                        <a:t>13</a:t>
                      </a:r>
                      <a:endParaRPr lang="en-US" sz="1000" baseline="30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66814243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r>
                        <a:rPr lang="en-US" sz="1000" dirty="0"/>
                        <a:t>Spot Size (mm)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1.0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1.3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/>
                        <a:t>1.5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87631225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r>
                        <a:rPr lang="en-US" sz="1000" dirty="0"/>
                        <a:t>Beam pulse width</a:t>
                      </a:r>
                    </a:p>
                  </a:txBody>
                  <a:tcPr marL="68580" marR="68580" marT="34290" marB="34290"/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10 microsec 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23066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95624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2BFF764-5078-1180-499F-DCF7344A6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2" y="728664"/>
            <a:ext cx="5392130" cy="3794522"/>
          </a:xfrm>
        </p:spPr>
        <p:txBody>
          <a:bodyPr/>
          <a:lstStyle/>
          <a:p>
            <a:r>
              <a:rPr lang="en-US" dirty="0"/>
              <a:t>Core redesigned for increased beam spot size from original 1.3 mm to 1.5 mm</a:t>
            </a:r>
          </a:p>
          <a:p>
            <a:pPr lvl="1"/>
            <a:r>
              <a:rPr lang="en-US" dirty="0"/>
              <a:t>Graphite fins width increased from 7.4 mm to 9 mm</a:t>
            </a:r>
          </a:p>
          <a:p>
            <a:pPr lvl="1"/>
            <a:r>
              <a:rPr lang="en-US" dirty="0"/>
              <a:t>Winged fins added upstream in case of beam mis-steering</a:t>
            </a:r>
          </a:p>
          <a:p>
            <a:r>
              <a:rPr lang="en-US" dirty="0"/>
              <a:t>Cooling loop added on downstream Beryllium window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FD4AE3-73C0-B592-146A-00F7DEE71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NuMI</a:t>
            </a:r>
            <a:r>
              <a:rPr lang="en-US" dirty="0"/>
              <a:t> AIP – 1 MW Target Upgrade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7C544-B63A-3342-52D4-77E7ABED33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2436" y="6504213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8/3/2022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454527-A90C-55F7-6953-C8FEDDCFC0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40804" y="6504214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M.Lee | NuMI AIP and LBNF Progress Update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0C0896-8979-FC4A-08C5-C231A490D1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CF73AF-8D56-CDCC-69FE-184E6898F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3846" y="2625924"/>
            <a:ext cx="3820154" cy="19129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48894C-9EED-17EF-A405-8FBD9FEC1F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0558" y="188815"/>
            <a:ext cx="551700" cy="22113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784E35-6550-B30D-1626-79A999E97A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68" t="11311" r="1820" b="3289"/>
          <a:stretch/>
        </p:blipFill>
        <p:spPr>
          <a:xfrm>
            <a:off x="2898862" y="2790842"/>
            <a:ext cx="2109759" cy="16089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A32147F-0E2A-919F-67FD-3A120CA0F2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650" y="2862139"/>
            <a:ext cx="1795528" cy="1516109"/>
          </a:xfrm>
          <a:prstGeom prst="rect">
            <a:avLst/>
          </a:prstGeom>
        </p:spPr>
      </p:pic>
      <p:sp>
        <p:nvSpPr>
          <p:cNvPr id="18" name="Arrow: Right 17">
            <a:extLst>
              <a:ext uri="{FF2B5EF4-FFF2-40B4-BE49-F238E27FC236}">
                <a16:creationId xmlns:a16="http://schemas.microsoft.com/office/drawing/2014/main" id="{726029AB-FCBE-D840-4D06-34A76F33C9D7}"/>
              </a:ext>
            </a:extLst>
          </p:cNvPr>
          <p:cNvSpPr/>
          <p:nvPr/>
        </p:nvSpPr>
        <p:spPr>
          <a:xfrm>
            <a:off x="2413366" y="3620193"/>
            <a:ext cx="457529" cy="32031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497DA5-0168-F2E4-6F62-CD37844A84C1}"/>
              </a:ext>
            </a:extLst>
          </p:cNvPr>
          <p:cNvSpPr txBox="1"/>
          <p:nvPr/>
        </p:nvSpPr>
        <p:spPr>
          <a:xfrm>
            <a:off x="384693" y="4363870"/>
            <a:ext cx="232721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/>
              <a:t>Former Be window design temperature immediately after beam spill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CF878FD-432B-2321-C142-0C1F146C1FDA}"/>
              </a:ext>
            </a:extLst>
          </p:cNvPr>
          <p:cNvSpPr txBox="1"/>
          <p:nvPr/>
        </p:nvSpPr>
        <p:spPr>
          <a:xfrm>
            <a:off x="2847418" y="4384886"/>
            <a:ext cx="260414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/>
              <a:t>1 MW Be window design with cooling loop temperature immediately after beam spill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1" name="Table 21">
                <a:extLst>
                  <a:ext uri="{FF2B5EF4-FFF2-40B4-BE49-F238E27FC236}">
                    <a16:creationId xmlns:a16="http://schemas.microsoft.com/office/drawing/2014/main" id="{C1C33FED-59F5-739A-7346-06C22B6518C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44836758"/>
                  </p:ext>
                </p:extLst>
              </p:nvPr>
            </p:nvGraphicFramePr>
            <p:xfrm>
              <a:off x="5754599" y="1200245"/>
              <a:ext cx="2476429" cy="83439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14014">
                      <a:extLst>
                        <a:ext uri="{9D8B030D-6E8A-4147-A177-3AD203B41FA5}">
                          <a16:colId xmlns:a16="http://schemas.microsoft.com/office/drawing/2014/main" val="63034426"/>
                        </a:ext>
                      </a:extLst>
                    </a:gridCol>
                    <a:gridCol w="1262415">
                      <a:extLst>
                        <a:ext uri="{9D8B030D-6E8A-4147-A177-3AD203B41FA5}">
                          <a16:colId xmlns:a16="http://schemas.microsoft.com/office/drawing/2014/main" val="510713467"/>
                        </a:ext>
                      </a:extLst>
                    </a:gridCol>
                  </a:tblGrid>
                  <a:tr h="278130">
                    <a:tc>
                      <a:txBody>
                        <a:bodyPr/>
                        <a:lstStyle/>
                        <a:p>
                          <a:endParaRPr lang="en-US" sz="12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𝑔𝑟𝑎h𝑖𝑡𝑒</m:t>
                                    </m:r>
                                    <m:r>
                                      <a:rPr lang="en-US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𝑚𝑎𝑥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3074750024"/>
                      </a:ext>
                    </a:extLst>
                  </a:tr>
                  <a:tr h="278130"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700 kW design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913 </a:t>
                          </a:r>
                          <a14:m>
                            <m:oMath xmlns:m="http://schemas.openxmlformats.org/officeDocument/2006/math">
                              <m:r>
                                <a:rPr lang="en-US" sz="1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℃</m:t>
                              </m:r>
                            </m:oMath>
                          </a14:m>
                          <a:endParaRPr lang="en-US" sz="1200" dirty="0"/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576003060"/>
                      </a:ext>
                    </a:extLst>
                  </a:tr>
                  <a:tr h="278130"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1 MW design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890 </a:t>
                          </a:r>
                          <a14:m>
                            <m:oMath xmlns:m="http://schemas.openxmlformats.org/officeDocument/2006/math">
                              <m:r>
                                <a:rPr lang="en-US" sz="1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℃</m:t>
                              </m:r>
                            </m:oMath>
                          </a14:m>
                          <a:endParaRPr lang="en-US" sz="1200" dirty="0"/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395186585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1" name="Table 21">
                <a:extLst>
                  <a:ext uri="{FF2B5EF4-FFF2-40B4-BE49-F238E27FC236}">
                    <a16:creationId xmlns:a16="http://schemas.microsoft.com/office/drawing/2014/main" id="{C1C33FED-59F5-739A-7346-06C22B6518C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44836758"/>
                  </p:ext>
                </p:extLst>
              </p:nvPr>
            </p:nvGraphicFramePr>
            <p:xfrm>
              <a:off x="5754599" y="1200245"/>
              <a:ext cx="2476429" cy="83439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14014">
                      <a:extLst>
                        <a:ext uri="{9D8B030D-6E8A-4147-A177-3AD203B41FA5}">
                          <a16:colId xmlns:a16="http://schemas.microsoft.com/office/drawing/2014/main" val="63034426"/>
                        </a:ext>
                      </a:extLst>
                    </a:gridCol>
                    <a:gridCol w="1262415">
                      <a:extLst>
                        <a:ext uri="{9D8B030D-6E8A-4147-A177-3AD203B41FA5}">
                          <a16:colId xmlns:a16="http://schemas.microsoft.com/office/drawing/2014/main" val="510713467"/>
                        </a:ext>
                      </a:extLst>
                    </a:gridCol>
                  </a:tblGrid>
                  <a:tr h="278130">
                    <a:tc>
                      <a:txBody>
                        <a:bodyPr/>
                        <a:lstStyle/>
                        <a:p>
                          <a:endParaRPr lang="en-US" sz="12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7"/>
                          <a:stretch>
                            <a:fillRect l="-96635" t="-2174" r="-1923" b="-20869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74750024"/>
                      </a:ext>
                    </a:extLst>
                  </a:tr>
                  <a:tr h="278130"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700 kW design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7"/>
                          <a:stretch>
                            <a:fillRect l="-96635" t="-102174" r="-1923" b="-10869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76003060"/>
                      </a:ext>
                    </a:extLst>
                  </a:tr>
                  <a:tr h="278130">
                    <a:tc>
                      <a:txBody>
                        <a:bodyPr/>
                        <a:lstStyle/>
                        <a:p>
                          <a:r>
                            <a:rPr lang="en-US" sz="1200" dirty="0"/>
                            <a:t>1 MW design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34290" marB="34290">
                        <a:blipFill>
                          <a:blip r:embed="rId7"/>
                          <a:stretch>
                            <a:fillRect l="-96635" t="-202174" r="-1923" b="-869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5186585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2" name="Arrow: Right 21">
            <a:extLst>
              <a:ext uri="{FF2B5EF4-FFF2-40B4-BE49-F238E27FC236}">
                <a16:creationId xmlns:a16="http://schemas.microsoft.com/office/drawing/2014/main" id="{74A10AC1-8B17-5199-C2F3-EBE739E63593}"/>
              </a:ext>
            </a:extLst>
          </p:cNvPr>
          <p:cNvSpPr/>
          <p:nvPr/>
        </p:nvSpPr>
        <p:spPr>
          <a:xfrm rot="17495338">
            <a:off x="8002263" y="2552455"/>
            <a:ext cx="457529" cy="13595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0802400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E6D1B474-7EDF-10B1-8E98-5C8D384F737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8602" y="728664"/>
                <a:ext cx="4620422" cy="3794522"/>
              </a:xfrm>
            </p:spPr>
            <p:txBody>
              <a:bodyPr/>
              <a:lstStyle/>
              <a:p>
                <a:r>
                  <a:rPr lang="en-US" dirty="0"/>
                  <a:t>Design changes to increase cooling to keep </a:t>
                </a:r>
                <a:r>
                  <a:rPr lang="en-US" dirty="0" err="1"/>
                  <a:t>stripline</a:t>
                </a:r>
                <a:r>
                  <a:rPr lang="en-US" dirty="0"/>
                  <a:t> &lt; 100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℃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Re-design of air diverter at base of </a:t>
                </a:r>
                <a:r>
                  <a:rPr lang="en-US" dirty="0" err="1"/>
                  <a:t>stripline</a:t>
                </a:r>
                <a:r>
                  <a:rPr lang="en-US" dirty="0"/>
                  <a:t> for improved air flow</a:t>
                </a:r>
              </a:p>
              <a:p>
                <a:pPr lvl="1"/>
                <a:r>
                  <a:rPr lang="en-US" dirty="0"/>
                  <a:t>T-Block air cooling</a:t>
                </a:r>
              </a:p>
              <a:p>
                <a:r>
                  <a:rPr lang="en-US" dirty="0" err="1"/>
                  <a:t>Stripline</a:t>
                </a:r>
                <a:r>
                  <a:rPr lang="en-US" dirty="0"/>
                  <a:t> modified for 1 MW</a:t>
                </a:r>
              </a:p>
              <a:p>
                <a:pPr lvl="1"/>
                <a:r>
                  <a:rPr lang="en-US" dirty="0"/>
                  <a:t>Changed material from Al 6101-T61 to 6013-T651 in key sections </a:t>
                </a:r>
              </a:p>
              <a:p>
                <a:pPr lvl="1"/>
                <a:r>
                  <a:rPr lang="en-US" dirty="0"/>
                  <a:t>Higher yield strength and increased fatigue life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E6D1B474-7EDF-10B1-8E98-5C8D384F737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2" y="728664"/>
                <a:ext cx="4620422" cy="3794522"/>
              </a:xfrm>
              <a:blipFill>
                <a:blip r:embed="rId2"/>
                <a:stretch>
                  <a:fillRect l="-2906" t="-2090" r="-19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83F6D2A5-9C1A-273F-93E5-24B968A2E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NuMI</a:t>
            </a:r>
            <a:r>
              <a:rPr lang="en-US" dirty="0"/>
              <a:t> AIP – 1 MW Horn Upgrade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48BBD-DBE4-9406-8F7D-93FC8B7B50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2436" y="6504213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8/3/2022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9C23AA-0CC9-9BA4-582C-12285702E1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40804" y="6504214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M.Lee | NuMI AIP and LBNF Progress Update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CBC482-306E-5284-199C-FAD8BEB442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8" name="Picture 7" descr="A picture containing indoor, engine&#10;&#10;Description automatically generated">
            <a:extLst>
              <a:ext uri="{FF2B5EF4-FFF2-40B4-BE49-F238E27FC236}">
                <a16:creationId xmlns:a16="http://schemas.microsoft.com/office/drawing/2014/main" id="{A6E6CA5F-226D-BC1F-0847-24C29CB4F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2970" y="266586"/>
            <a:ext cx="2696827" cy="17978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EF5BE9-F020-B021-5E08-BD7A9827D2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2178"/>
          <a:stretch/>
        </p:blipFill>
        <p:spPr>
          <a:xfrm rot="5400000">
            <a:off x="5056863" y="2546770"/>
            <a:ext cx="1797884" cy="19881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BABDAB-D8EE-257A-AF22-D18559FDE428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21"/>
          <a:stretch/>
        </p:blipFill>
        <p:spPr bwMode="auto">
          <a:xfrm>
            <a:off x="7062585" y="2341673"/>
            <a:ext cx="2036190" cy="209811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DC369B6-787D-7319-9AA5-B675B559D075}"/>
              </a:ext>
            </a:extLst>
          </p:cNvPr>
          <p:cNvSpPr txBox="1"/>
          <p:nvPr/>
        </p:nvSpPr>
        <p:spPr>
          <a:xfrm>
            <a:off x="7481175" y="4442876"/>
            <a:ext cx="119901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/>
              <a:t>T-block air diverter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8479A7-CE6B-7D5A-B84A-E38ED9318551}"/>
              </a:ext>
            </a:extLst>
          </p:cNvPr>
          <p:cNvSpPr txBox="1"/>
          <p:nvPr/>
        </p:nvSpPr>
        <p:spPr>
          <a:xfrm>
            <a:off x="5195596" y="4451864"/>
            <a:ext cx="15204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/>
              <a:t>Horn </a:t>
            </a:r>
            <a:r>
              <a:rPr lang="en-US" sz="1050" i="1" dirty="0" err="1"/>
              <a:t>stripline</a:t>
            </a:r>
            <a:r>
              <a:rPr lang="en-US" sz="1050" i="1" dirty="0"/>
              <a:t> air diverter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CB695681-F995-34DF-D2C2-7278D81388CA}"/>
              </a:ext>
            </a:extLst>
          </p:cNvPr>
          <p:cNvSpPr/>
          <p:nvPr/>
        </p:nvSpPr>
        <p:spPr>
          <a:xfrm rot="19477291">
            <a:off x="5183089" y="3786228"/>
            <a:ext cx="504044" cy="11755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062FBE-3D11-96FC-CFC0-3DEAF462E74B}"/>
              </a:ext>
            </a:extLst>
          </p:cNvPr>
          <p:cNvSpPr txBox="1"/>
          <p:nvPr/>
        </p:nvSpPr>
        <p:spPr>
          <a:xfrm>
            <a:off x="6754936" y="2058281"/>
            <a:ext cx="164434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 err="1"/>
              <a:t>NuMI</a:t>
            </a:r>
            <a:r>
              <a:rPr lang="en-US" sz="1050" i="1" dirty="0"/>
              <a:t> 1 MW horn </a:t>
            </a:r>
            <a:r>
              <a:rPr lang="en-US" sz="1050" i="1" dirty="0" err="1"/>
              <a:t>stripline</a:t>
            </a:r>
            <a:endParaRPr lang="en-US" sz="1050" i="1" dirty="0"/>
          </a:p>
        </p:txBody>
      </p:sp>
    </p:spTree>
    <p:extLst>
      <p:ext uri="{BB962C8B-B14F-4D97-AF65-F5344CB8AC3E}">
        <p14:creationId xmlns:p14="http://schemas.microsoft.com/office/powerpoint/2010/main" val="1506688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7F3F8-A1CC-406E-B027-71598A293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NuMI Target Systems Accelerator Improvement Plan (AIP):</a:t>
            </a:r>
            <a:br>
              <a:rPr lang="en-US" dirty="0"/>
            </a:br>
            <a:r>
              <a:rPr lang="en-US" dirty="0"/>
              <a:t>Target Station Upgraded for 1-MW Beam Operation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79A89A-38D5-49E1-BF5F-626972FC55D8}"/>
              </a:ext>
            </a:extLst>
          </p:cNvPr>
          <p:cNvSpPr txBox="1"/>
          <p:nvPr/>
        </p:nvSpPr>
        <p:spPr>
          <a:xfrm>
            <a:off x="1164432" y="579064"/>
            <a:ext cx="66651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FF00FF"/>
                </a:solidFill>
              </a:rPr>
              <a:t>Objective reached</a:t>
            </a:r>
            <a:r>
              <a:rPr lang="en-US" sz="1350" dirty="0"/>
              <a:t>: capable of accepting 6.5E13 protons/spill at 120 GeV, 1.2 sec cycle time </a:t>
            </a:r>
          </a:p>
          <a:p>
            <a:r>
              <a:rPr lang="en-US" sz="1500" dirty="0">
                <a:solidFill>
                  <a:srgbClr val="FF00FF"/>
                </a:solidFill>
              </a:rPr>
              <a:t>Project scope</a:t>
            </a:r>
            <a:r>
              <a:rPr lang="en-US" sz="1350" dirty="0"/>
              <a:t>: improve and replace Target Hall components / support systems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779BB0-BE77-4209-A1CF-5F937BE2D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93" y="3009802"/>
            <a:ext cx="4747219" cy="165294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C2C1101E-D2BB-4290-920E-EB0496452BC9}"/>
              </a:ext>
            </a:extLst>
          </p:cNvPr>
          <p:cNvSpPr/>
          <p:nvPr/>
        </p:nvSpPr>
        <p:spPr>
          <a:xfrm>
            <a:off x="3240313" y="1059888"/>
            <a:ext cx="22128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00FF"/>
                </a:solidFill>
              </a:rPr>
              <a:t>Tasks completed in 2019 – 2022 </a:t>
            </a:r>
          </a:p>
        </p:txBody>
      </p:sp>
      <p:pic>
        <p:nvPicPr>
          <p:cNvPr id="18" name="Picture 17" descr="A picture containing building&#10;&#10;Description automatically generated">
            <a:extLst>
              <a:ext uri="{FF2B5EF4-FFF2-40B4-BE49-F238E27FC236}">
                <a16:creationId xmlns:a16="http://schemas.microsoft.com/office/drawing/2014/main" id="{CB5963B4-FB05-4669-A49F-17632A936C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191" r="20483"/>
          <a:stretch/>
        </p:blipFill>
        <p:spPr>
          <a:xfrm>
            <a:off x="6483586" y="2994818"/>
            <a:ext cx="1818472" cy="166792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B2169DF-DADC-4CE4-B27D-4D1A52DBFF83}"/>
              </a:ext>
            </a:extLst>
          </p:cNvPr>
          <p:cNvSpPr/>
          <p:nvPr/>
        </p:nvSpPr>
        <p:spPr>
          <a:xfrm>
            <a:off x="6457380" y="4417523"/>
            <a:ext cx="197759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solidFill>
                  <a:srgbClr val="FF00FF"/>
                </a:solidFill>
              </a:rPr>
              <a:t>1-MW Horn-1 Installation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9F6CC84-7EC4-4C39-84FC-A160089808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5688601"/>
              </p:ext>
            </p:extLst>
          </p:nvPr>
        </p:nvGraphicFramePr>
        <p:xfrm>
          <a:off x="696036" y="1291614"/>
          <a:ext cx="7133515" cy="163068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3746661">
                  <a:extLst>
                    <a:ext uri="{9D8B030D-6E8A-4147-A177-3AD203B41FA5}">
                      <a16:colId xmlns:a16="http://schemas.microsoft.com/office/drawing/2014/main" val="3830917897"/>
                    </a:ext>
                  </a:extLst>
                </a:gridCol>
                <a:gridCol w="3386854">
                  <a:extLst>
                    <a:ext uri="{9D8B030D-6E8A-4147-A177-3AD203B41FA5}">
                      <a16:colId xmlns:a16="http://schemas.microsoft.com/office/drawing/2014/main" val="64430207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marL="0" indent="0"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Upgrade for 1 MW</a:t>
                      </a:r>
                      <a:endParaRPr lang="en-US" sz="1400" dirty="0">
                        <a:solidFill>
                          <a:schemeClr val="accent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Reliability / Lifetime Extension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08613041"/>
                  </a:ext>
                </a:extLst>
              </a:tr>
              <a:tr h="1348740"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MARS / FEA simulations for all beamline components</a:t>
                      </a:r>
                    </a:p>
                    <a:p>
                      <a:pPr marL="285750" marR="0" lvl="0" indent="-28575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MW target </a:t>
                      </a:r>
                    </a:p>
                    <a:p>
                      <a:pPr marL="285750" marR="0" lvl="0" indent="-28575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MW horn 1 </a:t>
                      </a:r>
                    </a:p>
                    <a:p>
                      <a:pPr marL="285750" marR="0" lvl="0" indent="-28575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Stripline</a:t>
                      </a: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air diverter T-block &amp; HVAC ductwork </a:t>
                      </a:r>
                    </a:p>
                    <a:p>
                      <a:pPr marL="285750" marR="0" lvl="0" indent="-28575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Target &amp; Horn 1 RAW system</a:t>
                      </a:r>
                    </a:p>
                    <a:p>
                      <a:pPr marL="285750" marR="0" lvl="0" indent="-28575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Target chase cooling and air handling system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Horn 1 module drive mechanism changeout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Absorber intermediate cooling system HX 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MI-65 condensate rerouting</a:t>
                      </a:r>
                    </a:p>
                    <a:p>
                      <a:pPr marL="285750" marR="0" lvl="0" indent="-28575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Target chase supplemental shielding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Hadron monitor and gas system 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Target module drive mechanism 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MINOS surface dry cooler</a:t>
                      </a:r>
                      <a:endParaRPr lang="en-US" sz="1200" u="none" strike="noStrike" dirty="0">
                        <a:solidFill>
                          <a:schemeClr val="tx2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95461640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D43FC6ED-234D-4B54-ACB0-9AFA77151D98}"/>
              </a:ext>
            </a:extLst>
          </p:cNvPr>
          <p:cNvSpPr/>
          <p:nvPr/>
        </p:nvSpPr>
        <p:spPr>
          <a:xfrm>
            <a:off x="2533623" y="4401431"/>
            <a:ext cx="108286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 err="1">
                <a:solidFill>
                  <a:srgbClr val="FF00FF"/>
                </a:solidFill>
              </a:rPr>
              <a:t>NuMI</a:t>
            </a:r>
            <a:r>
              <a:rPr lang="en-US" sz="1500" dirty="0">
                <a:solidFill>
                  <a:srgbClr val="FF00FF"/>
                </a:solidFill>
              </a:rPr>
              <a:t> Team</a:t>
            </a:r>
          </a:p>
        </p:txBody>
      </p:sp>
    </p:spTree>
    <p:extLst>
      <p:ext uri="{BB962C8B-B14F-4D97-AF65-F5344CB8AC3E}">
        <p14:creationId xmlns:p14="http://schemas.microsoft.com/office/powerpoint/2010/main" val="11134807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UNEicons-FourForces.jpg">
            <a:extLst>
              <a:ext uri="{FF2B5EF4-FFF2-40B4-BE49-F238E27FC236}">
                <a16:creationId xmlns:a16="http://schemas.microsoft.com/office/drawing/2014/main" id="{E3023EAB-DEE3-4DE6-8F8F-086050359F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57" y="4205739"/>
            <a:ext cx="517468" cy="4987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3FA110-2A17-4A62-B01B-92656A5293D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109" y="594721"/>
            <a:ext cx="8021782" cy="266703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A4A71-E3C4-4ECC-9F7B-D93302B6746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29161" y="3326011"/>
            <a:ext cx="8293100" cy="1403630"/>
          </a:xfrm>
        </p:spPr>
        <p:txBody>
          <a:bodyPr/>
          <a:lstStyle/>
          <a:p>
            <a:pPr marL="282568" lvl="1" indent="0">
              <a:buNone/>
            </a:pPr>
            <a:r>
              <a:rPr lang="en-US" sz="1350" b="1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Origin of matter.</a:t>
            </a:r>
            <a:r>
              <a:rPr lang="en-US" sz="1350" b="1" dirty="0">
                <a:solidFill>
                  <a:srgbClr val="00308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50" dirty="0">
                <a:latin typeface="Helvetica" panose="020B0604020202020204" pitchFamily="34" charset="0"/>
                <a:cs typeface="Helvetica" panose="020B0604020202020204" pitchFamily="34" charset="0"/>
              </a:rPr>
              <a:t>Investigate leptonic CP violation. Are neutrinos the reason the universe is made of matter?</a:t>
            </a:r>
          </a:p>
          <a:p>
            <a:pPr marL="282568" lvl="1" indent="0">
              <a:buNone/>
            </a:pPr>
            <a:r>
              <a:rPr lang="en-US" sz="1350" b="1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Neutron star and black hole formation.</a:t>
            </a:r>
            <a:r>
              <a:rPr lang="en-US" sz="1350" b="1" dirty="0">
                <a:solidFill>
                  <a:srgbClr val="00308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350" dirty="0">
                <a:latin typeface="Helvetica" panose="020B0604020202020204" pitchFamily="34" charset="0"/>
                <a:cs typeface="Helvetica" panose="020B0604020202020204" pitchFamily="34" charset="0"/>
              </a:rPr>
              <a:t>Ability to observe neutrinos from supernovae events and perhaps watch formation of black holes in real time.</a:t>
            </a:r>
            <a:endParaRPr lang="en-US" sz="1350" dirty="0">
              <a:solidFill>
                <a:srgbClr val="003087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2568" lvl="1" indent="0">
              <a:buNone/>
            </a:pPr>
            <a:r>
              <a:rPr lang="en-US" sz="1350" b="1" dirty="0">
                <a:solidFill>
                  <a:srgbClr val="004C9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Unification of forces. </a:t>
            </a:r>
            <a:r>
              <a:rPr lang="en-US" sz="1350" dirty="0">
                <a:latin typeface="Helvetica" panose="020B0604020202020204" pitchFamily="34" charset="0"/>
                <a:cs typeface="Helvetica" panose="020B0604020202020204" pitchFamily="34" charset="0"/>
              </a:rPr>
              <a:t>Investigate nucleon decay, advance unified theory of energy and matter.</a:t>
            </a:r>
            <a:endParaRPr lang="en-US" sz="135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20E752-2B9D-4268-BF77-44FD34E1DEB5}"/>
              </a:ext>
            </a:extLst>
          </p:cNvPr>
          <p:cNvSpPr txBox="1"/>
          <p:nvPr/>
        </p:nvSpPr>
        <p:spPr>
          <a:xfrm>
            <a:off x="-1" y="4658752"/>
            <a:ext cx="9144000" cy="438582"/>
          </a:xfrm>
          <a:prstGeom prst="rect">
            <a:avLst/>
          </a:prstGeom>
          <a:solidFill>
            <a:srgbClr val="004C9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68580" tIns="34290" rIns="68580" bIns="34290" rtlCol="0" anchor="t">
            <a:spAutoFit/>
          </a:bodyPr>
          <a:lstStyle>
            <a:defPPr>
              <a:defRPr lang="en-US"/>
            </a:defPPr>
            <a:lvl1pPr algn="ctr">
              <a:defRPr sz="2200" b="1" i="1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The LBNF/DUNE project will be the first internationally conceived, constructed, and operated mega-science project hosted by the Department of Energy in the United States” – DOE</a:t>
            </a:r>
          </a:p>
        </p:txBody>
      </p:sp>
      <p:pic>
        <p:nvPicPr>
          <p:cNvPr id="13" name="Picture 12" descr="DUNEicon-BigBang.jpg">
            <a:extLst>
              <a:ext uri="{FF2B5EF4-FFF2-40B4-BE49-F238E27FC236}">
                <a16:creationId xmlns:a16="http://schemas.microsoft.com/office/drawing/2014/main" id="{3A207243-D977-41F4-974C-F20E37F3DA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60" y="3261756"/>
            <a:ext cx="525261" cy="506557"/>
          </a:xfrm>
          <a:prstGeom prst="rect">
            <a:avLst/>
          </a:prstGeom>
        </p:spPr>
      </p:pic>
      <p:pic>
        <p:nvPicPr>
          <p:cNvPr id="14" name="Picture 13" descr="DUNEicon-Blackhole.jpg">
            <a:extLst>
              <a:ext uri="{FF2B5EF4-FFF2-40B4-BE49-F238E27FC236}">
                <a16:creationId xmlns:a16="http://schemas.microsoft.com/office/drawing/2014/main" id="{BA0DD511-3D73-4239-95ED-68F6B00425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2" y="3714768"/>
            <a:ext cx="508116" cy="4909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BD24B3-69C8-4845-BADD-786EFDAD4E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2714" y="136683"/>
            <a:ext cx="1194135" cy="154135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itle 6">
            <a:extLst>
              <a:ext uri="{FF2B5EF4-FFF2-40B4-BE49-F238E27FC236}">
                <a16:creationId xmlns:a16="http://schemas.microsoft.com/office/drawing/2014/main" id="{1007DE82-B728-464F-B141-085D8F325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389" y="135642"/>
            <a:ext cx="6862611" cy="426951"/>
          </a:xfrm>
        </p:spPr>
        <p:txBody>
          <a:bodyPr>
            <a:normAutofit/>
          </a:bodyPr>
          <a:lstStyle/>
          <a:p>
            <a:r>
              <a:rPr lang="en-US" sz="2100" dirty="0"/>
              <a:t>DUNE </a:t>
            </a:r>
            <a:r>
              <a:rPr lang="en-US" sz="2400" dirty="0"/>
              <a:t>Deep Underground Neutrino Experiment</a:t>
            </a:r>
            <a:endParaRPr lang="en-US" sz="21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16011AC-7C00-415A-AFA4-0F2D52CA45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218" y="149031"/>
            <a:ext cx="974537" cy="36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0803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Exquisite Measurement Possibilities with Long Baseline and Broad Beam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3764279-9AF1-3C2C-644B-8C65CDADD8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2" y="782286"/>
            <a:ext cx="4516329" cy="3740900"/>
          </a:xfrm>
        </p:spPr>
        <p:txBody>
          <a:bodyPr/>
          <a:lstStyle/>
          <a:p>
            <a:r>
              <a:rPr lang="en-US" dirty="0"/>
              <a:t>DUNE is designed to resolve degeneracies by measuring flavor transitions as a function of energy over more than a full oscillation period</a:t>
            </a:r>
          </a:p>
          <a:p>
            <a:endParaRPr lang="en-US" dirty="0"/>
          </a:p>
          <a:p>
            <a:r>
              <a:rPr lang="en-US" dirty="0"/>
              <a:t>DUNE will determine the mass ordering and measure </a:t>
            </a:r>
            <a:r>
              <a:rPr lang="en-US" dirty="0" err="1"/>
              <a:t>δCP</a:t>
            </a:r>
            <a:r>
              <a:rPr lang="en-US" dirty="0"/>
              <a:t>, regardless of the true values</a:t>
            </a:r>
          </a:p>
          <a:p>
            <a:endParaRPr lang="en-US" dirty="0"/>
          </a:p>
          <a:p>
            <a:r>
              <a:rPr lang="en-US" dirty="0"/>
              <a:t>Expect the unexpected: DUNE is robust against systematic effects and for resolving deviations from </a:t>
            </a:r>
            <a:r>
              <a:rPr lang="en-US" dirty="0" err="1"/>
              <a:t>νSM</a:t>
            </a:r>
            <a:endParaRPr lang="en-US" dirty="0"/>
          </a:p>
          <a:p>
            <a:endParaRPr lang="en-US" dirty="0"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0" y="7061200"/>
            <a:ext cx="368300" cy="3349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2200" b="1" i="0">
                <a:solidFill>
                  <a:srgbClr val="DC4713"/>
                </a:solidFill>
                <a:latin typeface="Times New Roman"/>
                <a:cs typeface="Times New Roman"/>
              </a:defRPr>
            </a:lvl1pPr>
          </a:lstStyle>
          <a:p>
            <a:pPr marL="177165">
              <a:lnSpc>
                <a:spcPts val="2500"/>
              </a:lnSpc>
            </a:pPr>
            <a:fld id="{81D60167-4931-47E6-BA6A-407CBD079E47}" type="slidenum">
              <a:rPr lang="en-US" smtClean="0"/>
              <a:pPr marL="177165">
                <a:lnSpc>
                  <a:spcPts val="2500"/>
                </a:lnSpc>
              </a:pPr>
              <a:t>26</a:t>
            </a:fld>
            <a:endParaRPr dirty="0"/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xfrm>
            <a:off x="0" y="7067550"/>
            <a:ext cx="2692400" cy="3349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2200" b="0" i="0">
                <a:solidFill>
                  <a:srgbClr val="DC4713"/>
                </a:solidFill>
                <a:latin typeface="Times New Roman"/>
                <a:cs typeface="Times New Roman"/>
              </a:defRPr>
            </a:lvl1pPr>
          </a:lstStyle>
          <a:p>
            <a:pPr marL="8637">
              <a:lnSpc>
                <a:spcPts val="1700"/>
              </a:lnSpc>
            </a:pPr>
            <a:r>
              <a:rPr lang="en-US"/>
              <a:t>DUNE</a:t>
            </a:r>
            <a:r>
              <a:rPr lang="en-US" spc="-30"/>
              <a:t> </a:t>
            </a:r>
            <a:r>
              <a:rPr lang="en-US"/>
              <a:t>Snowmass</a:t>
            </a:r>
            <a:r>
              <a:rPr lang="en-US" spc="-30"/>
              <a:t> </a:t>
            </a:r>
            <a:r>
              <a:rPr lang="en-US" spc="-20"/>
              <a:t>2022</a:t>
            </a:r>
            <a:endParaRPr spc="-14" dirty="0"/>
          </a:p>
        </p:txBody>
      </p:sp>
      <p:grpSp>
        <p:nvGrpSpPr>
          <p:cNvPr id="3" name="object 3"/>
          <p:cNvGrpSpPr/>
          <p:nvPr/>
        </p:nvGrpSpPr>
        <p:grpSpPr>
          <a:xfrm>
            <a:off x="4744941" y="849719"/>
            <a:ext cx="4044406" cy="3770604"/>
            <a:chOff x="0" y="1375925"/>
            <a:chExt cx="5946775" cy="55441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921" y="1375925"/>
              <a:ext cx="3063582" cy="273888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00159" y="1375938"/>
              <a:ext cx="3026156" cy="27165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4109409"/>
              <a:ext cx="3143516" cy="281052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28163" y="4112292"/>
              <a:ext cx="3118307" cy="279935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BE03E-5F5A-48F5-9729-1ECBB005E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83" y="130494"/>
            <a:ext cx="8293100" cy="485218"/>
          </a:xfrm>
        </p:spPr>
        <p:txBody>
          <a:bodyPr/>
          <a:lstStyle/>
          <a:p>
            <a:r>
              <a:rPr lang="en-US" dirty="0"/>
              <a:t>The LBNF Beam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878B69-3E25-4E2F-AB6F-34A272FA0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66"/>
            <a:ext cx="9137305" cy="35761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7BA3DF-A9DC-4248-B5EC-390874D318F3}"/>
              </a:ext>
            </a:extLst>
          </p:cNvPr>
          <p:cNvSpPr txBox="1"/>
          <p:nvPr/>
        </p:nvSpPr>
        <p:spPr>
          <a:xfrm>
            <a:off x="465425" y="4191832"/>
            <a:ext cx="628650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CC0000"/>
                </a:solidFill>
              </a:rPr>
              <a:t>Facility designed for initial beam power of 1.2 MW, upgradeable to 2.4 MW </a:t>
            </a:r>
          </a:p>
        </p:txBody>
      </p:sp>
    </p:spTree>
    <p:extLst>
      <p:ext uri="{BB962C8B-B14F-4D97-AF65-F5344CB8AC3E}">
        <p14:creationId xmlns:p14="http://schemas.microsoft.com/office/powerpoint/2010/main" val="8422000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0A1595-91DF-446F-8B97-C3B88B15DE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53" t="18543" r="20506" b="32471"/>
          <a:stretch/>
        </p:blipFill>
        <p:spPr>
          <a:xfrm>
            <a:off x="19596" y="195670"/>
            <a:ext cx="9110513" cy="4540241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5EB94B66-A8CB-4634-9352-AFA456499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151147"/>
            <a:ext cx="8293100" cy="485218"/>
          </a:xfrm>
        </p:spPr>
        <p:txBody>
          <a:bodyPr/>
          <a:lstStyle/>
          <a:p>
            <a:r>
              <a:rPr lang="en-US" dirty="0"/>
              <a:t>Section View of Target Complex – Target Hall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E8FDEE-6D89-4A30-B4DB-26115D44DFEE}"/>
              </a:ext>
            </a:extLst>
          </p:cNvPr>
          <p:cNvSpPr txBox="1"/>
          <p:nvPr/>
        </p:nvSpPr>
        <p:spPr>
          <a:xfrm rot="21255392">
            <a:off x="8402704" y="2609157"/>
            <a:ext cx="75693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  <a:sym typeface="Wingdings" panose="05000000000000000000" pitchFamily="2" charset="2"/>
              </a:rPr>
              <a:t></a:t>
            </a:r>
            <a:r>
              <a:rPr lang="en-US" sz="1350" dirty="0">
                <a:solidFill>
                  <a:srgbClr val="FF0000"/>
                </a:solidFill>
              </a:rPr>
              <a:t>Beam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B3AD1E-3736-4703-B5DF-B8B3BC749A50}"/>
              </a:ext>
            </a:extLst>
          </p:cNvPr>
          <p:cNvSpPr txBox="1"/>
          <p:nvPr/>
        </p:nvSpPr>
        <p:spPr>
          <a:xfrm rot="21255392">
            <a:off x="7331846" y="3110162"/>
            <a:ext cx="190161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2060"/>
                </a:solidFill>
                <a:sym typeface="Wingdings" panose="05000000000000000000" pitchFamily="2" charset="2"/>
              </a:rPr>
              <a:t>Primary Beam Enclosure</a:t>
            </a:r>
            <a:endParaRPr lang="en-US" sz="1350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A35CC8-7AA6-4D68-9102-8B086FEA27F9}"/>
              </a:ext>
            </a:extLst>
          </p:cNvPr>
          <p:cNvSpPr txBox="1"/>
          <p:nvPr/>
        </p:nvSpPr>
        <p:spPr>
          <a:xfrm>
            <a:off x="6703649" y="1638096"/>
            <a:ext cx="93102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2060"/>
                </a:solidFill>
                <a:sym typeface="Wingdings" panose="05000000000000000000" pitchFamily="2" charset="2"/>
              </a:rPr>
              <a:t>Target Hall</a:t>
            </a:r>
            <a:endParaRPr lang="en-US" sz="1350" dirty="0">
              <a:solidFill>
                <a:srgbClr val="00206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794944-0C91-4EA1-B9CC-C108E5869280}"/>
              </a:ext>
            </a:extLst>
          </p:cNvPr>
          <p:cNvSpPr txBox="1"/>
          <p:nvPr/>
        </p:nvSpPr>
        <p:spPr>
          <a:xfrm>
            <a:off x="3375632" y="2029395"/>
            <a:ext cx="8603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2060"/>
                </a:solidFill>
                <a:sym typeface="Wingdings" panose="05000000000000000000" pitchFamily="2" charset="2"/>
              </a:rPr>
              <a:t>Work Cell</a:t>
            </a:r>
            <a:endParaRPr lang="en-US" sz="1350" dirty="0">
              <a:solidFill>
                <a:srgbClr val="00206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E67E9F-37B7-49B4-B86C-B10906E6CF4D}"/>
              </a:ext>
            </a:extLst>
          </p:cNvPr>
          <p:cNvSpPr txBox="1"/>
          <p:nvPr/>
        </p:nvSpPr>
        <p:spPr>
          <a:xfrm rot="21255392">
            <a:off x="-19950" y="3956869"/>
            <a:ext cx="95430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2060"/>
                </a:solidFill>
                <a:sym typeface="Wingdings" panose="05000000000000000000" pitchFamily="2" charset="2"/>
              </a:rPr>
              <a:t>Decay Pipe</a:t>
            </a:r>
            <a:endParaRPr lang="en-US" sz="1350" dirty="0">
              <a:solidFill>
                <a:srgbClr val="002060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16BA4E6-0A9F-4FB9-84AE-EF7A4384850B}"/>
              </a:ext>
            </a:extLst>
          </p:cNvPr>
          <p:cNvGrpSpPr/>
          <p:nvPr/>
        </p:nvGrpSpPr>
        <p:grpSpPr>
          <a:xfrm>
            <a:off x="6285115" y="3434698"/>
            <a:ext cx="1251764" cy="1068482"/>
            <a:chOff x="4979877" y="4202201"/>
            <a:chExt cx="1669018" cy="1424642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365548C3-E929-4F39-8E14-1ECA8CA653E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79877" y="4202201"/>
              <a:ext cx="903929" cy="76935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6F53E4F-B66F-4FB3-9BED-230E4EADCC9D}"/>
                </a:ext>
              </a:extLst>
            </p:cNvPr>
            <p:cNvSpPr txBox="1"/>
            <p:nvPr/>
          </p:nvSpPr>
          <p:spPr>
            <a:xfrm>
              <a:off x="5883806" y="4949735"/>
              <a:ext cx="765089" cy="677108"/>
            </a:xfrm>
            <a:prstGeom prst="rect">
              <a:avLst/>
            </a:prstGeom>
            <a:solidFill>
              <a:srgbClr val="92D050"/>
            </a:solidFill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Primary Beam Window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FF36133-9523-4BFC-84B4-1AB45ACA3ADD}"/>
              </a:ext>
            </a:extLst>
          </p:cNvPr>
          <p:cNvSpPr txBox="1"/>
          <p:nvPr/>
        </p:nvSpPr>
        <p:spPr>
          <a:xfrm>
            <a:off x="989350" y="3808250"/>
            <a:ext cx="529149" cy="4154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050" dirty="0"/>
              <a:t>He Gas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CBE19C4-074A-444E-ABD2-AFEAED4B41E4}"/>
              </a:ext>
            </a:extLst>
          </p:cNvPr>
          <p:cNvGrpSpPr/>
          <p:nvPr/>
        </p:nvGrpSpPr>
        <p:grpSpPr>
          <a:xfrm>
            <a:off x="3257695" y="3723205"/>
            <a:ext cx="496446" cy="817196"/>
            <a:chOff x="2271914" y="4470046"/>
            <a:chExt cx="661928" cy="1089594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38723A6B-BEBD-4AC6-895B-0B8D4077823E}"/>
                </a:ext>
              </a:extLst>
            </p:cNvPr>
            <p:cNvCxnSpPr>
              <a:cxnSpLocks/>
              <a:stCxn id="22" idx="0"/>
            </p:cNvCxnSpPr>
            <p:nvPr/>
          </p:nvCxnSpPr>
          <p:spPr>
            <a:xfrm flipV="1">
              <a:off x="2602878" y="4470046"/>
              <a:ext cx="18272" cy="63818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F13508A-E72D-4D05-A0E9-988A0932AD84}"/>
                </a:ext>
              </a:extLst>
            </p:cNvPr>
            <p:cNvSpPr txBox="1"/>
            <p:nvPr/>
          </p:nvSpPr>
          <p:spPr>
            <a:xfrm>
              <a:off x="2271914" y="5108235"/>
              <a:ext cx="661928" cy="451405"/>
            </a:xfrm>
            <a:prstGeom prst="rect">
              <a:avLst/>
            </a:prstGeom>
            <a:solidFill>
              <a:srgbClr val="92D050"/>
            </a:solidFill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/>
                <a:t>Cooling</a:t>
              </a:r>
            </a:p>
            <a:p>
              <a:pPr algn="ctr"/>
              <a:r>
                <a:rPr lang="en-US" sz="800" dirty="0"/>
                <a:t>Panels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AE003FA-4422-40EB-B294-89C2A350567A}"/>
              </a:ext>
            </a:extLst>
          </p:cNvPr>
          <p:cNvGrpSpPr/>
          <p:nvPr/>
        </p:nvGrpSpPr>
        <p:grpSpPr>
          <a:xfrm>
            <a:off x="5230124" y="3615432"/>
            <a:ext cx="816821" cy="1071367"/>
            <a:chOff x="4835165" y="4188100"/>
            <a:chExt cx="1089095" cy="1428489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A482FFEE-C9A8-46BA-AFF3-DB599028FA00}"/>
                </a:ext>
              </a:extLst>
            </p:cNvPr>
            <p:cNvCxnSpPr>
              <a:cxnSpLocks/>
              <a:stCxn id="25" idx="0"/>
            </p:cNvCxnSpPr>
            <p:nvPr/>
          </p:nvCxnSpPr>
          <p:spPr>
            <a:xfrm flipH="1" flipV="1">
              <a:off x="4835165" y="4188100"/>
              <a:ext cx="635822" cy="75138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9409CD4-DE1C-4CE0-B9A5-1CB001CA3577}"/>
                </a:ext>
              </a:extLst>
            </p:cNvPr>
            <p:cNvSpPr txBox="1"/>
            <p:nvPr/>
          </p:nvSpPr>
          <p:spPr>
            <a:xfrm>
              <a:off x="5017713" y="4939481"/>
              <a:ext cx="906547" cy="677108"/>
            </a:xfrm>
            <a:prstGeom prst="rect">
              <a:avLst/>
            </a:prstGeom>
            <a:solidFill>
              <a:srgbClr val="92D050"/>
            </a:solidFill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Horn A with Target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7985DB6-9420-4BC9-9BAA-9C77D7AE272A}"/>
              </a:ext>
            </a:extLst>
          </p:cNvPr>
          <p:cNvGrpSpPr/>
          <p:nvPr/>
        </p:nvGrpSpPr>
        <p:grpSpPr>
          <a:xfrm>
            <a:off x="4714129" y="3615434"/>
            <a:ext cx="470267" cy="1058578"/>
            <a:chOff x="4768910" y="3933734"/>
            <a:chExt cx="627023" cy="1411436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4AF01DE5-1DCF-4E9A-8E28-261AD16FB3B0}"/>
                </a:ext>
              </a:extLst>
            </p:cNvPr>
            <p:cNvCxnSpPr>
              <a:cxnSpLocks/>
              <a:stCxn id="28" idx="0"/>
            </p:cNvCxnSpPr>
            <p:nvPr/>
          </p:nvCxnSpPr>
          <p:spPr>
            <a:xfrm flipH="1" flipV="1">
              <a:off x="4775471" y="3933734"/>
              <a:ext cx="306951" cy="91899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DABB5C9-7A5D-4435-826B-66969EA9D0C8}"/>
                </a:ext>
              </a:extLst>
            </p:cNvPr>
            <p:cNvSpPr txBox="1"/>
            <p:nvPr/>
          </p:nvSpPr>
          <p:spPr>
            <a:xfrm>
              <a:off x="4768910" y="4852728"/>
              <a:ext cx="627023" cy="492442"/>
            </a:xfrm>
            <a:prstGeom prst="rect">
              <a:avLst/>
            </a:prstGeom>
            <a:solidFill>
              <a:srgbClr val="92D050"/>
            </a:solidFill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Horn B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8ABBF35-84E5-45F8-B080-8EF5652C56D5}"/>
              </a:ext>
            </a:extLst>
          </p:cNvPr>
          <p:cNvGrpSpPr/>
          <p:nvPr/>
        </p:nvGrpSpPr>
        <p:grpSpPr>
          <a:xfrm>
            <a:off x="2658937" y="3786933"/>
            <a:ext cx="459257" cy="893074"/>
            <a:chOff x="4431704" y="3969790"/>
            <a:chExt cx="612342" cy="1190764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4F65842C-E36E-4F7B-8A25-2360CC18C6C3}"/>
                </a:ext>
              </a:extLst>
            </p:cNvPr>
            <p:cNvCxnSpPr>
              <a:cxnSpLocks/>
              <a:stCxn id="31" idx="0"/>
            </p:cNvCxnSpPr>
            <p:nvPr/>
          </p:nvCxnSpPr>
          <p:spPr>
            <a:xfrm flipV="1">
              <a:off x="4737876" y="3969790"/>
              <a:ext cx="0" cy="69832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8424AA0-0103-4EFF-B0B2-69ECE837CC33}"/>
                </a:ext>
              </a:extLst>
            </p:cNvPr>
            <p:cNvSpPr txBox="1"/>
            <p:nvPr/>
          </p:nvSpPr>
          <p:spPr>
            <a:xfrm>
              <a:off x="4431704" y="4668112"/>
              <a:ext cx="612342" cy="492442"/>
            </a:xfrm>
            <a:prstGeom prst="rect">
              <a:avLst/>
            </a:prstGeom>
            <a:solidFill>
              <a:srgbClr val="92D050"/>
            </a:solidFill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Horn C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E136297-D710-4E3C-BDC9-9E6B51B6FE38}"/>
              </a:ext>
            </a:extLst>
          </p:cNvPr>
          <p:cNvGrpSpPr/>
          <p:nvPr/>
        </p:nvGrpSpPr>
        <p:grpSpPr>
          <a:xfrm>
            <a:off x="5823855" y="3503032"/>
            <a:ext cx="902212" cy="984008"/>
            <a:chOff x="4759748" y="3935564"/>
            <a:chExt cx="1202949" cy="1312011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1D30E61-978D-46F3-B8BF-6A14D850447D}"/>
                </a:ext>
              </a:extLst>
            </p:cNvPr>
            <p:cNvCxnSpPr>
              <a:cxnSpLocks/>
              <a:stCxn id="34" idx="0"/>
            </p:cNvCxnSpPr>
            <p:nvPr/>
          </p:nvCxnSpPr>
          <p:spPr>
            <a:xfrm flipH="1" flipV="1">
              <a:off x="4759748" y="3935564"/>
              <a:ext cx="880461" cy="100423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1A13EA-B6CC-455D-97C0-11DB935FB6A5}"/>
                </a:ext>
              </a:extLst>
            </p:cNvPr>
            <p:cNvSpPr txBox="1"/>
            <p:nvPr/>
          </p:nvSpPr>
          <p:spPr>
            <a:xfrm>
              <a:off x="5317721" y="4939799"/>
              <a:ext cx="644976" cy="307776"/>
            </a:xfrm>
            <a:prstGeom prst="rect">
              <a:avLst/>
            </a:prstGeom>
            <a:solidFill>
              <a:srgbClr val="92D050"/>
            </a:solidFill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Baffle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5D2DD68C-EFD3-4289-8134-3D5E3649B099}"/>
              </a:ext>
            </a:extLst>
          </p:cNvPr>
          <p:cNvSpPr txBox="1"/>
          <p:nvPr/>
        </p:nvSpPr>
        <p:spPr>
          <a:xfrm>
            <a:off x="3413336" y="3261539"/>
            <a:ext cx="540603" cy="4154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050" dirty="0"/>
              <a:t>N</a:t>
            </a:r>
            <a:r>
              <a:rPr lang="en-US" sz="1050" baseline="-25000" dirty="0"/>
              <a:t>2</a:t>
            </a:r>
            <a:r>
              <a:rPr lang="en-US" sz="1050" dirty="0"/>
              <a:t> Gas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963C66B-CFE5-4727-AF83-D85DEADFCF64}"/>
              </a:ext>
            </a:extLst>
          </p:cNvPr>
          <p:cNvGrpSpPr/>
          <p:nvPr/>
        </p:nvGrpSpPr>
        <p:grpSpPr>
          <a:xfrm>
            <a:off x="5058642" y="2081926"/>
            <a:ext cx="765214" cy="542043"/>
            <a:chOff x="4218119" y="2588230"/>
            <a:chExt cx="1020285" cy="722724"/>
          </a:xfrm>
        </p:grpSpPr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C49EDE84-02FE-4656-840A-0577CF822403}"/>
                </a:ext>
              </a:extLst>
            </p:cNvPr>
            <p:cNvCxnSpPr>
              <a:cxnSpLocks/>
            </p:cNvCxnSpPr>
            <p:nvPr/>
          </p:nvCxnSpPr>
          <p:spPr>
            <a:xfrm>
              <a:off x="4711669" y="2775901"/>
              <a:ext cx="0" cy="53505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3F725EC-3F6D-44E4-A519-B86C7B005AB5}"/>
                </a:ext>
              </a:extLst>
            </p:cNvPr>
            <p:cNvSpPr txBox="1"/>
            <p:nvPr/>
          </p:nvSpPr>
          <p:spPr>
            <a:xfrm>
              <a:off x="4218119" y="2588230"/>
              <a:ext cx="1020285" cy="492443"/>
            </a:xfrm>
            <a:prstGeom prst="rect">
              <a:avLst/>
            </a:prstGeom>
            <a:solidFill>
              <a:srgbClr val="92D050"/>
            </a:solidFill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Hatch Covers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B861B833-1475-4891-AC3F-92A348725398}"/>
                </a:ext>
              </a:extLst>
            </p:cNvPr>
            <p:cNvCxnSpPr>
              <a:cxnSpLocks/>
              <a:stCxn id="38" idx="2"/>
            </p:cNvCxnSpPr>
            <p:nvPr/>
          </p:nvCxnSpPr>
          <p:spPr>
            <a:xfrm flipH="1">
              <a:off x="4291846" y="3080673"/>
              <a:ext cx="436416" cy="23028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7906E36-8E2E-4343-A367-2241666FCE86}"/>
              </a:ext>
            </a:extLst>
          </p:cNvPr>
          <p:cNvGrpSpPr/>
          <p:nvPr/>
        </p:nvGrpSpPr>
        <p:grpSpPr>
          <a:xfrm>
            <a:off x="1862674" y="3843647"/>
            <a:ext cx="662201" cy="885357"/>
            <a:chOff x="3756359" y="4397024"/>
            <a:chExt cx="882934" cy="1180476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650D506D-8D00-4D3D-A51B-C99CF66A0581}"/>
                </a:ext>
              </a:extLst>
            </p:cNvPr>
            <p:cNvCxnSpPr>
              <a:cxnSpLocks/>
              <a:stCxn id="42" idx="0"/>
            </p:cNvCxnSpPr>
            <p:nvPr/>
          </p:nvCxnSpPr>
          <p:spPr>
            <a:xfrm flipV="1">
              <a:off x="4197827" y="4397024"/>
              <a:ext cx="297154" cy="31870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3830C03-1192-47C5-9090-8973D0255D0E}"/>
                </a:ext>
              </a:extLst>
            </p:cNvPr>
            <p:cNvSpPr txBox="1"/>
            <p:nvPr/>
          </p:nvSpPr>
          <p:spPr>
            <a:xfrm>
              <a:off x="3756359" y="4715726"/>
              <a:ext cx="882934" cy="861774"/>
            </a:xfrm>
            <a:prstGeom prst="rect">
              <a:avLst/>
            </a:prstGeom>
            <a:solidFill>
              <a:srgbClr val="92D050"/>
            </a:solidFill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/>
                <a:t>Decay Pipe Upstream Window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9452422-2EB1-41AB-837B-40F18E236D6A}"/>
              </a:ext>
            </a:extLst>
          </p:cNvPr>
          <p:cNvGrpSpPr/>
          <p:nvPr/>
        </p:nvGrpSpPr>
        <p:grpSpPr>
          <a:xfrm>
            <a:off x="3893669" y="3368937"/>
            <a:ext cx="584813" cy="1174544"/>
            <a:chOff x="2869846" y="3813797"/>
            <a:chExt cx="779750" cy="1566058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019FA91F-7938-4CFD-AECD-1C1768A4235D}"/>
                </a:ext>
              </a:extLst>
            </p:cNvPr>
            <p:cNvCxnSpPr>
              <a:cxnSpLocks/>
              <a:stCxn id="45" idx="0"/>
            </p:cNvCxnSpPr>
            <p:nvPr/>
          </p:nvCxnSpPr>
          <p:spPr>
            <a:xfrm flipV="1">
              <a:off x="3253196" y="4718505"/>
              <a:ext cx="396400" cy="20994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D8D0DA4-96D7-4570-BB4B-08FE7D4CF3F6}"/>
                </a:ext>
              </a:extLst>
            </p:cNvPr>
            <p:cNvSpPr txBox="1"/>
            <p:nvPr/>
          </p:nvSpPr>
          <p:spPr>
            <a:xfrm>
              <a:off x="2869846" y="4928450"/>
              <a:ext cx="766699" cy="451405"/>
            </a:xfrm>
            <a:prstGeom prst="rect">
              <a:avLst/>
            </a:prstGeom>
            <a:solidFill>
              <a:srgbClr val="92D050"/>
            </a:solidFill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/>
                <a:t>Steel Shielding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0CF0A384-3987-41EB-A714-9FD093ACA3BE}"/>
                </a:ext>
              </a:extLst>
            </p:cNvPr>
            <p:cNvCxnSpPr>
              <a:cxnSpLocks/>
              <a:stCxn id="45" idx="0"/>
            </p:cNvCxnSpPr>
            <p:nvPr/>
          </p:nvCxnSpPr>
          <p:spPr>
            <a:xfrm flipH="1" flipV="1">
              <a:off x="3127919" y="3813797"/>
              <a:ext cx="125277" cy="111465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968535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314450" y="77749"/>
            <a:ext cx="6515100" cy="481304"/>
          </a:xfrm>
        </p:spPr>
        <p:txBody>
          <a:bodyPr/>
          <a:lstStyle/>
          <a:p>
            <a:r>
              <a:rPr lang="en-US" dirty="0"/>
              <a:t>Proton Improvement Plan II (PIP-II)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98764" y="681565"/>
            <a:ext cx="7800109" cy="2214035"/>
          </a:xfrm>
        </p:spPr>
        <p:txBody>
          <a:bodyPr/>
          <a:lstStyle/>
          <a:p>
            <a:r>
              <a:rPr lang="en-US" sz="1600" dirty="0"/>
              <a:t>Increase Main Injector beam power to 1.2 MW.</a:t>
            </a:r>
          </a:p>
          <a:p>
            <a:pPr lvl="1"/>
            <a:r>
              <a:rPr lang="en-US" sz="1400" dirty="0"/>
              <a:t>Replace the existing 400 MeV linac with a new 800 MeV superconducting linac =&gt; increase in Booster intensity.</a:t>
            </a:r>
          </a:p>
          <a:p>
            <a:pPr lvl="2"/>
            <a:r>
              <a:rPr lang="en-US" sz="1200" dirty="0"/>
              <a:t>Provide a platform to increase LBNF power to 2.4 MW</a:t>
            </a:r>
          </a:p>
          <a:p>
            <a:pPr lvl="1"/>
            <a:r>
              <a:rPr lang="en-US" sz="1400" dirty="0"/>
              <a:t>Provide path for a 100 kW Mu2e-II</a:t>
            </a:r>
          </a:p>
          <a:p>
            <a:pPr lvl="1"/>
            <a:r>
              <a:rPr lang="en-US" sz="1400" dirty="0"/>
              <a:t>Provide capability for 1.6 MW at 800 MeV, CW beam</a:t>
            </a:r>
          </a:p>
          <a:p>
            <a:pPr lvl="1"/>
            <a:r>
              <a:rPr lang="en-US" sz="1400" dirty="0"/>
              <a:t>Platform for high duty-factor / power operations to multiple experiments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BFF7B4-EBA8-41B4-A662-555A63E833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2390"/>
          <a:stretch/>
        </p:blipFill>
        <p:spPr>
          <a:xfrm>
            <a:off x="1314450" y="2571750"/>
            <a:ext cx="5667700" cy="212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53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>
            <a:extLst>
              <a:ext uri="{FF2B5EF4-FFF2-40B4-BE49-F238E27FC236}">
                <a16:creationId xmlns:a16="http://schemas.microsoft.com/office/drawing/2014/main" id="{A67C60C6-B0D8-4B01-B7D0-16022BA8BF2C}"/>
              </a:ext>
            </a:extLst>
          </p:cNvPr>
          <p:cNvSpPr txBox="1">
            <a:spLocks/>
          </p:cNvSpPr>
          <p:nvPr/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/>
          <a:lstStyle>
            <a:lvl1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189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378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566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754" algn="l" defTabSz="457189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  <a:ea typeface="Geneva" charset="0"/>
              </a:rPr>
              <a:t>Fermilab at a Glance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F6E93CF6-6946-416D-BF0D-37F0973BDD76}"/>
              </a:ext>
            </a:extLst>
          </p:cNvPr>
          <p:cNvSpPr txBox="1">
            <a:spLocks/>
          </p:cNvSpPr>
          <p:nvPr/>
        </p:nvSpPr>
        <p:spPr>
          <a:xfrm>
            <a:off x="346722" y="929898"/>
            <a:ext cx="2416357" cy="3826877"/>
          </a:xfrm>
          <a:prstGeom prst="rect">
            <a:avLst/>
          </a:prstGeom>
          <a:gradFill flip="none" rotWithShape="1">
            <a:gsLst>
              <a:gs pos="0">
                <a:srgbClr val="63666A">
                  <a:alpha val="84000"/>
                </a:srgbClr>
              </a:gs>
              <a:gs pos="51000">
                <a:srgbClr val="63666A">
                  <a:alpha val="83245"/>
                </a:srgbClr>
              </a:gs>
              <a:gs pos="94995">
                <a:srgbClr val="63666A">
                  <a:alpha val="38357"/>
                </a:srgbClr>
              </a:gs>
              <a:gs pos="87000">
                <a:srgbClr val="63666A">
                  <a:alpha val="55000"/>
                </a:srgbClr>
              </a:gs>
              <a:gs pos="100000">
                <a:schemeClr val="accent6">
                  <a:lumMod val="60000"/>
                  <a:lumOff val="40000"/>
                  <a:alpha val="0"/>
                </a:schemeClr>
              </a:gs>
            </a:gsLst>
            <a:lin ang="0" scaled="1"/>
            <a:tileRect/>
          </a:gradFill>
        </p:spPr>
        <p:txBody>
          <a:bodyPr lIns="0" tIns="0" rIns="0" bIns="0" anchor="ctr"/>
          <a:lstStyle>
            <a:lvl1pPr marL="342900" indent="-342900" algn="l" defTabSz="457200" rtl="0" eaLnBrk="1" fontAlgn="base" hangingPunct="1">
              <a:spcBef>
                <a:spcPts val="12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00000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2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chemeClr val="tx2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00000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00000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0"/>
              </a:spcBef>
              <a:spcAft>
                <a:spcPct val="0"/>
              </a:spcAft>
              <a:buFont typeface="Arial"/>
              <a:buChar char="•"/>
              <a:defRPr sz="1600" kern="1200">
                <a:solidFill>
                  <a:srgbClr val="00000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6075" marR="0" lvl="0" indent="-198438" algn="l" defTabSz="3429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/>
                <a:ea typeface="Geneva" charset="0"/>
              </a:rPr>
              <a:t>America's particle physics and accelerator laboratory</a:t>
            </a:r>
          </a:p>
          <a:p>
            <a:pPr marL="346075" marR="0" lvl="0" indent="-198438" algn="l" defTabSz="342900" rtl="0" eaLnBrk="1" fontAlgn="base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Geneva" charset="0"/>
                <a:cs typeface="Helvetica" panose="020B0604020202020204" pitchFamily="34" charset="0"/>
              </a:rPr>
              <a:t>Operates the largest US particle accelerator complex</a:t>
            </a:r>
          </a:p>
          <a:p>
            <a:pPr marL="346075" marR="0" lvl="0" indent="-198438" algn="l" defTabSz="3429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/>
                <a:ea typeface="Geneva" charset="0"/>
              </a:rPr>
              <a:t>~1,900 staff and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itchFamily="2" charset="0"/>
                <a:ea typeface="Geneva" charset="0"/>
              </a:rPr>
              <a:t>~$600M/year budget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"/>
              <a:ea typeface="Geneva" charset="0"/>
            </a:endParaRPr>
          </a:p>
          <a:p>
            <a:pPr marL="346075" marR="0" lvl="0" indent="-198438" algn="l" defTabSz="3429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>
                <a:tab pos="2222500" algn="l"/>
              </a:tabLst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/>
                <a:ea typeface="Geneva" charset="0"/>
              </a:rPr>
              <a:t>6,800 acres of federal land</a:t>
            </a:r>
          </a:p>
          <a:p>
            <a:pPr marL="346075" marR="0" lvl="0" indent="-198438" algn="l" defTabSz="3429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/>
                <a:ea typeface="Geneva" charset="0"/>
              </a:rPr>
              <a:t>Facilities used by 4,000 scientists from &gt;50 countries </a:t>
            </a:r>
          </a:p>
          <a:p>
            <a:pPr marL="147637" marR="0" lvl="0" indent="0" algn="l" defTabSz="3429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Geneva" charset="0"/>
                <a:cs typeface="Helvetica" panose="020B0604020202020204" pitchFamily="34" charset="0"/>
              </a:rPr>
              <a:t>As Fermilab moves into </a:t>
            </a:r>
            <a:r>
              <a:rPr lang="en-US" sz="13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its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elvetica" panose="020B0604020202020204" pitchFamily="34" charset="0"/>
                <a:ea typeface="Geneva" charset="0"/>
                <a:cs typeface="Helvetica" panose="020B0604020202020204" pitchFamily="34" charset="0"/>
              </a:rPr>
              <a:t> second 50 years, its vision remains to solve the mysteries of matter, energy, space, and time for the benefit of all. </a:t>
            </a:r>
          </a:p>
        </p:txBody>
      </p:sp>
    </p:spTree>
    <p:extLst>
      <p:ext uri="{BB962C8B-B14F-4D97-AF65-F5344CB8AC3E}">
        <p14:creationId xmlns:p14="http://schemas.microsoft.com/office/powerpoint/2010/main" val="15841812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"/>
          <p:cNvSpPr txBox="1">
            <a:spLocks noChangeArrowheads="1"/>
          </p:cNvSpPr>
          <p:nvPr/>
        </p:nvSpPr>
        <p:spPr bwMode="auto">
          <a:xfrm>
            <a:off x="6858000" y="-21432"/>
            <a:ext cx="769144" cy="244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5100" rIns="67500" bIns="351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4D43B3D-7626-4C52-A860-0F026AEA7A0D}" type="slidenum">
              <a:rPr lang="en-US" altLang="en-US" sz="135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en-US" altLang="en-US" sz="1350">
              <a:solidFill>
                <a:srgbClr val="FFFFFF"/>
              </a:solidFill>
            </a:endParaRP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6858000" y="5953"/>
            <a:ext cx="777479" cy="25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7500" tIns="35100" rIns="67500" bIns="351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5EE1F5C4-9703-45B1-BE11-4D68C85AAD18}" type="slidenum">
              <a:rPr lang="en-US" altLang="en-US" sz="1350">
                <a:solidFill>
                  <a:srgbClr val="FFFFFF"/>
                </a:solidFill>
              </a:rPr>
              <a:pPr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en-US" altLang="en-US" sz="135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314450" y="77749"/>
            <a:ext cx="6515100" cy="481304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 sz="1275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314450" y="216776"/>
            <a:ext cx="6515100" cy="405962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dirty="0">
                <a:solidFill>
                  <a:schemeClr val="accent6"/>
                </a:solidFill>
              </a:rPr>
              <a:t>PIP-II Linac &amp; Upgrades (1.2 MW power on target)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E3A2D131-93CC-4027-ABEE-23F44A55BAA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9538" y="6515100"/>
            <a:ext cx="1076325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4C97"/>
                </a:solidFill>
                <a:latin typeface="Helvetica" panose="020B0604020202020204" pitchFamily="34" charset="0"/>
                <a:ea typeface="Geneva" pitchFamily="121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r>
              <a:rPr lang="en-US" altLang="en-US"/>
              <a:t>7/7/2022</a:t>
            </a:r>
            <a:endParaRPr lang="en-US" altLang="en-US" sz="9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0665E1-0023-45A2-9365-45157B477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450" y="878152"/>
            <a:ext cx="3935436" cy="29955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FAD087-9075-4CCE-A457-2E3886FFC4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1692" y="878151"/>
            <a:ext cx="2293520" cy="33010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6EB573-AF4F-4BDC-B71F-38DD96930419}"/>
              </a:ext>
            </a:extLst>
          </p:cNvPr>
          <p:cNvSpPr txBox="1"/>
          <p:nvPr/>
        </p:nvSpPr>
        <p:spPr>
          <a:xfrm>
            <a:off x="7608119" y="726795"/>
            <a:ext cx="369332" cy="1878656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r>
              <a:rPr lang="en-US" sz="1200" b="1" dirty="0">
                <a:solidFill>
                  <a:schemeClr val="accent6"/>
                </a:solidFill>
              </a:rPr>
              <a:t>E. </a:t>
            </a:r>
            <a:r>
              <a:rPr lang="en-US" sz="1200" b="1" dirty="0" err="1">
                <a:solidFill>
                  <a:schemeClr val="accent6"/>
                </a:solidFill>
              </a:rPr>
              <a:t>Pozdeyev</a:t>
            </a:r>
            <a:r>
              <a:rPr lang="en-US" sz="1200" b="1" dirty="0">
                <a:solidFill>
                  <a:schemeClr val="accent6"/>
                </a:solidFill>
              </a:rPr>
              <a:t>, SpaceCharge19</a:t>
            </a:r>
          </a:p>
        </p:txBody>
      </p:sp>
      <p:sp>
        <p:nvSpPr>
          <p:cNvPr id="15" name="Content Placeholder 29">
            <a:extLst>
              <a:ext uri="{FF2B5EF4-FFF2-40B4-BE49-F238E27FC236}">
                <a16:creationId xmlns:a16="http://schemas.microsoft.com/office/drawing/2014/main" id="{4AD4CA95-3701-F1AC-9E08-763892FF58FD}"/>
              </a:ext>
            </a:extLst>
          </p:cNvPr>
          <p:cNvSpPr txBox="1">
            <a:spLocks/>
          </p:cNvSpPr>
          <p:nvPr/>
        </p:nvSpPr>
        <p:spPr bwMode="auto">
          <a:xfrm>
            <a:off x="1387655" y="3978478"/>
            <a:ext cx="4139842" cy="714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1500" dirty="0">
                <a:solidFill>
                  <a:schemeClr val="accent6"/>
                </a:solidFill>
              </a:rPr>
              <a:t>Project started in 2016 (CD0)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500" dirty="0">
                <a:solidFill>
                  <a:schemeClr val="accent6"/>
                </a:solidFill>
              </a:rPr>
              <a:t>First beam in Booster: 2028 (plan)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500" dirty="0">
                <a:solidFill>
                  <a:schemeClr val="accent6"/>
                </a:solidFill>
              </a:rPr>
              <a:t>MI 1.2 MW beam on target: 2031 (projection)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245337-6839-4ACD-841F-967A7CFB8AB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kern="1200" dirty="0" smtClean="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/>
              <a:t>S. Nagaitsev | Fermilab Multi-MW proton facility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8067138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E67F043-E114-4DCD-9F2B-D86C9D973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94" y="2385954"/>
            <a:ext cx="2930526" cy="17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AEA4F19D-3646-6849-8A76-C22861CB4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4137" y="2407941"/>
            <a:ext cx="2625680" cy="1749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F67BF40-567F-CF45-93FE-348DA14B1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349" y="181437"/>
            <a:ext cx="8527301" cy="410469"/>
          </a:xfrm>
        </p:spPr>
        <p:txBody>
          <a:bodyPr/>
          <a:lstStyle/>
          <a:p>
            <a:r>
              <a:rPr lang="en-US" sz="1950" dirty="0"/>
              <a:t>PIP-II Project construction begins!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860B0F0C-E803-9C47-AE38-27F87B2C3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0674" y="3675326"/>
            <a:ext cx="13991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sz="2400" b="1">
                <a:solidFill>
                  <a:srgbClr val="002060"/>
                </a:solidFill>
                <a:latin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spcBef>
                <a:spcPct val="2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>
              <a:defRPr/>
            </a:pPr>
            <a:r>
              <a:rPr lang="en-US" altLang="en-US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Magnets provided by </a:t>
            </a:r>
          </a:p>
        </p:txBody>
      </p:sp>
      <p:pic>
        <p:nvPicPr>
          <p:cNvPr id="12" name="Picture 10">
            <a:extLst>
              <a:ext uri="{FF2B5EF4-FFF2-40B4-BE49-F238E27FC236}">
                <a16:creationId xmlns:a16="http://schemas.microsoft.com/office/drawing/2014/main" id="{A7F74D2D-E0E3-7B49-9FB8-227B75CBE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8327" y="3616361"/>
            <a:ext cx="461875" cy="462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2E8BD55-6074-4BA4-8D67-3C63980EFB27}"/>
              </a:ext>
            </a:extLst>
          </p:cNvPr>
          <p:cNvSpPr txBox="1"/>
          <p:nvPr/>
        </p:nvSpPr>
        <p:spPr>
          <a:xfrm>
            <a:off x="297712" y="4487847"/>
            <a:ext cx="6741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33B95C0-365A-4151-BAFB-EBA67F20088E}"/>
              </a:ext>
            </a:extLst>
          </p:cNvPr>
          <p:cNvSpPr txBox="1">
            <a:spLocks/>
          </p:cNvSpPr>
          <p:nvPr/>
        </p:nvSpPr>
        <p:spPr>
          <a:xfrm>
            <a:off x="467353" y="883360"/>
            <a:ext cx="8673737" cy="123412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500" b="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PIP-II received DOE CD-3 approval for start of construction/execution on April 18</a:t>
            </a:r>
          </a:p>
          <a:p>
            <a:pPr marL="742950" lvl="1" indent="-285750">
              <a:spcBef>
                <a:spcPts val="300"/>
              </a:spcBef>
              <a:buFont typeface="System Font Regular"/>
              <a:buChar char="-"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Linac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complex RFP issued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Helvetica" pitchFamily="2" charset="0"/>
            </a:endParaRP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500" b="0" dirty="0">
                <a:solidFill>
                  <a:srgbClr val="404040"/>
                </a:solidFill>
              </a:rPr>
              <a:t>Front end of PIP-II </a:t>
            </a:r>
            <a:r>
              <a:rPr lang="en-US" sz="1500" b="0" dirty="0" err="1">
                <a:solidFill>
                  <a:srgbClr val="404040"/>
                </a:solidFill>
              </a:rPr>
              <a:t>linac</a:t>
            </a:r>
            <a:r>
              <a:rPr lang="en-US" sz="1500" b="0" dirty="0">
                <a:solidFill>
                  <a:srgbClr val="404040"/>
                </a:solidFill>
              </a:rPr>
              <a:t> constructed and successfully tested with beam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500" b="0" dirty="0">
                <a:solidFill>
                  <a:srgbClr val="404040"/>
                </a:solidFill>
              </a:rPr>
              <a:t>PIP-II </a:t>
            </a:r>
            <a:r>
              <a:rPr lang="en-US" sz="1500" b="0" dirty="0" err="1">
                <a:solidFill>
                  <a:srgbClr val="404040"/>
                </a:solidFill>
              </a:rPr>
              <a:t>cryoplant</a:t>
            </a:r>
            <a:r>
              <a:rPr lang="en-US" sz="1500" b="0" dirty="0">
                <a:solidFill>
                  <a:srgbClr val="404040"/>
                </a:solidFill>
              </a:rPr>
              <a:t> building 98% complete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500" b="0" dirty="0">
                <a:solidFill>
                  <a:srgbClr val="404040"/>
                </a:solidFill>
              </a:rPr>
              <a:t>HB650 prototype cryomodule in assembly – first of its kind 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93CD5E18-B779-47A1-B99F-F888545B2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564" y="2407938"/>
            <a:ext cx="2471350" cy="173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27383CA-69AE-4CA7-8EAE-BCF142275B03}"/>
              </a:ext>
            </a:extLst>
          </p:cNvPr>
          <p:cNvSpPr/>
          <p:nvPr/>
        </p:nvSpPr>
        <p:spPr>
          <a:xfrm>
            <a:off x="2588309" y="3749345"/>
            <a:ext cx="525687" cy="326921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0014CF7-CDA1-4B1A-ABD6-4C2EAD53ECCC}"/>
              </a:ext>
            </a:extLst>
          </p:cNvPr>
          <p:cNvSpPr txBox="1"/>
          <p:nvPr/>
        </p:nvSpPr>
        <p:spPr>
          <a:xfrm>
            <a:off x="636588" y="4296206"/>
            <a:ext cx="7753739" cy="276999"/>
          </a:xfrm>
          <a:prstGeom prst="rect">
            <a:avLst/>
          </a:prstGeom>
          <a:solidFill>
            <a:srgbClr val="004C97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PIP-II is the first particle accelerator built in the U.S. with significant international contributions </a:t>
            </a:r>
          </a:p>
        </p:txBody>
      </p:sp>
    </p:spTree>
    <p:extLst>
      <p:ext uri="{BB962C8B-B14F-4D97-AF65-F5344CB8AC3E}">
        <p14:creationId xmlns:p14="http://schemas.microsoft.com/office/powerpoint/2010/main" val="26086928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EC6D5-DEEA-4428-9B3C-2BD9B5D97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116" y="199815"/>
            <a:ext cx="8135445" cy="456510"/>
          </a:xfrm>
        </p:spPr>
        <p:txBody>
          <a:bodyPr/>
          <a:lstStyle/>
          <a:p>
            <a:r>
              <a:rPr lang="en-US" sz="1950" dirty="0"/>
              <a:t>LBNF/DUNE/PIP-II in-kind contributions $1.1B with growth potential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705D55-8173-4259-B715-2B00F76CDD6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71740" y="615328"/>
            <a:ext cx="8311474" cy="2205516"/>
          </a:xfrm>
        </p:spPr>
        <p:txBody>
          <a:bodyPr lIns="0" tIns="45720" rIns="0" bIns="45720" anchor="t">
            <a:normAutofit/>
          </a:bodyPr>
          <a:lstStyle/>
          <a:p>
            <a:pPr marL="255905" indent="-146050"/>
            <a:r>
              <a:rPr lang="en-US" sz="1500" dirty="0">
                <a:solidFill>
                  <a:schemeClr val="accent6">
                    <a:lumMod val="50000"/>
                  </a:schemeClr>
                </a:solidFill>
              </a:rPr>
              <a:t>LBNF/DUNE-US</a:t>
            </a:r>
            <a:endParaRPr lang="en-US" sz="1500" dirty="0">
              <a:solidFill>
                <a:schemeClr val="accent6">
                  <a:lumMod val="50000"/>
                </a:schemeClr>
              </a:solidFill>
              <a:highlight>
                <a:srgbClr val="FFFF00"/>
              </a:highlight>
            </a:endParaRPr>
          </a:p>
          <a:p>
            <a:pPr marL="819785" lvl="1" indent="-285750">
              <a:buFont typeface="Arial"/>
              <a:buChar char="•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$262M in-kind contributions to LBNF (does not include private @ $70M or State of SD @ $93M to support SURF)</a:t>
            </a:r>
            <a:endParaRPr lang="en-US" sz="1400" dirty="0">
              <a:solidFill>
                <a:schemeClr val="accent6">
                  <a:lumMod val="50000"/>
                </a:schemeClr>
              </a:solidFill>
              <a:cs typeface="Helvetica"/>
            </a:endParaRPr>
          </a:p>
          <a:p>
            <a:pPr marL="819785" lvl="1" indent="-285750">
              <a:buFont typeface="Arial"/>
              <a:buChar char="•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$310M in contributions to DUNE detectors</a:t>
            </a:r>
            <a:endParaRPr lang="en-US" sz="1400" dirty="0">
              <a:solidFill>
                <a:schemeClr val="accent6">
                  <a:lumMod val="50000"/>
                </a:schemeClr>
              </a:solidFill>
              <a:cs typeface="Helvetica"/>
            </a:endParaRPr>
          </a:p>
          <a:p>
            <a:pPr marL="819785" lvl="1" indent="-285750">
              <a:buFont typeface="Arial"/>
              <a:buChar char="•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$84M in CERN contributions to protoDUNE efforts (does not include French contributions to protoDUNE R&amp;D)</a:t>
            </a:r>
            <a:endParaRPr lang="en-US" sz="1400" dirty="0">
              <a:solidFill>
                <a:schemeClr val="accent6">
                  <a:lumMod val="50000"/>
                </a:schemeClr>
              </a:solidFill>
              <a:cs typeface="Helvetica"/>
            </a:endParaRPr>
          </a:p>
          <a:p>
            <a:pPr marL="255905" indent="-146050"/>
            <a:r>
              <a:rPr lang="en-US" sz="1500" dirty="0">
                <a:solidFill>
                  <a:schemeClr val="accent6">
                    <a:lumMod val="50000"/>
                  </a:schemeClr>
                </a:solidFill>
              </a:rPr>
              <a:t>Additionally, LBNF powered by PIP-II, which has </a:t>
            </a:r>
            <a:br>
              <a:rPr lang="en-US" sz="1500" dirty="0">
                <a:solidFill>
                  <a:schemeClr val="accent6">
                    <a:lumMod val="50000"/>
                  </a:schemeClr>
                </a:solidFill>
                <a:cs typeface="Helvetica"/>
              </a:rPr>
            </a:br>
            <a:r>
              <a:rPr lang="en-US" sz="1500" dirty="0">
                <a:solidFill>
                  <a:schemeClr val="accent6">
                    <a:lumMod val="50000"/>
                  </a:schemeClr>
                </a:solidFill>
              </a:rPr>
              <a:t>secured $310M in international contributions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106EF4-D346-43CE-B37C-058EC86E42AE}"/>
              </a:ext>
            </a:extLst>
          </p:cNvPr>
          <p:cNvSpPr txBox="1"/>
          <p:nvPr/>
        </p:nvSpPr>
        <p:spPr>
          <a:xfrm>
            <a:off x="0" y="4601748"/>
            <a:ext cx="7750206" cy="461665"/>
          </a:xfrm>
          <a:prstGeom prst="rect">
            <a:avLst/>
          </a:prstGeom>
          <a:solidFill>
            <a:srgbClr val="004C97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In-kind contributions supported by 10 Government-to-Government agreements and 17 I-CRADAS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E624D68-7095-4AA2-A276-AA4015F96F25}"/>
              </a:ext>
            </a:extLst>
          </p:cNvPr>
          <p:cNvSpPr txBox="1"/>
          <p:nvPr/>
        </p:nvSpPr>
        <p:spPr>
          <a:xfrm>
            <a:off x="96503" y="2865411"/>
            <a:ext cx="2663576" cy="7848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132160" marR="0" lvl="0" indent="-13216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Helvetica"/>
                <a:cs typeface="+mn-cs"/>
              </a:rPr>
              <a:t>All in-kind contributions are expressed in DOE TPC units</a:t>
            </a:r>
          </a:p>
          <a:p>
            <a:pPr marL="132160" marR="0" lvl="0" indent="-13216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Helvetica"/>
                <a:cs typeface="+mn-cs"/>
              </a:rPr>
              <a:t>Numbers do not include other IKCs received in support of Fermilab’s short-baseline neutrino program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F0F069-65C3-4662-8401-FCF279C8CEA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1199" y="2921009"/>
            <a:ext cx="1261871" cy="6309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2" descr="Image result for italy flag">
            <a:extLst>
              <a:ext uri="{FF2B5EF4-FFF2-40B4-BE49-F238E27FC236}">
                <a16:creationId xmlns:a16="http://schemas.microsoft.com/office/drawing/2014/main" id="{C0826D5E-BEA5-4011-A31D-92F76CA85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6362" y="2190382"/>
            <a:ext cx="943151" cy="6287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8534C6-5339-453B-A59F-F90047B0FAC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0596" y="2931872"/>
            <a:ext cx="630936" cy="6309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75E2B573-C639-4982-A88B-B6F72B988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4984" y="3747989"/>
            <a:ext cx="1022403" cy="51120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mage result for spain flag">
            <a:extLst>
              <a:ext uri="{FF2B5EF4-FFF2-40B4-BE49-F238E27FC236}">
                <a16:creationId xmlns:a16="http://schemas.microsoft.com/office/drawing/2014/main" id="{E28C012E-B43E-4D5C-9B6E-941654050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1235" y="2934826"/>
            <a:ext cx="946652" cy="63093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FBBE48A-8435-46E9-ABD9-526C17A7CE7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5571" y="3731162"/>
            <a:ext cx="1040193" cy="5461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023F0D4-8C74-4143-AC86-2429C7886C9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101" y="3735237"/>
            <a:ext cx="952645" cy="5239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2" descr="1280px-Flag_of_Poland_(normative).svg.png">
            <a:extLst>
              <a:ext uri="{FF2B5EF4-FFF2-40B4-BE49-F238E27FC236}">
                <a16:creationId xmlns:a16="http://schemas.microsoft.com/office/drawing/2014/main" id="{FFBA5CD9-AD6A-4EA9-8E07-69EACFF6C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1973" y="3747989"/>
            <a:ext cx="804996" cy="5031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EB43134-FB6A-4648-AB35-8DAD9BD080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6241" y="2187359"/>
            <a:ext cx="898398" cy="6287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EAC75B2-1A97-4449-B608-D71A761EC91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2531" y="2187385"/>
            <a:ext cx="631988" cy="6309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" descr="Image result for india flag">
            <a:extLst>
              <a:ext uri="{FF2B5EF4-FFF2-40B4-BE49-F238E27FC236}">
                <a16:creationId xmlns:a16="http://schemas.microsoft.com/office/drawing/2014/main" id="{7A2D62FD-B3BB-46AC-9522-05EB40428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8238" y="2920914"/>
            <a:ext cx="946404" cy="63093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9F7368A-C5C2-40F8-B4FA-69DBF541151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341" y="3739376"/>
            <a:ext cx="908148" cy="5198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F82694B-0568-4666-8376-443CD3FC2A8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77338" y="3756602"/>
            <a:ext cx="754684" cy="5031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DF73EFD-1E8F-4C2B-9599-BB80E6AF639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04568" y="2929795"/>
            <a:ext cx="1040005" cy="6309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4C7291C-94FF-43AB-AB87-79770FAC39D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5762" y="2931425"/>
            <a:ext cx="947606" cy="630936"/>
          </a:xfrm>
          <a:prstGeom prst="rect">
            <a:avLst/>
          </a:prstGeom>
          <a:ln w="127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 descr="A picture containing circle&#10;&#10;Description automatically generated">
            <a:extLst>
              <a:ext uri="{FF2B5EF4-FFF2-40B4-BE49-F238E27FC236}">
                <a16:creationId xmlns:a16="http://schemas.microsoft.com/office/drawing/2014/main" id="{EBFFBF5B-CA78-4417-9654-BA685A78600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60351" y="3754403"/>
            <a:ext cx="754683" cy="5047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4E942A5-F56B-40F6-B1B8-27EAC78A4770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9623" y="3707790"/>
            <a:ext cx="823276" cy="5989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47F825-A6FE-4713-9FB6-40CF50129C5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021235" y="2189297"/>
            <a:ext cx="952356" cy="6309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Image result for georgia country">
            <a:extLst>
              <a:ext uri="{FF2B5EF4-FFF2-40B4-BE49-F238E27FC236}">
                <a16:creationId xmlns:a16="http://schemas.microsoft.com/office/drawing/2014/main" id="{3C0BD985-63F7-4B59-BAB4-ABB162094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366" y="3707790"/>
            <a:ext cx="872617" cy="569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654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Replacing the Booster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9ACE676-A7E7-FCF8-1730-10D9B8B27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782286"/>
            <a:ext cx="4976998" cy="37409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2014 P5 Recommendation: Provide 2.4 MW to DUNE</a:t>
            </a:r>
          </a:p>
          <a:p>
            <a:pPr lvl="1"/>
            <a:r>
              <a:rPr lang="en-US" dirty="0"/>
              <a:t>Now ~ 0.9 MW max</a:t>
            </a:r>
          </a:p>
          <a:p>
            <a:pPr lvl="1"/>
            <a:r>
              <a:rPr lang="en-US" dirty="0"/>
              <a:t>With PIP-II can reach ~ 1.2 MW</a:t>
            </a:r>
          </a:p>
          <a:p>
            <a:pPr lvl="1"/>
            <a:r>
              <a:rPr lang="en-US" dirty="0"/>
              <a:t>Main bottleneck is the Booster synchrotron</a:t>
            </a:r>
          </a:p>
          <a:p>
            <a:pPr lvl="1"/>
            <a:r>
              <a:rPr lang="en-US" dirty="0"/>
              <a:t>Intensity can be improved but not enough to reach 2.4 MW</a:t>
            </a:r>
          </a:p>
          <a:p>
            <a:r>
              <a:rPr lang="en-US" dirty="0"/>
              <a:t>Many studies, going back almost 25 years.  </a:t>
            </a:r>
          </a:p>
          <a:p>
            <a:pPr lvl="1"/>
            <a:r>
              <a:rPr lang="en-US" dirty="0"/>
              <a:t>Luciano Ristori presentation to PAC June 2021</a:t>
            </a:r>
          </a:p>
          <a:p>
            <a:pPr lvl="1"/>
            <a:r>
              <a:rPr lang="en-US" dirty="0"/>
              <a:t>White Papers for Snowmass describe design options and potential for rich low energy science program</a:t>
            </a:r>
          </a:p>
          <a:p>
            <a:pPr lvl="1"/>
            <a:r>
              <a:rPr lang="en-US" dirty="0"/>
              <a:t>Recent PIU and ACE studies</a:t>
            </a:r>
          </a:p>
          <a:p>
            <a:endParaRPr lang="en-US" dirty="0"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30401" y="3107531"/>
            <a:ext cx="3285000" cy="133055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05601" y="230400"/>
            <a:ext cx="3693601" cy="2524183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BB6931F-79C7-6C8D-907D-C2E57A2636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690880"/>
            <a:ext cx="8672513" cy="3900039"/>
          </a:xfrm>
        </p:spPr>
        <p:txBody>
          <a:bodyPr/>
          <a:lstStyle/>
          <a:p>
            <a:r>
              <a:rPr lang="en-US" dirty="0"/>
              <a:t>Increase protons on target to DUNE Phase I detector by 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Shortening the Main Injector cycle time to increase beam power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Upgrading target systems for up to 2.4 MW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Improving reliability of the Complex</a:t>
            </a:r>
          </a:p>
          <a:p>
            <a:r>
              <a:rPr lang="en-US" dirty="0"/>
              <a:t>Establish a project to build a Booster replacement to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Provide a robust and </a:t>
            </a:r>
            <a:r>
              <a:rPr lang="en-US" sz="1800" b="1" dirty="0"/>
              <a:t>reliable</a:t>
            </a:r>
            <a:r>
              <a:rPr lang="en-US" sz="1800" dirty="0"/>
              <a:t> platform for the future of the Accelerator Complex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Ensure high intensity for DUNE Phase II CP-Violation measurement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Enable the </a:t>
            </a:r>
            <a:r>
              <a:rPr lang="en-US" sz="1800" b="1" dirty="0"/>
              <a:t>capability</a:t>
            </a:r>
            <a:r>
              <a:rPr lang="en-US" sz="1800" dirty="0"/>
              <a:t> of the complex to serve precision experiments and searches for new physics with beams from 1-120 GeV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Create the </a:t>
            </a:r>
            <a:r>
              <a:rPr lang="en-US" sz="1800" b="1" dirty="0"/>
              <a:t>capacity</a:t>
            </a:r>
            <a:r>
              <a:rPr lang="en-US" sz="1800" dirty="0"/>
              <a:t> to adapt to new discoveries</a:t>
            </a:r>
          </a:p>
          <a:p>
            <a:pPr lvl="1">
              <a:spcBef>
                <a:spcPts val="600"/>
              </a:spcBef>
            </a:pPr>
            <a:r>
              <a:rPr lang="en-US" sz="1800" dirty="0"/>
              <a:t>Supply the high-intensity proton source necessary for future multi-</a:t>
            </a:r>
            <a:r>
              <a:rPr lang="en-US" sz="1800" dirty="0" err="1"/>
              <a:t>TeV</a:t>
            </a:r>
            <a:r>
              <a:rPr lang="en-US" sz="1800" dirty="0"/>
              <a:t> accelerator research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6F7F0C-0911-EB58-CD55-37FFA4B73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 Complex Evolution (ACE) plan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Object 6">
                <a:extLst>
                  <a:ext uri="{FF2B5EF4-FFF2-40B4-BE49-F238E27FC236}">
                    <a16:creationId xmlns:a16="http://schemas.microsoft.com/office/drawing/2014/main" id="{EFDDB6E5-A5F5-0E74-486A-45E1E5CA5AA9}"/>
                  </a:ext>
                </a:extLst>
              </p:cNvPr>
              <p:cNvSpPr txBox="1"/>
              <p:nvPr/>
            </p:nvSpPr>
            <p:spPr>
              <a:xfrm>
                <a:off x="7308000" y="505616"/>
                <a:ext cx="1447199" cy="892362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7" name="Object 6">
                <a:extLst>
                  <a:ext uri="{FF2B5EF4-FFF2-40B4-BE49-F238E27FC236}">
                    <a16:creationId xmlns:a16="http://schemas.microsoft.com/office/drawing/2014/main" id="{EFDDB6E5-A5F5-0E74-486A-45E1E5CA5A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8000" y="505616"/>
                <a:ext cx="1447199" cy="89236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49080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DC6B6E6-AC9A-0735-8323-DE8CBB6D2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660401"/>
            <a:ext cx="8672513" cy="3987800"/>
          </a:xfrm>
        </p:spPr>
        <p:txBody>
          <a:bodyPr/>
          <a:lstStyle/>
          <a:p>
            <a:r>
              <a:rPr lang="en-US" dirty="0"/>
              <a:t>Advantages over increasing the per-pulse intensity – reduces likelihood of space charge effects and instabilities, and reduces impact of limited aperture</a:t>
            </a:r>
          </a:p>
          <a:p>
            <a:r>
              <a:rPr lang="en-US" dirty="0"/>
              <a:t>To shorten the MI cycle from 1.2-1.4s to 0.65s, the ramp needs to be ~twice as fast </a:t>
            </a:r>
          </a:p>
          <a:p>
            <a:r>
              <a:rPr lang="en-US" dirty="0"/>
              <a:t>Requires more voltage and electrical power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Power supplies, transformers, feeders, service building size, additional tunnel penetrations, additional cooling</a:t>
            </a:r>
          </a:p>
          <a:p>
            <a:r>
              <a:rPr lang="en-US" dirty="0"/>
              <a:t>RF accelerating system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Replace cavities with newer design (more volts per cavity) or add cavities of current design</a:t>
            </a:r>
          </a:p>
          <a:p>
            <a:r>
              <a:rPr lang="en-US" dirty="0"/>
              <a:t>Regulation, control &amp; instrumentation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New low-level RF, new power supply regulation/control system</a:t>
            </a:r>
          </a:p>
          <a:p>
            <a:r>
              <a:rPr lang="en-US" dirty="0"/>
              <a:t>Beam dynamics, losses and shielding 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Upgrade MI collimators, upgrade abort line, add shielding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01A465-96A1-09F6-8E9C-38439F0F3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Shortening the Main Injector cycle time</a:t>
            </a:r>
          </a:p>
        </p:txBody>
      </p:sp>
    </p:spTree>
    <p:extLst>
      <p:ext uri="{BB962C8B-B14F-4D97-AF65-F5344CB8AC3E}">
        <p14:creationId xmlns:p14="http://schemas.microsoft.com/office/powerpoint/2010/main" val="1397123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57F7196-D7C6-2887-386F-5C51A61EC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ACE Booster replacement options and possible add-ons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D3D918-CFB9-F795-082A-9A73B455B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5956" y="1440000"/>
            <a:ext cx="2829003" cy="3278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C6AFD9-388A-DD8A-09D5-4EEF863DF7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62"/>
          <a:stretch/>
        </p:blipFill>
        <p:spPr>
          <a:xfrm>
            <a:off x="763315" y="1440000"/>
            <a:ext cx="2829003" cy="3278700"/>
          </a:xfrm>
          <a:prstGeom prst="rect">
            <a:avLst/>
          </a:prstGeom>
        </p:spPr>
      </p:pic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D5E56316-56C7-B61A-FD1C-A53B11CAA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914" y="581748"/>
            <a:ext cx="8672513" cy="3794522"/>
          </a:xfrm>
        </p:spPr>
        <p:txBody>
          <a:bodyPr/>
          <a:lstStyle/>
          <a:p>
            <a:pPr marL="0" indent="0">
              <a:spcBef>
                <a:spcPts val="384"/>
              </a:spcBef>
              <a:buNone/>
            </a:pPr>
            <a:r>
              <a:rPr lang="en-US" sz="1200" dirty="0"/>
              <a:t>Booster replacement scenarios are developed informed by studies from the past and input to Snowmass/P5</a:t>
            </a:r>
          </a:p>
          <a:p>
            <a:pPr marL="338137" lvl="1" indent="-285750">
              <a:spcBef>
                <a:spcPts val="384"/>
              </a:spcBef>
              <a:buFont typeface="Arial" panose="020B0604020202020204" pitchFamily="34" charset="0"/>
              <a:buChar char="•"/>
            </a:pPr>
            <a:r>
              <a:rPr lang="en-US" sz="1050" dirty="0"/>
              <a:t>Cost-effective and fastest path to increased power to 2.4MW for LBNF.</a:t>
            </a:r>
          </a:p>
          <a:p>
            <a:pPr marL="338137" lvl="1" indent="-285750">
              <a:spcBef>
                <a:spcPts val="384"/>
              </a:spcBef>
              <a:buFont typeface="Arial" panose="020B0604020202020204" pitchFamily="34" charset="0"/>
              <a:buChar char="•"/>
            </a:pPr>
            <a:r>
              <a:rPr lang="en-US" sz="1050" dirty="0"/>
              <a:t>Capture options for additional medium and small-scale experiments.</a:t>
            </a:r>
          </a:p>
          <a:p>
            <a:pPr marL="338137" lvl="1" indent="-285750">
              <a:spcBef>
                <a:spcPts val="384"/>
              </a:spcBef>
              <a:buFont typeface="Arial" panose="020B0604020202020204" pitchFamily="34" charset="0"/>
              <a:buChar char="•"/>
            </a:pPr>
            <a:r>
              <a:rPr lang="en-US" sz="1050" dirty="0"/>
              <a:t>Enable long-term vision.</a:t>
            </a:r>
          </a:p>
        </p:txBody>
      </p:sp>
    </p:spTree>
    <p:extLst>
      <p:ext uri="{BB962C8B-B14F-4D97-AF65-F5344CB8AC3E}">
        <p14:creationId xmlns:p14="http://schemas.microsoft.com/office/powerpoint/2010/main" val="18941897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A2CA2E5-9518-2671-FA3D-040D8DE7D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Fermilab has successfully delivered several modest projects to significantly increase beam power:</a:t>
            </a:r>
          </a:p>
          <a:p>
            <a:pPr lvl="1"/>
            <a:r>
              <a:rPr lang="en-US" dirty="0"/>
              <a:t>NOvA/ANU -&gt; 700kW</a:t>
            </a:r>
          </a:p>
          <a:p>
            <a:pPr lvl="1"/>
            <a:r>
              <a:rPr lang="en-US" dirty="0"/>
              <a:t>PIP -&gt; 700+ kW and better throughput / reliability</a:t>
            </a:r>
          </a:p>
          <a:p>
            <a:pPr lvl="1"/>
            <a:r>
              <a:rPr lang="en-US" dirty="0"/>
              <a:t>NuMI Megawatt AIP -&gt; 1 MW capability</a:t>
            </a:r>
          </a:p>
          <a:p>
            <a:pPr lvl="1"/>
            <a:endParaRPr lang="en-US" dirty="0"/>
          </a:p>
          <a:p>
            <a:r>
              <a:rPr lang="en-US" dirty="0"/>
              <a:t>Major Projects are underway</a:t>
            </a:r>
          </a:p>
          <a:p>
            <a:pPr lvl="1"/>
            <a:r>
              <a:rPr lang="en-US" dirty="0"/>
              <a:t>LBNF 1.2 – 2.4 MW capability</a:t>
            </a:r>
          </a:p>
          <a:p>
            <a:pPr lvl="1"/>
            <a:r>
              <a:rPr lang="en-US" dirty="0"/>
              <a:t>PIP-II -&gt; 1.2 MW + 1.6 MW</a:t>
            </a:r>
          </a:p>
          <a:p>
            <a:pPr lvl="1"/>
            <a:endParaRPr lang="en-US" dirty="0"/>
          </a:p>
          <a:p>
            <a:r>
              <a:rPr lang="en-US" dirty="0"/>
              <a:t>Planning for a successor project to PIP-II: </a:t>
            </a:r>
            <a:r>
              <a:rPr lang="en-US" b="1" dirty="0"/>
              <a:t>ACE: Accelerator Complex Evolution</a:t>
            </a:r>
          </a:p>
          <a:p>
            <a:pPr lvl="1"/>
            <a:r>
              <a:rPr lang="en-US" dirty="0"/>
              <a:t>Fixed purpose is providing 2+ MW to LBNF/DUNE as rapidly as possible</a:t>
            </a:r>
          </a:p>
          <a:p>
            <a:pPr lvl="1"/>
            <a:r>
              <a:rPr lang="en-US" dirty="0"/>
              <a:t>Alternatives of Linac Extension + RCS or 8 GeV Linac for long-term program</a:t>
            </a:r>
          </a:p>
          <a:p>
            <a:pPr lvl="1"/>
            <a:r>
              <a:rPr lang="en-US" dirty="0"/>
              <a:t>Many potential experimental users of 1, 2, 8, 120 GeV megawatt-class beams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3E4B1B1-8A75-32A0-9DDD-CBB6428C4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8283549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altLang="en-US" dirty="0">
              <a:latin typeface="Helvetica" pitchFamily="124" charset="0"/>
            </a:endParaRPr>
          </a:p>
          <a:p>
            <a:r>
              <a:rPr lang="en-US" altLang="en-US" dirty="0">
                <a:latin typeface="Helvetica" pitchFamily="124" charset="0"/>
              </a:rPr>
              <a:t>Robert Zwaska </a:t>
            </a:r>
          </a:p>
          <a:p>
            <a:r>
              <a:rPr lang="en-US" altLang="en-US" dirty="0">
                <a:latin typeface="Helvetica" pitchFamily="124" charset="0"/>
              </a:rPr>
              <a:t>24 April 2023</a:t>
            </a:r>
          </a:p>
          <a:p>
            <a:r>
              <a:rPr lang="en-US" altLang="en-US" dirty="0">
                <a:latin typeface="Helvetica" pitchFamily="124" charset="0"/>
              </a:rPr>
              <a:t>EPICS Collaboration Meeting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41925" y="3167083"/>
            <a:ext cx="8499232" cy="752287"/>
          </a:xfrm>
        </p:spPr>
        <p:txBody>
          <a:bodyPr>
            <a:normAutofit/>
          </a:bodyPr>
          <a:lstStyle/>
          <a:p>
            <a:pPr algn="l"/>
            <a:r>
              <a:rPr lang="en-US" sz="1800" b="0" i="0" u="none" strike="noStrike" baseline="0" dirty="0">
                <a:latin typeface="ArialNarrow"/>
              </a:rPr>
              <a:t>Welcome to Fermilab and the Fermilab Accelerator Complex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23422129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92029A-561F-4D56-8977-A29BD489E3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3A4AE81-34A9-4689-9111-5C081BC67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Fermilab Experiments’ Run Schedule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DF6BED4-3B69-46C7-BC9B-BDEF9EA900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E96A38-AFBD-4F5E-A705-655620021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868" y="595859"/>
            <a:ext cx="5264773" cy="414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7400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6DCEF44-9D7D-AD44-B94B-A77FDFF58895}"/>
              </a:ext>
            </a:extLst>
          </p:cNvPr>
          <p:cNvSpPr txBox="1"/>
          <p:nvPr/>
        </p:nvSpPr>
        <p:spPr>
          <a:xfrm>
            <a:off x="426203" y="146201"/>
            <a:ext cx="8327962" cy="5355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marR="0" lvl="1" indent="-342900" algn="l" defTabSz="4572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0415FC-6DD1-4F47-874D-6619C3523015}"/>
              </a:ext>
            </a:extLst>
          </p:cNvPr>
          <p:cNvSpPr txBox="1"/>
          <p:nvPr/>
        </p:nvSpPr>
        <p:spPr>
          <a:xfrm>
            <a:off x="356993" y="649295"/>
            <a:ext cx="8512097" cy="2215991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itchFamily="2" charset="0"/>
                <a:ea typeface="Geneva" charset="0"/>
              </a:rPr>
              <a:t>More than 4,000 scientists in 55 countries use Fermilab and its particle accelerators, detectors and computers for their research 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404040"/>
                </a:solidFill>
                <a:latin typeface="Helvetica" pitchFamily="2" charset="0"/>
                <a:ea typeface="Geneva" charset="0"/>
              </a:rPr>
              <a:t>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itchFamily="2" charset="0"/>
                <a:ea typeface="Geneva" charset="0"/>
              </a:rPr>
              <a:t>ore than 2,200 scientists from 175 U.S. universities and labs in 41 states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itchFamily="2" charset="0"/>
                <a:ea typeface="Geneva" charset="0"/>
              </a:rPr>
              <a:t>Fermilab is attracting and training the next generation of a diverse HEP scientific workforce: 114 postdocs, 273 graduate students, 52 undergraduate interns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itchFamily="2" charset="0"/>
              </a:rPr>
              <a:t>Fermilab scientists also work at CERN, Sanford Underground Research Facility (SURF), SNOLAB, Cerro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itchFamily="2" charset="0"/>
              </a:rPr>
              <a:t>Tololo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itchFamily="2" charset="0"/>
              </a:rPr>
              <a:t> Inter-American Observatory, South Pole Telescope,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itchFamily="2" charset="0"/>
              </a:rPr>
              <a:t>NOvA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 pitchFamily="2" charset="0"/>
              </a:rPr>
              <a:t> Ash River Laboratory, Matter-wave Atomic Gradiometer Interferometric Sensor </a:t>
            </a:r>
          </a:p>
        </p:txBody>
      </p:sp>
      <p:pic>
        <p:nvPicPr>
          <p:cNvPr id="3" name="Picture 2" descr="A group of people standing around a podium&#10;&#10;Description automatically generated with medium confidence">
            <a:extLst>
              <a:ext uri="{FF2B5EF4-FFF2-40B4-BE49-F238E27FC236}">
                <a16:creationId xmlns:a16="http://schemas.microsoft.com/office/drawing/2014/main" id="{6EEC96D8-DDBC-BD4C-B7A3-3C2D39E35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6399" y="3166880"/>
            <a:ext cx="2192324" cy="1460636"/>
          </a:xfrm>
          <a:prstGeom prst="rect">
            <a:avLst/>
          </a:prstGeom>
        </p:spPr>
      </p:pic>
      <p:pic>
        <p:nvPicPr>
          <p:cNvPr id="9" name="Picture 8" descr="A group of people sitting at a table with a large screen behind them&#10;&#10;Description automatically generated with medium confidence">
            <a:extLst>
              <a:ext uri="{FF2B5EF4-FFF2-40B4-BE49-F238E27FC236}">
                <a16:creationId xmlns:a16="http://schemas.microsoft.com/office/drawing/2014/main" id="{5FE2B999-AD7D-8A4E-93B6-9CECE44BBA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19" y="2900537"/>
            <a:ext cx="2169864" cy="17358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D59606-DB69-4E61-9B0D-29EF3D7600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" t="22718" r="-44" b="10828"/>
          <a:stretch/>
        </p:blipFill>
        <p:spPr>
          <a:xfrm>
            <a:off x="2662624" y="2900537"/>
            <a:ext cx="3900834" cy="1726979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93BD8909-7554-6DCD-9982-5E478F3C3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419" y="118739"/>
            <a:ext cx="6392780" cy="448056"/>
          </a:xfrm>
        </p:spPr>
        <p:txBody>
          <a:bodyPr/>
          <a:lstStyle/>
          <a:p>
            <a:pPr lvl="1">
              <a:lnSpc>
                <a:spcPct val="120000"/>
              </a:lnSpc>
              <a:defRPr/>
            </a:pPr>
            <a:r>
              <a:rPr lang="en-US" sz="1950" kern="1200" dirty="0">
                <a:solidFill>
                  <a:srgbClr val="004C97"/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The Fermilab research community</a:t>
            </a:r>
            <a:endParaRPr lang="en-US" sz="1800" b="0" kern="1200" dirty="0">
              <a:solidFill>
                <a:srgbClr val="505050"/>
              </a:solidFill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2281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3988" y="2571750"/>
            <a:ext cx="1494275" cy="176370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31579" y="2582029"/>
            <a:ext cx="1600898" cy="176370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98471" y="-38600"/>
            <a:ext cx="5907899" cy="418814"/>
          </a:xfrm>
          <a:prstGeom prst="rect">
            <a:avLst/>
          </a:prstGeom>
        </p:spPr>
        <p:txBody>
          <a:bodyPr vert="horz" wrap="square" lIns="0" tIns="48369" rIns="0" bIns="0" rtlCol="0" anchor="b" anchorCtr="0">
            <a:spAutoFit/>
          </a:bodyPr>
          <a:lstStyle/>
          <a:p>
            <a:pPr marL="1925679" marR="3455" indent="-729417">
              <a:lnSpc>
                <a:spcPts val="3346"/>
              </a:lnSpc>
              <a:spcBef>
                <a:spcPts val="381"/>
              </a:spcBef>
            </a:pPr>
            <a:r>
              <a:rPr dirty="0"/>
              <a:t>Neutrino</a:t>
            </a:r>
            <a:r>
              <a:rPr spc="-34" dirty="0"/>
              <a:t> </a:t>
            </a:r>
            <a:r>
              <a:rPr spc="-7" dirty="0"/>
              <a:t>oscillations: </a:t>
            </a:r>
            <a:r>
              <a:rPr dirty="0"/>
              <a:t>current</a:t>
            </a:r>
            <a:r>
              <a:rPr spc="-31" dirty="0"/>
              <a:t> </a:t>
            </a:r>
            <a:r>
              <a:rPr spc="-7" dirty="0"/>
              <a:t>status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868362" y="2002939"/>
            <a:ext cx="1561620" cy="265946"/>
          </a:xfrm>
          <a:prstGeom prst="rect">
            <a:avLst/>
          </a:prstGeom>
        </p:spPr>
        <p:txBody>
          <a:bodyPr vert="horz" wrap="square" lIns="0" tIns="9501" rIns="0" bIns="0" rtlCol="0">
            <a:spAutoFit/>
          </a:bodyPr>
          <a:lstStyle/>
          <a:p>
            <a:pPr marL="8637">
              <a:spcBef>
                <a:spcPts val="75"/>
              </a:spcBef>
            </a:pPr>
            <a:r>
              <a:rPr sz="1666" dirty="0">
                <a:solidFill>
                  <a:srgbClr val="336699"/>
                </a:solidFill>
                <a:latin typeface="Times New Roman"/>
                <a:cs typeface="Times New Roman"/>
              </a:rPr>
              <a:t>Current</a:t>
            </a:r>
            <a:r>
              <a:rPr sz="1666" spc="10" dirty="0">
                <a:solidFill>
                  <a:srgbClr val="336699"/>
                </a:solidFill>
                <a:latin typeface="Times New Roman"/>
                <a:cs typeface="Times New Roman"/>
              </a:rPr>
              <a:t> </a:t>
            </a:r>
            <a:r>
              <a:rPr sz="1666" spc="-7" dirty="0">
                <a:solidFill>
                  <a:srgbClr val="336699"/>
                </a:solidFill>
                <a:latin typeface="Times New Roman"/>
                <a:cs typeface="Times New Roman"/>
              </a:rPr>
              <a:t>precision:</a:t>
            </a:r>
            <a:endParaRPr sz="1666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551682" y="2369288"/>
            <a:ext cx="83781" cy="0"/>
          </a:xfrm>
          <a:custGeom>
            <a:avLst/>
            <a:gdLst/>
            <a:ahLst/>
            <a:cxnLst/>
            <a:rect l="l" t="t" r="r" b="b"/>
            <a:pathLst>
              <a:path w="123190">
                <a:moveTo>
                  <a:pt x="0" y="0"/>
                </a:moveTo>
                <a:lnTo>
                  <a:pt x="123113" y="0"/>
                </a:lnTo>
              </a:path>
            </a:pathLst>
          </a:custGeom>
          <a:ln w="15125">
            <a:solidFill>
              <a:srgbClr val="336699"/>
            </a:solidFill>
          </a:ln>
        </p:spPr>
        <p:txBody>
          <a:bodyPr wrap="square" lIns="0" tIns="0" rIns="0" bIns="0" rtlCol="0"/>
          <a:lstStyle/>
          <a:p>
            <a:endParaRPr sz="1224"/>
          </a:p>
        </p:txBody>
      </p:sp>
      <p:sp>
        <p:nvSpPr>
          <p:cNvPr id="10" name="object 10"/>
          <p:cNvSpPr/>
          <p:nvPr/>
        </p:nvSpPr>
        <p:spPr>
          <a:xfrm>
            <a:off x="6714002" y="2668967"/>
            <a:ext cx="83781" cy="0"/>
          </a:xfrm>
          <a:custGeom>
            <a:avLst/>
            <a:gdLst/>
            <a:ahLst/>
            <a:cxnLst/>
            <a:rect l="l" t="t" r="r" b="b"/>
            <a:pathLst>
              <a:path w="123190">
                <a:moveTo>
                  <a:pt x="0" y="0"/>
                </a:moveTo>
                <a:lnTo>
                  <a:pt x="123113" y="0"/>
                </a:lnTo>
              </a:path>
            </a:pathLst>
          </a:custGeom>
          <a:ln w="15125">
            <a:solidFill>
              <a:srgbClr val="336699"/>
            </a:solidFill>
          </a:ln>
        </p:spPr>
        <p:txBody>
          <a:bodyPr wrap="square" lIns="0" tIns="0" rIns="0" bIns="0" rtlCol="0"/>
          <a:lstStyle/>
          <a:p>
            <a:endParaRPr sz="1224"/>
          </a:p>
        </p:txBody>
      </p:sp>
      <p:sp>
        <p:nvSpPr>
          <p:cNvPr id="11" name="object 11"/>
          <p:cNvSpPr txBox="1"/>
          <p:nvPr/>
        </p:nvSpPr>
        <p:spPr>
          <a:xfrm>
            <a:off x="5076339" y="2258700"/>
            <a:ext cx="2790273" cy="2295282"/>
          </a:xfrm>
          <a:prstGeom prst="rect">
            <a:avLst/>
          </a:prstGeom>
        </p:spPr>
        <p:txBody>
          <a:bodyPr vert="horz" wrap="square" lIns="0" tIns="85509" rIns="0" bIns="0" rtlCol="0">
            <a:spAutoFit/>
          </a:bodyPr>
          <a:lstStyle/>
          <a:p>
            <a:pPr marL="25912">
              <a:spcBef>
                <a:spcPts val="673"/>
              </a:spcBef>
            </a:pPr>
            <a:r>
              <a:rPr sz="1462" dirty="0">
                <a:solidFill>
                  <a:srgbClr val="336699"/>
                </a:solidFill>
                <a:latin typeface="Times New Roman"/>
                <a:cs typeface="Times New Roman"/>
              </a:rPr>
              <a:t>θ</a:t>
            </a:r>
            <a:r>
              <a:rPr sz="1275" baseline="-17777" dirty="0">
                <a:solidFill>
                  <a:srgbClr val="336699"/>
                </a:solidFill>
                <a:latin typeface="Times New Roman"/>
                <a:cs typeface="Times New Roman"/>
              </a:rPr>
              <a:t>13</a:t>
            </a:r>
            <a:r>
              <a:rPr sz="1275" spc="193" baseline="-17777" dirty="0">
                <a:solidFill>
                  <a:srgbClr val="336699"/>
                </a:solidFill>
                <a:latin typeface="Times New Roman"/>
                <a:cs typeface="Times New Roman"/>
              </a:rPr>
              <a:t> </a:t>
            </a:r>
            <a:r>
              <a:rPr sz="1462" dirty="0">
                <a:solidFill>
                  <a:srgbClr val="336699"/>
                </a:solidFill>
                <a:latin typeface="Times New Roman"/>
                <a:cs typeface="Times New Roman"/>
              </a:rPr>
              <a:t>~</a:t>
            </a:r>
            <a:r>
              <a:rPr sz="1462" spc="-24" dirty="0">
                <a:solidFill>
                  <a:srgbClr val="336699"/>
                </a:solidFill>
                <a:latin typeface="Times New Roman"/>
                <a:cs typeface="Times New Roman"/>
              </a:rPr>
              <a:t> </a:t>
            </a:r>
            <a:r>
              <a:rPr sz="1462" dirty="0">
                <a:solidFill>
                  <a:srgbClr val="336699"/>
                </a:solidFill>
                <a:latin typeface="Times New Roman"/>
                <a:cs typeface="Times New Roman"/>
              </a:rPr>
              <a:t>2.7%</a:t>
            </a:r>
            <a:r>
              <a:rPr sz="1462" spc="-27" dirty="0">
                <a:solidFill>
                  <a:srgbClr val="336699"/>
                </a:solidFill>
                <a:latin typeface="Times New Roman"/>
                <a:cs typeface="Times New Roman"/>
              </a:rPr>
              <a:t> </a:t>
            </a:r>
            <a:r>
              <a:rPr sz="1462" dirty="0">
                <a:solidFill>
                  <a:srgbClr val="336699"/>
                </a:solidFill>
                <a:latin typeface="Times New Roman"/>
                <a:cs typeface="Times New Roman"/>
              </a:rPr>
              <a:t>(reactor</a:t>
            </a:r>
            <a:r>
              <a:rPr sz="1462" spc="-3" dirty="0">
                <a:solidFill>
                  <a:srgbClr val="336699"/>
                </a:solidFill>
                <a:latin typeface="Times New Roman"/>
                <a:cs typeface="Times New Roman"/>
              </a:rPr>
              <a:t> </a:t>
            </a:r>
            <a:r>
              <a:rPr sz="1462" dirty="0" err="1">
                <a:solidFill>
                  <a:srgbClr val="336699"/>
                </a:solidFill>
                <a:latin typeface="Times New Roman"/>
                <a:cs typeface="Times New Roman"/>
              </a:rPr>
              <a:t>ν</a:t>
            </a:r>
            <a:r>
              <a:rPr lang="en-US" sz="1275" baseline="-17777" dirty="0" err="1">
                <a:solidFill>
                  <a:srgbClr val="336699"/>
                </a:solidFill>
                <a:latin typeface="Times New Roman"/>
                <a:cs typeface="Times New Roman"/>
              </a:rPr>
              <a:t>e</a:t>
            </a:r>
            <a:r>
              <a:rPr sz="1275" spc="199" baseline="-17777" dirty="0">
                <a:solidFill>
                  <a:srgbClr val="336699"/>
                </a:solidFill>
                <a:latin typeface="Times New Roman"/>
                <a:cs typeface="Times New Roman"/>
              </a:rPr>
              <a:t> </a:t>
            </a:r>
            <a:r>
              <a:rPr sz="1462" spc="-7" dirty="0">
                <a:solidFill>
                  <a:srgbClr val="336699"/>
                </a:solidFill>
                <a:latin typeface="Times New Roman"/>
                <a:cs typeface="Times New Roman"/>
              </a:rPr>
              <a:t>disappearance)</a:t>
            </a:r>
            <a:endParaRPr sz="1462" dirty="0">
              <a:latin typeface="Times New Roman"/>
              <a:cs typeface="Times New Roman"/>
            </a:endParaRPr>
          </a:p>
          <a:p>
            <a:pPr marL="25912">
              <a:lnSpc>
                <a:spcPts val="1323"/>
              </a:lnSpc>
              <a:spcBef>
                <a:spcPts val="605"/>
              </a:spcBef>
              <a:tabLst>
                <a:tab pos="488438" algn="l"/>
              </a:tabLst>
            </a:pPr>
            <a:r>
              <a:rPr lang="el-GR" sz="1462" spc="-14" dirty="0">
                <a:solidFill>
                  <a:srgbClr val="336699"/>
                </a:solidFill>
                <a:latin typeface="Times New Roman"/>
                <a:cs typeface="Times New Roman"/>
              </a:rPr>
              <a:t>|Δ</a:t>
            </a:r>
            <a:r>
              <a:rPr lang="en-US" sz="1462" spc="-14" dirty="0">
                <a:solidFill>
                  <a:srgbClr val="336699"/>
                </a:solidFill>
                <a:latin typeface="Times New Roman"/>
                <a:cs typeface="Times New Roman"/>
              </a:rPr>
              <a:t>m</a:t>
            </a:r>
            <a:r>
              <a:rPr lang="en-US" sz="1275" spc="-20" baseline="17777" dirty="0">
                <a:solidFill>
                  <a:srgbClr val="336699"/>
                </a:solidFill>
                <a:latin typeface="Times New Roman"/>
                <a:cs typeface="Times New Roman"/>
              </a:rPr>
              <a:t>2</a:t>
            </a:r>
            <a:r>
              <a:rPr lang="en-US" sz="1275" baseline="17777" dirty="0">
                <a:solidFill>
                  <a:srgbClr val="336699"/>
                </a:solidFill>
                <a:latin typeface="Times New Roman"/>
                <a:cs typeface="Times New Roman"/>
              </a:rPr>
              <a:t>	</a:t>
            </a:r>
            <a:r>
              <a:rPr lang="en-US" sz="1462" dirty="0">
                <a:solidFill>
                  <a:srgbClr val="336699"/>
                </a:solidFill>
                <a:latin typeface="Times New Roman"/>
                <a:cs typeface="Times New Roman"/>
              </a:rPr>
              <a:t>|</a:t>
            </a:r>
            <a:r>
              <a:rPr lang="en-US" sz="1462" spc="-27" dirty="0">
                <a:solidFill>
                  <a:srgbClr val="336699"/>
                </a:solidFill>
                <a:latin typeface="Times New Roman"/>
                <a:cs typeface="Times New Roman"/>
              </a:rPr>
              <a:t> </a:t>
            </a:r>
            <a:r>
              <a:rPr lang="en-US" sz="1462" dirty="0">
                <a:solidFill>
                  <a:srgbClr val="336699"/>
                </a:solidFill>
                <a:latin typeface="Times New Roman"/>
                <a:cs typeface="Times New Roman"/>
              </a:rPr>
              <a:t>~</a:t>
            </a:r>
            <a:r>
              <a:rPr lang="en-US" sz="1462" spc="-24" dirty="0">
                <a:solidFill>
                  <a:srgbClr val="336699"/>
                </a:solidFill>
                <a:latin typeface="Times New Roman"/>
                <a:cs typeface="Times New Roman"/>
              </a:rPr>
              <a:t> </a:t>
            </a:r>
            <a:r>
              <a:rPr lang="en-US" sz="1462" dirty="0">
                <a:solidFill>
                  <a:srgbClr val="336699"/>
                </a:solidFill>
                <a:latin typeface="Times New Roman"/>
                <a:cs typeface="Times New Roman"/>
              </a:rPr>
              <a:t>3%</a:t>
            </a:r>
            <a:r>
              <a:rPr lang="en-US" sz="1462" spc="-24" dirty="0">
                <a:solidFill>
                  <a:srgbClr val="336699"/>
                </a:solidFill>
                <a:latin typeface="Times New Roman"/>
                <a:cs typeface="Times New Roman"/>
              </a:rPr>
              <a:t> </a:t>
            </a:r>
            <a:r>
              <a:rPr lang="en-US" sz="1462" dirty="0">
                <a:solidFill>
                  <a:srgbClr val="336699"/>
                </a:solidFill>
                <a:latin typeface="Times New Roman"/>
                <a:cs typeface="Times New Roman"/>
              </a:rPr>
              <a:t>(reactor</a:t>
            </a:r>
            <a:r>
              <a:rPr lang="en-US" sz="1462" spc="-10" dirty="0">
                <a:solidFill>
                  <a:srgbClr val="336699"/>
                </a:solidFill>
                <a:latin typeface="Times New Roman"/>
                <a:cs typeface="Times New Roman"/>
              </a:rPr>
              <a:t> </a:t>
            </a:r>
            <a:r>
              <a:rPr lang="el-GR" sz="1462" spc="-34" dirty="0">
                <a:solidFill>
                  <a:srgbClr val="336699"/>
                </a:solidFill>
                <a:latin typeface="Times New Roman"/>
                <a:cs typeface="Times New Roman"/>
              </a:rPr>
              <a:t>ν</a:t>
            </a:r>
            <a:endParaRPr lang="el-GR" sz="1462" dirty="0">
              <a:latin typeface="Times New Roman"/>
              <a:cs typeface="Times New Roman"/>
            </a:endParaRPr>
          </a:p>
          <a:p>
            <a:pPr marL="380904">
              <a:lnSpc>
                <a:spcPts val="513"/>
              </a:lnSpc>
              <a:tabLst>
                <a:tab pos="1720976" algn="l"/>
              </a:tabLst>
            </a:pPr>
            <a:r>
              <a:rPr lang="en-US" sz="850" spc="-17" dirty="0">
                <a:solidFill>
                  <a:srgbClr val="336699"/>
                </a:solidFill>
                <a:latin typeface="Times New Roman"/>
                <a:cs typeface="Times New Roman"/>
              </a:rPr>
              <a:t>32</a:t>
            </a:r>
            <a:r>
              <a:rPr lang="en-US" sz="850" dirty="0">
                <a:solidFill>
                  <a:srgbClr val="336699"/>
                </a:solidFill>
                <a:latin typeface="Times New Roman"/>
                <a:cs typeface="Times New Roman"/>
              </a:rPr>
              <a:t>	</a:t>
            </a:r>
            <a:r>
              <a:rPr lang="en-US" sz="850" spc="-34" dirty="0">
                <a:solidFill>
                  <a:srgbClr val="336699"/>
                </a:solidFill>
                <a:latin typeface="Times New Roman"/>
                <a:cs typeface="Times New Roman"/>
              </a:rPr>
              <a:t>e</a:t>
            </a:r>
            <a:endParaRPr lang="en-US" sz="850" dirty="0">
              <a:latin typeface="Times New Roman"/>
              <a:cs typeface="Times New Roman"/>
            </a:endParaRPr>
          </a:p>
          <a:p>
            <a:pPr marL="25912">
              <a:lnSpc>
                <a:spcPts val="1680"/>
              </a:lnSpc>
            </a:pPr>
            <a:r>
              <a:rPr lang="en-US" sz="1462" spc="-7" dirty="0">
                <a:solidFill>
                  <a:srgbClr val="336699"/>
                </a:solidFill>
                <a:latin typeface="Times New Roman"/>
                <a:cs typeface="Times New Roman"/>
              </a:rPr>
              <a:t>disappearance</a:t>
            </a:r>
            <a:r>
              <a:rPr lang="en-US" sz="1462" spc="-51" dirty="0">
                <a:solidFill>
                  <a:srgbClr val="336699"/>
                </a:solidFill>
                <a:latin typeface="Times New Roman"/>
                <a:cs typeface="Times New Roman"/>
              </a:rPr>
              <a:t> </a:t>
            </a:r>
            <a:r>
              <a:rPr lang="en-US" sz="1462" dirty="0">
                <a:solidFill>
                  <a:srgbClr val="336699"/>
                </a:solidFill>
                <a:latin typeface="Times New Roman"/>
                <a:cs typeface="Times New Roman"/>
              </a:rPr>
              <a:t>and</a:t>
            </a:r>
            <a:r>
              <a:rPr lang="en-US" sz="1462" spc="-44" dirty="0">
                <a:solidFill>
                  <a:srgbClr val="336699"/>
                </a:solidFill>
                <a:latin typeface="Times New Roman"/>
                <a:cs typeface="Times New Roman"/>
              </a:rPr>
              <a:t> </a:t>
            </a:r>
            <a:r>
              <a:rPr lang="en-US" sz="1462" dirty="0">
                <a:solidFill>
                  <a:srgbClr val="336699"/>
                </a:solidFill>
                <a:latin typeface="Times New Roman"/>
                <a:cs typeface="Times New Roman"/>
              </a:rPr>
              <a:t>accelerator</a:t>
            </a:r>
            <a:r>
              <a:rPr lang="en-US" sz="1462" spc="-44" dirty="0">
                <a:solidFill>
                  <a:srgbClr val="336699"/>
                </a:solidFill>
                <a:latin typeface="Times New Roman"/>
                <a:cs typeface="Times New Roman"/>
              </a:rPr>
              <a:t> </a:t>
            </a:r>
            <a:r>
              <a:rPr lang="en-US" sz="1462" spc="-17" dirty="0" err="1">
                <a:solidFill>
                  <a:srgbClr val="336699"/>
                </a:solidFill>
                <a:latin typeface="Times New Roman"/>
                <a:cs typeface="Times New Roman"/>
              </a:rPr>
              <a:t>ν</a:t>
            </a:r>
            <a:r>
              <a:rPr lang="en-US" sz="1275" spc="-25" baseline="-17777" dirty="0" err="1">
                <a:solidFill>
                  <a:srgbClr val="336699"/>
                </a:solidFill>
                <a:latin typeface="Times New Roman"/>
                <a:cs typeface="Times New Roman"/>
              </a:rPr>
              <a:t>μ</a:t>
            </a:r>
            <a:endParaRPr lang="en-US" sz="1275" baseline="-17777" dirty="0">
              <a:latin typeface="Times New Roman"/>
              <a:cs typeface="Times New Roman"/>
            </a:endParaRPr>
          </a:p>
          <a:p>
            <a:pPr marL="25912" marR="507871">
              <a:lnSpc>
                <a:spcPts val="1619"/>
              </a:lnSpc>
              <a:spcBef>
                <a:spcPts val="180"/>
              </a:spcBef>
            </a:pPr>
            <a:r>
              <a:rPr lang="en-US" sz="1462" spc="-7" dirty="0">
                <a:solidFill>
                  <a:srgbClr val="336699"/>
                </a:solidFill>
                <a:latin typeface="Times New Roman"/>
                <a:cs typeface="Times New Roman"/>
              </a:rPr>
              <a:t>disappearance),</a:t>
            </a:r>
            <a:r>
              <a:rPr lang="en-US" sz="1462" spc="-31" dirty="0">
                <a:solidFill>
                  <a:srgbClr val="336699"/>
                </a:solidFill>
                <a:latin typeface="Times New Roman"/>
                <a:cs typeface="Times New Roman"/>
              </a:rPr>
              <a:t> </a:t>
            </a:r>
            <a:r>
              <a:rPr lang="en-US" sz="1462" dirty="0">
                <a:solidFill>
                  <a:srgbClr val="336699"/>
                </a:solidFill>
                <a:latin typeface="Times New Roman"/>
                <a:cs typeface="Times New Roman"/>
              </a:rPr>
              <a:t>mass</a:t>
            </a:r>
            <a:r>
              <a:rPr lang="en-US" sz="1462" spc="-27" dirty="0">
                <a:solidFill>
                  <a:srgbClr val="336699"/>
                </a:solidFill>
                <a:latin typeface="Times New Roman"/>
                <a:cs typeface="Times New Roman"/>
              </a:rPr>
              <a:t> </a:t>
            </a:r>
            <a:r>
              <a:rPr lang="en-US" sz="1462" spc="-7" dirty="0">
                <a:solidFill>
                  <a:srgbClr val="336699"/>
                </a:solidFill>
                <a:latin typeface="Times New Roman"/>
                <a:cs typeface="Times New Roman"/>
              </a:rPr>
              <a:t>ordering unknown</a:t>
            </a:r>
            <a:endParaRPr lang="en-US" sz="1462" dirty="0">
              <a:latin typeface="Times New Roman"/>
              <a:cs typeface="Times New Roman"/>
            </a:endParaRPr>
          </a:p>
          <a:p>
            <a:pPr marL="25912" marR="107102">
              <a:lnSpc>
                <a:spcPct val="100600"/>
              </a:lnSpc>
              <a:spcBef>
                <a:spcPts val="422"/>
              </a:spcBef>
            </a:pPr>
            <a:r>
              <a:rPr sz="1462" dirty="0">
                <a:solidFill>
                  <a:srgbClr val="336699"/>
                </a:solidFill>
                <a:latin typeface="Times New Roman"/>
                <a:cs typeface="Times New Roman"/>
              </a:rPr>
              <a:t>sin</a:t>
            </a:r>
            <a:r>
              <a:rPr sz="1275" baseline="17777" dirty="0">
                <a:solidFill>
                  <a:srgbClr val="336699"/>
                </a:solidFill>
                <a:latin typeface="Times New Roman"/>
                <a:cs typeface="Times New Roman"/>
              </a:rPr>
              <a:t>2</a:t>
            </a:r>
            <a:r>
              <a:rPr sz="1462" dirty="0">
                <a:solidFill>
                  <a:srgbClr val="336699"/>
                </a:solidFill>
                <a:latin typeface="Times New Roman"/>
                <a:cs typeface="Times New Roman"/>
              </a:rPr>
              <a:t>θ</a:t>
            </a:r>
            <a:r>
              <a:rPr sz="1275" baseline="-17777" dirty="0">
                <a:solidFill>
                  <a:srgbClr val="336699"/>
                </a:solidFill>
                <a:latin typeface="Times New Roman"/>
                <a:cs typeface="Times New Roman"/>
              </a:rPr>
              <a:t>23</a:t>
            </a:r>
            <a:r>
              <a:rPr sz="1275" spc="204" baseline="-17777" dirty="0">
                <a:solidFill>
                  <a:srgbClr val="336699"/>
                </a:solidFill>
                <a:latin typeface="Times New Roman"/>
                <a:cs typeface="Times New Roman"/>
              </a:rPr>
              <a:t> </a:t>
            </a:r>
            <a:r>
              <a:rPr sz="1462" dirty="0">
                <a:solidFill>
                  <a:srgbClr val="336699"/>
                </a:solidFill>
                <a:latin typeface="Times New Roman"/>
                <a:cs typeface="Times New Roman"/>
              </a:rPr>
              <a:t>~</a:t>
            </a:r>
            <a:r>
              <a:rPr sz="1462" spc="-17" dirty="0">
                <a:solidFill>
                  <a:srgbClr val="336699"/>
                </a:solidFill>
                <a:latin typeface="Times New Roman"/>
                <a:cs typeface="Times New Roman"/>
              </a:rPr>
              <a:t> </a:t>
            </a:r>
            <a:r>
              <a:rPr sz="1462" dirty="0">
                <a:solidFill>
                  <a:srgbClr val="336699"/>
                </a:solidFill>
                <a:latin typeface="Times New Roman"/>
                <a:cs typeface="Times New Roman"/>
              </a:rPr>
              <a:t>0.5</a:t>
            </a:r>
            <a:r>
              <a:rPr sz="1462" spc="-3" dirty="0">
                <a:solidFill>
                  <a:srgbClr val="336699"/>
                </a:solidFill>
                <a:latin typeface="Times New Roman"/>
                <a:cs typeface="Times New Roman"/>
              </a:rPr>
              <a:t> </a:t>
            </a:r>
            <a:r>
              <a:rPr sz="1462" dirty="0">
                <a:solidFill>
                  <a:srgbClr val="336699"/>
                </a:solidFill>
                <a:latin typeface="Times New Roman"/>
                <a:cs typeface="Times New Roman"/>
              </a:rPr>
              <a:t>±</a:t>
            </a:r>
            <a:r>
              <a:rPr sz="1462" spc="-17" dirty="0">
                <a:solidFill>
                  <a:srgbClr val="336699"/>
                </a:solidFill>
                <a:latin typeface="Times New Roman"/>
                <a:cs typeface="Times New Roman"/>
              </a:rPr>
              <a:t> </a:t>
            </a:r>
            <a:r>
              <a:rPr sz="1462" dirty="0">
                <a:solidFill>
                  <a:srgbClr val="336699"/>
                </a:solidFill>
                <a:latin typeface="Times New Roman"/>
                <a:cs typeface="Times New Roman"/>
              </a:rPr>
              <a:t>0.1</a:t>
            </a:r>
            <a:r>
              <a:rPr sz="1462" spc="-14" dirty="0">
                <a:solidFill>
                  <a:srgbClr val="336699"/>
                </a:solidFill>
                <a:latin typeface="Times New Roman"/>
                <a:cs typeface="Times New Roman"/>
              </a:rPr>
              <a:t> </a:t>
            </a:r>
            <a:r>
              <a:rPr sz="1462" spc="-7" dirty="0">
                <a:solidFill>
                  <a:srgbClr val="336699"/>
                </a:solidFill>
                <a:latin typeface="Times New Roman"/>
                <a:cs typeface="Times New Roman"/>
              </a:rPr>
              <a:t>(atmospheric</a:t>
            </a:r>
            <a:r>
              <a:rPr sz="1462" spc="-17" dirty="0">
                <a:solidFill>
                  <a:srgbClr val="336699"/>
                </a:solidFill>
                <a:latin typeface="Times New Roman"/>
                <a:cs typeface="Times New Roman"/>
              </a:rPr>
              <a:t> and </a:t>
            </a:r>
            <a:r>
              <a:rPr sz="1462" dirty="0">
                <a:solidFill>
                  <a:srgbClr val="336699"/>
                </a:solidFill>
                <a:latin typeface="Times New Roman"/>
                <a:cs typeface="Times New Roman"/>
              </a:rPr>
              <a:t>accelerator</a:t>
            </a:r>
            <a:r>
              <a:rPr sz="1462" spc="-31" dirty="0">
                <a:solidFill>
                  <a:srgbClr val="336699"/>
                </a:solidFill>
                <a:latin typeface="Times New Roman"/>
                <a:cs typeface="Times New Roman"/>
              </a:rPr>
              <a:t> </a:t>
            </a:r>
            <a:r>
              <a:rPr sz="1462" dirty="0">
                <a:solidFill>
                  <a:srgbClr val="336699"/>
                </a:solidFill>
                <a:latin typeface="Times New Roman"/>
                <a:cs typeface="Times New Roman"/>
              </a:rPr>
              <a:t>ν</a:t>
            </a:r>
            <a:r>
              <a:rPr sz="1275" baseline="-17777" dirty="0">
                <a:solidFill>
                  <a:srgbClr val="336699"/>
                </a:solidFill>
                <a:latin typeface="Times New Roman"/>
                <a:cs typeface="Times New Roman"/>
              </a:rPr>
              <a:t>μ</a:t>
            </a:r>
            <a:r>
              <a:rPr sz="1275" spc="193" baseline="-17777" dirty="0">
                <a:solidFill>
                  <a:srgbClr val="336699"/>
                </a:solidFill>
                <a:latin typeface="Times New Roman"/>
                <a:cs typeface="Times New Roman"/>
              </a:rPr>
              <a:t> </a:t>
            </a:r>
            <a:r>
              <a:rPr sz="1462" spc="-7" dirty="0">
                <a:solidFill>
                  <a:srgbClr val="336699"/>
                </a:solidFill>
                <a:latin typeface="Times New Roman"/>
                <a:cs typeface="Times New Roman"/>
              </a:rPr>
              <a:t>disappearance</a:t>
            </a:r>
            <a:r>
              <a:rPr sz="1462" spc="-41" dirty="0">
                <a:solidFill>
                  <a:srgbClr val="336699"/>
                </a:solidFill>
                <a:latin typeface="Times New Roman"/>
                <a:cs typeface="Times New Roman"/>
              </a:rPr>
              <a:t> </a:t>
            </a:r>
            <a:r>
              <a:rPr sz="1462" dirty="0">
                <a:solidFill>
                  <a:srgbClr val="336699"/>
                </a:solidFill>
                <a:latin typeface="Times New Roman"/>
                <a:cs typeface="Times New Roman"/>
              </a:rPr>
              <a:t>+</a:t>
            </a:r>
            <a:r>
              <a:rPr sz="1462" spc="-27" dirty="0">
                <a:solidFill>
                  <a:srgbClr val="336699"/>
                </a:solidFill>
                <a:latin typeface="Times New Roman"/>
                <a:cs typeface="Times New Roman"/>
              </a:rPr>
              <a:t> </a:t>
            </a:r>
            <a:r>
              <a:rPr sz="1462" spc="-17" dirty="0">
                <a:solidFill>
                  <a:srgbClr val="336699"/>
                </a:solidFill>
                <a:latin typeface="Times New Roman"/>
                <a:cs typeface="Times New Roman"/>
              </a:rPr>
              <a:t>ν</a:t>
            </a:r>
            <a:r>
              <a:rPr sz="1275" spc="-25" baseline="-17777" dirty="0">
                <a:solidFill>
                  <a:srgbClr val="336699"/>
                </a:solidFill>
                <a:latin typeface="Times New Roman"/>
                <a:cs typeface="Times New Roman"/>
              </a:rPr>
              <a:t>e </a:t>
            </a:r>
            <a:r>
              <a:rPr sz="1462" spc="-7" dirty="0">
                <a:solidFill>
                  <a:srgbClr val="336699"/>
                </a:solidFill>
                <a:latin typeface="Times New Roman"/>
                <a:cs typeface="Times New Roman"/>
              </a:rPr>
              <a:t>appearance)</a:t>
            </a:r>
            <a:endParaRPr sz="1462" dirty="0">
              <a:latin typeface="Times New Roman"/>
              <a:cs typeface="Times New Roman"/>
            </a:endParaRPr>
          </a:p>
          <a:p>
            <a:pPr marL="25912">
              <a:spcBef>
                <a:spcPts val="462"/>
              </a:spcBef>
            </a:pPr>
            <a:r>
              <a:rPr sz="1462" dirty="0">
                <a:solidFill>
                  <a:srgbClr val="336699"/>
                </a:solidFill>
                <a:latin typeface="Times New Roman"/>
                <a:cs typeface="Times New Roman"/>
              </a:rPr>
              <a:t>δ</a:t>
            </a:r>
            <a:r>
              <a:rPr sz="1275" baseline="-17777" dirty="0">
                <a:solidFill>
                  <a:srgbClr val="336699"/>
                </a:solidFill>
                <a:latin typeface="Times New Roman"/>
                <a:cs typeface="Times New Roman"/>
              </a:rPr>
              <a:t>CP</a:t>
            </a:r>
            <a:r>
              <a:rPr sz="1275" spc="199" baseline="-17777" dirty="0">
                <a:solidFill>
                  <a:srgbClr val="336699"/>
                </a:solidFill>
                <a:latin typeface="Times New Roman"/>
                <a:cs typeface="Times New Roman"/>
              </a:rPr>
              <a:t> </a:t>
            </a:r>
            <a:r>
              <a:rPr sz="1462" spc="-7" dirty="0">
                <a:solidFill>
                  <a:srgbClr val="336699"/>
                </a:solidFill>
                <a:latin typeface="Times New Roman"/>
                <a:cs typeface="Times New Roman"/>
              </a:rPr>
              <a:t>unknown</a:t>
            </a:r>
            <a:endParaRPr sz="1462" dirty="0">
              <a:latin typeface="Times New Roman"/>
              <a:cs typeface="Times New Roman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125940" y="635975"/>
            <a:ext cx="7404668" cy="954286"/>
            <a:chOff x="392631" y="1670670"/>
            <a:chExt cx="9194165" cy="1184910"/>
          </a:xfrm>
        </p:grpSpPr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2631" y="1670670"/>
              <a:ext cx="8963461" cy="100734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3695039" y="2603888"/>
              <a:ext cx="187325" cy="157480"/>
            </a:xfrm>
            <a:custGeom>
              <a:avLst/>
              <a:gdLst/>
              <a:ahLst/>
              <a:cxnLst/>
              <a:rect l="l" t="t" r="r" b="b"/>
              <a:pathLst>
                <a:path w="187325" h="157480">
                  <a:moveTo>
                    <a:pt x="187198" y="0"/>
                  </a:moveTo>
                  <a:lnTo>
                    <a:pt x="0" y="0"/>
                  </a:lnTo>
                  <a:lnTo>
                    <a:pt x="0" y="156959"/>
                  </a:lnTo>
                  <a:lnTo>
                    <a:pt x="93599" y="156959"/>
                  </a:lnTo>
                  <a:lnTo>
                    <a:pt x="187198" y="156959"/>
                  </a:lnTo>
                  <a:lnTo>
                    <a:pt x="1871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24"/>
            </a:p>
          </p:txBody>
        </p:sp>
        <p:sp>
          <p:nvSpPr>
            <p:cNvPr id="17" name="object 17"/>
            <p:cNvSpPr/>
            <p:nvPr/>
          </p:nvSpPr>
          <p:spPr>
            <a:xfrm>
              <a:off x="3695039" y="2603888"/>
              <a:ext cx="187325" cy="157480"/>
            </a:xfrm>
            <a:custGeom>
              <a:avLst/>
              <a:gdLst/>
              <a:ahLst/>
              <a:cxnLst/>
              <a:rect l="l" t="t" r="r" b="b"/>
              <a:pathLst>
                <a:path w="187325" h="157480">
                  <a:moveTo>
                    <a:pt x="93599" y="156959"/>
                  </a:moveTo>
                  <a:lnTo>
                    <a:pt x="0" y="156959"/>
                  </a:lnTo>
                  <a:lnTo>
                    <a:pt x="0" y="0"/>
                  </a:lnTo>
                  <a:lnTo>
                    <a:pt x="187198" y="0"/>
                  </a:lnTo>
                  <a:lnTo>
                    <a:pt x="187198" y="156959"/>
                  </a:lnTo>
                  <a:lnTo>
                    <a:pt x="93599" y="156959"/>
                  </a:lnTo>
                  <a:close/>
                </a:path>
              </a:pathLst>
            </a:custGeom>
            <a:ln w="1835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224"/>
            </a:p>
          </p:txBody>
        </p:sp>
        <p:sp>
          <p:nvSpPr>
            <p:cNvPr id="18" name="object 18"/>
            <p:cNvSpPr/>
            <p:nvPr/>
          </p:nvSpPr>
          <p:spPr>
            <a:xfrm>
              <a:off x="1465554" y="2635206"/>
              <a:ext cx="187325" cy="157480"/>
            </a:xfrm>
            <a:custGeom>
              <a:avLst/>
              <a:gdLst/>
              <a:ahLst/>
              <a:cxnLst/>
              <a:rect l="l" t="t" r="r" b="b"/>
              <a:pathLst>
                <a:path w="187325" h="157480">
                  <a:moveTo>
                    <a:pt x="187210" y="0"/>
                  </a:moveTo>
                  <a:lnTo>
                    <a:pt x="0" y="0"/>
                  </a:lnTo>
                  <a:lnTo>
                    <a:pt x="0" y="156959"/>
                  </a:lnTo>
                  <a:lnTo>
                    <a:pt x="93611" y="156959"/>
                  </a:lnTo>
                  <a:lnTo>
                    <a:pt x="187210" y="156959"/>
                  </a:lnTo>
                  <a:lnTo>
                    <a:pt x="1872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24"/>
            </a:p>
          </p:txBody>
        </p:sp>
        <p:sp>
          <p:nvSpPr>
            <p:cNvPr id="19" name="object 19"/>
            <p:cNvSpPr/>
            <p:nvPr/>
          </p:nvSpPr>
          <p:spPr>
            <a:xfrm>
              <a:off x="1465554" y="2635206"/>
              <a:ext cx="187325" cy="157480"/>
            </a:xfrm>
            <a:custGeom>
              <a:avLst/>
              <a:gdLst/>
              <a:ahLst/>
              <a:cxnLst/>
              <a:rect l="l" t="t" r="r" b="b"/>
              <a:pathLst>
                <a:path w="187325" h="157480">
                  <a:moveTo>
                    <a:pt x="93611" y="156959"/>
                  </a:moveTo>
                  <a:lnTo>
                    <a:pt x="0" y="156959"/>
                  </a:lnTo>
                  <a:lnTo>
                    <a:pt x="0" y="0"/>
                  </a:lnTo>
                  <a:lnTo>
                    <a:pt x="187210" y="0"/>
                  </a:lnTo>
                  <a:lnTo>
                    <a:pt x="187210" y="156959"/>
                  </a:lnTo>
                  <a:lnTo>
                    <a:pt x="93611" y="156959"/>
                  </a:lnTo>
                  <a:close/>
                </a:path>
              </a:pathLst>
            </a:custGeom>
            <a:ln w="1835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224"/>
            </a:p>
          </p:txBody>
        </p:sp>
        <p:sp>
          <p:nvSpPr>
            <p:cNvPr id="20" name="object 20"/>
            <p:cNvSpPr/>
            <p:nvPr/>
          </p:nvSpPr>
          <p:spPr>
            <a:xfrm>
              <a:off x="7159675" y="2688851"/>
              <a:ext cx="187325" cy="157480"/>
            </a:xfrm>
            <a:custGeom>
              <a:avLst/>
              <a:gdLst/>
              <a:ahLst/>
              <a:cxnLst/>
              <a:rect l="l" t="t" r="r" b="b"/>
              <a:pathLst>
                <a:path w="187325" h="157480">
                  <a:moveTo>
                    <a:pt x="187198" y="0"/>
                  </a:moveTo>
                  <a:lnTo>
                    <a:pt x="0" y="0"/>
                  </a:lnTo>
                  <a:lnTo>
                    <a:pt x="0" y="156959"/>
                  </a:lnTo>
                  <a:lnTo>
                    <a:pt x="93599" y="156959"/>
                  </a:lnTo>
                  <a:lnTo>
                    <a:pt x="187198" y="156959"/>
                  </a:lnTo>
                  <a:lnTo>
                    <a:pt x="1871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24"/>
            </a:p>
          </p:txBody>
        </p:sp>
        <p:sp>
          <p:nvSpPr>
            <p:cNvPr id="21" name="object 21"/>
            <p:cNvSpPr/>
            <p:nvPr/>
          </p:nvSpPr>
          <p:spPr>
            <a:xfrm>
              <a:off x="7159675" y="2688851"/>
              <a:ext cx="187325" cy="157480"/>
            </a:xfrm>
            <a:custGeom>
              <a:avLst/>
              <a:gdLst/>
              <a:ahLst/>
              <a:cxnLst/>
              <a:rect l="l" t="t" r="r" b="b"/>
              <a:pathLst>
                <a:path w="187325" h="157480">
                  <a:moveTo>
                    <a:pt x="93599" y="156959"/>
                  </a:moveTo>
                  <a:lnTo>
                    <a:pt x="0" y="156959"/>
                  </a:lnTo>
                  <a:lnTo>
                    <a:pt x="0" y="0"/>
                  </a:lnTo>
                  <a:lnTo>
                    <a:pt x="187198" y="0"/>
                  </a:lnTo>
                  <a:lnTo>
                    <a:pt x="187198" y="156959"/>
                  </a:lnTo>
                  <a:lnTo>
                    <a:pt x="93599" y="156959"/>
                  </a:lnTo>
                  <a:close/>
                </a:path>
              </a:pathLst>
            </a:custGeom>
            <a:ln w="1835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224"/>
            </a:p>
          </p:txBody>
        </p:sp>
        <p:sp>
          <p:nvSpPr>
            <p:cNvPr id="22" name="object 22"/>
            <p:cNvSpPr/>
            <p:nvPr/>
          </p:nvSpPr>
          <p:spPr>
            <a:xfrm>
              <a:off x="9390240" y="2594528"/>
              <a:ext cx="187325" cy="157480"/>
            </a:xfrm>
            <a:custGeom>
              <a:avLst/>
              <a:gdLst/>
              <a:ahLst/>
              <a:cxnLst/>
              <a:rect l="l" t="t" r="r" b="b"/>
              <a:pathLst>
                <a:path w="187325" h="157480">
                  <a:moveTo>
                    <a:pt x="187198" y="0"/>
                  </a:moveTo>
                  <a:lnTo>
                    <a:pt x="0" y="0"/>
                  </a:lnTo>
                  <a:lnTo>
                    <a:pt x="0" y="156959"/>
                  </a:lnTo>
                  <a:lnTo>
                    <a:pt x="93599" y="156959"/>
                  </a:lnTo>
                  <a:lnTo>
                    <a:pt x="187198" y="156959"/>
                  </a:lnTo>
                  <a:lnTo>
                    <a:pt x="1871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24"/>
            </a:p>
          </p:txBody>
        </p:sp>
        <p:sp>
          <p:nvSpPr>
            <p:cNvPr id="23" name="object 23"/>
            <p:cNvSpPr/>
            <p:nvPr/>
          </p:nvSpPr>
          <p:spPr>
            <a:xfrm>
              <a:off x="9390240" y="2594528"/>
              <a:ext cx="187325" cy="157480"/>
            </a:xfrm>
            <a:custGeom>
              <a:avLst/>
              <a:gdLst/>
              <a:ahLst/>
              <a:cxnLst/>
              <a:rect l="l" t="t" r="r" b="b"/>
              <a:pathLst>
                <a:path w="187325" h="157480">
                  <a:moveTo>
                    <a:pt x="93599" y="156959"/>
                  </a:moveTo>
                  <a:lnTo>
                    <a:pt x="0" y="156959"/>
                  </a:lnTo>
                  <a:lnTo>
                    <a:pt x="0" y="0"/>
                  </a:lnTo>
                  <a:lnTo>
                    <a:pt x="187198" y="0"/>
                  </a:lnTo>
                  <a:lnTo>
                    <a:pt x="187198" y="156959"/>
                  </a:lnTo>
                  <a:lnTo>
                    <a:pt x="93599" y="156959"/>
                  </a:lnTo>
                  <a:close/>
                </a:path>
              </a:pathLst>
            </a:custGeom>
            <a:ln w="1835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224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FC5373B2-44F6-0BC9-6DC2-89F50FA358AA}"/>
              </a:ext>
            </a:extLst>
          </p:cNvPr>
          <p:cNvSpPr txBox="1"/>
          <p:nvPr/>
        </p:nvSpPr>
        <p:spPr>
          <a:xfrm>
            <a:off x="192374" y="1642509"/>
            <a:ext cx="4572000" cy="949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23850" marR="101600" indent="-285750">
              <a:lnSpc>
                <a:spcPct val="95200"/>
              </a:lnSpc>
              <a:spcBef>
                <a:spcPts val="284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336699"/>
                </a:solidFill>
                <a:latin typeface="Times New Roman"/>
                <a:cs typeface="Times New Roman"/>
              </a:rPr>
              <a:t>Measure</a:t>
            </a:r>
            <a:r>
              <a:rPr lang="en-US" sz="1400" spc="10" dirty="0">
                <a:solidFill>
                  <a:srgbClr val="336699"/>
                </a:solidFill>
                <a:latin typeface="Times New Roman"/>
                <a:cs typeface="Times New Roman"/>
              </a:rPr>
              <a:t> </a:t>
            </a:r>
            <a:r>
              <a:rPr lang="en-US" sz="1400" spc="-10" dirty="0">
                <a:solidFill>
                  <a:srgbClr val="336699"/>
                </a:solidFill>
                <a:latin typeface="Times New Roman"/>
                <a:cs typeface="Times New Roman"/>
              </a:rPr>
              <a:t>neutrino </a:t>
            </a:r>
            <a:r>
              <a:rPr lang="en-US" sz="1400" dirty="0">
                <a:solidFill>
                  <a:srgbClr val="336699"/>
                </a:solidFill>
                <a:latin typeface="Times New Roman"/>
                <a:cs typeface="Times New Roman"/>
              </a:rPr>
              <a:t>oscillations</a:t>
            </a:r>
            <a:r>
              <a:rPr lang="en-US" sz="1400" spc="-25" dirty="0">
                <a:solidFill>
                  <a:srgbClr val="336699"/>
                </a:solidFill>
                <a:latin typeface="Times New Roman"/>
                <a:cs typeface="Times New Roman"/>
              </a:rPr>
              <a:t> </a:t>
            </a:r>
            <a:r>
              <a:rPr lang="en-US" sz="1400" spc="-10" dirty="0">
                <a:solidFill>
                  <a:srgbClr val="336699"/>
                </a:solidFill>
                <a:latin typeface="Times New Roman"/>
                <a:cs typeface="Times New Roman"/>
              </a:rPr>
              <a:t>precisely, </a:t>
            </a:r>
            <a:r>
              <a:rPr lang="en-US" sz="1400" dirty="0">
                <a:solidFill>
                  <a:srgbClr val="336699"/>
                </a:solidFill>
                <a:latin typeface="Times New Roman"/>
                <a:cs typeface="Times New Roman"/>
              </a:rPr>
              <a:t>including</a:t>
            </a:r>
            <a:r>
              <a:rPr lang="en-US" sz="1400" spc="20" dirty="0">
                <a:solidFill>
                  <a:srgbClr val="336699"/>
                </a:solidFill>
                <a:latin typeface="Times New Roman"/>
                <a:cs typeface="Times New Roman"/>
              </a:rPr>
              <a:t> </a:t>
            </a:r>
            <a:r>
              <a:rPr lang="en-US" sz="1400" dirty="0" err="1">
                <a:solidFill>
                  <a:srgbClr val="336699"/>
                </a:solidFill>
                <a:latin typeface="Times New Roman"/>
                <a:cs typeface="Times New Roman"/>
              </a:rPr>
              <a:t>ν</a:t>
            </a:r>
            <a:r>
              <a:rPr lang="en-US" sz="1200" baseline="-18018" dirty="0" err="1">
                <a:solidFill>
                  <a:srgbClr val="336699"/>
                </a:solidFill>
                <a:latin typeface="Times New Roman"/>
                <a:cs typeface="Times New Roman"/>
              </a:rPr>
              <a:t>μ</a:t>
            </a:r>
            <a:r>
              <a:rPr lang="en-US" sz="1400" dirty="0" err="1">
                <a:solidFill>
                  <a:srgbClr val="336699"/>
                </a:solidFill>
                <a:latin typeface="Times New Roman"/>
                <a:cs typeface="Times New Roman"/>
              </a:rPr>
              <a:t>→ν</a:t>
            </a:r>
            <a:r>
              <a:rPr lang="en-US" sz="1200" baseline="-18018" dirty="0" err="1">
                <a:solidFill>
                  <a:srgbClr val="336699"/>
                </a:solidFill>
                <a:latin typeface="Times New Roman"/>
                <a:cs typeface="Times New Roman"/>
              </a:rPr>
              <a:t>e</a:t>
            </a:r>
            <a:r>
              <a:rPr lang="en-US" sz="1200" spc="517" baseline="-18018" dirty="0">
                <a:solidFill>
                  <a:srgbClr val="336699"/>
                </a:solidFill>
                <a:latin typeface="Times New Roman"/>
                <a:cs typeface="Times New Roman"/>
              </a:rPr>
              <a:t> </a:t>
            </a:r>
            <a:r>
              <a:rPr lang="en-US" sz="1400" dirty="0">
                <a:solidFill>
                  <a:srgbClr val="336699"/>
                </a:solidFill>
                <a:latin typeface="Times New Roman"/>
                <a:cs typeface="Times New Roman"/>
              </a:rPr>
              <a:t>that</a:t>
            </a:r>
            <a:r>
              <a:rPr lang="en-US" sz="1400" spc="10" dirty="0">
                <a:solidFill>
                  <a:srgbClr val="336699"/>
                </a:solidFill>
                <a:latin typeface="Times New Roman"/>
                <a:cs typeface="Times New Roman"/>
              </a:rPr>
              <a:t> </a:t>
            </a:r>
            <a:r>
              <a:rPr lang="en-US" sz="1400" spc="-25" dirty="0">
                <a:solidFill>
                  <a:srgbClr val="336699"/>
                </a:solidFill>
                <a:latin typeface="Times New Roman"/>
                <a:cs typeface="Times New Roman"/>
              </a:rPr>
              <a:t>is </a:t>
            </a:r>
            <a:r>
              <a:rPr lang="en-US" sz="1400" dirty="0">
                <a:solidFill>
                  <a:srgbClr val="336699"/>
                </a:solidFill>
                <a:latin typeface="Times New Roman"/>
                <a:cs typeface="Times New Roman"/>
              </a:rPr>
              <a:t>sensitive</a:t>
            </a:r>
            <a:r>
              <a:rPr lang="en-US" sz="1400" spc="-5" dirty="0">
                <a:solidFill>
                  <a:srgbClr val="336699"/>
                </a:solidFill>
                <a:latin typeface="Times New Roman"/>
                <a:cs typeface="Times New Roman"/>
              </a:rPr>
              <a:t> </a:t>
            </a:r>
            <a:r>
              <a:rPr lang="en-US" sz="1400" dirty="0">
                <a:solidFill>
                  <a:srgbClr val="336699"/>
                </a:solidFill>
                <a:latin typeface="Times New Roman"/>
                <a:cs typeface="Times New Roman"/>
              </a:rPr>
              <a:t>to CP</a:t>
            </a:r>
            <a:r>
              <a:rPr lang="en-US" sz="1400" spc="-114" dirty="0">
                <a:solidFill>
                  <a:srgbClr val="336699"/>
                </a:solidFill>
                <a:latin typeface="Times New Roman"/>
                <a:cs typeface="Times New Roman"/>
              </a:rPr>
              <a:t> </a:t>
            </a:r>
            <a:r>
              <a:rPr lang="en-US" sz="1400" spc="-10" dirty="0">
                <a:solidFill>
                  <a:srgbClr val="336699"/>
                </a:solidFill>
                <a:latin typeface="Times New Roman"/>
                <a:cs typeface="Times New Roman"/>
              </a:rPr>
              <a:t>violation</a:t>
            </a:r>
            <a:endParaRPr lang="en-US" sz="1400" dirty="0">
              <a:latin typeface="Times New Roman"/>
              <a:cs typeface="Times New Roman"/>
            </a:endParaRPr>
          </a:p>
          <a:p>
            <a:pPr marL="323850" marR="101600" indent="-285750">
              <a:lnSpc>
                <a:spcPct val="95200"/>
              </a:lnSpc>
              <a:spcBef>
                <a:spcPts val="284"/>
              </a:spcBef>
              <a:buFont typeface="Arial" panose="020B0604020202020204" pitchFamily="34" charset="0"/>
              <a:buChar char="•"/>
            </a:pPr>
            <a:r>
              <a:rPr lang="en-US" sz="1400" spc="-10" dirty="0">
                <a:solidFill>
                  <a:srgbClr val="336699"/>
                </a:solidFill>
                <a:latin typeface="Times New Roman"/>
                <a:cs typeface="Times New Roman"/>
              </a:rPr>
              <a:t>Test</a:t>
            </a:r>
            <a:r>
              <a:rPr lang="en-US" sz="1400" spc="-100" dirty="0">
                <a:solidFill>
                  <a:srgbClr val="336699"/>
                </a:solidFill>
                <a:latin typeface="Times New Roman"/>
                <a:cs typeface="Times New Roman"/>
              </a:rPr>
              <a:t> </a:t>
            </a:r>
            <a:r>
              <a:rPr lang="en-US" sz="1400" dirty="0">
                <a:solidFill>
                  <a:srgbClr val="336699"/>
                </a:solidFill>
                <a:latin typeface="Times New Roman"/>
                <a:cs typeface="Times New Roman"/>
              </a:rPr>
              <a:t>the</a:t>
            </a:r>
            <a:r>
              <a:rPr lang="en-US" sz="1400" spc="-90" dirty="0">
                <a:solidFill>
                  <a:srgbClr val="336699"/>
                </a:solidFill>
                <a:latin typeface="Times New Roman"/>
                <a:cs typeface="Times New Roman"/>
              </a:rPr>
              <a:t> </a:t>
            </a:r>
            <a:r>
              <a:rPr lang="en-US" sz="1400" dirty="0">
                <a:solidFill>
                  <a:srgbClr val="336699"/>
                </a:solidFill>
                <a:latin typeface="Times New Roman"/>
                <a:cs typeface="Times New Roman"/>
              </a:rPr>
              <a:t>three-</a:t>
            </a:r>
            <a:r>
              <a:rPr lang="en-US" sz="1400" spc="-10" dirty="0">
                <a:solidFill>
                  <a:srgbClr val="336699"/>
                </a:solidFill>
                <a:latin typeface="Times New Roman"/>
                <a:cs typeface="Times New Roman"/>
              </a:rPr>
              <a:t>flavor </a:t>
            </a:r>
            <a:r>
              <a:rPr lang="en-US" sz="1400" dirty="0">
                <a:solidFill>
                  <a:srgbClr val="336699"/>
                </a:solidFill>
                <a:latin typeface="Times New Roman"/>
                <a:cs typeface="Times New Roman"/>
              </a:rPr>
              <a:t>paradigm</a:t>
            </a:r>
            <a:r>
              <a:rPr lang="en-US" sz="1400" spc="15" dirty="0">
                <a:solidFill>
                  <a:srgbClr val="336699"/>
                </a:solidFill>
                <a:latin typeface="Times New Roman"/>
                <a:cs typeface="Times New Roman"/>
              </a:rPr>
              <a:t> </a:t>
            </a:r>
            <a:r>
              <a:rPr lang="en-US" sz="1400" spc="-50" dirty="0">
                <a:solidFill>
                  <a:srgbClr val="336699"/>
                </a:solidFill>
                <a:latin typeface="Times New Roman"/>
                <a:cs typeface="Times New Roman"/>
              </a:rPr>
              <a:t>→ </a:t>
            </a:r>
            <a:r>
              <a:rPr lang="en-US" sz="1400" dirty="0">
                <a:solidFill>
                  <a:srgbClr val="336699"/>
                </a:solidFill>
                <a:latin typeface="Times New Roman"/>
                <a:cs typeface="Times New Roman"/>
              </a:rPr>
              <a:t>overconstrain the</a:t>
            </a:r>
            <a:r>
              <a:rPr lang="en-US" sz="1400" spc="10" dirty="0">
                <a:solidFill>
                  <a:srgbClr val="336699"/>
                </a:solidFill>
                <a:latin typeface="Times New Roman"/>
                <a:cs typeface="Times New Roman"/>
              </a:rPr>
              <a:t> </a:t>
            </a:r>
            <a:r>
              <a:rPr lang="en-US" sz="1400" spc="-10" dirty="0">
                <a:solidFill>
                  <a:srgbClr val="336699"/>
                </a:solidFill>
                <a:latin typeface="Times New Roman"/>
                <a:cs typeface="Times New Roman"/>
              </a:rPr>
              <a:t>system</a:t>
            </a:r>
            <a:endParaRPr lang="en-US" sz="1400" dirty="0">
              <a:latin typeface="Times New Roman"/>
              <a:cs typeface="Times New Roman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0EB7544-0559-E81B-BC1C-C80D6E10DC22}"/>
              </a:ext>
            </a:extLst>
          </p:cNvPr>
          <p:cNvGrpSpPr/>
          <p:nvPr/>
        </p:nvGrpSpPr>
        <p:grpSpPr>
          <a:xfrm>
            <a:off x="4678014" y="2064386"/>
            <a:ext cx="309924" cy="2435188"/>
            <a:chOff x="5227459" y="3044070"/>
            <a:chExt cx="453924" cy="3566656"/>
          </a:xfrm>
        </p:grpSpPr>
        <p:sp>
          <p:nvSpPr>
            <p:cNvPr id="33" name="object 5">
              <a:extLst>
                <a:ext uri="{FF2B5EF4-FFF2-40B4-BE49-F238E27FC236}">
                  <a16:creationId xmlns:a16="http://schemas.microsoft.com/office/drawing/2014/main" id="{B539ECF0-4669-C5C5-6EC2-9AD16CA79BC7}"/>
                </a:ext>
              </a:extLst>
            </p:cNvPr>
            <p:cNvSpPr txBox="1"/>
            <p:nvPr/>
          </p:nvSpPr>
          <p:spPr>
            <a:xfrm>
              <a:off x="5227459" y="3044070"/>
              <a:ext cx="135890" cy="231392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0"/>
                </a:spcBef>
              </a:pPr>
              <a:r>
                <a:rPr sz="900" spc="200" dirty="0">
                  <a:latin typeface="Arial"/>
                  <a:cs typeface="Arial"/>
                </a:rPr>
                <a:t>●</a:t>
              </a:r>
              <a:endParaRPr sz="900">
                <a:latin typeface="Arial"/>
                <a:cs typeface="Arial"/>
              </a:endParaRPr>
            </a:p>
          </p:txBody>
        </p:sp>
        <p:sp>
          <p:nvSpPr>
            <p:cNvPr id="34" name="object 7">
              <a:extLst>
                <a:ext uri="{FF2B5EF4-FFF2-40B4-BE49-F238E27FC236}">
                  <a16:creationId xmlns:a16="http://schemas.microsoft.com/office/drawing/2014/main" id="{638F6026-13F0-B2B4-D1DC-59C144BD9395}"/>
                </a:ext>
              </a:extLst>
            </p:cNvPr>
            <p:cNvSpPr txBox="1"/>
            <p:nvPr/>
          </p:nvSpPr>
          <p:spPr>
            <a:xfrm>
              <a:off x="5560097" y="3536906"/>
              <a:ext cx="121286" cy="18590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700" spc="180" dirty="0">
                  <a:latin typeface="Arial"/>
                  <a:cs typeface="Arial"/>
                </a:rPr>
                <a:t>●</a:t>
              </a:r>
              <a:endParaRPr sz="700">
                <a:latin typeface="Arial"/>
                <a:cs typeface="Arial"/>
              </a:endParaRPr>
            </a:p>
          </p:txBody>
        </p:sp>
        <p:sp>
          <p:nvSpPr>
            <p:cNvPr id="35" name="object 9">
              <a:extLst>
                <a:ext uri="{FF2B5EF4-FFF2-40B4-BE49-F238E27FC236}">
                  <a16:creationId xmlns:a16="http://schemas.microsoft.com/office/drawing/2014/main" id="{A59F9C1F-5129-3525-4870-82605047320F}"/>
                </a:ext>
              </a:extLst>
            </p:cNvPr>
            <p:cNvSpPr txBox="1"/>
            <p:nvPr/>
          </p:nvSpPr>
          <p:spPr>
            <a:xfrm>
              <a:off x="5560097" y="3976466"/>
              <a:ext cx="121286" cy="18590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700" spc="180" dirty="0">
                  <a:latin typeface="Arial"/>
                  <a:cs typeface="Arial"/>
                </a:rPr>
                <a:t>●</a:t>
              </a:r>
              <a:endParaRPr sz="700">
                <a:latin typeface="Arial"/>
                <a:cs typeface="Arial"/>
              </a:endParaRPr>
            </a:p>
          </p:txBody>
        </p:sp>
        <p:sp>
          <p:nvSpPr>
            <p:cNvPr id="36" name="object 12">
              <a:extLst>
                <a:ext uri="{FF2B5EF4-FFF2-40B4-BE49-F238E27FC236}">
                  <a16:creationId xmlns:a16="http://schemas.microsoft.com/office/drawing/2014/main" id="{FAEFC53C-CF1A-9C77-AABD-14E201BB1859}"/>
                </a:ext>
              </a:extLst>
            </p:cNvPr>
            <p:cNvSpPr txBox="1"/>
            <p:nvPr/>
          </p:nvSpPr>
          <p:spPr>
            <a:xfrm>
              <a:off x="5560097" y="5353109"/>
              <a:ext cx="121286" cy="18590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700" spc="180" dirty="0">
                  <a:latin typeface="Arial"/>
                  <a:cs typeface="Arial"/>
                </a:rPr>
                <a:t>●</a:t>
              </a:r>
              <a:endParaRPr sz="700">
                <a:latin typeface="Arial"/>
                <a:cs typeface="Arial"/>
              </a:endParaRPr>
            </a:p>
          </p:txBody>
        </p:sp>
        <p:sp>
          <p:nvSpPr>
            <p:cNvPr id="37" name="object 13">
              <a:extLst>
                <a:ext uri="{FF2B5EF4-FFF2-40B4-BE49-F238E27FC236}">
                  <a16:creationId xmlns:a16="http://schemas.microsoft.com/office/drawing/2014/main" id="{4B2A4E71-1465-A215-807B-24E022556D88}"/>
                </a:ext>
              </a:extLst>
            </p:cNvPr>
            <p:cNvSpPr txBox="1"/>
            <p:nvPr/>
          </p:nvSpPr>
          <p:spPr>
            <a:xfrm>
              <a:off x="5560097" y="6424821"/>
              <a:ext cx="121286" cy="18590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700" spc="180" dirty="0">
                  <a:latin typeface="Arial"/>
                  <a:cs typeface="Arial"/>
                </a:rPr>
                <a:t>●</a:t>
              </a:r>
              <a:endParaRPr sz="70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97419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4450" y="77749"/>
            <a:ext cx="6686551" cy="481304"/>
          </a:xfrm>
        </p:spPr>
        <p:txBody>
          <a:bodyPr/>
          <a:lstStyle/>
          <a:p>
            <a:r>
              <a:rPr lang="en-US" dirty="0"/>
              <a:t>Critical Issue: Space Charge Limit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1469" y="782285"/>
            <a:ext cx="6504385" cy="684566"/>
          </a:xfrm>
        </p:spPr>
        <p:txBody>
          <a:bodyPr/>
          <a:lstStyle/>
          <a:p>
            <a:r>
              <a:rPr lang="en-US" sz="1500" dirty="0"/>
              <a:t>Injected intensity is limited by the space charge tune-shift, which can drive harmonic instabilities.</a:t>
            </a:r>
          </a:p>
          <a:p>
            <a:endParaRPr lang="en-US" sz="1500" dirty="0"/>
          </a:p>
          <a:p>
            <a:endParaRPr lang="en-US" sz="1500" dirty="0"/>
          </a:p>
          <a:p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endParaRPr lang="en-US" sz="1500" dirty="0"/>
          </a:p>
          <a:p>
            <a:r>
              <a:rPr lang="en-US" sz="1500" dirty="0"/>
              <a:t>Thus,  the maximum injected charge grows </a:t>
            </a:r>
            <a:br>
              <a:rPr lang="en-US" sz="1500" dirty="0"/>
            </a:br>
            <a:r>
              <a:rPr lang="en-US" sz="1500" dirty="0"/>
              <a:t>rapidly with increasing energy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5764944" y="2990850"/>
          <a:ext cx="85725" cy="12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4300" imgH="165100" progId="Equation.DSMT4">
                  <p:embed/>
                </p:oleObj>
              </mc:Choice>
              <mc:Fallback>
                <p:oleObj name="Equation" r:id="rId3" imgW="114300" imgH="1651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64944" y="2990850"/>
                        <a:ext cx="85725" cy="123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704245" y="1573530"/>
          <a:ext cx="1956197" cy="589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435100" imgH="431800" progId="Equation.DSMT4">
                  <p:embed/>
                </p:oleObj>
              </mc:Choice>
              <mc:Fallback>
                <p:oleObj name="Equation" r:id="rId5" imgW="1435100" imgH="4318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04245" y="1573530"/>
                        <a:ext cx="1956197" cy="5893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926370" y="1246331"/>
            <a:ext cx="14478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rgbClr val="FF0000"/>
                </a:solidFill>
              </a:rPr>
              <a:t>total protons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329720" y="1527492"/>
            <a:ext cx="120650" cy="1206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881920" y="2165078"/>
            <a:ext cx="14478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rgbClr val="FF0000"/>
                </a:solidFill>
              </a:rPr>
              <a:t>normalized emittance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313844" y="2162889"/>
            <a:ext cx="136526" cy="10120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377469" y="1163393"/>
            <a:ext cx="295275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“Bunch factor” = </a:t>
            </a:r>
            <a:r>
              <a:rPr lang="en-US" sz="1050" dirty="0" err="1">
                <a:solidFill>
                  <a:srgbClr val="FF0000"/>
                </a:solidFill>
              </a:rPr>
              <a:t>I</a:t>
            </a:r>
            <a:r>
              <a:rPr lang="en-US" sz="1050" baseline="-25000" dirty="0" err="1">
                <a:solidFill>
                  <a:srgbClr val="FF0000"/>
                </a:solidFill>
              </a:rPr>
              <a:t>peak</a:t>
            </a:r>
            <a:r>
              <a:rPr lang="en-US" sz="1050" dirty="0">
                <a:solidFill>
                  <a:srgbClr val="FF0000"/>
                </a:solidFill>
              </a:rPr>
              <a:t>/</a:t>
            </a:r>
            <a:r>
              <a:rPr lang="en-US" sz="1050" dirty="0" err="1">
                <a:solidFill>
                  <a:srgbClr val="FF0000"/>
                </a:solidFill>
              </a:rPr>
              <a:t>I</a:t>
            </a:r>
            <a:r>
              <a:rPr lang="en-US" sz="1050" baseline="-25000" dirty="0" err="1">
                <a:solidFill>
                  <a:srgbClr val="FF0000"/>
                </a:solidFill>
              </a:rPr>
              <a:t>ave</a:t>
            </a:r>
            <a:endParaRPr lang="en-US" sz="1050" baseline="-25000" dirty="0">
              <a:solidFill>
                <a:srgbClr val="FF0000"/>
              </a:solidFill>
            </a:endParaRPr>
          </a:p>
          <a:p>
            <a:r>
              <a:rPr lang="en-US" sz="1050" dirty="0">
                <a:solidFill>
                  <a:srgbClr val="FF0000"/>
                </a:solidFill>
              </a:rPr>
              <a:t>(Reduce with higher RF harmonics)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4212369" y="1527492"/>
            <a:ext cx="209552" cy="2222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313970" y="1955800"/>
            <a:ext cx="254317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= 3 for 95% Gaussian emittance</a:t>
            </a:r>
          </a:p>
          <a:p>
            <a:r>
              <a:rPr lang="en-US" sz="1050" dirty="0">
                <a:solidFill>
                  <a:srgbClr val="FF0000"/>
                </a:solidFill>
              </a:rPr>
              <a:t>   1 for 100% uniform (painted) emittance</a:t>
            </a:r>
          </a:p>
        </p:txBody>
      </p:sp>
      <p:cxnSp>
        <p:nvCxnSpPr>
          <p:cNvPr id="25" name="Straight Arrow Connector 24"/>
          <p:cNvCxnSpPr>
            <a:stCxn id="24" idx="1"/>
          </p:cNvCxnSpPr>
          <p:nvPr/>
        </p:nvCxnSpPr>
        <p:spPr>
          <a:xfrm flipH="1" flipV="1">
            <a:off x="4021869" y="1955800"/>
            <a:ext cx="292101" cy="20774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1" name="Object 30"/>
          <p:cNvGraphicFramePr>
            <a:graphicFrameLocks noChangeAspect="1"/>
          </p:cNvGraphicFramePr>
          <p:nvPr/>
        </p:nvGraphicFramePr>
        <p:xfrm>
          <a:off x="749833" y="3371851"/>
          <a:ext cx="3908822" cy="7460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060700" imgH="584200" progId="Equation.DSMT4">
                  <p:embed/>
                </p:oleObj>
              </mc:Choice>
              <mc:Fallback>
                <p:oleObj name="Equation" r:id="rId7" imgW="3060700" imgH="584200" progId="Equation.DSMT4">
                  <p:embed/>
                  <p:pic>
                    <p:nvPicPr>
                      <p:cNvPr id="31" name="Object 30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49833" y="3371851"/>
                        <a:ext cx="3908822" cy="7460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ChangeAspect="1"/>
          </p:cNvGraphicFramePr>
          <p:nvPr/>
        </p:nvGraphicFramePr>
        <p:xfrm>
          <a:off x="2055156" y="2392178"/>
          <a:ext cx="1274564" cy="217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193800" imgH="203200" progId="Equation.DSMT4">
                  <p:embed/>
                </p:oleObj>
              </mc:Choice>
              <mc:Fallback>
                <p:oleObj name="Equation" r:id="rId9" imgW="1193800" imgH="203200" progId="Equation.DSMT4">
                  <p:embed/>
                  <p:pic>
                    <p:nvPicPr>
                      <p:cNvPr id="32" name="Object 31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055156" y="2392178"/>
                        <a:ext cx="1274564" cy="2179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2013681" y="4225952"/>
            <a:ext cx="2689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rgbClr val="FF0000"/>
                </a:solidFill>
              </a:rPr>
              <a:t>doesn’t include improvement of going to uniform distribution with painting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4681079" y="4208476"/>
            <a:ext cx="223440" cy="1638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1"/>
          <a:srcRect l="961" t="1482" r="30354" b="2231"/>
          <a:stretch/>
        </p:blipFill>
        <p:spPr>
          <a:xfrm>
            <a:off x="5738320" y="2371298"/>
            <a:ext cx="2380466" cy="227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017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100" dirty="0"/>
              <a:t>Defining Characteristics of Long Baseline  </a:t>
            </a:r>
            <a:r>
              <a:rPr lang="en-US" sz="2100" dirty="0" err="1"/>
              <a:t>Neutrinpo</a:t>
            </a:r>
            <a:r>
              <a:rPr lang="en-US" sz="2100" dirty="0"/>
              <a:t> Beams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4450" y="676777"/>
            <a:ext cx="6504385" cy="3740900"/>
          </a:xfrm>
        </p:spPr>
        <p:txBody>
          <a:bodyPr/>
          <a:lstStyle/>
          <a:p>
            <a:r>
              <a:rPr lang="en-US" dirty="0"/>
              <a:t>Proton Beams: synchrotron based, ~ 1 MW</a:t>
            </a:r>
          </a:p>
          <a:p>
            <a:pPr lvl="1"/>
            <a:r>
              <a:rPr lang="en-US" dirty="0"/>
              <a:t>High Stored Energy: ~ 1 MJ</a:t>
            </a:r>
          </a:p>
          <a:p>
            <a:pPr lvl="1"/>
            <a:r>
              <a:rPr lang="en-US" dirty="0"/>
              <a:t>Small Beam Spot: 1 – few mm</a:t>
            </a:r>
          </a:p>
          <a:p>
            <a:pPr lvl="1"/>
            <a:r>
              <a:rPr lang="en-US" dirty="0"/>
              <a:t>High Proton Energy: 30-120 GeV</a:t>
            </a:r>
          </a:p>
          <a:p>
            <a:pPr lvl="1"/>
            <a:r>
              <a:rPr lang="en-US" dirty="0"/>
              <a:t>Single-turn extraction, long cycle time: 1 – few seconds</a:t>
            </a:r>
          </a:p>
          <a:p>
            <a:r>
              <a:rPr lang="en-US" dirty="0"/>
              <a:t>Pion Focusing: Pulsed horns</a:t>
            </a:r>
          </a:p>
          <a:p>
            <a:pPr lvl="1"/>
            <a:r>
              <a:rPr lang="en-US" dirty="0"/>
              <a:t>Horns more efficient than quads</a:t>
            </a:r>
          </a:p>
          <a:p>
            <a:pPr lvl="1"/>
            <a:r>
              <a:rPr lang="en-US" dirty="0"/>
              <a:t>High currents: few hundred kA</a:t>
            </a:r>
          </a:p>
          <a:p>
            <a:r>
              <a:rPr lang="en-US" dirty="0"/>
              <a:t>Large Decay volume</a:t>
            </a:r>
          </a:p>
          <a:p>
            <a:pPr lvl="1"/>
            <a:r>
              <a:rPr lang="en-US" dirty="0"/>
              <a:t>Meters in cross-section</a:t>
            </a:r>
          </a:p>
          <a:p>
            <a:pPr lvl="1"/>
            <a:r>
              <a:rPr lang="en-US" dirty="0"/>
              <a:t>100s of meters in length</a:t>
            </a:r>
          </a:p>
          <a:p>
            <a:r>
              <a:rPr lang="en-US" dirty="0"/>
              <a:t>Beam radiation dispersed over extended area</a:t>
            </a:r>
          </a:p>
          <a:p>
            <a:pPr marL="342900" lvl="1" indent="0">
              <a:buNone/>
            </a:pPr>
            <a:r>
              <a:rPr lang="en-US" dirty="0"/>
              <a:t>	Tritium, activation, corrosion, cooling</a:t>
            </a:r>
          </a:p>
        </p:txBody>
      </p:sp>
    </p:spTree>
    <p:extLst>
      <p:ext uri="{BB962C8B-B14F-4D97-AF65-F5344CB8AC3E}">
        <p14:creationId xmlns:p14="http://schemas.microsoft.com/office/powerpoint/2010/main" val="33855290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6488465-973B-9E74-B9F3-6D14B77C0D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Upgraded Horn 1 installed during 2020 summer shutdown</a:t>
            </a:r>
          </a:p>
          <a:p>
            <a:r>
              <a:rPr lang="en-US" dirty="0"/>
              <a:t>Horn 2 also replaced due to water leak</a:t>
            </a:r>
          </a:p>
          <a:p>
            <a:pPr lvl="1"/>
            <a:r>
              <a:rPr lang="en-US" dirty="0"/>
              <a:t>12 year/100 million pulses lifetime</a:t>
            </a:r>
          </a:p>
          <a:p>
            <a:r>
              <a:rPr lang="en-US" dirty="0"/>
              <a:t>Accompanying Horn 1 module rebuilt and replaced</a:t>
            </a:r>
          </a:p>
          <a:p>
            <a:pPr lvl="1"/>
            <a:r>
              <a:rPr lang="en-US" dirty="0"/>
              <a:t>Drive mechanisms for horn positioning no longer functional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F943DD-543B-F0FD-A830-099D300C0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NuMI</a:t>
            </a:r>
            <a:r>
              <a:rPr lang="en-US" dirty="0"/>
              <a:t> AIP – 1 MW Horn Upgrade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73B6AC-CF0E-9A0A-9E00-7F601596A9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2436" y="6504213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8/3/2022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B30031-C6B9-5181-E04E-35C0D9F543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40804" y="6504214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/>
              <a:t>M.Lee | NuMI AIP and LBNF Progress Update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4C2F36-DF58-85D0-58B0-03848B4939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pic>
        <p:nvPicPr>
          <p:cNvPr id="8" name="Picture 7" descr="A picture containing building&#10;&#10;Description automatically generated">
            <a:extLst>
              <a:ext uri="{FF2B5EF4-FFF2-40B4-BE49-F238E27FC236}">
                <a16:creationId xmlns:a16="http://schemas.microsoft.com/office/drawing/2014/main" id="{A67B14AB-4137-7CF1-3E98-0C939B5040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25" t="9648" r="23192" b="28298"/>
          <a:stretch/>
        </p:blipFill>
        <p:spPr>
          <a:xfrm>
            <a:off x="3113751" y="2871365"/>
            <a:ext cx="2680805" cy="16926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8A9F97-C9DC-E850-0D6C-9015346FF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014" y="2912178"/>
            <a:ext cx="2416511" cy="16110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C402F3-2444-5A2A-687A-0D0194979930}"/>
              </a:ext>
            </a:extLst>
          </p:cNvPr>
          <p:cNvSpPr txBox="1"/>
          <p:nvPr/>
        </p:nvSpPr>
        <p:spPr>
          <a:xfrm>
            <a:off x="349759" y="4523186"/>
            <a:ext cx="262229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/>
              <a:t>PH2-02 removed after 12 years of service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352085-4699-36AF-DA75-D0645BAFB800}"/>
              </a:ext>
            </a:extLst>
          </p:cNvPr>
          <p:cNvSpPr txBox="1"/>
          <p:nvPr/>
        </p:nvSpPr>
        <p:spPr>
          <a:xfrm>
            <a:off x="3244132" y="4535693"/>
            <a:ext cx="20684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/>
              <a:t>1 MW PH1-05 being installed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49A705E-2A52-F229-8EB6-4D322F314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9277" y="83184"/>
            <a:ext cx="2171837" cy="25312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A85A69-EC15-95CE-AAFB-E25CC388CB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1922" y="2793487"/>
            <a:ext cx="2800350" cy="17705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69615E5-F590-77C2-F71A-8ACC48326717}"/>
              </a:ext>
            </a:extLst>
          </p:cNvPr>
          <p:cNvSpPr txBox="1"/>
          <p:nvPr/>
        </p:nvSpPr>
        <p:spPr>
          <a:xfrm>
            <a:off x="6559826" y="4509044"/>
            <a:ext cx="232074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/>
              <a:t>Horn 1 module mechanisms replaced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DB15DB-8533-6774-C4B2-38B550390843}"/>
              </a:ext>
            </a:extLst>
          </p:cNvPr>
          <p:cNvSpPr txBox="1"/>
          <p:nvPr/>
        </p:nvSpPr>
        <p:spPr>
          <a:xfrm>
            <a:off x="6875486" y="2601839"/>
            <a:ext cx="22685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/>
              <a:t>Horn 1 and module test fitment</a:t>
            </a:r>
          </a:p>
        </p:txBody>
      </p:sp>
    </p:spTree>
    <p:extLst>
      <p:ext uri="{BB962C8B-B14F-4D97-AF65-F5344CB8AC3E}">
        <p14:creationId xmlns:p14="http://schemas.microsoft.com/office/powerpoint/2010/main" val="2476127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CE7D396-9339-4E4C-917A-4B875952EB1C}"/>
              </a:ext>
            </a:extLst>
          </p:cNvPr>
          <p:cNvSpPr txBox="1"/>
          <p:nvPr/>
        </p:nvSpPr>
        <p:spPr>
          <a:xfrm>
            <a:off x="385660" y="188817"/>
            <a:ext cx="7078223" cy="5471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1" indent="0" algn="l" defTabSz="4572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itchFamily="2" charset="0"/>
                <a:ea typeface="Helvetica" charset="0"/>
                <a:cs typeface="Helvetica" charset="0"/>
              </a:rPr>
              <a:t>Fermilab is following the P5 strategy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Helvetica" charset="0"/>
              <a:ea typeface="Helvetica" charset="0"/>
              <a:cs typeface="Helvetica" charset="0"/>
            </a:endParaRPr>
          </a:p>
          <a:p>
            <a:pPr marL="0" marR="0" lvl="1" indent="0" algn="l" defTabSz="4572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Helvetica" charset="0"/>
              <a:ea typeface="Helvetica" charset="0"/>
              <a:cs typeface="Helvetica" charset="0"/>
            </a:endParaRPr>
          </a:p>
          <a:p>
            <a:pPr marL="342900" marR="0" lvl="1" indent="-342900" algn="l" defTabSz="4572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384A71-D769-C843-823E-6EC4FA44DC2F}"/>
              </a:ext>
            </a:extLst>
          </p:cNvPr>
          <p:cNvSpPr txBox="1"/>
          <p:nvPr/>
        </p:nvSpPr>
        <p:spPr>
          <a:xfrm>
            <a:off x="429419" y="689461"/>
            <a:ext cx="7556341" cy="18290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marR="0" lvl="1" indent="-342900" algn="l" defTabSz="4572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75000"/>
                  </a:srgbClr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The flagship projects LBNF/DUNE/PIP-II, HL-LHC anchor the program but take many years to realize</a:t>
            </a:r>
          </a:p>
          <a:p>
            <a:pPr marL="342900" marR="0" lvl="1" indent="-342900" algn="l" defTabSz="4572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75000"/>
                  </a:srgbClr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Fermilab simultaneously pursues a broad research effort in HEP</a:t>
            </a:r>
          </a:p>
          <a:p>
            <a:pPr marL="342900" marR="0" lvl="1" indent="-342900" algn="l" defTabSz="4572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75000"/>
                  </a:srgbClr>
                </a:solidFill>
                <a:effectLst/>
                <a:uLnTx/>
                <a:uFillTx/>
                <a:latin typeface="Helvetica" charset="0"/>
                <a:ea typeface="Helvetica" charset="0"/>
                <a:cs typeface="Helvetica" charset="0"/>
              </a:rPr>
              <a:t>The goal is a continuous stream of exciting results that attract/build/retain a diverse user community and scientific workforce</a:t>
            </a:r>
          </a:p>
          <a:p>
            <a:pPr marL="342900" lvl="1" indent="-342900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75000"/>
                  </a:srgbClr>
                </a:solidFill>
                <a:effectLst/>
                <a:uLnTx/>
                <a:uFillTx/>
                <a:latin typeface="Helvetica" pitchFamily="2" charset="0"/>
                <a:ea typeface="Helvetica" charset="0"/>
                <a:cs typeface="Helvetica" charset="0"/>
              </a:rPr>
              <a:t>Fermilab projects drive funding growth for HEP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059FD5-D9C1-7444-B708-9B4CA788B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04968"/>
            <a:ext cx="3905225" cy="1948039"/>
          </a:xfrm>
          <a:prstGeom prst="rect">
            <a:avLst/>
          </a:prstGeom>
        </p:spPr>
      </p:pic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0186B897-CD31-CE41-81E2-2126BFA0DD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9881" y="83184"/>
            <a:ext cx="1230568" cy="1570036"/>
          </a:xfrm>
          <a:prstGeom prst="rect">
            <a:avLst/>
          </a:prstGeom>
          <a:ln w="19050">
            <a:solidFill>
              <a:schemeClr val="tx2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1D2587F-4B33-D349-9D78-79637F683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771" y="3329786"/>
            <a:ext cx="5231493" cy="142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937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5" t="11521" r="909" b="13523"/>
          <a:stretch/>
        </p:blipFill>
        <p:spPr bwMode="auto">
          <a:xfrm>
            <a:off x="0" y="-58449"/>
            <a:ext cx="9143999" cy="5201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5291" y="-58449"/>
            <a:ext cx="4008958" cy="481304"/>
          </a:xfrm>
        </p:spPr>
        <p:txBody>
          <a:bodyPr anchor="ctr" anchorCtr="0"/>
          <a:lstStyle/>
          <a:p>
            <a:r>
              <a:rPr lang="en-US" sz="2000" dirty="0">
                <a:solidFill>
                  <a:schemeClr val="tx1"/>
                </a:solidFill>
              </a:rPr>
              <a:t>Fermilab Accelerator Complex</a:t>
            </a:r>
          </a:p>
        </p:txBody>
      </p:sp>
    </p:spTree>
    <p:extLst>
      <p:ext uri="{BB962C8B-B14F-4D97-AF65-F5344CB8AC3E}">
        <p14:creationId xmlns:p14="http://schemas.microsoft.com/office/powerpoint/2010/main" val="3921811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44800" y="205978"/>
            <a:ext cx="3812850" cy="594122"/>
          </a:xfrm>
        </p:spPr>
        <p:txBody>
          <a:bodyPr/>
          <a:lstStyle/>
          <a:p>
            <a:r>
              <a:rPr lang="en-US" sz="2700" dirty="0"/>
              <a:t>The Fermilab Linac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3800" y="813600"/>
            <a:ext cx="3580200" cy="3743999"/>
          </a:xfrm>
        </p:spPr>
        <p:txBody>
          <a:bodyPr/>
          <a:lstStyle/>
          <a:p>
            <a:r>
              <a:rPr lang="en-US" dirty="0"/>
              <a:t>Linear (copper) Accelerator</a:t>
            </a:r>
          </a:p>
          <a:p>
            <a:r>
              <a:rPr lang="en-US" dirty="0"/>
              <a:t>Accelerates H</a:t>
            </a:r>
            <a:r>
              <a:rPr lang="en-US" baseline="30000" dirty="0"/>
              <a:t>-</a:t>
            </a:r>
            <a:r>
              <a:rPr lang="en-US" dirty="0"/>
              <a:t> ions</a:t>
            </a:r>
            <a:endParaRPr lang="en-US" baseline="30000" dirty="0"/>
          </a:p>
          <a:p>
            <a:pPr lvl="1"/>
            <a:r>
              <a:rPr lang="en-US" sz="1500" dirty="0"/>
              <a:t>750 </a:t>
            </a:r>
            <a:r>
              <a:rPr lang="en-US" sz="1500" dirty="0" err="1"/>
              <a:t>keV</a:t>
            </a:r>
            <a:r>
              <a:rPr lang="en-US" sz="1500" dirty="0"/>
              <a:t> </a:t>
            </a:r>
            <a:r>
              <a:rPr lang="en-US" sz="1500" dirty="0">
                <a:sym typeface="Symbol" pitchFamily="18" charset="2"/>
              </a:rPr>
              <a:t></a:t>
            </a:r>
            <a:r>
              <a:rPr lang="en-US" sz="1500" dirty="0"/>
              <a:t> 400 MeV</a:t>
            </a:r>
          </a:p>
          <a:p>
            <a:pPr lvl="2"/>
            <a:r>
              <a:rPr lang="en-US" sz="1200" dirty="0"/>
              <a:t>Thousands to millions of volts</a:t>
            </a:r>
          </a:p>
          <a:p>
            <a:r>
              <a:rPr lang="en-US" dirty="0"/>
              <a:t>Beam bunched at 200 MHz</a:t>
            </a:r>
          </a:p>
          <a:p>
            <a:pPr lvl="1"/>
            <a:r>
              <a:rPr lang="en-US" sz="1500" dirty="0"/>
              <a:t>~ 1.5 Billion ions / bunch</a:t>
            </a:r>
          </a:p>
          <a:p>
            <a:r>
              <a:rPr lang="en-US" dirty="0"/>
              <a:t>RF of 200 &amp; 800 MHz</a:t>
            </a:r>
          </a:p>
          <a:p>
            <a:pPr lvl="1"/>
            <a:r>
              <a:rPr lang="en-US" sz="1500" dirty="0"/>
              <a:t>Distance between drift tubes changes with beam velocity</a:t>
            </a:r>
          </a:p>
          <a:p>
            <a:r>
              <a:rPr lang="en-US" dirty="0"/>
              <a:t>Pulse length of ~ 80 </a:t>
            </a:r>
            <a:r>
              <a:rPr lang="en-US" dirty="0">
                <a:latin typeface="Symbol" pitchFamily="18" charset="2"/>
              </a:rPr>
              <a:t>m</a:t>
            </a:r>
            <a:r>
              <a:rPr lang="en-US" dirty="0"/>
              <a:t>s</a:t>
            </a:r>
          </a:p>
          <a:p>
            <a:pPr lvl="1"/>
            <a:r>
              <a:rPr lang="en-US" sz="1500" dirty="0"/>
              <a:t>Many particles for short periods of time – more efficient operation</a:t>
            </a:r>
          </a:p>
          <a:p>
            <a:endParaRPr lang="en-US" dirty="0"/>
          </a:p>
          <a:p>
            <a:pPr lvl="1">
              <a:buFont typeface="Wingdings" pitchFamily="2" charset="2"/>
              <a:buNone/>
            </a:pPr>
            <a:r>
              <a:rPr lang="en-US" sz="1500" dirty="0"/>
              <a:t>	</a:t>
            </a:r>
          </a:p>
        </p:txBody>
      </p:sp>
      <p:pic>
        <p:nvPicPr>
          <p:cNvPr id="13317" name="Picture 5" descr="93-854"/>
          <p:cNvPicPr>
            <a:picLocks noChangeAspect="1" noChangeArrowheads="1"/>
          </p:cNvPicPr>
          <p:nvPr/>
        </p:nvPicPr>
        <p:blipFill>
          <a:blip r:embed="rId2" cstate="print"/>
          <a:srcRect l="549"/>
          <a:stretch>
            <a:fillRect/>
          </a:stretch>
        </p:blipFill>
        <p:spPr bwMode="auto">
          <a:xfrm>
            <a:off x="4120753" y="0"/>
            <a:ext cx="3880247" cy="51435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12585" y="564649"/>
            <a:ext cx="3886200" cy="1391268"/>
          </a:xfrm>
        </p:spPr>
        <p:txBody>
          <a:bodyPr>
            <a:normAutofit fontScale="925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050" dirty="0"/>
              <a:t>H</a:t>
            </a:r>
            <a:r>
              <a:rPr lang="en-US" sz="1050" baseline="30000" dirty="0"/>
              <a:t>-</a:t>
            </a:r>
            <a:r>
              <a:rPr lang="en-US" sz="1050" dirty="0"/>
              <a:t> ions are stripped and multi-turn injected onto the Booster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050" dirty="0"/>
              <a:t>Protons are accelerated from 400 MeV to 8 GeV in 33 msec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050" dirty="0"/>
              <a:t>Fast cycling synchrotron </a:t>
            </a:r>
          </a:p>
          <a:p>
            <a:pPr lvl="1">
              <a:buFont typeface="Helvetica" panose="020B0604020202020204" pitchFamily="34" charset="0"/>
              <a:buChar char="-"/>
            </a:pPr>
            <a:r>
              <a:rPr lang="en-US" sz="1050" dirty="0">
                <a:solidFill>
                  <a:srgbClr val="404040"/>
                </a:solidFill>
              </a:rPr>
              <a:t>Fast magnet ramping</a:t>
            </a:r>
          </a:p>
          <a:p>
            <a:pPr lvl="1">
              <a:buFont typeface="Helvetica" panose="020B0604020202020204" pitchFamily="34" charset="0"/>
              <a:buChar char="-"/>
            </a:pPr>
            <a:r>
              <a:rPr lang="en-US" sz="1050" dirty="0">
                <a:solidFill>
                  <a:srgbClr val="404040"/>
                </a:solidFill>
              </a:rPr>
              <a:t>Frequency of 15 Hz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050" dirty="0"/>
              <a:t>Single turn extraction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050" dirty="0"/>
              <a:t>Many pulsed devices requiring upgrade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5225461"/>
              </p:ext>
            </p:extLst>
          </p:nvPr>
        </p:nvGraphicFramePr>
        <p:xfrm>
          <a:off x="312586" y="1928688"/>
          <a:ext cx="3472704" cy="2225041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0216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10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9181">
                <a:tc gridSpan="2"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Booster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320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404040"/>
                          </a:solidFill>
                        </a:rPr>
                        <a:t>Circumference (m)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404040"/>
                          </a:solidFill>
                        </a:rPr>
                        <a:t>474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404040"/>
                          </a:solidFill>
                        </a:rPr>
                        <a:t>Harmonic</a:t>
                      </a:r>
                      <a:r>
                        <a:rPr lang="en-US" sz="1100" baseline="0" dirty="0">
                          <a:solidFill>
                            <a:srgbClr val="404040"/>
                          </a:solidFill>
                        </a:rPr>
                        <a:t> Number</a:t>
                      </a:r>
                      <a:endParaRPr lang="en-US" sz="1100" dirty="0">
                        <a:solidFill>
                          <a:srgbClr val="40404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404040"/>
                          </a:solidFill>
                        </a:rPr>
                        <a:t>84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404040"/>
                          </a:solidFill>
                        </a:rPr>
                        <a:t>Kinetic Energy (GeV)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404040"/>
                          </a:solidFill>
                        </a:rPr>
                        <a:t>0.4</a:t>
                      </a:r>
                      <a:r>
                        <a:rPr lang="en-US" sz="1100" baseline="0" dirty="0">
                          <a:solidFill>
                            <a:srgbClr val="404040"/>
                          </a:solidFill>
                        </a:rPr>
                        <a:t> </a:t>
                      </a:r>
                      <a:r>
                        <a:rPr lang="en-US" sz="1100" dirty="0">
                          <a:solidFill>
                            <a:srgbClr val="404040"/>
                          </a:solidFill>
                        </a:rPr>
                        <a:t>-</a:t>
                      </a:r>
                      <a:r>
                        <a:rPr lang="en-US" sz="1100" baseline="0" dirty="0">
                          <a:solidFill>
                            <a:srgbClr val="404040"/>
                          </a:solidFill>
                        </a:rPr>
                        <a:t> </a:t>
                      </a:r>
                      <a:r>
                        <a:rPr lang="en-US" sz="1100" dirty="0">
                          <a:solidFill>
                            <a:srgbClr val="404040"/>
                          </a:solidFill>
                        </a:rPr>
                        <a:t>8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404040"/>
                          </a:solidFill>
                        </a:rPr>
                        <a:t>Momentum (GeV/c)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404040"/>
                          </a:solidFill>
                        </a:rPr>
                        <a:t>0.954</a:t>
                      </a:r>
                      <a:r>
                        <a:rPr lang="en-US" sz="1100" baseline="0" dirty="0">
                          <a:solidFill>
                            <a:srgbClr val="404040"/>
                          </a:solidFill>
                        </a:rPr>
                        <a:t> - 8.9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404040"/>
                          </a:solidFill>
                        </a:rPr>
                        <a:t>Revolution period (</a:t>
                      </a:r>
                      <a:r>
                        <a:rPr lang="en-US" sz="1100" dirty="0">
                          <a:solidFill>
                            <a:srgbClr val="404040"/>
                          </a:solidFill>
                          <a:latin typeface="Symbol" pitchFamily="18" charset="2"/>
                        </a:rPr>
                        <a:t>m</a:t>
                      </a:r>
                      <a:r>
                        <a:rPr lang="en-US" sz="1100" dirty="0">
                          <a:solidFill>
                            <a:srgbClr val="404040"/>
                          </a:solidFill>
                        </a:rPr>
                        <a:t>sec)</a:t>
                      </a:r>
                      <a:r>
                        <a:rPr lang="en-US" sz="1100" dirty="0">
                          <a:solidFill>
                            <a:srgbClr val="404040"/>
                          </a:solidFill>
                          <a:latin typeface="Symbol" pitchFamily="18" charset="2"/>
                        </a:rPr>
                        <a:t> </a:t>
                      </a:r>
                      <a:endParaRPr lang="en-US" sz="1100" dirty="0">
                        <a:solidFill>
                          <a:srgbClr val="40404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aseline="0" dirty="0">
                          <a:solidFill>
                            <a:srgbClr val="404040"/>
                          </a:solidFill>
                          <a:latin typeface="Symbol" pitchFamily="18" charset="2"/>
                        </a:rPr>
                        <a:t>t</a:t>
                      </a:r>
                      <a:r>
                        <a:rPr lang="en-US" sz="1100" baseline="-25000" dirty="0">
                          <a:solidFill>
                            <a:srgbClr val="404040"/>
                          </a:solidFill>
                          <a:latin typeface="+mn-lt"/>
                        </a:rPr>
                        <a:t>(inj)</a:t>
                      </a:r>
                      <a:r>
                        <a:rPr lang="en-US" sz="1100" baseline="0" dirty="0">
                          <a:solidFill>
                            <a:srgbClr val="404040"/>
                          </a:solidFill>
                          <a:latin typeface="Symbol" pitchFamily="18" charset="2"/>
                        </a:rPr>
                        <a:t> </a:t>
                      </a:r>
                      <a:r>
                        <a:rPr lang="en-US" sz="1100" baseline="0" dirty="0">
                          <a:solidFill>
                            <a:srgbClr val="404040"/>
                          </a:solidFill>
                        </a:rPr>
                        <a:t>2.77 – </a:t>
                      </a:r>
                      <a:r>
                        <a:rPr lang="en-US" sz="1100" baseline="0" dirty="0">
                          <a:solidFill>
                            <a:srgbClr val="404040"/>
                          </a:solidFill>
                          <a:latin typeface="Symbol" pitchFamily="18" charset="2"/>
                        </a:rPr>
                        <a:t>t</a:t>
                      </a:r>
                      <a:r>
                        <a:rPr lang="en-US" sz="1100" baseline="-25000" dirty="0">
                          <a:solidFill>
                            <a:srgbClr val="404040"/>
                          </a:solidFill>
                          <a:latin typeface="+mn-lt"/>
                        </a:rPr>
                        <a:t>(ext)</a:t>
                      </a:r>
                      <a:r>
                        <a:rPr lang="en-US" sz="1100" baseline="0" dirty="0">
                          <a:solidFill>
                            <a:srgbClr val="404040"/>
                          </a:solidFill>
                          <a:latin typeface="Symbol" pitchFamily="18" charset="2"/>
                        </a:rPr>
                        <a:t> </a:t>
                      </a:r>
                      <a:r>
                        <a:rPr lang="en-US" sz="1100" baseline="0" dirty="0">
                          <a:solidFill>
                            <a:srgbClr val="404040"/>
                          </a:solidFill>
                        </a:rPr>
                        <a:t>1.57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404040"/>
                          </a:solidFill>
                        </a:rPr>
                        <a:t>Frequency</a:t>
                      </a:r>
                      <a:r>
                        <a:rPr lang="en-US" sz="1100" baseline="0" dirty="0">
                          <a:solidFill>
                            <a:srgbClr val="404040"/>
                          </a:solidFill>
                        </a:rPr>
                        <a:t> (MHz)</a:t>
                      </a:r>
                      <a:endParaRPr lang="en-US" sz="1100" dirty="0">
                        <a:solidFill>
                          <a:srgbClr val="40404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aseline="0" dirty="0">
                          <a:solidFill>
                            <a:srgbClr val="404040"/>
                          </a:solidFill>
                        </a:rPr>
                        <a:t>37.9 - 52.8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404040"/>
                          </a:solidFill>
                        </a:rPr>
                        <a:t>Batch size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aseline="0" dirty="0">
                          <a:solidFill>
                            <a:srgbClr val="404040"/>
                          </a:solidFill>
                        </a:rPr>
                        <a:t>4.5 E12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404040"/>
                          </a:solidFill>
                        </a:rPr>
                        <a:t>Focussing</a:t>
                      </a:r>
                      <a:r>
                        <a:rPr lang="en-US" sz="1100" baseline="0" dirty="0">
                          <a:solidFill>
                            <a:srgbClr val="404040"/>
                          </a:solidFill>
                        </a:rPr>
                        <a:t> period</a:t>
                      </a:r>
                      <a:endParaRPr lang="en-US" sz="1100" dirty="0">
                        <a:solidFill>
                          <a:srgbClr val="40404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aseline="0" dirty="0">
                          <a:solidFill>
                            <a:srgbClr val="404040"/>
                          </a:solidFill>
                        </a:rPr>
                        <a:t>FDooDFo (24 total)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826" y="371475"/>
            <a:ext cx="3383066" cy="3253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6" t="23136" r="22500" b="58985"/>
          <a:stretch/>
        </p:blipFill>
        <p:spPr>
          <a:xfrm>
            <a:off x="4925745" y="3829051"/>
            <a:ext cx="3030724" cy="863930"/>
          </a:xfrm>
          <a:prstGeom prst="rect">
            <a:avLst/>
          </a:prstGeom>
        </p:spPr>
      </p:pic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164750440"/>
              </p:ext>
            </p:extLst>
          </p:nvPr>
        </p:nvGraphicFramePr>
        <p:xfrm>
          <a:off x="5073730" y="828675"/>
          <a:ext cx="2551763" cy="21371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12585" y="4100388"/>
            <a:ext cx="3486150" cy="577081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05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Combined Function Magnets</a:t>
            </a:r>
          </a:p>
          <a:p>
            <a:pPr algn="l"/>
            <a:r>
              <a:rPr lang="en-US" sz="105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 failures after initial phase…</a:t>
            </a:r>
          </a:p>
          <a:p>
            <a:pPr algn="l"/>
            <a:r>
              <a:rPr lang="en-US" sz="105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  but 8 spares have been refurbished as part of PIP…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1314450" y="77391"/>
            <a:ext cx="6515100" cy="48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z="1800" dirty="0">
                <a:latin typeface="Helvetica" pitchFamily="124" charset="0"/>
              </a:rPr>
              <a:t>Booster Overview</a:t>
            </a:r>
          </a:p>
        </p:txBody>
      </p:sp>
    </p:spTree>
    <p:extLst>
      <p:ext uri="{BB962C8B-B14F-4D97-AF65-F5344CB8AC3E}">
        <p14:creationId xmlns:p14="http://schemas.microsoft.com/office/powerpoint/2010/main" val="3115229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8B7256A-D006-C737-EDAA-15DE8D83F1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657013"/>
            <a:ext cx="5311983" cy="3973769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dirty="0"/>
              <a:t>Main Injector: 120 GeV Fast-cycling synchrotron</a:t>
            </a:r>
          </a:p>
          <a:p>
            <a:pPr>
              <a:spcBef>
                <a:spcPts val="600"/>
              </a:spcBef>
            </a:pPr>
            <a:r>
              <a:rPr lang="en-US" dirty="0"/>
              <a:t>360 main dipole magnets</a:t>
            </a:r>
          </a:p>
          <a:p>
            <a:pPr>
              <a:spcBef>
                <a:spcPts val="600"/>
              </a:spcBef>
            </a:pPr>
            <a:r>
              <a:rPr lang="en-US" dirty="0"/>
              <a:t>200 main quadrupole magnets </a:t>
            </a:r>
          </a:p>
          <a:p>
            <a:pPr>
              <a:spcBef>
                <a:spcPts val="600"/>
              </a:spcBef>
            </a:pPr>
            <a:r>
              <a:rPr lang="en-US" dirty="0"/>
              <a:t>108 sextupoles, 66 octupoles, corrector dipoles/ quads, specialty injection and extraction magnets</a:t>
            </a:r>
          </a:p>
          <a:p>
            <a:pPr>
              <a:spcBef>
                <a:spcPts val="600"/>
              </a:spcBef>
            </a:pPr>
            <a:r>
              <a:rPr lang="en-US" dirty="0"/>
              <a:t>Twenty 53-MHz RF cavities to accelerate beam</a:t>
            </a:r>
          </a:p>
          <a:p>
            <a:pPr>
              <a:spcBef>
                <a:spcPts val="600"/>
              </a:spcBef>
            </a:pPr>
            <a:r>
              <a:rPr lang="en-US" dirty="0"/>
              <a:t>170 DC and 360 ramped magnet supplies with total of 140 MVA, 40 specialty pulsed magnet supplies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dirty="0"/>
              <a:t>Recycler: 8 GeV Storage Ring</a:t>
            </a:r>
          </a:p>
          <a:p>
            <a:pPr>
              <a:spcBef>
                <a:spcPts val="600"/>
              </a:spcBef>
            </a:pPr>
            <a:r>
              <a:rPr lang="en-US" dirty="0"/>
              <a:t>Originally built for antiproton storage, repurposed for proton stacking</a:t>
            </a:r>
          </a:p>
          <a:p>
            <a:pPr>
              <a:spcBef>
                <a:spcPts val="600"/>
              </a:spcBef>
            </a:pPr>
            <a:r>
              <a:rPr lang="en-US" dirty="0"/>
              <a:t>Combined function, permanent magnets</a:t>
            </a:r>
          </a:p>
          <a:p>
            <a:pPr>
              <a:spcBef>
                <a:spcPts val="600"/>
              </a:spcBef>
            </a:pPr>
            <a:r>
              <a:rPr lang="en-US" dirty="0"/>
              <a:t>RF cavities for stacking proton beams</a:t>
            </a:r>
          </a:p>
          <a:p>
            <a:pPr>
              <a:spcBef>
                <a:spcPts val="600"/>
              </a:spcBef>
            </a:pPr>
            <a:endParaRPr lang="en-US" dirty="0"/>
          </a:p>
          <a:p>
            <a:pPr>
              <a:spcBef>
                <a:spcPts val="600"/>
              </a:spcBef>
            </a:pP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54614F0-6B81-A8AD-E659-10BF13D91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Injector &amp; Recycler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F9744C-2425-C453-F3CE-52E469616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867" y="0"/>
            <a:ext cx="343217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739745"/>
      </p:ext>
    </p:extLst>
  </p:cSld>
  <p:clrMapOvr>
    <a:masterClrMapping/>
  </p:clrMapOvr>
</p:sld>
</file>

<file path=ppt/theme/theme1.xml><?xml version="1.0" encoding="utf-8"?>
<a:theme xmlns:a="http://schemas.openxmlformats.org/drawingml/2006/main" name="FNAL_TemplateP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1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92200099A496542A068C53B692DC9D7" ma:contentTypeVersion="13" ma:contentTypeDescription="Create a new document." ma:contentTypeScope="" ma:versionID="fdbf8289555cb6baf70be84d0cb1e26a">
  <xsd:schema xmlns:xsd="http://www.w3.org/2001/XMLSchema" xmlns:xs="http://www.w3.org/2001/XMLSchema" xmlns:p="http://schemas.microsoft.com/office/2006/metadata/properties" xmlns:ns3="47ded30a-80fb-4bbe-93ba-f3afa5660e01" xmlns:ns4="131081b7-e303-4fd2-9e2d-9884005f07b7" targetNamespace="http://schemas.microsoft.com/office/2006/metadata/properties" ma:root="true" ma:fieldsID="5ef54f0311116493ecde1cffdfcb385c" ns3:_="" ns4:_="">
    <xsd:import namespace="47ded30a-80fb-4bbe-93ba-f3afa5660e01"/>
    <xsd:import namespace="131081b7-e303-4fd2-9e2d-9884005f07b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ded30a-80fb-4bbe-93ba-f3afa5660e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1081b7-e303-4fd2-9e2d-9884005f07b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C7B67F2-DF73-4010-A133-35D90FCDAD1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7E91AC2-D675-41D4-AA74-B9917114597F}">
  <ds:schemaRefs>
    <ds:schemaRef ds:uri="http://schemas.microsoft.com/office/2006/metadata/properties"/>
    <ds:schemaRef ds:uri="131081b7-e303-4fd2-9e2d-9884005f07b7"/>
    <ds:schemaRef ds:uri="47ded30a-80fb-4bbe-93ba-f3afa5660e01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8EFD74A-9FA7-4380-ADEC-2BE991C77B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7ded30a-80fb-4bbe-93ba-f3afa5660e01"/>
    <ds:schemaRef ds:uri="131081b7-e303-4fd2-9e2d-9884005f07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FNAL_TemplatePC_060514</Template>
  <TotalTime>50290</TotalTime>
  <Words>3402</Words>
  <Application>Microsoft Office PowerPoint</Application>
  <PresentationFormat>On-screen Show (16:9)</PresentationFormat>
  <Paragraphs>493</Paragraphs>
  <Slides>43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9" baseType="lpstr">
      <vt:lpstr>MS Mincho</vt:lpstr>
      <vt:lpstr>Arial</vt:lpstr>
      <vt:lpstr>ArialNarrow</vt:lpstr>
      <vt:lpstr>Calibri</vt:lpstr>
      <vt:lpstr>Cambria Math</vt:lpstr>
      <vt:lpstr>Century Schoolbook</vt:lpstr>
      <vt:lpstr>Helvetica</vt:lpstr>
      <vt:lpstr>Lucida Grande</vt:lpstr>
      <vt:lpstr>Symbol</vt:lpstr>
      <vt:lpstr>System Font Regular</vt:lpstr>
      <vt:lpstr>Times</vt:lpstr>
      <vt:lpstr>Times New Roman</vt:lpstr>
      <vt:lpstr>Wingdings</vt:lpstr>
      <vt:lpstr>FNAL_TemplatePC_060514</vt:lpstr>
      <vt:lpstr>31_Fermilab_PPT_090915</vt:lpstr>
      <vt:lpstr>Equation</vt:lpstr>
      <vt:lpstr>PowerPoint Presentation</vt:lpstr>
      <vt:lpstr>Outline</vt:lpstr>
      <vt:lpstr>PowerPoint Presentation</vt:lpstr>
      <vt:lpstr>The Fermilab research community</vt:lpstr>
      <vt:lpstr>PowerPoint Presentation</vt:lpstr>
      <vt:lpstr>Fermilab Accelerator Complex</vt:lpstr>
      <vt:lpstr>The Fermilab Linac</vt:lpstr>
      <vt:lpstr>PowerPoint Presentation</vt:lpstr>
      <vt:lpstr>Main Injector &amp; Recycler</vt:lpstr>
      <vt:lpstr>The NuMI Facility: “Neutrinos (ν –&gt; Nu) at the Main Injector”</vt:lpstr>
      <vt:lpstr>Multiple Experiments Simultaneously in the NuMI Beam</vt:lpstr>
      <vt:lpstr>Neutrino oscillations: Big picture questions</vt:lpstr>
      <vt:lpstr>Why a Beam of Neutrinos? – Controlled Laboratory Experiment</vt:lpstr>
      <vt:lpstr>Neutrino Beam in a Nutshell (NuMI)</vt:lpstr>
      <vt:lpstr>NOvA Accelerator &amp; NuMI Upgrades (ANU): the 700 kW Upgrade</vt:lpstr>
      <vt:lpstr>Increasing Beam Power to 700 kW</vt:lpstr>
      <vt:lpstr>PowerPoint Presentation</vt:lpstr>
      <vt:lpstr>Booster loss and Linac laser notch</vt:lpstr>
      <vt:lpstr>Booster PIP - Refurbishment of 40 year old cavities</vt:lpstr>
      <vt:lpstr>Booster 15 Hz – A significant achievement for PIP/FNAL</vt:lpstr>
      <vt:lpstr>NuMI Megawatt Accelerator Improvement Project (AIP): 2018-2021 </vt:lpstr>
      <vt:lpstr>NuMI AIP – 1 MW Target Upgrade</vt:lpstr>
      <vt:lpstr>NuMI AIP – 1 MW Horn Upgrade</vt:lpstr>
      <vt:lpstr>NuMI Target Systems Accelerator Improvement Plan (AIP): Target Station Upgraded for 1-MW Beam Operation</vt:lpstr>
      <vt:lpstr>DUNE Deep Underground Neutrino Experiment</vt:lpstr>
      <vt:lpstr>Exquisite Measurement Possibilities with Long Baseline and Broad Beam</vt:lpstr>
      <vt:lpstr>The LBNF Beam</vt:lpstr>
      <vt:lpstr>Section View of Target Complex – Target Hall</vt:lpstr>
      <vt:lpstr>Proton Improvement Plan II (PIP-II)</vt:lpstr>
      <vt:lpstr>PowerPoint Presentation</vt:lpstr>
      <vt:lpstr>PIP-II Project construction begins!</vt:lpstr>
      <vt:lpstr>LBNF/DUNE/PIP-II in-kind contributions $1.1B with growth potential</vt:lpstr>
      <vt:lpstr>Replacing the Booster</vt:lpstr>
      <vt:lpstr>Accelerator Complex Evolution (ACE) plan</vt:lpstr>
      <vt:lpstr>Shortening the Main Injector cycle time</vt:lpstr>
      <vt:lpstr>ACE Booster replacement options and possible add-ons </vt:lpstr>
      <vt:lpstr>Summary</vt:lpstr>
      <vt:lpstr>PowerPoint Presentation</vt:lpstr>
      <vt:lpstr>Fermilab Experiments’ Run Schedule</vt:lpstr>
      <vt:lpstr>Neutrino oscillations: current status</vt:lpstr>
      <vt:lpstr>Critical Issue: Space Charge Limit</vt:lpstr>
      <vt:lpstr>Defining Characteristics of Long Baseline  Neutrinpo Beams </vt:lpstr>
      <vt:lpstr>NuMI AIP – 1 MW Horn Upgrade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Department Heads meeting (new PowerPoint template…)</dc:title>
  <dc:creator>Bob Zwaska x6842 14373N</dc:creator>
  <cp:lastModifiedBy>Robert Zwaska</cp:lastModifiedBy>
  <cp:revision>420</cp:revision>
  <cp:lastPrinted>2014-01-20T19:40:21Z</cp:lastPrinted>
  <dcterms:created xsi:type="dcterms:W3CDTF">2014-06-19T15:29:50Z</dcterms:created>
  <dcterms:modified xsi:type="dcterms:W3CDTF">2023-04-25T13:09:36Z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0x010100E92200099A496542A068C53B692DC9D7</vt:lpwstr>
  </property>
</Properties>
</file>