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6"/>
  </p:notesMasterIdLst>
  <p:handoutMasterIdLst>
    <p:handoutMasterId r:id="rId17"/>
  </p:handoutMasterIdLst>
  <p:sldIdLst>
    <p:sldId id="270" r:id="rId5"/>
    <p:sldId id="494" r:id="rId6"/>
    <p:sldId id="501" r:id="rId7"/>
    <p:sldId id="534" r:id="rId8"/>
    <p:sldId id="544" r:id="rId9"/>
    <p:sldId id="548" r:id="rId10"/>
    <p:sldId id="549" r:id="rId11"/>
    <p:sldId id="545" r:id="rId12"/>
    <p:sldId id="547" r:id="rId13"/>
    <p:sldId id="543" r:id="rId14"/>
    <p:sldId id="546" r:id="rId15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0C8F"/>
    <a:srgbClr val="064308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6837" autoAdjust="0"/>
  </p:normalViewPr>
  <p:slideViewPr>
    <p:cSldViewPr snapToObjects="1">
      <p:cViewPr>
        <p:scale>
          <a:sx n="100" d="100"/>
          <a:sy n="100" d="100"/>
        </p:scale>
        <p:origin x="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3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3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975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8628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0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8337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3723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956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2598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4106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operates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Zhao, October 2021 TSAC Review - 18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Zhao, October 2021 TSAC Review - 18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Zhao, October 2021 TSAC Review - 18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Zhao, October 2021 TSAC Review - 18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6" r:id="rId4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524000" y="4643438"/>
            <a:ext cx="60960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Shriraj Kunjir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Radio Frequency Controls Engineer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895600"/>
            <a:ext cx="9001124" cy="911935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EPICS IOC On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SoC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FPGA based LLRF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Controllers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600" y="1001619"/>
            <a:ext cx="8966200" cy="691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178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Increase in total number of IOC servers under management</a:t>
            </a:r>
            <a:r>
              <a:rPr kumimoji="0" lang="en-US" sz="2200" b="0" i="0" u="none" strike="noStrike" kern="0" cap="none" spc="0" normalizeH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.</a:t>
            </a:r>
            <a:endParaRPr lang="en-US" sz="2200" kern="0" dirty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Maintenance of spares</a:t>
            </a:r>
            <a:r>
              <a:rPr lang="en-US" sz="22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.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Keep up-to-date with latest packages/versions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</a:t>
            </a:r>
            <a:endParaRPr lang="en-US" sz="2200" kern="0" noProof="0" dirty="0" smtClean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Central configuration management system (Puppet) not supported for </a:t>
            </a:r>
            <a:r>
              <a:rPr lang="en-US" sz="2000" kern="0" noProof="0" dirty="0" err="1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Debian</a:t>
            </a: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 on Arm 64-bit architecture yet. 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Hopefully that changes in the future.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Develop alternate mechanism in the meanwhile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</a:t>
            </a:r>
            <a:endParaRPr lang="en-US" sz="2200" kern="0" dirty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Define network/system architecture with all stakeholders (controls group, business IT, system administrator).</a:t>
            </a: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Determine Arm </a:t>
            </a:r>
            <a:r>
              <a:rPr lang="en-US" sz="2000" kern="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64-bit architecture 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support for all </a:t>
            </a:r>
            <a:r>
              <a:rPr lang="en-US" sz="2000" kern="0" dirty="0" err="1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Debian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 packages currently installed on IOC virtual machines</a:t>
            </a:r>
            <a:r>
              <a:rPr lang="en-US" sz="22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. </a:t>
            </a:r>
            <a:endParaRPr lang="en-US" sz="2200" kern="0" noProof="0" dirty="0" smtClean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L="211709" lvl="1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defRPr/>
            </a:pPr>
            <a:endParaRPr lang="en-US" sz="2000" kern="0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endParaRPr lang="en-US" sz="2000" kern="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endParaRPr lang="en-US" sz="2200" kern="0" dirty="0" smtClean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endParaRPr lang="en-US" kern="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r>
              <a:rPr lang="en-US" dirty="0" smtClean="0"/>
              <a:t> </a:t>
            </a:r>
            <a:endParaRPr lang="en-US" dirty="0"/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363359" marR="0" lvl="1" indent="-151650" algn="l" defTabSz="803293" rtl="0" eaLnBrk="1" fontAlgn="base" latinLnBrk="0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601" y="1001618"/>
            <a:ext cx="8966200" cy="289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Proof of concept has been demonstrated</a:t>
            </a: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.</a:t>
            </a: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Future work involves addressing challenges and taking advantage of interrupt and DMA support.</a:t>
            </a:r>
            <a:endParaRPr lang="en-US" sz="2000" kern="0" noProof="0" dirty="0" smtClean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More discussions need to be done to determine maintenance of the </a:t>
            </a: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LLRF </a:t>
            </a: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controllers running IOCs</a:t>
            </a: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.</a:t>
            </a:r>
            <a:endParaRPr lang="en-US" sz="2000" kern="0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363359" marR="0" lvl="1" indent="-151650" algn="l" defTabSz="803293" rtl="0" eaLnBrk="1" fontAlgn="base" latinLnBrk="0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7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 smtClean="0"/>
              <a:t>LLRF </a:t>
            </a:r>
            <a:r>
              <a:rPr lang="en-US" sz="2000" dirty="0"/>
              <a:t>Controller</a:t>
            </a:r>
          </a:p>
          <a:p>
            <a:pPr lvl="0">
              <a:defRPr/>
            </a:pPr>
            <a:r>
              <a:rPr lang="en-US" sz="2000" dirty="0"/>
              <a:t>LLRF Controller </a:t>
            </a:r>
            <a:r>
              <a:rPr lang="en-US" sz="2000" dirty="0" err="1" smtClean="0"/>
              <a:t>SoC</a:t>
            </a:r>
            <a:r>
              <a:rPr lang="en-US" sz="2000" dirty="0" smtClean="0"/>
              <a:t> FPGA</a:t>
            </a:r>
            <a:endParaRPr lang="en-US" sz="2000" dirty="0"/>
          </a:p>
          <a:p>
            <a:pPr lvl="0">
              <a:defRPr/>
            </a:pPr>
            <a:r>
              <a:rPr lang="en-US" sz="2000" dirty="0"/>
              <a:t>EPICS IOC Implementation</a:t>
            </a:r>
          </a:p>
          <a:p>
            <a:pPr lvl="0">
              <a:defRPr/>
            </a:pPr>
            <a:r>
              <a:rPr lang="en-US" sz="2000" dirty="0" smtClean="0"/>
              <a:t>Test</a:t>
            </a:r>
            <a:endParaRPr lang="en-US" sz="2000" dirty="0"/>
          </a:p>
          <a:p>
            <a:pPr lvl="0">
              <a:defRPr/>
            </a:pPr>
            <a:r>
              <a:rPr lang="en-US" sz="2000" dirty="0"/>
              <a:t>Advantages</a:t>
            </a:r>
          </a:p>
          <a:p>
            <a:pPr lvl="0">
              <a:defRPr/>
            </a:pPr>
            <a:r>
              <a:rPr lang="en-US" sz="2000" dirty="0"/>
              <a:t>Challenges</a:t>
            </a:r>
          </a:p>
          <a:p>
            <a:pPr lvl="0">
              <a:defRPr/>
            </a:pPr>
            <a:r>
              <a:rPr lang="en-US" sz="2000" dirty="0"/>
              <a:t>Summary</a:t>
            </a: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</a:t>
            </a:r>
            <a:r>
              <a:rPr lang="en-US" dirty="0" smtClean="0"/>
              <a:t>April 2023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3581100"/>
          </a:xfrm>
        </p:spPr>
        <p:txBody>
          <a:bodyPr/>
          <a:lstStyle/>
          <a:p>
            <a:pPr lvl="0">
              <a:defRPr/>
            </a:pPr>
            <a:r>
              <a:rPr lang="en-US" sz="2000" dirty="0"/>
              <a:t>Designed and developed for </a:t>
            </a:r>
          </a:p>
          <a:p>
            <a:pPr lvl="1"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Future FRIB </a:t>
            </a:r>
            <a:r>
              <a:rPr lang="en-US" sz="1800" dirty="0">
                <a:solidFill>
                  <a:prstClr val="black"/>
                </a:solidFill>
              </a:rPr>
              <a:t>644 MHz </a:t>
            </a:r>
            <a:r>
              <a:rPr lang="en-US" sz="1800" dirty="0" smtClean="0">
                <a:solidFill>
                  <a:prstClr val="black"/>
                </a:solidFill>
              </a:rPr>
              <a:t>upgrade cavity</a:t>
            </a:r>
            <a:endParaRPr lang="en-US" sz="1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800" dirty="0">
                <a:ea typeface="ＭＳ Ｐゴシック" pitchFamily="-65" charset="-128"/>
              </a:rPr>
              <a:t>MSU ultra-fast electron microscopy UEM 1 GHz</a:t>
            </a:r>
            <a:r>
              <a:rPr lang="en-US" sz="1800" dirty="0">
                <a:solidFill>
                  <a:srgbClr val="064308"/>
                </a:solidFill>
                <a:ea typeface="ＭＳ Ｐゴシック" pitchFamily="-65" charset="-128"/>
              </a:rPr>
              <a:t> </a:t>
            </a:r>
            <a:r>
              <a:rPr lang="en-US" sz="1800" dirty="0" smtClean="0">
                <a:solidFill>
                  <a:srgbClr val="064308"/>
                </a:solidFill>
                <a:ea typeface="ＭＳ Ｐゴシック" pitchFamily="-65" charset="-128"/>
              </a:rPr>
              <a:t>cavity</a:t>
            </a:r>
            <a:endParaRPr lang="en-US" sz="1800" dirty="0">
              <a:solidFill>
                <a:srgbClr val="064308"/>
              </a:solidFill>
              <a:ea typeface="ＭＳ Ｐゴシック" pitchFamily="-65" charset="-128"/>
            </a:endParaRPr>
          </a:p>
          <a:p>
            <a:pPr lvl="0">
              <a:defRPr/>
            </a:pPr>
            <a:r>
              <a:rPr lang="en-US" sz="2000" dirty="0"/>
              <a:t>Currently installed and operational </a:t>
            </a:r>
            <a:r>
              <a:rPr lang="en-US" sz="2000" dirty="0" smtClean="0"/>
              <a:t>at </a:t>
            </a:r>
            <a:r>
              <a:rPr lang="en-US" sz="2000" dirty="0"/>
              <a:t>MSU UEM lab.</a:t>
            </a:r>
          </a:p>
          <a:p>
            <a:pPr lvl="0">
              <a:defRPr/>
            </a:pPr>
            <a:r>
              <a:rPr lang="en-US" sz="2000" dirty="0"/>
              <a:t>Specs - 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</a:rPr>
              <a:t>1x Xilinx FPGA board </a:t>
            </a:r>
            <a:r>
              <a:rPr lang="en-US" sz="1800" dirty="0">
                <a:solidFill>
                  <a:srgbClr val="FF0000"/>
                </a:solidFill>
              </a:rPr>
              <a:t>(1)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</a:rPr>
              <a:t>1x RF front-end board </a:t>
            </a:r>
            <a:r>
              <a:rPr lang="en-US" sz="1800" dirty="0">
                <a:solidFill>
                  <a:srgbClr val="FF0000"/>
                </a:solidFill>
              </a:rPr>
              <a:t>(2)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</a:rPr>
              <a:t>1x 500 GB solid-state drive </a:t>
            </a:r>
            <a:r>
              <a:rPr lang="en-US" sz="1800" dirty="0">
                <a:solidFill>
                  <a:srgbClr val="FF0000"/>
                </a:solidFill>
              </a:rPr>
              <a:t>(3)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</a:rPr>
              <a:t>1x </a:t>
            </a:r>
            <a:r>
              <a:rPr lang="en-US" sz="1800" dirty="0" smtClean="0">
                <a:solidFill>
                  <a:prstClr val="black"/>
                </a:solidFill>
              </a:rPr>
              <a:t>1U Power supply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>
                <a:solidFill>
                  <a:srgbClr val="FF0000"/>
                </a:solidFill>
              </a:rPr>
              <a:t>4)</a:t>
            </a:r>
            <a:endParaRPr lang="en-US" sz="1800" dirty="0">
              <a:solidFill>
                <a:srgbClr val="064308"/>
              </a:solidFill>
              <a:ea typeface="ＭＳ Ｐゴシック" pitchFamily="-65" charset="-128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</a:t>
            </a:r>
            <a:r>
              <a:rPr lang="en-US" dirty="0"/>
              <a:t>Controller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58" y="2667000"/>
            <a:ext cx="5183942" cy="3166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3733800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8480" y="4298651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126" y="3566252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4165541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34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Controller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601" y="985576"/>
            <a:ext cx="6339301" cy="602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baseline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Specs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 -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Arm Cortex </a:t>
            </a:r>
            <a:r>
              <a:rPr lang="en-US" sz="2000" kern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A53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Quad-core processor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ARM v8 architecture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Total CPU frequency 1.2 </a:t>
            </a: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GHz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4 GB RAM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err="1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Debian</a:t>
            </a: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 11 Bullseye </a:t>
            </a:r>
            <a:endParaRPr lang="en-US" kern="0" dirty="0">
              <a:solidFill>
                <a:prstClr val="black"/>
              </a:solidFill>
              <a:latin typeface="Arial" charset="0"/>
              <a:ea typeface="ヒラギノ角ゴ Pro W3" pitchFamily="-111" charset="-128"/>
            </a:endParaRP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Arm Cortex </a:t>
            </a:r>
            <a:r>
              <a:rPr lang="en-US" sz="2000" kern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R5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dual-core real-time processing unit 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IO peripherals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err="1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PCIe</a:t>
            </a: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 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Gigabit Ethernet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USB 3.0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SATA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SD</a:t>
            </a:r>
            <a:endParaRPr lang="en-US" kern="0" dirty="0">
              <a:solidFill>
                <a:prstClr val="black"/>
              </a:solidFill>
              <a:latin typeface="Arial" charset="0"/>
              <a:ea typeface="ヒラギノ角ゴ Pro W3" pitchFamily="-111" charset="-128"/>
            </a:endParaRP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FPGA</a:t>
            </a:r>
            <a:endParaRPr lang="en-US" sz="2000" kern="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600k LUTs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2520 DSP slices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24x 16.3 Gb/s Transceivers</a:t>
            </a:r>
          </a:p>
          <a:p>
            <a:pPr marL="591584" lvl="2" indent="-160658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ヒラギノ角ゴ Pro W3" pitchFamily="-111" charset="-128"/>
              </a:rPr>
              <a:t>328 I/O pins </a:t>
            </a:r>
            <a:endParaRPr lang="en-US" kern="0" dirty="0">
              <a:solidFill>
                <a:prstClr val="black"/>
              </a:solidFill>
              <a:latin typeface="Arial" charset="0"/>
              <a:ea typeface="ヒラギノ角ゴ Pro W3" pitchFamily="-111" charset="-128"/>
            </a:endParaRP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endParaRPr lang="en-US" sz="1200" kern="0" dirty="0" smtClean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363359" marR="0" lvl="1" indent="-151650" algn="l" defTabSz="803293" rtl="0" eaLnBrk="1" fontAlgn="base" latinLnBrk="0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89" y="3019736"/>
            <a:ext cx="3725811" cy="30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IOC Implementation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01618"/>
            <a:ext cx="4039080" cy="351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In the current implementation, LLRF controllers communicate with IOC servers over UDP.</a:t>
            </a: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Added latency due to network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traffic.</a:t>
            </a: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baseline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UDP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 connection is unreliable and </a:t>
            </a:r>
            <a:r>
              <a:rPr lang="en-US" sz="2000" kern="0" dirty="0" err="1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lossy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.</a:t>
            </a: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err="1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Asyn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 port driver that uses EPICS timers as its main communication mechanism.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363359" marR="0" lvl="1" indent="-151650" algn="l" defTabSz="803293" rtl="0" eaLnBrk="1" fontAlgn="base" latinLnBrk="0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12473" y="1001618"/>
            <a:ext cx="23874" cy="5165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27713" y="997396"/>
            <a:ext cx="5016287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In the new implementation, there’s no need for UDP since the IOC server runs on the LLRF controller.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Minimum latency since IOC server has access to FPGA registers via Linux </a:t>
            </a:r>
            <a:r>
              <a:rPr lang="en-US" sz="2000" kern="0" dirty="0" err="1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userspace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.</a:t>
            </a: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Asyn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driver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adapted from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softGlue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driver available inside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synApps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.</a:t>
            </a:r>
          </a:p>
          <a:p>
            <a:pPr marL="363359" marR="0" lvl="1" indent="-151650" algn="l" defTabSz="803293" rtl="0" eaLnBrk="1" fontAlgn="base" latinLnBrk="0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945380"/>
            <a:ext cx="3802792" cy="752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832" y="4902815"/>
            <a:ext cx="3276600" cy="8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IOC interface (old)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5576"/>
          <a:stretch/>
        </p:blipFill>
        <p:spPr>
          <a:xfrm>
            <a:off x="609600" y="1112403"/>
            <a:ext cx="2638783" cy="208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322" y="4262466"/>
            <a:ext cx="4229531" cy="17231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234" y="1626428"/>
            <a:ext cx="5458300" cy="92500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25653" y="3198670"/>
            <a:ext cx="1480007" cy="9865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13763" y="3198669"/>
            <a:ext cx="1480009" cy="9865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IOC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4" idx="3"/>
            <a:endCxn id="15" idx="1"/>
          </p:cNvCxnSpPr>
          <p:nvPr/>
        </p:nvCxnSpPr>
        <p:spPr>
          <a:xfrm flipV="1">
            <a:off x="3605660" y="3691964"/>
            <a:ext cx="1208103" cy="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12406" y="3321527"/>
            <a:ext cx="99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UDP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921" y="3248955"/>
            <a:ext cx="1243692" cy="3170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810" y="3236748"/>
            <a:ext cx="1243692" cy="329213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28" idx="0"/>
          </p:cNvCxnSpPr>
          <p:nvPr/>
        </p:nvCxnSpPr>
        <p:spPr>
          <a:xfrm flipH="1">
            <a:off x="2865656" y="2155536"/>
            <a:ext cx="8071" cy="1081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0"/>
          </p:cNvCxnSpPr>
          <p:nvPr/>
        </p:nvCxnSpPr>
        <p:spPr>
          <a:xfrm>
            <a:off x="5257800" y="1990677"/>
            <a:ext cx="295967" cy="1258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421709" y="1835327"/>
            <a:ext cx="171121" cy="1401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658470" y="1978686"/>
            <a:ext cx="41106" cy="1246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883144" y="1755962"/>
            <a:ext cx="146056" cy="1468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49942" y="1855641"/>
            <a:ext cx="235073" cy="1393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524000" y="3498228"/>
            <a:ext cx="781342" cy="27094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9189" y="3669437"/>
            <a:ext cx="163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Array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IOC interface (new)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10447"/>
            <a:ext cx="3237931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64" y="1341754"/>
            <a:ext cx="2424334" cy="1689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2" y="1017980"/>
            <a:ext cx="2268083" cy="2198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293" y="5468082"/>
            <a:ext cx="6372774" cy="270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986" y="3503880"/>
            <a:ext cx="1752600" cy="51870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24664" y="3268903"/>
            <a:ext cx="2990336" cy="12436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00689" y="3829539"/>
            <a:ext cx="1829930" cy="45888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Linux (IOC)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35157" y="3777767"/>
            <a:ext cx="1400765" cy="58237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FPGA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6432" y="3373568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SoC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00689" y="2057400"/>
            <a:ext cx="161711" cy="1905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114800" y="1905000"/>
            <a:ext cx="2819400" cy="2057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96784" y="4022587"/>
            <a:ext cx="259136" cy="16841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flipV="1">
            <a:off x="2057400" y="4106794"/>
            <a:ext cx="1839384" cy="25158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390" y="4191000"/>
            <a:ext cx="163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Device address space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049184" y="4259194"/>
            <a:ext cx="704048" cy="115100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Test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1601" y="1001618"/>
            <a:ext cx="3555999" cy="575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LLRF </a:t>
            </a: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controller on test network.</a:t>
            </a: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Work in progress to add more PVs,</a:t>
            </a:r>
            <a:r>
              <a:rPr lang="en-US" sz="2000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OPI pages, archiver support and features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. </a:t>
            </a: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25 CS-Studio screens connected to IOC.</a:t>
            </a: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CPU load - ~ 0.02%</a:t>
            </a: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Memory utilization - ~ 0.03% </a:t>
            </a: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350 PVs connected.</a:t>
            </a:r>
            <a:endParaRPr lang="en-US" sz="2000" kern="0" dirty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R="0" lvl="0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lang="en-US" sz="2200" kern="0" dirty="0" smtClean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R="0" lvl="0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363359" marR="0" lvl="1" indent="-151650" algn="l" defTabSz="803293" rtl="0" eaLnBrk="1" fontAlgn="base" latinLnBrk="0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08" y="1409381"/>
            <a:ext cx="5703263" cy="43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0" y="318091"/>
            <a:ext cx="9144000" cy="478624"/>
          </a:xfrm>
        </p:spPr>
        <p:txBody>
          <a:bodyPr/>
          <a:lstStyle/>
          <a:p>
            <a:r>
              <a:rPr lang="en-US" dirty="0"/>
              <a:t>Advantages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S. Kunjir, April 2023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2700" y="1001618"/>
            <a:ext cx="9169400" cy="440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Useful in lab environments where it is difficult to have a standalone IOC server.</a:t>
            </a: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kern="0" noProof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Targeted maintenance.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Reduce risk of affecting other devices and IOCs.</a:t>
            </a:r>
            <a:endParaRPr lang="en-US" sz="1600" kern="0" noProof="0" dirty="0" smtClean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L="180178" marR="0" lvl="0" indent="-180178" algn="l" defTabSz="803293" rtl="0" eaLnBrk="1" fontAlgn="base" latinLnBrk="0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Distributed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computing.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Split hardware computing resources.</a:t>
            </a:r>
            <a:endParaRPr lang="en-US" sz="1600" kern="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Direct Memory Access (DMA) support </a:t>
            </a: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for fast data capture and plotting.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/>
              <a:t>Gives </a:t>
            </a:r>
            <a:r>
              <a:rPr lang="en-US" sz="1600" dirty="0"/>
              <a:t>hardware-level access to data and allows for </a:t>
            </a:r>
            <a:r>
              <a:rPr lang="en-US" sz="1600" dirty="0" smtClean="0"/>
              <a:t>interrupts </a:t>
            </a:r>
            <a:r>
              <a:rPr lang="en-US" sz="1600" dirty="0"/>
              <a:t>to the </a:t>
            </a:r>
            <a:r>
              <a:rPr lang="en-US" sz="1600" dirty="0" smtClean="0"/>
              <a:t>IOC </a:t>
            </a:r>
            <a:r>
              <a:rPr lang="en-US" sz="1600" dirty="0"/>
              <a:t>from the </a:t>
            </a:r>
            <a:r>
              <a:rPr lang="en-US" sz="1600" dirty="0" smtClean="0"/>
              <a:t>FPGA</a:t>
            </a:r>
            <a:r>
              <a:rPr lang="en-US" sz="16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</a:t>
            </a:r>
            <a:endParaRPr lang="en-US" sz="1600" kern="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Reduction in network traffic.</a:t>
            </a:r>
            <a:endParaRPr lang="en-US" kern="0" dirty="0">
              <a:solidFill>
                <a:srgbClr val="064308"/>
              </a:solidFill>
              <a:latin typeface="Arial" charset="0"/>
              <a:ea typeface="ＭＳ Ｐゴシック" pitchFamily="-65" charset="-128"/>
            </a:endParaRP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Eliminating unreliable UDP connection frees up network </a:t>
            </a:r>
            <a:r>
              <a:rPr lang="en-US" sz="16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resources.</a:t>
            </a:r>
            <a:endParaRPr lang="en-US" sz="1600" kern="0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Reliable TCP connection.</a:t>
            </a: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Reliable fault tolerant fallback scenarios for boot mechanism.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Supports multiple fallback boot image files in case of primary boot image corruption.</a:t>
            </a:r>
          </a:p>
          <a:p>
            <a:pPr marL="180178" lvl="0" indent="-180178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Sufficient local storage for log files and data in case of remote archiver failure.</a:t>
            </a:r>
            <a:endParaRPr lang="en-US" kern="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F044FC048D2448E21784A0F89AD3E" ma:contentTypeVersion="1" ma:contentTypeDescription="Create a new document." ma:contentTypeScope="" ma:versionID="6bd3f175024ec479a81ee605611b9366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f60cd278163be22b88cf3d923af6c877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584F29-89FA-4412-95F1-0A6C72853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54381</TotalTime>
  <Words>673</Words>
  <Application>Microsoft Office PowerPoint</Application>
  <PresentationFormat>On-screen Show (4:3)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EPICS IOC On SoC FPGA based LLRF Controllers</vt:lpstr>
      <vt:lpstr>Outline</vt:lpstr>
      <vt:lpstr>LLRF Controller</vt:lpstr>
      <vt:lpstr>LLRF Controller SoC</vt:lpstr>
      <vt:lpstr>EPICS IOC Implementation</vt:lpstr>
      <vt:lpstr>FPGA – IOC interface (old)</vt:lpstr>
      <vt:lpstr>FPGA – IOC interface (new)</vt:lpstr>
      <vt:lpstr>Test</vt:lpstr>
      <vt:lpstr>Advantages</vt:lpstr>
      <vt:lpstr>Challenges</vt:lpstr>
      <vt:lpstr>Summary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EPICS IOC On SoC FPGA based LLRF Controllers</dc:title>
  <dc:creator>kunjir@frib.msu.edu</dc:creator>
  <cp:lastModifiedBy>Shriraj Kunjir</cp:lastModifiedBy>
  <cp:revision>439</cp:revision>
  <cp:lastPrinted>2013-06-17T20:20:32Z</cp:lastPrinted>
  <dcterms:created xsi:type="dcterms:W3CDTF">2014-10-10T17:49:08Z</dcterms:created>
  <dcterms:modified xsi:type="dcterms:W3CDTF">2023-04-23T01:37:34Z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0x010100C7FF044FC048D2448E21784A0F89AD3E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12600</vt:r8>
  </property>
</Properties>
</file>