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Arial Narrow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ato-regular.fntdata"/><Relationship Id="rId21" Type="http://schemas.openxmlformats.org/officeDocument/2006/relationships/slide" Target="slides/slide16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8bc3b3178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38bc3b3178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38bc3b3178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238bc3b3178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8bc3b3178_1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38bc3b3178_1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8bc3b3178_1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38bc3b3178_1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8bc3b3178_1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38bc3b3178_1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8bc3b3178_1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38bc3b3178_1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38bc3b3178_1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38bc3b3178_1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8bc3b317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38bc3b317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7273ad813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37273ad813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273ad813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37273ad813_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8bc3b3178_1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38bc3b3178_1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38bc3b3178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38bc3b3178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7273ad813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37273ad813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38bc3b3178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38bc3b3178_1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95543" y="630892"/>
            <a:ext cx="72324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1"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826453" y="2482831"/>
            <a:ext cx="2601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2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10290758" y="2936201"/>
            <a:ext cx="11372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b="0" sz="22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3" type="body"/>
          </p:nvPr>
        </p:nvSpPr>
        <p:spPr>
          <a:xfrm>
            <a:off x="8417386" y="3295496"/>
            <a:ext cx="301063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b="0" sz="22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4" type="body"/>
          </p:nvPr>
        </p:nvSpPr>
        <p:spPr>
          <a:xfrm>
            <a:off x="10802337" y="3849540"/>
            <a:ext cx="62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-21357" l="0" r="7544" t="-1"/>
          <a:stretch/>
        </p:blipFill>
        <p:spPr>
          <a:xfrm>
            <a:off x="9935403" y="5927248"/>
            <a:ext cx="1723607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00_2016_ALS_WHITE_SIgnature_RGB_ELCTRONIC copy.png" id="20" name="Google Shape;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8897" y="5647848"/>
            <a:ext cx="155050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_BL_Alt_Stack_Tile-rev.png" id="21" name="Google Shape;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7807" y="5670714"/>
            <a:ext cx="1831815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No Logo Watermark">
  <p:cSld name="Comparison - No Logo Watermark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499274" y="1545336"/>
            <a:ext cx="5498301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499274" y="2232660"/>
            <a:ext cx="5498301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3" type="body"/>
          </p:nvPr>
        </p:nvSpPr>
        <p:spPr>
          <a:xfrm>
            <a:off x="6172200" y="1545336"/>
            <a:ext cx="5524266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1"/>
          <p:cNvSpPr txBox="1"/>
          <p:nvPr>
            <p:ph idx="4" type="body"/>
          </p:nvPr>
        </p:nvSpPr>
        <p:spPr>
          <a:xfrm>
            <a:off x="6172200" y="2232660"/>
            <a:ext cx="5524266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1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" name="Google Shape;107;p11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8" name="Google Shape;108;p11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09" name="Google Shape;109;p11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10" name="Google Shape;110;p11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11" name="Google Shape;111;p1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2" name="Google Shape;11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" name="Google Shape;117;p12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8" name="Google Shape;118;p12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19" name="Google Shape;119;p12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20" name="Google Shape;120;p12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21" name="Google Shape;121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2" name="Google Shape;12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No Logo Watermark">
  <p:cSld name="Title Only - No Logo Watermar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499274" y="245807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" name="Google Shape;127;p13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8" name="Google Shape;128;p13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29" name="Google Shape;129;p13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30" name="Google Shape;130;p13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31" name="Google Shape;131;p1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2" name="Google Shape;13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">
  <p:cSld name="No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" name="Google Shape;136;p14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7" name="Google Shape;137;p14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38" name="Google Shape;138;p14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39" name="Google Shape;139;p14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40" name="Google Shape;140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1" name="Google Shape;14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- No Logo Watermark">
  <p:cSld name="No Title - No Logo Watermar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" name="Google Shape;145;p15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6" name="Google Shape;146;p15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47" name="Google Shape;147;p15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48" name="Google Shape;148;p15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49" name="Google Shape;149;p1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0" name="Google Shape;15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99274" y="1545336"/>
            <a:ext cx="11197192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" name="Google Shape;27;p3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" name="Google Shape;28;p3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30" name="Google Shape;30;p3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31" name="Google Shape;31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Google Shape;3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No Logo Watermark">
  <p:cSld name="Title and Content - No Logo Watermar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99274" y="1545336"/>
            <a:ext cx="11197192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" name="Google Shape;38;p4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" name="Google Shape;39;p4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41" name="Google Shape;41;p4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42" name="Google Shape;42;p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3" name="Google Shape;4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935295" y="2213396"/>
            <a:ext cx="7294306" cy="1672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" name="Google Shape;46;p5"/>
          <p:cNvCxnSpPr/>
          <p:nvPr/>
        </p:nvCxnSpPr>
        <p:spPr>
          <a:xfrm flipH="1" rot="10800000">
            <a:off x="0" y="4038600"/>
            <a:ext cx="8229601" cy="19665"/>
          </a:xfrm>
          <a:prstGeom prst="straightConnector1">
            <a:avLst/>
          </a:prstGeom>
          <a:noFill/>
          <a:ln cap="flat" cmpd="sng" w="76200">
            <a:solidFill>
              <a:srgbClr val="BAE5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99274" y="1545336"/>
            <a:ext cx="5498301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99274" y="2232660"/>
            <a:ext cx="5498301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6172200" y="1545336"/>
            <a:ext cx="5524266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6172200" y="2232660"/>
            <a:ext cx="5524266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6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6" name="Google Shape;56;p6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57" name="Google Shape;57;p6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58" name="Google Shape;58;p6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59" name="Google Shape;59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" name="Google Shape;6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"/>
          <p:cNvSpPr/>
          <p:nvPr>
            <p:ph idx="2" type="pic"/>
          </p:nvPr>
        </p:nvSpPr>
        <p:spPr>
          <a:xfrm>
            <a:off x="6174858" y="1545335"/>
            <a:ext cx="552160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3" type="body"/>
          </p:nvPr>
        </p:nvSpPr>
        <p:spPr>
          <a:xfrm>
            <a:off x="6174859" y="5722938"/>
            <a:ext cx="5521607" cy="594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" name="Google Shape;68;p7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9" name="Google Shape;69;p7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70" name="Google Shape;70;p7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71" name="Google Shape;71;p7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72" name="Google Shape;72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3" name="Google Shape;7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ly">
  <p:cSld name="Blank - complete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Content">
  <p:cSld name="Side-by-Side Content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6172200" y="1545336"/>
            <a:ext cx="552426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" name="Google Shape;81;p9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2" name="Google Shape;82;p9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83" name="Google Shape;83;p9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84" name="Google Shape;84;p9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85" name="Google Shape;85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Google Shape;8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Content - No Logo Watermark">
  <p:cSld name="Side-by-Side Content - No Logo Watermar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2" type="body"/>
          </p:nvPr>
        </p:nvSpPr>
        <p:spPr>
          <a:xfrm>
            <a:off x="6172200" y="1545336"/>
            <a:ext cx="552426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" name="Google Shape;93;p10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4" name="Google Shape;94;p10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95" name="Google Shape;95;p10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96" name="Google Shape;96;p10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97" name="Google Shape;97;p1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9274" y="245807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9274" y="1546860"/>
            <a:ext cx="11197192" cy="4630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dico.cern.ch/event/1173788/contributions/5049297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2595343" y="630892"/>
            <a:ext cx="72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/>
              <a:t>ALS control system status </a:t>
            </a:r>
            <a:r>
              <a:rPr lang="en-US"/>
              <a:t>report</a:t>
            </a:r>
            <a:endParaRPr/>
          </a:p>
        </p:txBody>
      </p:sp>
      <p:sp>
        <p:nvSpPr>
          <p:cNvPr id="156" name="Google Shape;156;p16"/>
          <p:cNvSpPr txBox="1"/>
          <p:nvPr>
            <p:ph type="ctrTitle"/>
          </p:nvPr>
        </p:nvSpPr>
        <p:spPr>
          <a:xfrm>
            <a:off x="7548350" y="2916900"/>
            <a:ext cx="46437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 sz="2400"/>
              <a:t>ALS controls and IT team: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 sz="2400"/>
              <a:t>G. Portmann, M. Dach, T. Ford,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 sz="2400"/>
              <a:t>S. Schofield, H. Huang, R. Lellinger,</a:t>
            </a:r>
            <a:br>
              <a:rPr lang="en-US" sz="2400"/>
            </a:br>
            <a:r>
              <a:rPr lang="en-US" sz="2400"/>
              <a:t>J. Jed, C. Lam</a:t>
            </a:r>
            <a:endParaRPr sz="2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 sz="2400"/>
              <a:t>  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EPICS services and tools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Channel finder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Archiver appliance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PV Web Socket (used by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PV Info</a:t>
            </a:r>
            <a:r>
              <a:rPr lang="en-US"/>
              <a:t> web application)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Legacy Alarm Handler (will be </a:t>
            </a:r>
            <a:r>
              <a:rPr lang="en-US"/>
              <a:t>decommissioned)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New Alarm Handler and Alarm Logger (job in progress)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Name server (with channel finder </a:t>
            </a:r>
            <a:r>
              <a:rPr lang="en-US"/>
              <a:t>connectivity</a:t>
            </a:r>
            <a:r>
              <a:rPr lang="en-US"/>
              <a:t>) (planned)</a:t>
            </a:r>
            <a:endParaRPr/>
          </a:p>
        </p:txBody>
      </p:sp>
      <p:sp>
        <p:nvSpPr>
          <p:cNvPr id="350" name="Google Shape;350;p25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software</a:t>
            </a:r>
            <a:endParaRPr/>
          </a:p>
        </p:txBody>
      </p:sp>
      <p:sp>
        <p:nvSpPr>
          <p:cNvPr id="351" name="Google Shape;351;p25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52" name="Google Shape;352;p25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>
            <p:ph idx="1" type="body"/>
          </p:nvPr>
        </p:nvSpPr>
        <p:spPr>
          <a:xfrm>
            <a:off x="7304775" y="323100"/>
            <a:ext cx="4649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Channel finder use case</a:t>
            </a:r>
            <a:endParaRPr/>
          </a:p>
        </p:txBody>
      </p:sp>
      <p:sp>
        <p:nvSpPr>
          <p:cNvPr id="358" name="Google Shape;358;p26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software</a:t>
            </a:r>
            <a:endParaRPr/>
          </a:p>
        </p:txBody>
      </p:sp>
      <p:sp>
        <p:nvSpPr>
          <p:cNvPr id="359" name="Google Shape;359;p26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60" name="Google Shape;360;p26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26"/>
          <p:cNvSpPr/>
          <p:nvPr/>
        </p:nvSpPr>
        <p:spPr>
          <a:xfrm>
            <a:off x="499275" y="1675050"/>
            <a:ext cx="2344200" cy="822300"/>
          </a:xfrm>
          <a:prstGeom prst="rect">
            <a:avLst/>
          </a:prstGeom>
          <a:solidFill>
            <a:srgbClr val="BAE5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EPICS IOC</a:t>
            </a:r>
            <a:endParaRPr sz="2400"/>
          </a:p>
        </p:txBody>
      </p:sp>
      <p:sp>
        <p:nvSpPr>
          <p:cNvPr id="362" name="Google Shape;362;p26"/>
          <p:cNvSpPr/>
          <p:nvPr/>
        </p:nvSpPr>
        <p:spPr>
          <a:xfrm>
            <a:off x="4385475" y="1675050"/>
            <a:ext cx="2344200" cy="822300"/>
          </a:xfrm>
          <a:prstGeom prst="rect">
            <a:avLst/>
          </a:prstGeom>
          <a:solidFill>
            <a:srgbClr val="BAE5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Channel Finder</a:t>
            </a:r>
            <a:endParaRPr sz="2400"/>
          </a:p>
        </p:txBody>
      </p:sp>
      <p:sp>
        <p:nvSpPr>
          <p:cNvPr id="363" name="Google Shape;363;p26"/>
          <p:cNvSpPr/>
          <p:nvPr/>
        </p:nvSpPr>
        <p:spPr>
          <a:xfrm>
            <a:off x="9414675" y="1675050"/>
            <a:ext cx="2344200" cy="822300"/>
          </a:xfrm>
          <a:prstGeom prst="rect">
            <a:avLst/>
          </a:prstGeom>
          <a:solidFill>
            <a:srgbClr val="BAE5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Archiver </a:t>
            </a:r>
            <a:r>
              <a:rPr lang="en-US" sz="2400"/>
              <a:t>Appliance</a:t>
            </a:r>
            <a:endParaRPr sz="2400"/>
          </a:p>
        </p:txBody>
      </p:sp>
      <p:cxnSp>
        <p:nvCxnSpPr>
          <p:cNvPr id="364" name="Google Shape;364;p26"/>
          <p:cNvCxnSpPr>
            <a:stCxn id="361" idx="3"/>
            <a:endCxn id="362" idx="1"/>
          </p:cNvCxnSpPr>
          <p:nvPr/>
        </p:nvCxnSpPr>
        <p:spPr>
          <a:xfrm>
            <a:off x="2843475" y="2086200"/>
            <a:ext cx="15420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5" name="Google Shape;365;p26"/>
          <p:cNvCxnSpPr>
            <a:stCxn id="362" idx="3"/>
            <a:endCxn id="363" idx="1"/>
          </p:cNvCxnSpPr>
          <p:nvPr/>
        </p:nvCxnSpPr>
        <p:spPr>
          <a:xfrm>
            <a:off x="6729675" y="2086200"/>
            <a:ext cx="26850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Google Shape;366;p26"/>
          <p:cNvSpPr txBox="1"/>
          <p:nvPr/>
        </p:nvSpPr>
        <p:spPr>
          <a:xfrm>
            <a:off x="6984075" y="1532100"/>
            <a:ext cx="197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python script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6"/>
          <p:cNvSpPr/>
          <p:nvPr/>
        </p:nvSpPr>
        <p:spPr>
          <a:xfrm>
            <a:off x="499275" y="3183300"/>
            <a:ext cx="7220700" cy="2967000"/>
          </a:xfrm>
          <a:prstGeom prst="wedgeRoundRectCallout">
            <a:avLst>
              <a:gd fmla="val -27273" name="adj1"/>
              <a:gd fmla="val -7382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record(stringin, "$(IOCNAME):STARTTOD")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{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field(DESC, "Time and date of startup")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field(DTYP, "Soft Timestamp")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field(INP, "@%m/%d/%Y %H:%M:%S")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</a:t>
            </a:r>
            <a:r>
              <a:rPr b="1" lang="en-US" sz="2400"/>
              <a:t>info(archive,"VerySlow")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}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/>
          <p:nvPr>
            <p:ph idx="1" type="body"/>
          </p:nvPr>
        </p:nvSpPr>
        <p:spPr>
          <a:xfrm>
            <a:off x="7304775" y="323100"/>
            <a:ext cx="4649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Channel finder use case</a:t>
            </a:r>
            <a:endParaRPr/>
          </a:p>
        </p:txBody>
      </p:sp>
      <p:sp>
        <p:nvSpPr>
          <p:cNvPr id="373" name="Google Shape;373;p27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software</a:t>
            </a:r>
            <a:endParaRPr/>
          </a:p>
        </p:txBody>
      </p:sp>
      <p:sp>
        <p:nvSpPr>
          <p:cNvPr id="374" name="Google Shape;374;p27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75" name="Google Shape;375;p27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6" name="Google Shape;3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47725"/>
            <a:ext cx="11836375" cy="33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4085550"/>
            <a:ext cx="11836374" cy="9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Channel finder in ALS contains the </a:t>
            </a:r>
            <a:r>
              <a:rPr lang="en-US"/>
              <a:t>metadata to: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populate the Archiver </a:t>
            </a:r>
            <a:r>
              <a:rPr lang="en-US"/>
              <a:t>Appliance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serve as backend for PV Info web application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auto generated</a:t>
            </a:r>
            <a:r>
              <a:rPr lang="en-US"/>
              <a:t> Phoebus screens for group/</a:t>
            </a:r>
            <a:r>
              <a:rPr lang="en-US"/>
              <a:t>categories</a:t>
            </a:r>
            <a:r>
              <a:rPr lang="en-US"/>
              <a:t>  of PVs (in progress)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to provide the Name Server with </a:t>
            </a:r>
            <a:r>
              <a:rPr lang="en-US"/>
              <a:t>relevant</a:t>
            </a:r>
            <a:r>
              <a:rPr lang="en-US"/>
              <a:t> information (planned)  </a:t>
            </a:r>
            <a:endParaRPr/>
          </a:p>
        </p:txBody>
      </p:sp>
      <p:sp>
        <p:nvSpPr>
          <p:cNvPr id="383" name="Google Shape;383;p28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software</a:t>
            </a:r>
            <a:endParaRPr/>
          </a:p>
        </p:txBody>
      </p:sp>
      <p:sp>
        <p:nvSpPr>
          <p:cNvPr id="384" name="Google Shape;384;p28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85" name="Google Shape;385;p28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28"/>
          <p:cNvSpPr txBox="1"/>
          <p:nvPr>
            <p:ph idx="1" type="body"/>
          </p:nvPr>
        </p:nvSpPr>
        <p:spPr>
          <a:xfrm>
            <a:off x="7304775" y="323100"/>
            <a:ext cx="4649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Channel finder use case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New Network Model was recently introduced in order to: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Increase</a:t>
            </a:r>
            <a:r>
              <a:rPr lang="en-US"/>
              <a:t> the security when connecting to all ALS hosts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Decouple hosts used in operation from the ones used in development</a:t>
            </a:r>
            <a:endParaRPr/>
          </a:p>
        </p:txBody>
      </p:sp>
      <p:sp>
        <p:nvSpPr>
          <p:cNvPr id="392" name="Google Shape;392;p29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New Network Model</a:t>
            </a:r>
            <a:endParaRPr/>
          </a:p>
        </p:txBody>
      </p:sp>
      <p:sp>
        <p:nvSpPr>
          <p:cNvPr id="393" name="Google Shape;393;p29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94" name="Google Shape;394;p29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New Network Model</a:t>
            </a:r>
            <a:endParaRPr/>
          </a:p>
        </p:txBody>
      </p:sp>
      <p:sp>
        <p:nvSpPr>
          <p:cNvPr id="400" name="Google Shape;400;p30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401" name="Google Shape;401;p30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12300" y="1422900"/>
            <a:ext cx="5829300" cy="157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ALS controls subnets</a:t>
            </a:r>
            <a:br>
              <a:rPr b="1" lang="en-US" sz="2400"/>
            </a:br>
            <a:r>
              <a:rPr b="1" lang="en-US" sz="2400"/>
              <a:t> used in operation</a:t>
            </a:r>
            <a:endParaRPr b="1" sz="2400"/>
          </a:p>
        </p:txBody>
      </p:sp>
      <p:sp>
        <p:nvSpPr>
          <p:cNvPr id="403" name="Google Shape;403;p30"/>
          <p:cNvSpPr/>
          <p:nvPr/>
        </p:nvSpPr>
        <p:spPr>
          <a:xfrm>
            <a:off x="812300" y="2999700"/>
            <a:ext cx="5829300" cy="8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DMZ</a:t>
            </a:r>
            <a:endParaRPr b="1" sz="2400"/>
          </a:p>
        </p:txBody>
      </p:sp>
      <p:sp>
        <p:nvSpPr>
          <p:cNvPr id="404" name="Google Shape;404;p30"/>
          <p:cNvSpPr/>
          <p:nvPr/>
        </p:nvSpPr>
        <p:spPr>
          <a:xfrm>
            <a:off x="812300" y="3861300"/>
            <a:ext cx="5829300" cy="157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EPICS read only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development subnets</a:t>
            </a:r>
            <a:endParaRPr b="1" sz="2400"/>
          </a:p>
        </p:txBody>
      </p:sp>
      <p:sp>
        <p:nvSpPr>
          <p:cNvPr id="405" name="Google Shape;405;p30"/>
          <p:cNvSpPr/>
          <p:nvPr/>
        </p:nvSpPr>
        <p:spPr>
          <a:xfrm>
            <a:off x="6641600" y="1422900"/>
            <a:ext cx="1270800" cy="157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DMZ</a:t>
            </a:r>
            <a:endParaRPr b="1" sz="2400"/>
          </a:p>
        </p:txBody>
      </p:sp>
      <p:sp>
        <p:nvSpPr>
          <p:cNvPr id="406" name="Google Shape;406;p30"/>
          <p:cNvSpPr/>
          <p:nvPr/>
        </p:nvSpPr>
        <p:spPr>
          <a:xfrm>
            <a:off x="6641600" y="3861300"/>
            <a:ext cx="1270800" cy="157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DMZ</a:t>
            </a:r>
            <a:endParaRPr b="1" sz="2400"/>
          </a:p>
        </p:txBody>
      </p:sp>
      <p:cxnSp>
        <p:nvCxnSpPr>
          <p:cNvPr id="407" name="Google Shape;407;p30"/>
          <p:cNvCxnSpPr>
            <a:stCxn id="405" idx="3"/>
          </p:cNvCxnSpPr>
          <p:nvPr/>
        </p:nvCxnSpPr>
        <p:spPr>
          <a:xfrm>
            <a:off x="7912400" y="2209650"/>
            <a:ext cx="28440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8" name="Google Shape;408;p30"/>
          <p:cNvSpPr txBox="1"/>
          <p:nvPr/>
        </p:nvSpPr>
        <p:spPr>
          <a:xfrm>
            <a:off x="9187650" y="1185375"/>
            <a:ext cx="251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ssh with 2FA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(VNC clients)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9187650" y="2375025"/>
            <a:ext cx="260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with 2FA (web browsers)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30"/>
          <p:cNvCxnSpPr/>
          <p:nvPr/>
        </p:nvCxnSpPr>
        <p:spPr>
          <a:xfrm>
            <a:off x="7912400" y="4648050"/>
            <a:ext cx="28440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11" name="Google Shape;411;p30"/>
          <p:cNvSpPr txBox="1"/>
          <p:nvPr/>
        </p:nvSpPr>
        <p:spPr>
          <a:xfrm>
            <a:off x="9187650" y="3623775"/>
            <a:ext cx="251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ssh with 2FA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(VNC clients)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0"/>
          <p:cNvSpPr txBox="1"/>
          <p:nvPr/>
        </p:nvSpPr>
        <p:spPr>
          <a:xfrm>
            <a:off x="9187650" y="4813425"/>
            <a:ext cx="260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https with 2FA (web browsers)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Acknowledgement</a:t>
            </a:r>
            <a:endParaRPr/>
          </a:p>
        </p:txBody>
      </p:sp>
      <p:sp>
        <p:nvSpPr>
          <p:cNvPr id="418" name="Google Shape;418;p31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419" name="Google Shape;419;p31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31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ALS-U controls team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Unix team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LBLnet team: networking team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Cyber security team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Physics team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ALS operators</a:t>
            </a:r>
            <a:endParaRPr/>
          </a:p>
          <a:p>
            <a:pPr indent="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many others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499275" y="1164726"/>
            <a:ext cx="105543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 ALS-U </a:t>
            </a:r>
            <a:r>
              <a:rPr lang="en-US"/>
              <a:t>upgrade</a:t>
            </a:r>
            <a:r>
              <a:rPr lang="en-US"/>
              <a:t> project in brief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 ALS Control system 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Infrastructure and architecture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Hardware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Software (</a:t>
            </a:r>
            <a:r>
              <a:rPr lang="en-US"/>
              <a:t>EPICS services and tools)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 New Network Model</a:t>
            </a:r>
            <a:endParaRPr/>
          </a:p>
        </p:txBody>
      </p:sp>
      <p:sp>
        <p:nvSpPr>
          <p:cNvPr id="162" name="Google Shape;162;p17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63" name="Google Shape;163;p17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164" name="Google Shape;164;p17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ALS-U upgrade project</a:t>
            </a:r>
            <a:endParaRPr/>
          </a:p>
        </p:txBody>
      </p:sp>
      <p:sp>
        <p:nvSpPr>
          <p:cNvPr id="170" name="Google Shape;170;p18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141496"/>
            <a:ext cx="10470534" cy="513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178" name="Google Shape;178;p19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55" y="246900"/>
            <a:ext cx="7832496" cy="59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6476700" y="2763625"/>
            <a:ext cx="53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LN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8412425" y="3133350"/>
            <a:ext cx="53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BR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6583625" y="4352550"/>
            <a:ext cx="53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AR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4754825" y="4657350"/>
            <a:ext cx="53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SR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ALS-U upgrade</a:t>
            </a:r>
            <a:br>
              <a:rPr lang="en-US"/>
            </a:br>
            <a:r>
              <a:rPr lang="en-US"/>
              <a:t>project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Extensive use of virtual hosts (</a:t>
            </a:r>
            <a:r>
              <a:rPr lang="en-US"/>
              <a:t>VMWare cluster)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The primary OS is Linux (CentOS 7) 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(migration to Rocky Linux 8 in progress)  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Extensive use of virtual desktops (RealVNC)</a:t>
            </a:r>
            <a:endParaRPr/>
          </a:p>
          <a:p>
            <a:pPr indent="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(the only positive side effect of COVID pandemic)</a:t>
            </a:r>
            <a:endParaRPr/>
          </a:p>
          <a:p>
            <a:pPr indent="-457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ALS control room uses </a:t>
            </a:r>
            <a:r>
              <a:rPr lang="en-US"/>
              <a:t>virtual</a:t>
            </a:r>
            <a:r>
              <a:rPr lang="en-US"/>
              <a:t> </a:t>
            </a:r>
            <a:r>
              <a:rPr lang="en-US"/>
              <a:t>desktops</a:t>
            </a:r>
            <a:r>
              <a:rPr lang="en-US"/>
              <a:t>  </a:t>
            </a:r>
            <a:endParaRPr/>
          </a:p>
          <a:p>
            <a:pPr indent="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infrastructure</a:t>
            </a:r>
            <a:endParaRPr/>
          </a:p>
        </p:txBody>
      </p:sp>
      <p:sp>
        <p:nvSpPr>
          <p:cNvPr id="191" name="Google Shape;191;p20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192" name="Google Shape;192;p20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094700" y="858175"/>
            <a:ext cx="9762600" cy="55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>
            <p:ph type="title"/>
          </p:nvPr>
        </p:nvSpPr>
        <p:spPr>
          <a:xfrm>
            <a:off x="499275" y="944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architecture</a:t>
            </a:r>
            <a:endParaRPr/>
          </a:p>
        </p:txBody>
      </p:sp>
      <p:sp>
        <p:nvSpPr>
          <p:cNvPr id="199" name="Google Shape;199;p21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1" name="Google Shape;201;p21"/>
          <p:cNvCxnSpPr/>
          <p:nvPr/>
        </p:nvCxnSpPr>
        <p:spPr>
          <a:xfrm>
            <a:off x="1580217" y="2230436"/>
            <a:ext cx="8768400" cy="29400"/>
          </a:xfrm>
          <a:prstGeom prst="straightConnector1">
            <a:avLst/>
          </a:prstGeom>
          <a:noFill/>
          <a:ln cap="flat" cmpd="sng" w="9525">
            <a:solidFill>
              <a:srgbClr val="AACD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1"/>
          <p:cNvCxnSpPr/>
          <p:nvPr/>
        </p:nvCxnSpPr>
        <p:spPr>
          <a:xfrm flipH="1" rot="10800000">
            <a:off x="1586224" y="2476512"/>
            <a:ext cx="8755200" cy="11100"/>
          </a:xfrm>
          <a:prstGeom prst="straightConnector1">
            <a:avLst/>
          </a:prstGeom>
          <a:noFill/>
          <a:ln cap="flat" cmpd="sng" w="9525">
            <a:solidFill>
              <a:srgbClr val="BDA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1"/>
          <p:cNvSpPr txBox="1"/>
          <p:nvPr/>
        </p:nvSpPr>
        <p:spPr>
          <a:xfrm>
            <a:off x="2465318" y="1982787"/>
            <a:ext cx="2313600" cy="27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ACD94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AACD94"/>
                </a:solidFill>
                <a:latin typeface="Arial"/>
                <a:ea typeface="Arial"/>
                <a:cs typeface="Arial"/>
                <a:sym typeface="Arial"/>
              </a:rPr>
              <a:t>Fast Orbit Feedback Network</a:t>
            </a:r>
            <a:endParaRPr/>
          </a:p>
        </p:txBody>
      </p:sp>
      <p:cxnSp>
        <p:nvCxnSpPr>
          <p:cNvPr id="204" name="Google Shape;204;p21"/>
          <p:cNvCxnSpPr/>
          <p:nvPr/>
        </p:nvCxnSpPr>
        <p:spPr>
          <a:xfrm>
            <a:off x="2132013" y="1785937"/>
            <a:ext cx="1500" cy="6921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5" name="Google Shape;205;p21"/>
          <p:cNvSpPr txBox="1"/>
          <p:nvPr/>
        </p:nvSpPr>
        <p:spPr>
          <a:xfrm>
            <a:off x="2460827" y="2234882"/>
            <a:ext cx="312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B85B7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9B85B7"/>
                </a:solidFill>
                <a:latin typeface="Arial"/>
                <a:ea typeface="Arial"/>
                <a:cs typeface="Arial"/>
                <a:sym typeface="Arial"/>
              </a:rPr>
              <a:t>Ethernet – pvAccess or Channel Access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2471206" y="1744662"/>
            <a:ext cx="160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Events / Timing Data</a:t>
            </a:r>
            <a:endParaRPr/>
          </a:p>
        </p:txBody>
      </p:sp>
      <p:cxnSp>
        <p:nvCxnSpPr>
          <p:cNvPr id="207" name="Google Shape;207;p21"/>
          <p:cNvCxnSpPr/>
          <p:nvPr/>
        </p:nvCxnSpPr>
        <p:spPr>
          <a:xfrm>
            <a:off x="9747250" y="1757362"/>
            <a:ext cx="12600" cy="7161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8" name="Google Shape;208;p21"/>
          <p:cNvSpPr txBox="1"/>
          <p:nvPr/>
        </p:nvSpPr>
        <p:spPr>
          <a:xfrm>
            <a:off x="1704975" y="3937000"/>
            <a:ext cx="341400" cy="6717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PLC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2052638" y="3937000"/>
            <a:ext cx="341400" cy="6780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350"/>
              <a:buFont typeface="Arial"/>
              <a:buNone/>
            </a:pPr>
            <a:r>
              <a:rPr lang="en-US" sz="10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CNET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72E45"/>
              </a:buClr>
              <a:buSzPts val="1350"/>
              <a:buFont typeface="Arial"/>
              <a:buNone/>
            </a:pPr>
            <a:r>
              <a:t/>
            </a:r>
            <a:endParaRPr sz="10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738438" y="3937000"/>
            <a:ext cx="341400" cy="6717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I /O</a:t>
            </a:r>
            <a:endParaRPr/>
          </a:p>
        </p:txBody>
      </p:sp>
      <p:cxnSp>
        <p:nvCxnSpPr>
          <p:cNvPr id="211" name="Google Shape;211;p21"/>
          <p:cNvCxnSpPr/>
          <p:nvPr/>
        </p:nvCxnSpPr>
        <p:spPr>
          <a:xfrm>
            <a:off x="1866900" y="3676650"/>
            <a:ext cx="0" cy="2493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2" name="Google Shape;212;p21"/>
          <p:cNvCxnSpPr/>
          <p:nvPr/>
        </p:nvCxnSpPr>
        <p:spPr>
          <a:xfrm>
            <a:off x="2197100" y="4605337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3" name="Google Shape;213;p21"/>
          <p:cNvCxnSpPr/>
          <p:nvPr/>
        </p:nvCxnSpPr>
        <p:spPr>
          <a:xfrm>
            <a:off x="1792288" y="4930775"/>
            <a:ext cx="1303200" cy="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1"/>
          <p:cNvSpPr txBox="1"/>
          <p:nvPr/>
        </p:nvSpPr>
        <p:spPr>
          <a:xfrm>
            <a:off x="1423988" y="5221287"/>
            <a:ext cx="7698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Field I/O</a:t>
            </a:r>
            <a:endParaRPr/>
          </a:p>
        </p:txBody>
      </p:sp>
      <p:cxnSp>
        <p:nvCxnSpPr>
          <p:cNvPr id="215" name="Google Shape;215;p21"/>
          <p:cNvCxnSpPr/>
          <p:nvPr/>
        </p:nvCxnSpPr>
        <p:spPr>
          <a:xfrm>
            <a:off x="1827213" y="4900612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6" name="Google Shape;216;p21"/>
          <p:cNvSpPr txBox="1"/>
          <p:nvPr/>
        </p:nvSpPr>
        <p:spPr>
          <a:xfrm>
            <a:off x="2693988" y="5233987"/>
            <a:ext cx="7698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Field I/O</a:t>
            </a:r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>
            <a:off x="3097213" y="4913312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8" name="Google Shape;218;p21"/>
          <p:cNvSpPr txBox="1"/>
          <p:nvPr/>
        </p:nvSpPr>
        <p:spPr>
          <a:xfrm>
            <a:off x="2184400" y="5164137"/>
            <a:ext cx="4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2160"/>
              <a:buFont typeface="Arial"/>
              <a:buNone/>
            </a:pPr>
            <a:r>
              <a:rPr lang="en-US" sz="16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2246842" y="3642221"/>
            <a:ext cx="146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95A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Controls Subnets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3827463" y="3937000"/>
            <a:ext cx="341400" cy="6717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PLC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4175125" y="3937000"/>
            <a:ext cx="341400" cy="6762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350"/>
              <a:buFont typeface="Arial"/>
              <a:buNone/>
            </a:pPr>
            <a:r>
              <a:rPr lang="en-US" sz="10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CNET</a:t>
            </a:r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3987800" y="3700462"/>
            <a:ext cx="1500" cy="2382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3" name="Google Shape;223;p21"/>
          <p:cNvCxnSpPr/>
          <p:nvPr/>
        </p:nvCxnSpPr>
        <p:spPr>
          <a:xfrm>
            <a:off x="4319588" y="4605337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4" name="Google Shape;224;p21"/>
          <p:cNvCxnSpPr/>
          <p:nvPr/>
        </p:nvCxnSpPr>
        <p:spPr>
          <a:xfrm>
            <a:off x="3914775" y="4943475"/>
            <a:ext cx="1292100" cy="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1"/>
          <p:cNvSpPr txBox="1"/>
          <p:nvPr/>
        </p:nvSpPr>
        <p:spPr>
          <a:xfrm>
            <a:off x="3546475" y="5233987"/>
            <a:ext cx="7698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Field I/O</a:t>
            </a:r>
            <a:endParaRPr/>
          </a:p>
        </p:txBody>
      </p:sp>
      <p:cxnSp>
        <p:nvCxnSpPr>
          <p:cNvPr id="226" name="Google Shape;226;p21"/>
          <p:cNvCxnSpPr/>
          <p:nvPr/>
        </p:nvCxnSpPr>
        <p:spPr>
          <a:xfrm>
            <a:off x="3949700" y="4913312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7" name="Google Shape;227;p21"/>
          <p:cNvSpPr txBox="1"/>
          <p:nvPr/>
        </p:nvSpPr>
        <p:spPr>
          <a:xfrm>
            <a:off x="4816475" y="5246687"/>
            <a:ext cx="7698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Field I/O</a:t>
            </a:r>
            <a:endParaRPr/>
          </a:p>
        </p:txBody>
      </p:sp>
      <p:cxnSp>
        <p:nvCxnSpPr>
          <p:cNvPr id="228" name="Google Shape;228;p21"/>
          <p:cNvCxnSpPr/>
          <p:nvPr/>
        </p:nvCxnSpPr>
        <p:spPr>
          <a:xfrm>
            <a:off x="4811713" y="4926012"/>
            <a:ext cx="0" cy="3255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9" name="Google Shape;229;p21"/>
          <p:cNvSpPr txBox="1"/>
          <p:nvPr/>
        </p:nvSpPr>
        <p:spPr>
          <a:xfrm>
            <a:off x="4306888" y="5176837"/>
            <a:ext cx="4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2160"/>
              <a:buFont typeface="Arial"/>
              <a:buNone/>
            </a:pPr>
            <a:r>
              <a:rPr lang="en-US" sz="16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2573338" y="5575300"/>
            <a:ext cx="27177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PLCS ,Slow I/O, High Reliability,  Low Accuracy, High Density              Vacuum, PPS, Slow MPS, Power, Supplies, Facility control</a:t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1538288" y="949325"/>
            <a:ext cx="1250964" cy="817560"/>
          </a:xfrm>
          <a:custGeom>
            <a:rect b="b" l="l" r="r" t="t"/>
            <a:pathLst>
              <a:path extrusionOk="0" h="21600" w="2160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extrusionOk="0" h="21600" w="21600"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extrusionOk="0" h="21600" w="21600"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extrusionOk="0" h="21600" w="21600"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extrusionOk="0" h="21600" w="21600"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extrusionOk="0" h="21600" w="21600"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DDD6E6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95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1440376" y="2781300"/>
            <a:ext cx="1086000" cy="4776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Industrial IOCs</a:t>
            </a:r>
            <a:endParaRPr/>
          </a:p>
        </p:txBody>
      </p:sp>
      <p:cxnSp>
        <p:nvCxnSpPr>
          <p:cNvPr id="233" name="Google Shape;233;p21"/>
          <p:cNvCxnSpPr/>
          <p:nvPr/>
        </p:nvCxnSpPr>
        <p:spPr>
          <a:xfrm flipH="1" rot="10800000">
            <a:off x="1771650" y="3705100"/>
            <a:ext cx="2744700" cy="33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1"/>
          <p:cNvSpPr txBox="1"/>
          <p:nvPr/>
        </p:nvSpPr>
        <p:spPr>
          <a:xfrm>
            <a:off x="2395538" y="3937000"/>
            <a:ext cx="341400" cy="6717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I /O</a:t>
            </a:r>
            <a:endParaRPr/>
          </a:p>
        </p:txBody>
      </p:sp>
      <p:cxnSp>
        <p:nvCxnSpPr>
          <p:cNvPr id="235" name="Google Shape;235;p21"/>
          <p:cNvCxnSpPr/>
          <p:nvPr/>
        </p:nvCxnSpPr>
        <p:spPr>
          <a:xfrm>
            <a:off x="1972977" y="3258867"/>
            <a:ext cx="0" cy="449400"/>
          </a:xfrm>
          <a:prstGeom prst="straightConnector1">
            <a:avLst/>
          </a:prstGeom>
          <a:noFill/>
          <a:ln cap="flat" cmpd="sng" w="12700">
            <a:solidFill>
              <a:srgbClr val="00395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6" name="Google Shape;236;p21"/>
          <p:cNvCxnSpPr/>
          <p:nvPr/>
        </p:nvCxnSpPr>
        <p:spPr>
          <a:xfrm flipH="1">
            <a:off x="1935263" y="2484437"/>
            <a:ext cx="12600" cy="2730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7" name="Google Shape;237;p21"/>
          <p:cNvSpPr/>
          <p:nvPr/>
        </p:nvSpPr>
        <p:spPr>
          <a:xfrm>
            <a:off x="9102725" y="923925"/>
            <a:ext cx="1250964" cy="817560"/>
          </a:xfrm>
          <a:custGeom>
            <a:rect b="b" l="l" r="r" t="t"/>
            <a:pathLst>
              <a:path extrusionOk="0" h="21600" w="2160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extrusionOk="0" h="21600" w="21600"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extrusionOk="0" h="21600" w="21600"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extrusionOk="0" h="21600" w="21600"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extrusionOk="0" h="21600" w="21600"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extrusionOk="0" h="21600" w="21600"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DDD6E6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95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2713038" y="969962"/>
            <a:ext cx="24036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: Operator stations: Displays, Archiving, Alarm Management, Strip charts, Save/Restore Utility</a:t>
            </a:r>
            <a:endParaRPr b="1" sz="12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5347074" y="2781300"/>
            <a:ext cx="341400" cy="6717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5683624" y="2776537"/>
            <a:ext cx="341400" cy="6891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EVG</a:t>
            </a:r>
            <a:endParaRPr/>
          </a:p>
        </p:txBody>
      </p:sp>
      <p:cxnSp>
        <p:nvCxnSpPr>
          <p:cNvPr id="241" name="Google Shape;241;p21"/>
          <p:cNvCxnSpPr/>
          <p:nvPr/>
        </p:nvCxnSpPr>
        <p:spPr>
          <a:xfrm flipH="1">
            <a:off x="5470999" y="2484437"/>
            <a:ext cx="12600" cy="2730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2" name="Google Shape;242;p21"/>
          <p:cNvSpPr txBox="1"/>
          <p:nvPr/>
        </p:nvSpPr>
        <p:spPr>
          <a:xfrm>
            <a:off x="5049029" y="3425825"/>
            <a:ext cx="12399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Timing Master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(MRF)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 rot="10800000">
            <a:off x="5825012" y="1979487"/>
            <a:ext cx="12600" cy="80340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1"/>
          <p:cNvCxnSpPr/>
          <p:nvPr/>
        </p:nvCxnSpPr>
        <p:spPr>
          <a:xfrm rot="10800000">
            <a:off x="7342300" y="3061803"/>
            <a:ext cx="18300" cy="2760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21"/>
          <p:cNvSpPr txBox="1"/>
          <p:nvPr/>
        </p:nvSpPr>
        <p:spPr>
          <a:xfrm>
            <a:off x="6454775" y="3687762"/>
            <a:ext cx="6033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PS1   </a:t>
            </a:r>
            <a:endParaRPr/>
          </a:p>
        </p:txBody>
      </p:sp>
      <p:cxnSp>
        <p:nvCxnSpPr>
          <p:cNvPr id="246" name="Google Shape;246;p21"/>
          <p:cNvCxnSpPr/>
          <p:nvPr/>
        </p:nvCxnSpPr>
        <p:spPr>
          <a:xfrm flipH="1">
            <a:off x="7045450" y="3794125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7" name="Google Shape;247;p21"/>
          <p:cNvSpPr txBox="1"/>
          <p:nvPr/>
        </p:nvSpPr>
        <p:spPr>
          <a:xfrm>
            <a:off x="6467474" y="4005262"/>
            <a:ext cx="6192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PS2  </a:t>
            </a:r>
            <a:endParaRPr/>
          </a:p>
        </p:txBody>
      </p:sp>
      <p:cxnSp>
        <p:nvCxnSpPr>
          <p:cNvPr id="248" name="Google Shape;248;p21"/>
          <p:cNvCxnSpPr/>
          <p:nvPr/>
        </p:nvCxnSpPr>
        <p:spPr>
          <a:xfrm flipH="1">
            <a:off x="7058150" y="4111625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9" name="Google Shape;249;p21"/>
          <p:cNvSpPr txBox="1"/>
          <p:nvPr/>
        </p:nvSpPr>
        <p:spPr>
          <a:xfrm>
            <a:off x="6467475" y="4348162"/>
            <a:ext cx="6033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PS3   </a:t>
            </a:r>
            <a:endParaRPr/>
          </a:p>
        </p:txBody>
      </p:sp>
      <p:cxnSp>
        <p:nvCxnSpPr>
          <p:cNvPr id="250" name="Google Shape;250;p21"/>
          <p:cNvCxnSpPr/>
          <p:nvPr/>
        </p:nvCxnSpPr>
        <p:spPr>
          <a:xfrm flipH="1">
            <a:off x="7058150" y="4454525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1" name="Google Shape;251;p21"/>
          <p:cNvSpPr txBox="1"/>
          <p:nvPr/>
        </p:nvSpPr>
        <p:spPr>
          <a:xfrm>
            <a:off x="6477000" y="4724401"/>
            <a:ext cx="5922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PS4 </a:t>
            </a:r>
            <a:endParaRPr/>
          </a:p>
        </p:txBody>
      </p:sp>
      <p:cxnSp>
        <p:nvCxnSpPr>
          <p:cNvPr id="252" name="Google Shape;252;p21"/>
          <p:cNvCxnSpPr/>
          <p:nvPr/>
        </p:nvCxnSpPr>
        <p:spPr>
          <a:xfrm flipH="1">
            <a:off x="7070850" y="4860925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3" name="Google Shape;253;p21"/>
          <p:cNvSpPr txBox="1"/>
          <p:nvPr/>
        </p:nvSpPr>
        <p:spPr>
          <a:xfrm>
            <a:off x="6475413" y="5056187"/>
            <a:ext cx="6033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PS5   </a:t>
            </a:r>
            <a:endParaRPr/>
          </a:p>
        </p:txBody>
      </p:sp>
      <p:cxnSp>
        <p:nvCxnSpPr>
          <p:cNvPr id="254" name="Google Shape;254;p21"/>
          <p:cNvCxnSpPr/>
          <p:nvPr/>
        </p:nvCxnSpPr>
        <p:spPr>
          <a:xfrm flipH="1">
            <a:off x="7066088" y="5162550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5" name="Google Shape;255;p21"/>
          <p:cNvSpPr txBox="1"/>
          <p:nvPr/>
        </p:nvSpPr>
        <p:spPr>
          <a:xfrm>
            <a:off x="6488113" y="5695950"/>
            <a:ext cx="560400" cy="2559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r>
              <a:rPr lang="en-US" sz="1000">
                <a:solidFill>
                  <a:srgbClr val="00395A"/>
                </a:solidFill>
              </a:rPr>
              <a:t>m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cxnSp>
        <p:nvCxnSpPr>
          <p:cNvPr id="256" name="Google Shape;256;p21"/>
          <p:cNvCxnSpPr/>
          <p:nvPr/>
        </p:nvCxnSpPr>
        <p:spPr>
          <a:xfrm flipH="1">
            <a:off x="7078788" y="5802312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7" name="Google Shape;257;p21"/>
          <p:cNvSpPr txBox="1"/>
          <p:nvPr/>
        </p:nvSpPr>
        <p:spPr>
          <a:xfrm>
            <a:off x="6094413" y="5935662"/>
            <a:ext cx="1247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95A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Power Supplies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6710363" y="5373687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6708775" y="5461000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707188" y="5559425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61" name="Google Shape;261;p21"/>
          <p:cNvCxnSpPr/>
          <p:nvPr/>
        </p:nvCxnSpPr>
        <p:spPr>
          <a:xfrm>
            <a:off x="6208713" y="2496440"/>
            <a:ext cx="52500" cy="32931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1"/>
          <p:cNvCxnSpPr/>
          <p:nvPr/>
        </p:nvCxnSpPr>
        <p:spPr>
          <a:xfrm rot="10800000">
            <a:off x="6230913" y="3791037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3" name="Google Shape;263;p21"/>
          <p:cNvCxnSpPr/>
          <p:nvPr/>
        </p:nvCxnSpPr>
        <p:spPr>
          <a:xfrm rot="10800000">
            <a:off x="6235675" y="4100600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4" name="Google Shape;264;p21"/>
          <p:cNvCxnSpPr/>
          <p:nvPr/>
        </p:nvCxnSpPr>
        <p:spPr>
          <a:xfrm rot="10800000">
            <a:off x="6240438" y="4462550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5" name="Google Shape;265;p21"/>
          <p:cNvCxnSpPr/>
          <p:nvPr/>
        </p:nvCxnSpPr>
        <p:spPr>
          <a:xfrm rot="10800000">
            <a:off x="6245200" y="4873712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6" name="Google Shape;266;p21"/>
          <p:cNvCxnSpPr/>
          <p:nvPr/>
        </p:nvCxnSpPr>
        <p:spPr>
          <a:xfrm rot="10800000">
            <a:off x="6261075" y="5173750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7" name="Google Shape;267;p21"/>
          <p:cNvCxnSpPr/>
          <p:nvPr/>
        </p:nvCxnSpPr>
        <p:spPr>
          <a:xfrm rot="10800000">
            <a:off x="6249963" y="5778587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8" name="Google Shape;268;p21"/>
          <p:cNvSpPr txBox="1"/>
          <p:nvPr/>
        </p:nvSpPr>
        <p:spPr>
          <a:xfrm>
            <a:off x="8023909" y="2801937"/>
            <a:ext cx="1217100" cy="5676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Controllers</a:t>
            </a:r>
            <a:endParaRPr/>
          </a:p>
        </p:txBody>
      </p:sp>
      <p:cxnSp>
        <p:nvCxnSpPr>
          <p:cNvPr id="269" name="Google Shape;269;p21"/>
          <p:cNvCxnSpPr/>
          <p:nvPr/>
        </p:nvCxnSpPr>
        <p:spPr>
          <a:xfrm>
            <a:off x="8153400" y="2514600"/>
            <a:ext cx="0" cy="3048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0" name="Google Shape;270;p21"/>
          <p:cNvCxnSpPr/>
          <p:nvPr/>
        </p:nvCxnSpPr>
        <p:spPr>
          <a:xfrm rot="10800000">
            <a:off x="8400113" y="2269214"/>
            <a:ext cx="0" cy="5412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1" name="Google Shape;271;p21"/>
          <p:cNvCxnSpPr/>
          <p:nvPr/>
        </p:nvCxnSpPr>
        <p:spPr>
          <a:xfrm rot="10800000">
            <a:off x="8774213" y="1998537"/>
            <a:ext cx="12600" cy="80340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2" name="Google Shape;272;p21"/>
          <p:cNvSpPr txBox="1"/>
          <p:nvPr/>
        </p:nvSpPr>
        <p:spPr>
          <a:xfrm>
            <a:off x="8139642" y="3721100"/>
            <a:ext cx="603300" cy="2559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BPM1  </a:t>
            </a:r>
            <a:endParaRPr/>
          </a:p>
        </p:txBody>
      </p:sp>
      <p:cxnSp>
        <p:nvCxnSpPr>
          <p:cNvPr id="273" name="Google Shape;273;p21"/>
          <p:cNvCxnSpPr/>
          <p:nvPr/>
        </p:nvCxnSpPr>
        <p:spPr>
          <a:xfrm flipH="1">
            <a:off x="8730317" y="3827462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74" name="Google Shape;274;p21"/>
          <p:cNvSpPr txBox="1"/>
          <p:nvPr/>
        </p:nvSpPr>
        <p:spPr>
          <a:xfrm>
            <a:off x="8152342" y="4038600"/>
            <a:ext cx="598500" cy="2559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BPM2  </a:t>
            </a:r>
            <a:endParaRPr/>
          </a:p>
        </p:txBody>
      </p:sp>
      <p:cxnSp>
        <p:nvCxnSpPr>
          <p:cNvPr id="275" name="Google Shape;275;p21"/>
          <p:cNvCxnSpPr/>
          <p:nvPr/>
        </p:nvCxnSpPr>
        <p:spPr>
          <a:xfrm flipH="1">
            <a:off x="8743017" y="4144962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76" name="Google Shape;276;p21"/>
          <p:cNvSpPr txBox="1"/>
          <p:nvPr/>
        </p:nvSpPr>
        <p:spPr>
          <a:xfrm>
            <a:off x="8152342" y="4381500"/>
            <a:ext cx="603300" cy="2559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BPM3   </a:t>
            </a:r>
            <a:endParaRPr/>
          </a:p>
        </p:txBody>
      </p:sp>
      <p:cxnSp>
        <p:nvCxnSpPr>
          <p:cNvPr id="277" name="Google Shape;277;p21"/>
          <p:cNvCxnSpPr/>
          <p:nvPr/>
        </p:nvCxnSpPr>
        <p:spPr>
          <a:xfrm flipH="1">
            <a:off x="8743017" y="4487862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78" name="Google Shape;278;p21"/>
          <p:cNvSpPr txBox="1"/>
          <p:nvPr/>
        </p:nvSpPr>
        <p:spPr>
          <a:xfrm>
            <a:off x="8165042" y="4776787"/>
            <a:ext cx="598500" cy="2559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BPM4 </a:t>
            </a:r>
            <a:endParaRPr/>
          </a:p>
        </p:txBody>
      </p:sp>
      <p:cxnSp>
        <p:nvCxnSpPr>
          <p:cNvPr id="279" name="Google Shape;279;p21"/>
          <p:cNvCxnSpPr/>
          <p:nvPr/>
        </p:nvCxnSpPr>
        <p:spPr>
          <a:xfrm flipH="1">
            <a:off x="8755717" y="4894262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80" name="Google Shape;280;p21"/>
          <p:cNvSpPr txBox="1"/>
          <p:nvPr/>
        </p:nvSpPr>
        <p:spPr>
          <a:xfrm>
            <a:off x="8160280" y="5089525"/>
            <a:ext cx="603300" cy="2559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BPM5 </a:t>
            </a:r>
            <a:endParaRPr/>
          </a:p>
        </p:txBody>
      </p:sp>
      <p:cxnSp>
        <p:nvCxnSpPr>
          <p:cNvPr id="281" name="Google Shape;281;p21"/>
          <p:cNvCxnSpPr/>
          <p:nvPr/>
        </p:nvCxnSpPr>
        <p:spPr>
          <a:xfrm flipH="1">
            <a:off x="8750955" y="5195887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82" name="Google Shape;282;p21"/>
          <p:cNvSpPr txBox="1"/>
          <p:nvPr/>
        </p:nvSpPr>
        <p:spPr>
          <a:xfrm>
            <a:off x="8172980" y="5729287"/>
            <a:ext cx="560400" cy="2352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418"/>
              <a:buFont typeface="Arial"/>
              <a:buNone/>
            </a:pPr>
            <a:r>
              <a:rPr lang="en-US" sz="105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BPM</a:t>
            </a:r>
            <a:r>
              <a:rPr lang="en-US" sz="10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0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21"/>
          <p:cNvCxnSpPr/>
          <p:nvPr/>
        </p:nvCxnSpPr>
        <p:spPr>
          <a:xfrm flipH="1">
            <a:off x="8763655" y="5835650"/>
            <a:ext cx="2634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84" name="Google Shape;284;p21"/>
          <p:cNvSpPr/>
          <p:nvPr/>
        </p:nvSpPr>
        <p:spPr>
          <a:xfrm>
            <a:off x="8395230" y="5407025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8393642" y="5494337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8392055" y="5592762"/>
            <a:ext cx="65100" cy="66600"/>
          </a:xfrm>
          <a:prstGeom prst="ellipse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4860"/>
              <a:buFont typeface="Arial"/>
              <a:buNone/>
            </a:pPr>
            <a:r>
              <a:t/>
            </a:r>
            <a:endParaRPr sz="3600">
              <a:solidFill>
                <a:srgbClr val="00395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7" name="Google Shape;287;p21"/>
          <p:cNvCxnSpPr/>
          <p:nvPr/>
        </p:nvCxnSpPr>
        <p:spPr>
          <a:xfrm>
            <a:off x="7888817" y="2439987"/>
            <a:ext cx="27000" cy="34053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1"/>
          <p:cNvCxnSpPr/>
          <p:nvPr/>
        </p:nvCxnSpPr>
        <p:spPr>
          <a:xfrm rot="10800000">
            <a:off x="7915780" y="3824375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9" name="Google Shape;289;p21"/>
          <p:cNvCxnSpPr/>
          <p:nvPr/>
        </p:nvCxnSpPr>
        <p:spPr>
          <a:xfrm rot="10800000">
            <a:off x="7920542" y="4133937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0" name="Google Shape;290;p21"/>
          <p:cNvCxnSpPr/>
          <p:nvPr/>
        </p:nvCxnSpPr>
        <p:spPr>
          <a:xfrm rot="10800000">
            <a:off x="7925305" y="4495887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1" name="Google Shape;291;p21"/>
          <p:cNvCxnSpPr/>
          <p:nvPr/>
        </p:nvCxnSpPr>
        <p:spPr>
          <a:xfrm rot="10800000">
            <a:off x="7930067" y="4907050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2" name="Google Shape;292;p21"/>
          <p:cNvCxnSpPr/>
          <p:nvPr/>
        </p:nvCxnSpPr>
        <p:spPr>
          <a:xfrm rot="10800000">
            <a:off x="7945942" y="5207087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3" name="Google Shape;293;p21"/>
          <p:cNvCxnSpPr/>
          <p:nvPr/>
        </p:nvCxnSpPr>
        <p:spPr>
          <a:xfrm rot="10800000">
            <a:off x="7934830" y="5811925"/>
            <a:ext cx="244500" cy="1500"/>
          </a:xfrm>
          <a:prstGeom prst="straightConnector1">
            <a:avLst/>
          </a:prstGeom>
          <a:noFill/>
          <a:ln cap="flat" cmpd="sng" w="12700">
            <a:solidFill>
              <a:srgbClr val="DDD6E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4" name="Google Shape;294;p21"/>
          <p:cNvCxnSpPr/>
          <p:nvPr/>
        </p:nvCxnSpPr>
        <p:spPr>
          <a:xfrm>
            <a:off x="8993716" y="3390816"/>
            <a:ext cx="12600" cy="2454300"/>
          </a:xfrm>
          <a:prstGeom prst="straightConnector1">
            <a:avLst/>
          </a:prstGeom>
          <a:noFill/>
          <a:ln cap="flat" cmpd="sng" w="9525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5" name="Google Shape;295;p21"/>
          <p:cNvSpPr txBox="1"/>
          <p:nvPr/>
        </p:nvSpPr>
        <p:spPr>
          <a:xfrm>
            <a:off x="9525000" y="2786062"/>
            <a:ext cx="798600" cy="4776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RF Control</a:t>
            </a:r>
            <a:endParaRPr/>
          </a:p>
        </p:txBody>
      </p:sp>
      <p:cxnSp>
        <p:nvCxnSpPr>
          <p:cNvPr id="296" name="Google Shape;296;p21"/>
          <p:cNvCxnSpPr/>
          <p:nvPr/>
        </p:nvCxnSpPr>
        <p:spPr>
          <a:xfrm flipH="1">
            <a:off x="9999577" y="2476500"/>
            <a:ext cx="12600" cy="2730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7" name="Google Shape;297;p21"/>
          <p:cNvCxnSpPr/>
          <p:nvPr/>
        </p:nvCxnSpPr>
        <p:spPr>
          <a:xfrm rot="10800000">
            <a:off x="10199788" y="1982662"/>
            <a:ext cx="12600" cy="80340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8" name="Google Shape;298;p21"/>
          <p:cNvSpPr txBox="1"/>
          <p:nvPr/>
        </p:nvSpPr>
        <p:spPr>
          <a:xfrm>
            <a:off x="7340600" y="5935662"/>
            <a:ext cx="180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95A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Beam Position Monitors</a:t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6707188" y="949325"/>
            <a:ext cx="1217700" cy="792300"/>
          </a:xfrm>
          <a:prstGeom prst="can">
            <a:avLst>
              <a:gd fmla="val 25000" name="adj"/>
            </a:avLst>
          </a:prstGeom>
          <a:solidFill>
            <a:srgbClr val="DDD6E6"/>
          </a:solidFill>
          <a:ln cap="flat" cmpd="sng" w="12700">
            <a:solidFill>
              <a:srgbClr val="0039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2160"/>
              <a:buFont typeface="Arial"/>
              <a:buNone/>
            </a:pPr>
            <a:r>
              <a:t/>
            </a:r>
            <a:endParaRPr b="1" sz="16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21"/>
          <p:cNvCxnSpPr/>
          <p:nvPr/>
        </p:nvCxnSpPr>
        <p:spPr>
          <a:xfrm>
            <a:off x="7391400" y="1752600"/>
            <a:ext cx="18000" cy="7383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01" name="Google Shape;301;p21"/>
          <p:cNvSpPr txBox="1"/>
          <p:nvPr/>
        </p:nvSpPr>
        <p:spPr>
          <a:xfrm>
            <a:off x="7953375" y="892175"/>
            <a:ext cx="1086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9B85B7"/>
                </a:solidFill>
                <a:latin typeface="Arial"/>
                <a:ea typeface="Arial"/>
                <a:cs typeface="Arial"/>
                <a:sym typeface="Arial"/>
              </a:rPr>
              <a:t>Level 3: </a:t>
            </a:r>
            <a:r>
              <a:rPr lang="en-US" sz="1200">
                <a:solidFill>
                  <a:srgbClr val="9B85B7"/>
                </a:solidFill>
                <a:latin typeface="Arial"/>
                <a:ea typeface="Arial"/>
                <a:cs typeface="Arial"/>
                <a:sym typeface="Arial"/>
              </a:rPr>
              <a:t>Physics or Science Application Using Stored Data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2514600" y="2667000"/>
            <a:ext cx="1649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: SCADA support over a distributed network</a:t>
            </a:r>
            <a:endParaRPr b="1" sz="12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9240886" y="4637088"/>
            <a:ext cx="12447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Level 0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: High Performance Systems over dedicated networks or slow control over industrial Ethernet </a:t>
            </a:r>
            <a:endParaRPr b="1" sz="1200">
              <a:solidFill>
                <a:srgbClr val="003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522788" y="3949700"/>
            <a:ext cx="341400" cy="6717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I /O</a:t>
            </a:r>
            <a:endParaRPr/>
          </a:p>
        </p:txBody>
      </p:sp>
      <p:cxnSp>
        <p:nvCxnSpPr>
          <p:cNvPr id="305" name="Google Shape;305;p21"/>
          <p:cNvCxnSpPr/>
          <p:nvPr/>
        </p:nvCxnSpPr>
        <p:spPr>
          <a:xfrm rot="10800000">
            <a:off x="7696200" y="1981200"/>
            <a:ext cx="76200" cy="396240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6" name="Google Shape;306;p21"/>
          <p:cNvCxnSpPr/>
          <p:nvPr/>
        </p:nvCxnSpPr>
        <p:spPr>
          <a:xfrm flipH="1">
            <a:off x="7702241" y="3910755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7" name="Google Shape;307;p21"/>
          <p:cNvCxnSpPr/>
          <p:nvPr/>
        </p:nvCxnSpPr>
        <p:spPr>
          <a:xfrm flipH="1">
            <a:off x="7717680" y="4212579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8" name="Google Shape;308;p21"/>
          <p:cNvCxnSpPr/>
          <p:nvPr/>
        </p:nvCxnSpPr>
        <p:spPr>
          <a:xfrm flipH="1">
            <a:off x="7717680" y="4573687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9" name="Google Shape;309;p21"/>
          <p:cNvCxnSpPr/>
          <p:nvPr/>
        </p:nvCxnSpPr>
        <p:spPr>
          <a:xfrm flipH="1">
            <a:off x="7742582" y="4997449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0" name="Google Shape;310;p21"/>
          <p:cNvCxnSpPr/>
          <p:nvPr/>
        </p:nvCxnSpPr>
        <p:spPr>
          <a:xfrm flipH="1">
            <a:off x="7730307" y="5310187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1" name="Google Shape;311;p21"/>
          <p:cNvCxnSpPr/>
          <p:nvPr/>
        </p:nvCxnSpPr>
        <p:spPr>
          <a:xfrm flipH="1">
            <a:off x="7755033" y="5939429"/>
            <a:ext cx="437400" cy="1500"/>
          </a:xfrm>
          <a:prstGeom prst="straightConnector1">
            <a:avLst/>
          </a:prstGeom>
          <a:noFill/>
          <a:ln cap="flat" cmpd="sng" w="9525">
            <a:solidFill>
              <a:srgbClr val="E9A8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2" name="Google Shape;312;p21"/>
          <p:cNvCxnSpPr/>
          <p:nvPr/>
        </p:nvCxnSpPr>
        <p:spPr>
          <a:xfrm flipH="1">
            <a:off x="7334357" y="3052217"/>
            <a:ext cx="677100" cy="9600"/>
          </a:xfrm>
          <a:prstGeom prst="straightConnector1">
            <a:avLst/>
          </a:prstGeom>
          <a:noFill/>
          <a:ln cap="flat" cmpd="sng" w="12700">
            <a:solidFill>
              <a:srgbClr val="AACD9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3" name="Google Shape;313;p21"/>
          <p:cNvCxnSpPr/>
          <p:nvPr/>
        </p:nvCxnSpPr>
        <p:spPr>
          <a:xfrm>
            <a:off x="4800600" y="2514600"/>
            <a:ext cx="0" cy="2286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4" name="Google Shape;314;p21"/>
          <p:cNvSpPr txBox="1"/>
          <p:nvPr/>
        </p:nvSpPr>
        <p:spPr>
          <a:xfrm>
            <a:off x="6424986" y="2769305"/>
            <a:ext cx="341400" cy="6717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 sz="14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NAD</a:t>
            </a:r>
            <a:endParaRPr/>
          </a:p>
        </p:txBody>
      </p:sp>
      <p:sp>
        <p:nvSpPr>
          <p:cNvPr id="315" name="Google Shape;315;p21"/>
          <p:cNvSpPr txBox="1"/>
          <p:nvPr/>
        </p:nvSpPr>
        <p:spPr>
          <a:xfrm>
            <a:off x="6761536" y="2764542"/>
            <a:ext cx="341400" cy="689100"/>
          </a:xfrm>
          <a:prstGeom prst="rect">
            <a:avLst/>
          </a:prstGeom>
          <a:solidFill>
            <a:srgbClr val="AACD94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EVR</a:t>
            </a:r>
            <a:endParaRPr/>
          </a:p>
        </p:txBody>
      </p:sp>
      <p:cxnSp>
        <p:nvCxnSpPr>
          <p:cNvPr id="316" name="Google Shape;316;p21"/>
          <p:cNvCxnSpPr/>
          <p:nvPr/>
        </p:nvCxnSpPr>
        <p:spPr>
          <a:xfrm flipH="1">
            <a:off x="6548911" y="2472442"/>
            <a:ext cx="12600" cy="273000"/>
          </a:xfrm>
          <a:prstGeom prst="straightConnector1">
            <a:avLst/>
          </a:prstGeom>
          <a:noFill/>
          <a:ln cap="flat" cmpd="sng" w="12700">
            <a:solidFill>
              <a:srgbClr val="BDAEC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7" name="Google Shape;317;p21"/>
          <p:cNvSpPr txBox="1"/>
          <p:nvPr/>
        </p:nvSpPr>
        <p:spPr>
          <a:xfrm>
            <a:off x="6326073" y="3413125"/>
            <a:ext cx="989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620"/>
              <a:buFont typeface="Arial"/>
              <a:buNone/>
            </a:pP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Instr. IOCs</a:t>
            </a:r>
            <a:r>
              <a:rPr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lang="en-US" sz="1200">
                <a:solidFill>
                  <a:srgbClr val="00395A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4075600" y="2743200"/>
            <a:ext cx="914100" cy="283800"/>
          </a:xfrm>
          <a:prstGeom prst="rect">
            <a:avLst/>
          </a:prstGeom>
          <a:solidFill>
            <a:srgbClr val="E2EEDB"/>
          </a:solidFill>
          <a:ln cap="flat" cmpd="sng" w="12700">
            <a:solidFill>
              <a:srgbClr val="0039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2E45"/>
              </a:buClr>
              <a:buSzPts val="1890"/>
              <a:buFont typeface="Arial"/>
              <a:buNone/>
            </a:pPr>
            <a:r>
              <a:rPr lang="en-US">
                <a:solidFill>
                  <a:srgbClr val="00395A"/>
                </a:solidFill>
              </a:rPr>
              <a:t>SIOCs</a:t>
            </a:r>
            <a:endParaRPr/>
          </a:p>
        </p:txBody>
      </p:sp>
      <p:cxnSp>
        <p:nvCxnSpPr>
          <p:cNvPr id="319" name="Google Shape;319;p21"/>
          <p:cNvCxnSpPr/>
          <p:nvPr/>
        </p:nvCxnSpPr>
        <p:spPr>
          <a:xfrm>
            <a:off x="1597335" y="1984374"/>
            <a:ext cx="8756400" cy="8700"/>
          </a:xfrm>
          <a:prstGeom prst="straightConnector1">
            <a:avLst/>
          </a:prstGeom>
          <a:noFill/>
          <a:ln cap="flat" cmpd="sng" w="9525">
            <a:solidFill>
              <a:srgbClr val="FFCC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1"/>
          <p:cNvCxnSpPr/>
          <p:nvPr/>
        </p:nvCxnSpPr>
        <p:spPr>
          <a:xfrm rot="10800000">
            <a:off x="6891812" y="1979487"/>
            <a:ext cx="12600" cy="80340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/>
          <p:nvPr>
            <p:ph idx="1" type="body"/>
          </p:nvPr>
        </p:nvSpPr>
        <p:spPr>
          <a:xfrm>
            <a:off x="499275" y="1164725"/>
            <a:ext cx="11087100" cy="5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•"/>
            </a:pPr>
            <a:r>
              <a:rPr lang="en-US">
                <a:solidFill>
                  <a:srgbClr val="CC0000"/>
                </a:solidFill>
              </a:rPr>
              <a:t>Crate based systems: (will not be used in ALS-U)</a:t>
            </a:r>
            <a:endParaRPr>
              <a:solidFill>
                <a:srgbClr val="CC0000"/>
              </a:solidFill>
            </a:endParaRPr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Char char="–"/>
            </a:pPr>
            <a:r>
              <a:rPr lang="en-US">
                <a:solidFill>
                  <a:srgbClr val="CC0000"/>
                </a:solidFill>
              </a:rPr>
              <a:t>VME (timing system MRF, Scrapers OMS) , </a:t>
            </a:r>
            <a:endParaRPr>
              <a:solidFill>
                <a:srgbClr val="CC0000"/>
              </a:solidFill>
            </a:endParaRPr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Char char="–"/>
            </a:pPr>
            <a:r>
              <a:rPr lang="en-US">
                <a:solidFill>
                  <a:srgbClr val="CC0000"/>
                </a:solidFill>
              </a:rPr>
              <a:t>cPCI (FOFB, Super Band Magnets, ..)</a:t>
            </a:r>
            <a:endParaRPr>
              <a:solidFill>
                <a:srgbClr val="CC000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PLCs: 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>
                <a:solidFill>
                  <a:srgbClr val="CC0000"/>
                </a:solidFill>
              </a:rPr>
              <a:t>Modicon </a:t>
            </a:r>
            <a:r>
              <a:rPr lang="en-US"/>
              <a:t>(EPS), -&gt; migration to AB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>
                <a:solidFill>
                  <a:srgbClr val="CC0000"/>
                </a:solidFill>
              </a:rPr>
              <a:t>WAGO</a:t>
            </a:r>
            <a:r>
              <a:rPr lang="en-US"/>
              <a:t> (Temperature measurement, EPS),  </a:t>
            </a:r>
            <a:r>
              <a:rPr lang="en-US"/>
              <a:t>-&gt; migration to AB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>
                <a:solidFill>
                  <a:srgbClr val="CC0000"/>
                </a:solidFill>
              </a:rPr>
              <a:t>Horner</a:t>
            </a:r>
            <a:r>
              <a:rPr lang="en-US"/>
              <a:t> (RF system), </a:t>
            </a:r>
            <a:r>
              <a:rPr lang="en-US"/>
              <a:t>-&gt; migration to AB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Allen-Bradley (MPS, EPS, New Scandinova modulators)</a:t>
            </a:r>
            <a:endParaRPr/>
          </a:p>
        </p:txBody>
      </p:sp>
      <p:sp>
        <p:nvSpPr>
          <p:cNvPr id="326" name="Google Shape;326;p22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hardware</a:t>
            </a:r>
            <a:endParaRPr/>
          </a:p>
        </p:txBody>
      </p:sp>
      <p:sp>
        <p:nvSpPr>
          <p:cNvPr id="327" name="Google Shape;327;p22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28" name="Google Shape;328;p22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/>
          <p:nvPr>
            <p:ph idx="1" type="body"/>
          </p:nvPr>
        </p:nvSpPr>
        <p:spPr>
          <a:xfrm>
            <a:off x="499275" y="1164728"/>
            <a:ext cx="10554300" cy="5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Standalone</a:t>
            </a:r>
            <a:r>
              <a:rPr lang="en-US"/>
              <a:t> (home made) Xilinx FPGA based: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BPMs, BCMs ,HSD scopes , IRMs, User Timing …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Standalone (Commercial): Power PMAC, BLM (ITech), </a:t>
            </a:r>
            <a:br>
              <a:rPr lang="en-US"/>
            </a:br>
            <a:r>
              <a:rPr lang="en-US"/>
              <a:t>CAEN PS and many others</a:t>
            </a:r>
            <a:endParaRPr/>
          </a:p>
        </p:txBody>
      </p:sp>
      <p:sp>
        <p:nvSpPr>
          <p:cNvPr id="334" name="Google Shape;334;p23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hardware</a:t>
            </a:r>
            <a:endParaRPr/>
          </a:p>
        </p:txBody>
      </p:sp>
      <p:sp>
        <p:nvSpPr>
          <p:cNvPr id="335" name="Google Shape;335;p23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36" name="Google Shape;336;p23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"/>
          <p:cNvSpPr txBox="1"/>
          <p:nvPr>
            <p:ph idx="1" type="body"/>
          </p:nvPr>
        </p:nvSpPr>
        <p:spPr>
          <a:xfrm>
            <a:off x="499275" y="1164727"/>
            <a:ext cx="105543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EPICS base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migration from V3.15 to V7 in progress </a:t>
            </a:r>
            <a:br>
              <a:rPr lang="en-US"/>
            </a:b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EPICS GUIs and higher level applications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Phoebus</a:t>
            </a:r>
            <a:endParaRPr/>
          </a:p>
          <a:p>
            <a:pPr indent="-274319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qt and C# GUIs already migrated to phoebus</a:t>
            </a:r>
            <a:endParaRPr/>
          </a:p>
          <a:p>
            <a:pPr indent="-274319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migration of EDM screens to phoebus in progress  </a:t>
            </a:r>
            <a:endParaRPr/>
          </a:p>
          <a:p>
            <a:pPr indent="-274319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Matlab</a:t>
            </a:r>
            <a:endParaRPr/>
          </a:p>
          <a:p>
            <a:pPr indent="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"/>
          <p:cNvSpPr txBox="1"/>
          <p:nvPr>
            <p:ph type="title"/>
          </p:nvPr>
        </p:nvSpPr>
        <p:spPr>
          <a:xfrm>
            <a:off x="499275" y="246896"/>
            <a:ext cx="8685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ALS control system software</a:t>
            </a:r>
            <a:endParaRPr/>
          </a:p>
        </p:txBody>
      </p:sp>
      <p:sp>
        <p:nvSpPr>
          <p:cNvPr id="343" name="Google Shape;343;p24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 control system status report</a:t>
            </a:r>
            <a:endParaRPr/>
          </a:p>
        </p:txBody>
      </p:sp>
      <p:sp>
        <p:nvSpPr>
          <p:cNvPr id="344" name="Google Shape;344;p24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LS Color Scheme">
      <a:dk1>
        <a:srgbClr val="003859"/>
      </a:dk1>
      <a:lt1>
        <a:srgbClr val="FFFFFF"/>
      </a:lt1>
      <a:dk2>
        <a:srgbClr val="006BA6"/>
      </a:dk2>
      <a:lt2>
        <a:srgbClr val="313335"/>
      </a:lt2>
      <a:accent1>
        <a:srgbClr val="E04E38"/>
      </a:accent1>
      <a:accent2>
        <a:srgbClr val="EAAA00"/>
      </a:accent2>
      <a:accent3>
        <a:srgbClr val="74AA50"/>
      </a:accent3>
      <a:accent4>
        <a:srgbClr val="00B5E2"/>
      </a:accent4>
      <a:accent5>
        <a:srgbClr val="5D4777"/>
      </a:accent5>
      <a:accent6>
        <a:srgbClr val="007681"/>
      </a:accent6>
      <a:hlink>
        <a:srgbClr val="D57800"/>
      </a:hlink>
      <a:folHlink>
        <a:srgbClr val="672D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