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8"/>
  </p:notesMasterIdLst>
  <p:sldIdLst>
    <p:sldId id="365" r:id="rId3"/>
    <p:sldId id="366" r:id="rId4"/>
    <p:sldId id="389" r:id="rId5"/>
    <p:sldId id="427" r:id="rId6"/>
    <p:sldId id="42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DD"/>
    <a:srgbClr val="76D6FF"/>
    <a:srgbClr val="D9D9D9"/>
    <a:srgbClr val="BFBFBF"/>
    <a:srgbClr val="1E9FDB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0" autoAdjust="0"/>
    <p:restoredTop sz="93243" autoAdjust="0"/>
  </p:normalViewPr>
  <p:slideViewPr>
    <p:cSldViewPr>
      <p:cViewPr>
        <p:scale>
          <a:sx n="110" d="100"/>
          <a:sy n="110" d="100"/>
        </p:scale>
        <p:origin x="328" y="19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2023-04-21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21/04/2023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21/04/2023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21/04/2023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1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2023-04-21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315314"/>
            <a:r>
              <a:rPr lang="en-GB" sz="4800" b="1" dirty="0">
                <a:solidFill>
                  <a:srgbClr val="FFFFFF"/>
                </a:solidFill>
              </a:rPr>
              <a:t>EPICS Documentation</a:t>
            </a:r>
            <a:br>
              <a:rPr lang="en-GB" sz="4800" b="1" dirty="0">
                <a:solidFill>
                  <a:srgbClr val="FFFFFF"/>
                </a:solidFill>
              </a:rPr>
            </a:br>
            <a:r>
              <a:rPr lang="en-GB" sz="4800" b="1" dirty="0">
                <a:solidFill>
                  <a:srgbClr val="FFFFFF"/>
                </a:solidFill>
              </a:rPr>
              <a:t>update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Timo Korhonen 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73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EPICS Documentation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72816"/>
            <a:ext cx="8064896" cy="4176464"/>
          </a:xfrm>
        </p:spPr>
        <p:txBody>
          <a:bodyPr wrap="square">
            <a:noAutofit/>
          </a:bodyPr>
          <a:lstStyle/>
          <a:p>
            <a:r>
              <a:rPr lang="en-GB" sz="2400" dirty="0"/>
              <a:t>For me, </a:t>
            </a:r>
            <a:r>
              <a:rPr lang="en-GB" sz="2400"/>
              <a:t>some of the </a:t>
            </a:r>
            <a:r>
              <a:rPr lang="en-GB" sz="2400" dirty="0"/>
              <a:t>most frequently asked questions are:</a:t>
            </a:r>
          </a:p>
          <a:p>
            <a:pPr lvl="1"/>
            <a:r>
              <a:rPr lang="en-GB" sz="1700" dirty="0"/>
              <a:t>Where can I find documentation about EPICS7 / </a:t>
            </a:r>
            <a:r>
              <a:rPr lang="en-GB" sz="1700" dirty="0" err="1"/>
              <a:t>pvAccess</a:t>
            </a:r>
            <a:endParaRPr lang="en-GB" sz="1700" dirty="0"/>
          </a:p>
          <a:p>
            <a:pPr lvl="1"/>
            <a:r>
              <a:rPr lang="en-GB" sz="1700" dirty="0"/>
              <a:t>Where to find examples how to use PVA structured data</a:t>
            </a:r>
          </a:p>
          <a:p>
            <a:pPr lvl="1"/>
            <a:r>
              <a:rPr lang="en-GB" sz="1700" dirty="0"/>
              <a:t>How to do X?</a:t>
            </a:r>
          </a:p>
          <a:p>
            <a:r>
              <a:rPr lang="en-GB" sz="2000" dirty="0"/>
              <a:t>There are two main issues:</a:t>
            </a:r>
          </a:p>
          <a:p>
            <a:pPr lvl="1"/>
            <a:r>
              <a:rPr lang="en-GB" sz="1700" dirty="0"/>
              <a:t>Documentation exists, but is scattered in different places and hard to find</a:t>
            </a:r>
          </a:p>
          <a:p>
            <a:pPr lvl="1"/>
            <a:r>
              <a:rPr lang="en-GB" sz="1700" dirty="0"/>
              <a:t>Newer features lack coherent documentation</a:t>
            </a:r>
          </a:p>
          <a:p>
            <a:r>
              <a:rPr lang="en-GB" sz="2000" dirty="0"/>
              <a:t>The issue has been recognized, but</a:t>
            </a:r>
          </a:p>
          <a:p>
            <a:pPr lvl="1"/>
            <a:r>
              <a:rPr lang="en-GB" sz="1700" dirty="0"/>
              <a:t>People prefer coding to writing documentation, and</a:t>
            </a:r>
          </a:p>
          <a:p>
            <a:pPr lvl="1"/>
            <a:r>
              <a:rPr lang="en-GB" sz="1700" dirty="0"/>
              <a:t>There is/was a lack of common concept how to do documentation…</a:t>
            </a:r>
          </a:p>
          <a:p>
            <a:pPr lvl="1"/>
            <a:r>
              <a:rPr lang="en-GB" sz="1700" dirty="0"/>
              <a:t>And how to make it accessible</a:t>
            </a:r>
          </a:p>
          <a:p>
            <a:pPr lvl="1"/>
            <a:endParaRPr lang="en-GB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055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(original) plan – and where we are 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1828797"/>
          </a:xfrm>
        </p:spPr>
        <p:txBody>
          <a:bodyPr>
            <a:normAutofit/>
          </a:bodyPr>
          <a:lstStyle/>
          <a:p>
            <a:r>
              <a:rPr lang="en-US" dirty="0"/>
              <a:t>I think all of you know the epics-</a:t>
            </a:r>
            <a:r>
              <a:rPr lang="en-US" dirty="0" err="1"/>
              <a:t>controls.org</a:t>
            </a:r>
            <a:r>
              <a:rPr lang="en-US" dirty="0"/>
              <a:t> website</a:t>
            </a:r>
          </a:p>
          <a:p>
            <a:r>
              <a:rPr lang="en-US" dirty="0"/>
              <a:t>If you look carefully, there is a</a:t>
            </a:r>
            <a:r>
              <a:rPr lang="en-US" sz="2100" dirty="0"/>
              <a:t> barely recognizable link</a:t>
            </a:r>
            <a:r>
              <a:rPr lang="en-US" dirty="0"/>
              <a:t> to </a:t>
            </a:r>
            <a:r>
              <a:rPr lang="en-US" dirty="0" err="1"/>
              <a:t>docs.epics-controls.org</a:t>
            </a:r>
            <a:endParaRPr lang="en-US" dirty="0"/>
          </a:p>
          <a:p>
            <a:pPr lvl="1"/>
            <a:r>
              <a:rPr lang="en-US" dirty="0"/>
              <a:t>The idea was to collect there documentation that is cumbersome to put on the main site.</a:t>
            </a:r>
          </a:p>
          <a:p>
            <a:pPr lvl="1"/>
            <a:r>
              <a:rPr lang="en-US" dirty="0"/>
              <a:t>Work has progressed slowly, we hoped for enthusiastic people to jump in to contribute…</a:t>
            </a:r>
          </a:p>
          <a:p>
            <a:pPr lvl="2"/>
            <a:r>
              <a:rPr lang="en-US" dirty="0"/>
              <a:t>but did not make it exactly clear how.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8E38-5500-A3C5-1CF9-3E921BBA4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88" y="3855284"/>
            <a:ext cx="5144596" cy="2605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118AFC-D6CF-E681-7E62-F887EAB04B5A}"/>
              </a:ext>
            </a:extLst>
          </p:cNvPr>
          <p:cNvSpPr/>
          <p:nvPr/>
        </p:nvSpPr>
        <p:spPr>
          <a:xfrm>
            <a:off x="5807968" y="4653136"/>
            <a:ext cx="151216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softEdge rad="208669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1EFF2B-580D-A606-078F-29C20AA8F364}"/>
              </a:ext>
            </a:extLst>
          </p:cNvPr>
          <p:cNvGrpSpPr/>
          <p:nvPr/>
        </p:nvGrpSpPr>
        <p:grpSpPr>
          <a:xfrm>
            <a:off x="2975687" y="3519461"/>
            <a:ext cx="5492598" cy="2942947"/>
            <a:chOff x="3215680" y="3044624"/>
            <a:chExt cx="6192725" cy="33180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47AB8F-6EC5-1E39-5442-32A4CA7A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80" y="3044624"/>
              <a:ext cx="6192725" cy="3318077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6471083-46AE-CBD3-9700-84CA043A4093}"/>
                </a:ext>
              </a:extLst>
            </p:cNvPr>
            <p:cNvSpPr/>
            <p:nvPr/>
          </p:nvSpPr>
          <p:spPr>
            <a:xfrm>
              <a:off x="6312042" y="4653136"/>
              <a:ext cx="1440142" cy="36004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05A837B-D3F1-2E24-1EB5-4C17F9191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47" y="3530368"/>
            <a:ext cx="5176152" cy="29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Updates to the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21168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meantime…</a:t>
            </a:r>
          </a:p>
          <a:p>
            <a:pPr lvl="1"/>
            <a:r>
              <a:rPr lang="en-US" dirty="0"/>
              <a:t>I have studied the capabilities of </a:t>
            </a:r>
            <a:r>
              <a:rPr lang="en-US" dirty="0" err="1"/>
              <a:t>readthedocs</a:t>
            </a:r>
            <a:r>
              <a:rPr lang="en-US" dirty="0"/>
              <a:t>, Sphinx, </a:t>
            </a:r>
            <a:r>
              <a:rPr lang="en-US" dirty="0" err="1"/>
              <a:t>intersphinx</a:t>
            </a:r>
            <a:r>
              <a:rPr lang="en-US" dirty="0"/>
              <a:t> links, etc., and found out that we could:</a:t>
            </a:r>
          </a:p>
          <a:p>
            <a:pPr lvl="1"/>
            <a:r>
              <a:rPr lang="en-US" dirty="0"/>
              <a:t>Nicely link documentation to </a:t>
            </a:r>
            <a:r>
              <a:rPr lang="en-US" dirty="0" err="1"/>
              <a:t>docs.epics-controls.org</a:t>
            </a:r>
            <a:r>
              <a:rPr lang="en-US" dirty="0"/>
              <a:t>, keeping the originals together with the code…</a:t>
            </a:r>
          </a:p>
          <a:p>
            <a:pPr lvl="1"/>
            <a:r>
              <a:rPr lang="en-US" dirty="0"/>
              <a:t>Using a common look-and feel (mostly), if the documentation is using Sphinx + Markdown/</a:t>
            </a:r>
            <a:r>
              <a:rPr lang="en-US" dirty="0" err="1"/>
              <a:t>RestructuredText</a:t>
            </a:r>
            <a:endParaRPr lang="en-US" dirty="0"/>
          </a:p>
          <a:p>
            <a:pPr lvl="1"/>
            <a:r>
              <a:rPr lang="en-US" dirty="0"/>
              <a:t>Use modern (and nice) features like tooltips, reference catalogs (</a:t>
            </a:r>
            <a:r>
              <a:rPr lang="en-US" dirty="0" err="1"/>
              <a:t>unde</a:t>
            </a:r>
            <a:r>
              <a:rPr lang="en-US" dirty="0"/>
              <a:t> the hood), etc.</a:t>
            </a:r>
          </a:p>
          <a:p>
            <a:pPr lvl="1"/>
            <a:r>
              <a:rPr lang="en-US" dirty="0"/>
              <a:t>Auto-create Record Reference manual, API documentation, </a:t>
            </a:r>
            <a:r>
              <a:rPr lang="en-US" dirty="0" err="1"/>
              <a:t>etc</a:t>
            </a:r>
            <a:r>
              <a:rPr lang="en-US" dirty="0"/>
              <a:t>…, nicely interlinked</a:t>
            </a:r>
          </a:p>
          <a:p>
            <a:pPr lvl="1"/>
            <a:r>
              <a:rPr lang="en-US" dirty="0"/>
              <a:t>Versioned and with additional formats, </a:t>
            </a:r>
            <a:r>
              <a:rPr lang="en-US" dirty="0" err="1"/>
              <a:t>e.g</a:t>
            </a:r>
            <a:r>
              <a:rPr lang="en-US" dirty="0"/>
              <a:t> pdf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18AFC-D6CF-E681-7E62-F887EAB04B5A}"/>
              </a:ext>
            </a:extLst>
          </p:cNvPr>
          <p:cNvSpPr/>
          <p:nvPr/>
        </p:nvSpPr>
        <p:spPr>
          <a:xfrm>
            <a:off x="5807968" y="4653136"/>
            <a:ext cx="151216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softEdge rad="208669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6F35A-6DF2-4EA2-9D6A-8957E276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6" y="4052935"/>
            <a:ext cx="4472369" cy="2409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7CF9F-C533-0223-6821-F93823903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61" y="3946629"/>
            <a:ext cx="3312368" cy="2409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01001B-6AFD-6626-4BBC-DA5B7E8D4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75" y="3871242"/>
            <a:ext cx="2661450" cy="2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to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061045"/>
          </a:xfrm>
        </p:spPr>
        <p:txBody>
          <a:bodyPr>
            <a:normAutofit/>
          </a:bodyPr>
          <a:lstStyle/>
          <a:p>
            <a:r>
              <a:rPr lang="en-US" dirty="0"/>
              <a:t>There is a plan, but I do not have the time and capability to make all this happen</a:t>
            </a:r>
          </a:p>
          <a:p>
            <a:pPr lvl="1"/>
            <a:r>
              <a:rPr lang="en-US" dirty="0"/>
              <a:t>Help is needed, thus:</a:t>
            </a:r>
          </a:p>
          <a:p>
            <a:pPr lvl="1"/>
            <a:r>
              <a:rPr lang="en-US" dirty="0"/>
              <a:t>We are planning to have a </a:t>
            </a:r>
            <a:r>
              <a:rPr lang="en-US" b="1" dirty="0"/>
              <a:t>Document-</a:t>
            </a:r>
            <a:r>
              <a:rPr lang="en-US" b="1" dirty="0" err="1"/>
              <a:t>athon</a:t>
            </a:r>
            <a:r>
              <a:rPr lang="en-US" b="1" dirty="0"/>
              <a:t> + </a:t>
            </a:r>
            <a:r>
              <a:rPr lang="en-US" b="1" dirty="0" err="1"/>
              <a:t>Codeathon</a:t>
            </a:r>
            <a:r>
              <a:rPr lang="en-US" b="1" dirty="0"/>
              <a:t> at European Spallation Source</a:t>
            </a:r>
          </a:p>
          <a:p>
            <a:pPr lvl="1"/>
            <a:r>
              <a:rPr lang="en-US" dirty="0"/>
              <a:t>I cannot promise 100% just yet, but preliminary we are thinking about </a:t>
            </a:r>
            <a:r>
              <a:rPr lang="en-US" b="1" dirty="0"/>
              <a:t>week beginning 28. August (this year) </a:t>
            </a:r>
          </a:p>
          <a:p>
            <a:pPr lvl="1"/>
            <a:r>
              <a:rPr lang="en-US" dirty="0"/>
              <a:t>To be confirmed soon.</a:t>
            </a:r>
          </a:p>
          <a:p>
            <a:r>
              <a:rPr lang="en-US" dirty="0"/>
              <a:t>Documentation can be fun! </a:t>
            </a:r>
          </a:p>
          <a:p>
            <a:pPr lvl="1"/>
            <a:r>
              <a:rPr lang="en-US" dirty="0"/>
              <a:t>Please consider joining the fun (= the doc/code-</a:t>
            </a:r>
            <a:r>
              <a:rPr lang="en-US" dirty="0" err="1"/>
              <a:t>athons</a:t>
            </a:r>
            <a:r>
              <a:rPr lang="en-US" dirty="0"/>
              <a:t>)</a:t>
            </a:r>
          </a:p>
          <a:p>
            <a:r>
              <a:rPr lang="en-US" dirty="0"/>
              <a:t>And the output will help you, your colleagues and collaborators.</a:t>
            </a:r>
          </a:p>
          <a:p>
            <a:pPr lvl="1"/>
            <a:r>
              <a:rPr lang="en-US" dirty="0"/>
              <a:t>And me to answer the questions I get…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18AFC-D6CF-E681-7E62-F887EAB04B5A}"/>
              </a:ext>
            </a:extLst>
          </p:cNvPr>
          <p:cNvSpPr/>
          <p:nvPr/>
        </p:nvSpPr>
        <p:spPr>
          <a:xfrm>
            <a:off x="5807968" y="4653136"/>
            <a:ext cx="151216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softEdge rad="208669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792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23476</TotalTime>
  <Words>404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Office-tema</vt:lpstr>
      <vt:lpstr>2_Anpassad formgivning</vt:lpstr>
      <vt:lpstr>EPICS Documentation update</vt:lpstr>
      <vt:lpstr>EPICS Documentation </vt:lpstr>
      <vt:lpstr>The (original) plan – and where we are now </vt:lpstr>
      <vt:lpstr>Updates to the plan </vt:lpstr>
      <vt:lpstr>Where to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 – What and Why  </dc:title>
  <dc:creator>Timo Korhonen</dc:creator>
  <cp:lastModifiedBy>Timo Korhonen</cp:lastModifiedBy>
  <cp:revision>61</cp:revision>
  <dcterms:created xsi:type="dcterms:W3CDTF">2020-01-14T13:28:13Z</dcterms:created>
  <dcterms:modified xsi:type="dcterms:W3CDTF">2023-04-26T15:17:53Z</dcterms:modified>
</cp:coreProperties>
</file>