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B_4EE21EC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25"/>
  </p:notesMasterIdLst>
  <p:handoutMasterIdLst>
    <p:handoutMasterId r:id="rId26"/>
  </p:handoutMasterIdLst>
  <p:sldIdLst>
    <p:sldId id="294" r:id="rId2"/>
    <p:sldId id="275" r:id="rId3"/>
    <p:sldId id="298" r:id="rId4"/>
    <p:sldId id="299" r:id="rId5"/>
    <p:sldId id="313" r:id="rId6"/>
    <p:sldId id="314" r:id="rId7"/>
    <p:sldId id="300" r:id="rId8"/>
    <p:sldId id="315" r:id="rId9"/>
    <p:sldId id="302" r:id="rId10"/>
    <p:sldId id="303" r:id="rId11"/>
    <p:sldId id="305" r:id="rId12"/>
    <p:sldId id="316" r:id="rId13"/>
    <p:sldId id="304" r:id="rId14"/>
    <p:sldId id="306" r:id="rId15"/>
    <p:sldId id="317" r:id="rId16"/>
    <p:sldId id="318" r:id="rId17"/>
    <p:sldId id="319" r:id="rId18"/>
    <p:sldId id="307" r:id="rId19"/>
    <p:sldId id="320" r:id="rId20"/>
    <p:sldId id="309" r:id="rId21"/>
    <p:sldId id="311" r:id="rId22"/>
    <p:sldId id="310" r:id="rId23"/>
    <p:sldId id="312" r:id="rId2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1E9BE5-EB50-447E-9613-D72F084332D7}" name="Tia M Miceli" initials="TMM" userId="S::miceli@services.fnal.gov::fb69ab08-3471-4dae-af7b-9fa74b865fe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77" autoAdjust="0"/>
    <p:restoredTop sz="81893"/>
  </p:normalViewPr>
  <p:slideViewPr>
    <p:cSldViewPr snapToGrid="0" snapToObjects="1" showGuides="1">
      <p:cViewPr varScale="1">
        <p:scale>
          <a:sx n="75" d="100"/>
          <a:sy n="75" d="100"/>
        </p:scale>
        <p:origin x="1760" y="16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3B_4EE21EC4.xml><?xml version="1.0" encoding="utf-8"?>
<p188:cmLst xmlns:a="http://schemas.openxmlformats.org/drawingml/2006/main" xmlns:r="http://schemas.openxmlformats.org/officeDocument/2006/relationships" xmlns:p188="http://schemas.microsoft.com/office/powerpoint/2018/8/main">
  <p188:cm id="{81215FC8-02F1-9342-82D4-91DC7B479F61}" authorId="{D81E9BE5-EB50-447E-9613-D72F084332D7}" created="2023-04-25T14:26:12.810">
    <pc:sldMkLst xmlns:pc="http://schemas.microsoft.com/office/powerpoint/2013/main/command">
      <pc:docMk/>
      <pc:sldMk cId="1323441860" sldId="315"/>
    </pc:sldMkLst>
    <p188:txBody>
      <a:bodyPr/>
      <a:lstStyle/>
      <a:p>
        <a:r>
          <a:rPr lang="en-US"/>
          <a:t>Too many words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4/25/23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url?sa=i&amp;url=https%3A%2F%2Fwww.deepmind.com%2Fblog%2Fdeepmind-ai-reduces-google-data-centre-cooling-bill-by-40&amp;psig=AOvVaw3bBHue17zH7BK9uO5s-MWo&amp;ust=1682439541526000&amp;source=images&amp;cd=vfe&amp;ved=0CBIQjhxqFwoTCODJ9ev1wv4CFQAAAAAdAAAAABA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42761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Helvetica" pitchFamily="2" charset="0"/>
                <a:cs typeface="Times New Roman" panose="02020603050405020304" pitchFamily="18" charset="0"/>
              </a:rPr>
              <a:t>Compared to supervised learning, unsupervised learning operates upon only the input data without outputs or target variables. As such, unsupervised learning does not have a teacher correcting the model, as in the case of supervised learning.</a:t>
            </a:r>
            <a:endParaRPr lang="en-US" sz="1200" dirty="0">
              <a:latin typeface="Helvetica" pitchFamily="2" charset="0"/>
            </a:endParaRP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Helvetica" pitchFamily="2" charset="0"/>
                <a:cs typeface="Times New Roman" panose="02020603050405020304" pitchFamily="18" charset="0"/>
              </a:rPr>
              <a:t>Applications - clustering, visualization, dimensionality reduction, finding association rules, and anomaly detection</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346011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555555"/>
                </a:solidFill>
                <a:effectLst/>
                <a:latin typeface="Helvetica Neue" panose="02000503000000020004" pitchFamily="2" charset="0"/>
              </a:rPr>
              <a:t>The most common unsupervised learning task is clustering: detecting potentially useful clusters of input examples. For example, a taxi agent might gradually develop a concept of “good traffic days” and “bad traffic days” without ever being given labeled examples of each by a teacher.</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1303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Helvetica" pitchFamily="2" charset="0"/>
                <a:cs typeface="Times New Roman" panose="02020603050405020304" pitchFamily="18" charset="0"/>
              </a:rPr>
              <a:t>The use of an environment means that there is no fixed training dataset, rather a goal or set of goals that an agent is required to achieve, actions they may perform, and feedback about performance toward the goal.</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Helvetica" pitchFamily="2" charset="0"/>
                <a:cs typeface="Times New Roman" panose="02020603050405020304" pitchFamily="18" charset="0"/>
              </a:rPr>
              <a:t>An example of a reinforcement problem is playing a game where the agent has the goal of getting a high score and can make moves in the game and received feedback in terms of punishments or rewards.</a:t>
            </a:r>
            <a:endParaRPr lang="en-US" sz="1200" dirty="0">
              <a:latin typeface="Helvetica"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59696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202124"/>
                </a:solidFill>
                <a:effectLst/>
                <a:latin typeface="Google Sans"/>
                <a:hlinkClick r:id="rId3"/>
              </a:rPr>
              <a:t>DeepMind AI Reduces Google Data Centre Cooling Bill by 40%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33985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i="0" u="none" strike="noStrike" dirty="0">
                <a:effectLst/>
                <a:latin typeface="Helvetica" pitchFamily="2" charset="0"/>
              </a:rPr>
              <a:t>Motivation:</a:t>
            </a:r>
            <a:r>
              <a:rPr lang="en-US" sz="1200" b="0" i="0" u="none" strike="noStrike" dirty="0">
                <a:effectLst/>
                <a:latin typeface="Helvetica" pitchFamily="2" charset="0"/>
              </a:rPr>
              <a:t> This project focused on unplanned downtimes, maximizing both the science yield of the accelerator complex while conserving energy and operational cost. Focusing entirely on </a:t>
            </a:r>
            <a:r>
              <a:rPr lang="en-US" sz="1200" b="0" i="0" u="none" strike="noStrike" dirty="0" err="1">
                <a:effectLst/>
                <a:latin typeface="Helvetica" pitchFamily="2" charset="0"/>
              </a:rPr>
              <a:t>Linac</a:t>
            </a:r>
            <a:r>
              <a:rPr lang="en-US" sz="1200" b="0" i="0" u="none" strike="noStrike" dirty="0">
                <a:effectLst/>
                <a:latin typeface="Helvetica" pitchFamily="2" charset="0"/>
              </a:rPr>
              <a:t> maximizes benefit to all downstream machines.</a:t>
            </a:r>
          </a:p>
          <a:p>
            <a:pPr marL="0" indent="0" algn="l">
              <a:buNone/>
            </a:pPr>
            <a:r>
              <a:rPr lang="en-US" sz="1200" b="1" i="0" u="none" strike="noStrike" dirty="0">
                <a:effectLst/>
                <a:latin typeface="Helvetica" pitchFamily="2" charset="0"/>
              </a:rPr>
              <a:t>Description:</a:t>
            </a:r>
            <a:r>
              <a:rPr lang="en-US" sz="1200" b="0" i="0" u="none" strike="noStrike" dirty="0">
                <a:effectLst/>
                <a:latin typeface="Helvetica" pitchFamily="2" charset="0"/>
              </a:rPr>
              <a:t> Predict unplanned machine downtime, Categorize downtime causes, and Forecast downtime durations. Automatically, reliably, and continuously. Lay the groundwork for scaling to other machines in the accelerator complex.</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2962853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 and Aisha will be sharing more about this later on…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373390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65411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336103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rPr>
              <a:t>Heuristic filter is rule-based filters contains word list but here each word is assigned with priority. The words which are mostly used in spam messages are assigned with higher priority and the words mostly used in normal mails are assigned with lower priority. The filter should sum up all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rPr>
              <a:t>priority values of words in mail to get total score. If total score is greater than the critical value then that mail is considered as spam else it is sent to inbox [3]. Heuristic filters work fast without any delay.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Helvetica" pitchFamily="2" charset="0"/>
                <a:cs typeface="Times New Roman" panose="02020603050405020304" pitchFamily="18" charset="0"/>
              </a:rPr>
              <a:t>Review email frequently over time and think about abstracting new patterns to improve decision making.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113840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dirty="0">
                <a:solidFill>
                  <a:schemeClr val="accent6">
                    <a:lumMod val="50000"/>
                  </a:schemeClr>
                </a:solidFill>
                <a:effectLst/>
                <a:latin typeface="Helvetica" pitchFamily="2" charset="0"/>
                <a:cs typeface="Times New Roman" panose="02020603050405020304" pitchFamily="18" charset="0"/>
              </a:rPr>
              <a:t>This manually derived hardcoded system would only be as good as the programmer’s ability to extract rules from the data and implement them in the program.</a:t>
            </a:r>
          </a:p>
          <a:p>
            <a:pPr marL="0" indent="0">
              <a:buNone/>
            </a:pPr>
            <a:r>
              <a:rPr lang="en-US" sz="1200" b="0" i="0" u="none" strike="noStrike" dirty="0">
                <a:solidFill>
                  <a:schemeClr val="accent6">
                    <a:lumMod val="50000"/>
                  </a:schemeClr>
                </a:solidFill>
                <a:effectLst/>
                <a:latin typeface="Helvetica" pitchFamily="2" charset="0"/>
                <a:cs typeface="Times New Roman" panose="02020603050405020304" pitchFamily="18" charset="0"/>
              </a:rPr>
              <a:t>It could be done, but it would take a lot of resources and be a maintenance nightmare.</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172169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endParaRPr lang="en-US" dirty="0">
              <a:latin typeface="Helvetica" pitchFamily="2" charset="0"/>
              <a:cs typeface="Times New Roman" panose="02020603050405020304" pitchFamily="18" charset="0"/>
            </a:endParaRPr>
          </a:p>
          <a:p>
            <a:pPr marL="0" indent="0" algn="l" fontAlgn="base">
              <a:buNone/>
            </a:pPr>
            <a:r>
              <a:rPr lang="en-US" sz="1200" b="0" i="0" u="none" strike="noStrike" dirty="0">
                <a:effectLst/>
                <a:latin typeface="Helvetica" pitchFamily="2" charset="0"/>
                <a:cs typeface="Times New Roman" panose="02020603050405020304" pitchFamily="18" charset="0"/>
              </a:rPr>
              <a:t>The examples are emails we have collected. </a:t>
            </a:r>
          </a:p>
          <a:p>
            <a:pPr marL="0" indent="0" algn="l" fontAlgn="base">
              <a:buNone/>
            </a:pPr>
            <a:r>
              <a:rPr lang="en-US" sz="1200" b="0" i="0" u="none" strike="noStrike" dirty="0">
                <a:effectLst/>
                <a:latin typeface="Helvetica" pitchFamily="2" charset="0"/>
                <a:cs typeface="Times New Roman" panose="02020603050405020304" pitchFamily="18" charset="0"/>
              </a:rPr>
              <a:t>The task was a decision problem (called classification) of marking each email as spam or not and putting it in the correct folder.</a:t>
            </a:r>
          </a:p>
          <a:p>
            <a:pPr marL="0" indent="0" algn="l" fontAlgn="base">
              <a:buNone/>
            </a:pPr>
            <a:r>
              <a:rPr lang="en-US" sz="1200" b="0" i="0" u="none" strike="noStrike" dirty="0">
                <a:effectLst/>
                <a:latin typeface="Helvetica" pitchFamily="2" charset="0"/>
                <a:cs typeface="Times New Roman" panose="02020603050405020304" pitchFamily="18" charset="0"/>
              </a:rPr>
              <a:t>Our performance measure would be something like accuracy as a percentage (correct decisions divided by total decisions made multiplied by 100) between 0% (worst) and 100% (best).</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46514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Helvetica" pitchFamily="2" charset="0"/>
                <a:cs typeface="Times New Roman" panose="02020603050405020304" pitchFamily="18" charset="0"/>
              </a:rPr>
              <a:t>Supervised Learning </a:t>
            </a:r>
            <a:r>
              <a:rPr lang="en-US" sz="1200" b="0" i="0" u="none" strike="noStrike" dirty="0">
                <a:effectLst/>
                <a:latin typeface="Helvetica" pitchFamily="2" charset="0"/>
                <a:cs typeface="Times New Roman" panose="02020603050405020304" pitchFamily="18" charset="0"/>
              </a:rPr>
              <a:t>describes a class of problem that involves using a model to learn a mapping between input examples and the target variable.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effectLst/>
              <a:latin typeface="Helvetica" pitchFamily="2"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Helvetica" pitchFamily="2" charset="0"/>
                <a:cs typeface="Times New Roman" panose="02020603050405020304" pitchFamily="18" charset="0"/>
              </a:rPr>
              <a:t>Models are fit on training data comprised of inputs and outputs and used to make predictions on test sets where only the inputs are provided and the outputs from the model are compared to the withheld target variables and used to estimate the skill of the model.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effectLst/>
              <a:latin typeface="Helvetica" pitchFamily="2"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Helvetica" pitchFamily="2" charset="0"/>
                <a:cs typeface="Times New Roman" panose="02020603050405020304" pitchFamily="18" charset="0"/>
              </a:rPr>
              <a:t>Algorithms are referred to as “</a:t>
            </a:r>
            <a:r>
              <a:rPr lang="en-US" sz="1200" b="0" i="1" u="none" strike="noStrike" dirty="0">
                <a:effectLst/>
                <a:latin typeface="Helvetica" pitchFamily="2" charset="0"/>
                <a:cs typeface="Times New Roman" panose="02020603050405020304" pitchFamily="18" charset="0"/>
              </a:rPr>
              <a:t>supervised</a:t>
            </a:r>
            <a:r>
              <a:rPr lang="en-US" sz="1200" b="0" i="0" u="none" strike="noStrike" dirty="0">
                <a:effectLst/>
                <a:latin typeface="Helvetica" pitchFamily="2" charset="0"/>
                <a:cs typeface="Times New Roman" panose="02020603050405020304" pitchFamily="18" charset="0"/>
              </a:rPr>
              <a:t>” because they learn by making predictions given examples of input data, and the models are supervised and corrected via an algorithm to better predict the expected target outputs in the training dataset.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effectLst/>
              <a:latin typeface="Helvetica" pitchFamily="2" charset="0"/>
              <a:cs typeface="Times New Roman" panose="02020603050405020304" pitchFamily="18" charset="0"/>
            </a:endParaRPr>
          </a:p>
          <a:p>
            <a:pPr marL="0" indent="0" algn="l">
              <a:buNone/>
            </a:pPr>
            <a:r>
              <a:rPr lang="en-US" sz="1200" b="1" i="0" u="none" strike="noStrike" dirty="0">
                <a:effectLst/>
                <a:latin typeface="Helvetica" pitchFamily="2" charset="0"/>
                <a:cs typeface="Times New Roman" panose="02020603050405020304" pitchFamily="18" charset="0"/>
              </a:rPr>
              <a:t>There are some very practical applications of supervised learning algorithms in real life, including:</a:t>
            </a:r>
            <a:endParaRPr lang="en-US" sz="1200" dirty="0">
              <a:latin typeface="Helvetica" pitchFamily="2" charset="0"/>
              <a:cs typeface="Times New Roman" panose="02020603050405020304" pitchFamily="18" charset="0"/>
            </a:endParaRPr>
          </a:p>
          <a:p>
            <a:pPr marL="0" indent="0" algn="l">
              <a:buNone/>
            </a:pPr>
            <a:r>
              <a:rPr lang="en-US" sz="1200" b="0" i="0" u="none" strike="noStrike" dirty="0">
                <a:effectLst/>
                <a:latin typeface="Helvetica" pitchFamily="2" charset="0"/>
                <a:cs typeface="Times New Roman" panose="02020603050405020304" pitchFamily="18" charset="0"/>
              </a:rPr>
              <a:t>Text categorization, Face Detection, Signature recognition, Customer discovery, Spam detection, Weather forecasting, Predicting housing prices based on the prevailing market price, Stock price predictions, among others.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dirty="0">
              <a:effectLst/>
              <a:latin typeface="Helvetica"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67027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88741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73239"/>
                </a:solidFill>
                <a:effectLst/>
                <a:latin typeface="Nunito" panose="020F0502020204030204" pitchFamily="34" charset="0"/>
              </a:rPr>
              <a:t>CRIM – per capita crime rate </a:t>
            </a:r>
          </a:p>
          <a:p>
            <a:r>
              <a:rPr lang="en-US" b="0" i="0" u="none" strike="noStrike" dirty="0">
                <a:solidFill>
                  <a:srgbClr val="273239"/>
                </a:solidFill>
                <a:effectLst/>
                <a:latin typeface="Nunito" panose="020F0502020204030204" pitchFamily="34" charset="0"/>
              </a:rPr>
              <a:t>ZN – proportion of residential land zone for lots over 25k </a:t>
            </a:r>
            <a:r>
              <a:rPr lang="en-US" b="0" i="0" u="none" strike="noStrike" dirty="0" err="1">
                <a:solidFill>
                  <a:srgbClr val="273239"/>
                </a:solidFill>
                <a:effectLst/>
                <a:latin typeface="Nunito" panose="020F0502020204030204" pitchFamily="34" charset="0"/>
              </a:rPr>
              <a:t>sqft</a:t>
            </a:r>
            <a:endParaRPr lang="en-US" b="0" i="0" u="none" strike="noStrike" dirty="0">
              <a:solidFill>
                <a:srgbClr val="273239"/>
              </a:solidFill>
              <a:effectLst/>
              <a:latin typeface="Nunito" panose="020F0502020204030204" pitchFamily="34" charset="0"/>
            </a:endParaRPr>
          </a:p>
          <a:p>
            <a:r>
              <a:rPr lang="en-US" b="0" i="0" u="none" strike="noStrike" dirty="0">
                <a:solidFill>
                  <a:srgbClr val="273239"/>
                </a:solidFill>
                <a:effectLst/>
                <a:latin typeface="Nunito" panose="020F0502020204030204" pitchFamily="34" charset="0"/>
              </a:rPr>
              <a:t>INDUS – proportion of non-retail business acres per town</a:t>
            </a:r>
          </a:p>
          <a:p>
            <a:r>
              <a:rPr lang="en-US" b="0" i="0" u="none" strike="noStrike" dirty="0">
                <a:solidFill>
                  <a:srgbClr val="273239"/>
                </a:solidFill>
                <a:effectLst/>
                <a:latin typeface="Nunito" panose="020F0502020204030204" pitchFamily="34" charset="0"/>
              </a:rPr>
              <a:t>CHAS – Charles River dummy variable (=1 if tract bounds river; 0 o/w)</a:t>
            </a:r>
          </a:p>
          <a:p>
            <a:r>
              <a:rPr lang="en-US" b="0" i="0" u="none" strike="noStrike" dirty="0">
                <a:solidFill>
                  <a:srgbClr val="273239"/>
                </a:solidFill>
                <a:effectLst/>
                <a:latin typeface="Nunito" panose="020F0502020204030204" pitchFamily="34" charset="0"/>
              </a:rPr>
              <a:t>NOX – nitric oxides concentration ppm</a:t>
            </a:r>
          </a:p>
          <a:p>
            <a:r>
              <a:rPr lang="en-US" b="0" i="0" u="none" strike="noStrike" dirty="0">
                <a:solidFill>
                  <a:srgbClr val="273239"/>
                </a:solidFill>
                <a:effectLst/>
                <a:latin typeface="Nunito" panose="020F0502020204030204" pitchFamily="34" charset="0"/>
              </a:rPr>
              <a:t>RM – avg no of rooms per dwelling</a:t>
            </a:r>
          </a:p>
          <a:p>
            <a:r>
              <a:rPr lang="en-US" b="0" i="0" u="none" strike="noStrike" dirty="0">
                <a:solidFill>
                  <a:srgbClr val="273239"/>
                </a:solidFill>
                <a:effectLst/>
                <a:latin typeface="Nunito" panose="020F0502020204030204" pitchFamily="34" charset="0"/>
              </a:rPr>
              <a:t>AGE – proportion of owner-occupied units built prior to 1940</a:t>
            </a:r>
          </a:p>
          <a:p>
            <a:r>
              <a:rPr lang="en-US" b="0" i="0" u="none" strike="noStrike" dirty="0">
                <a:solidFill>
                  <a:srgbClr val="273239"/>
                </a:solidFill>
                <a:effectLst/>
                <a:latin typeface="Nunito" panose="020F0502020204030204" pitchFamily="34" charset="0"/>
              </a:rPr>
              <a:t>DIS – weighted distances to five Boston employment </a:t>
            </a:r>
            <a:r>
              <a:rPr lang="en-US" b="0" i="0" u="none" strike="noStrike" dirty="0" err="1">
                <a:solidFill>
                  <a:srgbClr val="273239"/>
                </a:solidFill>
                <a:effectLst/>
                <a:latin typeface="Nunito" panose="020F0502020204030204" pitchFamily="34" charset="0"/>
              </a:rPr>
              <a:t>centres</a:t>
            </a:r>
            <a:endParaRPr lang="en-US" b="0" i="0" u="none" strike="noStrike" dirty="0">
              <a:solidFill>
                <a:srgbClr val="273239"/>
              </a:solidFill>
              <a:effectLst/>
              <a:latin typeface="Nunito" panose="020F0502020204030204" pitchFamily="34" charset="0"/>
            </a:endParaRPr>
          </a:p>
          <a:p>
            <a:r>
              <a:rPr lang="en-US" b="0" i="0" u="none" strike="noStrike" dirty="0">
                <a:solidFill>
                  <a:srgbClr val="273239"/>
                </a:solidFill>
                <a:effectLst/>
                <a:latin typeface="Nunito" panose="020F0502020204030204" pitchFamily="34" charset="0"/>
              </a:rPr>
              <a:t>RAD – index of accessibility to radial highways </a:t>
            </a:r>
          </a:p>
          <a:p>
            <a:r>
              <a:rPr lang="en-US" b="0" i="0" u="none" strike="noStrike" dirty="0">
                <a:solidFill>
                  <a:srgbClr val="273239"/>
                </a:solidFill>
                <a:effectLst/>
                <a:latin typeface="Nunito" panose="020F0502020204030204" pitchFamily="34" charset="0"/>
              </a:rPr>
              <a:t>TAX – full value property tax rate per $10k</a:t>
            </a:r>
          </a:p>
          <a:p>
            <a:r>
              <a:rPr lang="en-US" b="0" i="0" u="none" strike="noStrike" dirty="0">
                <a:solidFill>
                  <a:srgbClr val="273239"/>
                </a:solidFill>
                <a:effectLst/>
                <a:latin typeface="Nunito" panose="020F0502020204030204" pitchFamily="34" charset="0"/>
              </a:rPr>
              <a:t>PTRATIO – pupil-teacher ratio by town</a:t>
            </a:r>
          </a:p>
          <a:p>
            <a:r>
              <a:rPr lang="en-US" b="0" i="0" u="none" strike="noStrike" dirty="0">
                <a:solidFill>
                  <a:srgbClr val="273239"/>
                </a:solidFill>
                <a:effectLst/>
                <a:latin typeface="Nunito" panose="020F0502020204030204" pitchFamily="34" charset="0"/>
              </a:rPr>
              <a:t>B – proportion of blocks by town</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879996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4/26/23</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Gopika Bhardwaj | Introduction to Machine Learning</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4/26/23</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Gopika Bhardwaj | Introduction to Machine Learning</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4/26/23</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Gopika Bhardwaj | Introduction to Machine Learning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4/26/23</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Gopika Bhardwaj | Introduction to Machine Learning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4/26/23</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Gopika Bhardwaj | Introduction to Machine Learning</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4/26/23</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Gopika Bhardwaj | Introduction to Machine Learning</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4/26/23</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Gopika Bhardwaj | Introduction to Machine Learning</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machinelearningmastery.com/how-to-develop-a-convolutional-neural-network-from-scratch-for-mnist-handwritten-digit-classificati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achinelearningmastery.com/regression-tutorial-keras-deep-learning-library-python/"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Unsupervised_learning"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s://machinelearningmastery.com/probability-density-estimation/"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machinelearningmastery.com/data-visualization-methods-in-python/"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machinelearningmastery.com/calculate-principal-component-analysis-scratch-python/"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Reinforcement_learning"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3B_4EE21EC4.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err="1"/>
              <a:t>Gopika</a:t>
            </a:r>
            <a:r>
              <a:rPr lang="en-US" sz="1600" dirty="0"/>
              <a:t> Bhardwaj</a:t>
            </a:r>
          </a:p>
          <a:p>
            <a:r>
              <a:rPr lang="en-US" sz="1600" dirty="0"/>
              <a:t>EPICS-Collaboration Meeting</a:t>
            </a:r>
          </a:p>
          <a:p>
            <a:endParaRPr lang="en-US" dirty="0"/>
          </a:p>
        </p:txBody>
      </p:sp>
      <p:sp>
        <p:nvSpPr>
          <p:cNvPr id="3" name="Text Placeholder 2"/>
          <p:cNvSpPr>
            <a:spLocks noGrp="1"/>
          </p:cNvSpPr>
          <p:nvPr>
            <p:ph type="body" sz="quarter" idx="11"/>
          </p:nvPr>
        </p:nvSpPr>
        <p:spPr/>
        <p:txBody>
          <a:bodyPr>
            <a:noAutofit/>
          </a:bodyPr>
          <a:lstStyle/>
          <a:p>
            <a:r>
              <a:rPr lang="en-US" sz="1800" dirty="0"/>
              <a:t>Introduction to Machine Learning</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851B0E-E9FC-EF8A-4DC4-9F4670FBA289}"/>
              </a:ext>
            </a:extLst>
          </p:cNvPr>
          <p:cNvSpPr>
            <a:spLocks noGrp="1"/>
          </p:cNvSpPr>
          <p:nvPr>
            <p:ph idx="1"/>
          </p:nvPr>
        </p:nvSpPr>
        <p:spPr>
          <a:xfrm>
            <a:off x="228600" y="679629"/>
            <a:ext cx="8672513" cy="5501037"/>
          </a:xfrm>
        </p:spPr>
        <p:txBody>
          <a:bodyPr/>
          <a:lstStyle/>
          <a:p>
            <a:pPr marL="0" indent="0" fontAlgn="base">
              <a:buNone/>
            </a:pPr>
            <a:endParaRPr lang="en-US" sz="1800" b="0" i="0" u="none" strike="noStrike" dirty="0">
              <a:effectLst/>
              <a:latin typeface="Helvetica" pitchFamily="2" charset="0"/>
              <a:cs typeface="Times New Roman" panose="02020603050405020304" pitchFamily="18" charset="0"/>
            </a:endParaRPr>
          </a:p>
          <a:p>
            <a:pPr marL="0" indent="0" fontAlgn="base">
              <a:buNone/>
            </a:pPr>
            <a:endParaRPr lang="en-US" sz="1800" dirty="0">
              <a:latin typeface="Helvetica" pitchFamily="2" charset="0"/>
              <a:cs typeface="Times New Roman" panose="02020603050405020304" pitchFamily="18" charset="0"/>
            </a:endParaRPr>
          </a:p>
          <a:p>
            <a:pPr marL="0" indent="0" algn="l">
              <a:buNone/>
            </a:pPr>
            <a:endParaRPr lang="en-US" sz="1800" b="1" i="0" u="none" strike="noStrike" dirty="0">
              <a:effectLst/>
              <a:latin typeface="Helvetica" pitchFamily="2" charset="0"/>
              <a:cs typeface="Times New Roman" panose="02020603050405020304" pitchFamily="18" charset="0"/>
            </a:endParaRPr>
          </a:p>
          <a:p>
            <a:pPr marL="0" indent="0" algn="l">
              <a:buNone/>
            </a:pPr>
            <a:endParaRPr lang="en-US" sz="1800" b="1" dirty="0">
              <a:latin typeface="Helvetica" pitchFamily="2" charset="0"/>
              <a:cs typeface="Times New Roman" panose="02020603050405020304" pitchFamily="18" charset="0"/>
            </a:endParaRPr>
          </a:p>
          <a:p>
            <a:pPr marL="0" indent="0" algn="l">
              <a:buNone/>
            </a:pPr>
            <a:endParaRPr lang="en-US" sz="1800" b="1" i="0" u="none" strike="noStrike" dirty="0">
              <a:effectLst/>
              <a:latin typeface="Helvetica" pitchFamily="2" charset="0"/>
              <a:cs typeface="Times New Roman" panose="02020603050405020304" pitchFamily="18" charset="0"/>
            </a:endParaRPr>
          </a:p>
          <a:p>
            <a:pPr marL="0" indent="0" algn="l">
              <a:buNone/>
            </a:pPr>
            <a:endParaRPr lang="en-US" sz="1800" b="1" dirty="0">
              <a:latin typeface="Helvetica" pitchFamily="2" charset="0"/>
              <a:cs typeface="Times New Roman" panose="02020603050405020304" pitchFamily="18" charset="0"/>
            </a:endParaRPr>
          </a:p>
          <a:p>
            <a:pPr marL="0" indent="0" algn="l">
              <a:buNone/>
            </a:pPr>
            <a:endParaRPr lang="en-US" sz="1800" b="1" i="0" u="none" strike="noStrike" dirty="0">
              <a:effectLst/>
              <a:latin typeface="Helvetica" pitchFamily="2" charset="0"/>
              <a:cs typeface="Times New Roman" panose="02020603050405020304" pitchFamily="18" charset="0"/>
            </a:endParaRPr>
          </a:p>
          <a:p>
            <a:pPr marL="0" indent="0" algn="l">
              <a:buNone/>
            </a:pPr>
            <a:endParaRPr lang="en-US" sz="1800" b="1" dirty="0">
              <a:latin typeface="Helvetica" pitchFamily="2" charset="0"/>
              <a:cs typeface="Times New Roman" panose="02020603050405020304" pitchFamily="18" charset="0"/>
            </a:endParaRPr>
          </a:p>
          <a:p>
            <a:pPr marL="0" indent="0" algn="l">
              <a:buNone/>
            </a:pPr>
            <a:endParaRPr lang="en-US" sz="1800" b="1" i="0" u="none" strike="noStrike" dirty="0">
              <a:effectLst/>
              <a:latin typeface="Helvetica" pitchFamily="2" charset="0"/>
              <a:cs typeface="Times New Roman" panose="02020603050405020304" pitchFamily="18" charset="0"/>
            </a:endParaRPr>
          </a:p>
          <a:p>
            <a:pPr marL="0" indent="0" algn="l">
              <a:buNone/>
            </a:pPr>
            <a:endParaRPr lang="en-US" sz="1800" b="1" dirty="0">
              <a:latin typeface="Helvetica" pitchFamily="2" charset="0"/>
              <a:cs typeface="Times New Roman" panose="02020603050405020304" pitchFamily="18" charset="0"/>
            </a:endParaRPr>
          </a:p>
          <a:p>
            <a:endParaRPr lang="en-US" sz="2000" dirty="0"/>
          </a:p>
          <a:p>
            <a:pPr marL="0" indent="0" fontAlgn="base">
              <a:buNone/>
            </a:pPr>
            <a:endParaRPr lang="en-US" sz="1800" b="0" i="0" u="none" strike="noStrike" dirty="0">
              <a:effectLst/>
              <a:latin typeface="Helvetica" pitchFamily="2" charset="0"/>
              <a:cs typeface="Times New Roman" panose="02020603050405020304" pitchFamily="18" charset="0"/>
            </a:endParaRPr>
          </a:p>
          <a:p>
            <a:pPr marL="0" indent="0" fontAlgn="base">
              <a:buNone/>
            </a:pPr>
            <a:endParaRPr lang="en-US" sz="1800" dirty="0">
              <a:latin typeface="Helvetica" pitchFamily="2" charset="0"/>
              <a:cs typeface="Times New Roman" panose="02020603050405020304" pitchFamily="18" charset="0"/>
            </a:endParaRPr>
          </a:p>
          <a:p>
            <a:pPr marL="0" indent="0" fontAlgn="base">
              <a:buNone/>
            </a:pPr>
            <a:endParaRPr lang="en-US" sz="1800" b="0" i="0" u="none" strike="noStrike" dirty="0">
              <a:effectLst/>
              <a:latin typeface="Helvetica" pitchFamily="2" charset="0"/>
              <a:cs typeface="Times New Roman" panose="02020603050405020304" pitchFamily="18" charset="0"/>
            </a:endParaRPr>
          </a:p>
          <a:p>
            <a:endParaRPr lang="en-US" sz="1800" dirty="0">
              <a:latin typeface="Helvetica" pitchFamily="2" charset="0"/>
              <a:cs typeface="Times New Roman" panose="02020603050405020304" pitchFamily="18" charset="0"/>
            </a:endParaRPr>
          </a:p>
          <a:p>
            <a:pPr marL="0" indent="0">
              <a:buNone/>
            </a:pPr>
            <a:endParaRPr lang="en-US" sz="1800" dirty="0">
              <a:latin typeface="Helvetica" pitchFamily="2" charset="0"/>
            </a:endParaRPr>
          </a:p>
        </p:txBody>
      </p:sp>
      <p:sp>
        <p:nvSpPr>
          <p:cNvPr id="3" name="Title 2">
            <a:extLst>
              <a:ext uri="{FF2B5EF4-FFF2-40B4-BE49-F238E27FC236}">
                <a16:creationId xmlns:a16="http://schemas.microsoft.com/office/drawing/2014/main" id="{2B1227D2-5838-996B-4AC9-8DAC5E777357}"/>
              </a:ext>
            </a:extLst>
          </p:cNvPr>
          <p:cNvSpPr>
            <a:spLocks noGrp="1"/>
          </p:cNvSpPr>
          <p:nvPr>
            <p:ph type="title"/>
          </p:nvPr>
        </p:nvSpPr>
        <p:spPr/>
        <p:txBody>
          <a:bodyPr/>
          <a:lstStyle/>
          <a:p>
            <a:r>
              <a:rPr lang="en-US" dirty="0"/>
              <a:t>Supervised Learning</a:t>
            </a:r>
          </a:p>
        </p:txBody>
      </p:sp>
      <p:sp>
        <p:nvSpPr>
          <p:cNvPr id="4" name="Date Placeholder 3">
            <a:extLst>
              <a:ext uri="{FF2B5EF4-FFF2-40B4-BE49-F238E27FC236}">
                <a16:creationId xmlns:a16="http://schemas.microsoft.com/office/drawing/2014/main" id="{9CF9199D-6000-926B-3B08-C0BFDFC084EC}"/>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39A3DD24-675A-7559-CEBF-71283A9F0C27}"/>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9C0DB006-E705-2F50-A6DF-67EB444AD4CB}"/>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2441F6E2-3BAC-4E66-7DF1-369313713042}"/>
              </a:ext>
            </a:extLst>
          </p:cNvPr>
          <p:cNvPicPr>
            <a:picLocks noChangeAspect="1"/>
          </p:cNvPicPr>
          <p:nvPr/>
        </p:nvPicPr>
        <p:blipFill rotWithShape="1">
          <a:blip r:embed="rId3"/>
          <a:srcRect r="-52" b="30635"/>
          <a:stretch/>
        </p:blipFill>
        <p:spPr>
          <a:xfrm>
            <a:off x="419214" y="677334"/>
            <a:ext cx="7967130" cy="3611638"/>
          </a:xfrm>
          <a:prstGeom prst="rect">
            <a:avLst/>
          </a:prstGeom>
        </p:spPr>
      </p:pic>
      <p:sp>
        <p:nvSpPr>
          <p:cNvPr id="9" name="TextBox 8">
            <a:extLst>
              <a:ext uri="{FF2B5EF4-FFF2-40B4-BE49-F238E27FC236}">
                <a16:creationId xmlns:a16="http://schemas.microsoft.com/office/drawing/2014/main" id="{82A572F7-6854-7128-8515-697694A00F03}"/>
              </a:ext>
            </a:extLst>
          </p:cNvPr>
          <p:cNvSpPr txBox="1"/>
          <p:nvPr/>
        </p:nvSpPr>
        <p:spPr>
          <a:xfrm>
            <a:off x="214313" y="4340980"/>
            <a:ext cx="8511646" cy="1938992"/>
          </a:xfrm>
          <a:prstGeom prst="rect">
            <a:avLst/>
          </a:prstGeom>
          <a:noFill/>
        </p:spPr>
        <p:txBody>
          <a:bodyPr wrap="square">
            <a:sp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2400" b="0" i="0" u="none" strike="noStrike" dirty="0">
                <a:effectLst/>
                <a:latin typeface="Helvetica" pitchFamily="2" charset="0"/>
                <a:cs typeface="Times New Roman" panose="02020603050405020304" pitchFamily="18" charset="0"/>
              </a:rPr>
              <a:t>Algorithms are referred to as “</a:t>
            </a:r>
            <a:r>
              <a:rPr lang="en-US" sz="2400" b="0" i="1" u="none" strike="noStrike" dirty="0">
                <a:effectLst/>
                <a:latin typeface="Helvetica" pitchFamily="2" charset="0"/>
                <a:cs typeface="Times New Roman" panose="02020603050405020304" pitchFamily="18" charset="0"/>
              </a:rPr>
              <a:t>supervised</a:t>
            </a:r>
            <a:r>
              <a:rPr lang="en-US" sz="2400" b="0" i="0" u="none" strike="noStrike" dirty="0">
                <a:effectLst/>
                <a:latin typeface="Helvetica" pitchFamily="2" charset="0"/>
                <a:cs typeface="Times New Roman" panose="02020603050405020304" pitchFamily="18" charset="0"/>
              </a:rPr>
              <a:t>” because they learn by making predictions given examples of input data, and the models are supervised and corrected via an algorithm to better predict the expected target outputs in the training dataset.</a:t>
            </a:r>
          </a:p>
        </p:txBody>
      </p:sp>
    </p:spTree>
    <p:extLst>
      <p:ext uri="{BB962C8B-B14F-4D97-AF65-F5344CB8AC3E}">
        <p14:creationId xmlns:p14="http://schemas.microsoft.com/office/powerpoint/2010/main" val="420931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7D8644-7B97-3510-F70B-35EE92AF9F0D}"/>
              </a:ext>
            </a:extLst>
          </p:cNvPr>
          <p:cNvSpPr>
            <a:spLocks noGrp="1"/>
          </p:cNvSpPr>
          <p:nvPr>
            <p:ph idx="1"/>
          </p:nvPr>
        </p:nvSpPr>
        <p:spPr>
          <a:xfrm>
            <a:off x="242887" y="927643"/>
            <a:ext cx="8672513" cy="5032892"/>
          </a:xfrm>
        </p:spPr>
        <p:txBody>
          <a:bodyPr/>
          <a:lstStyle/>
          <a:p>
            <a:pPr marL="514350" indent="-514350" fontAlgn="base">
              <a:buFont typeface="Arial" panose="020B0604020202020204" pitchFamily="34" charset="0"/>
              <a:buAutoNum type="arabicParenR"/>
            </a:pPr>
            <a:r>
              <a:rPr lang="en-US" sz="1800" b="1" i="0" u="none" strike="noStrike" dirty="0">
                <a:effectLst/>
                <a:latin typeface="Helvetica" pitchFamily="2" charset="0"/>
                <a:cs typeface="Times New Roman" panose="02020603050405020304" pitchFamily="18" charset="0"/>
              </a:rPr>
              <a:t>Classification</a:t>
            </a:r>
            <a:r>
              <a:rPr lang="en-US" sz="1800" b="0" i="0" u="none" strike="noStrike" dirty="0">
                <a:effectLst/>
                <a:latin typeface="Helvetica" pitchFamily="2" charset="0"/>
                <a:cs typeface="Times New Roman" panose="02020603050405020304" pitchFamily="18" charset="0"/>
              </a:rPr>
              <a:t>: Supervised learning problem that involves predicting a class label. </a:t>
            </a:r>
            <a:endParaRPr lang="en-US" sz="1800" dirty="0">
              <a:latin typeface="Helvetica" pitchFamily="2" charset="0"/>
              <a:cs typeface="Times New Roman" panose="02020603050405020304" pitchFamily="18" charset="0"/>
            </a:endParaRPr>
          </a:p>
          <a:p>
            <a:pPr marL="514350" indent="-514350" fontAlgn="base">
              <a:buFont typeface="Arial" panose="020B0604020202020204" pitchFamily="34" charset="0"/>
              <a:buAutoNum type="arabicParenR"/>
            </a:pPr>
            <a:endParaRPr lang="en-US" sz="1800" b="0" i="0" u="none" strike="noStrike" dirty="0">
              <a:effectLst/>
              <a:latin typeface="Helvetica" pitchFamily="2" charset="0"/>
              <a:cs typeface="Times New Roman" panose="02020603050405020304" pitchFamily="18" charset="0"/>
            </a:endParaRPr>
          </a:p>
          <a:p>
            <a:pPr marL="514350" indent="-514350" fontAlgn="base">
              <a:buFont typeface="Arial" panose="020B0604020202020204" pitchFamily="34" charset="0"/>
              <a:buAutoNum type="arabicParenR"/>
            </a:pPr>
            <a:endParaRPr lang="en-US" sz="1800" dirty="0">
              <a:latin typeface="Helvetica" pitchFamily="2" charset="0"/>
              <a:cs typeface="Times New Roman" panose="02020603050405020304" pitchFamily="18" charset="0"/>
            </a:endParaRPr>
          </a:p>
          <a:p>
            <a:pPr marL="514350" indent="-514350" fontAlgn="base">
              <a:buFont typeface="Arial" panose="020B0604020202020204" pitchFamily="34" charset="0"/>
              <a:buAutoNum type="arabicParenR"/>
            </a:pPr>
            <a:endParaRPr lang="en-US" sz="1800" b="0" i="0" u="none" strike="noStrike" dirty="0">
              <a:effectLst/>
              <a:latin typeface="Helvetica" pitchFamily="2" charset="0"/>
              <a:cs typeface="Times New Roman" panose="02020603050405020304" pitchFamily="18" charset="0"/>
            </a:endParaRPr>
          </a:p>
          <a:p>
            <a:pPr marL="514350" indent="-514350" fontAlgn="base">
              <a:buFont typeface="Arial" panose="020B0604020202020204" pitchFamily="34" charset="0"/>
              <a:buAutoNum type="arabicParenR"/>
            </a:pPr>
            <a:endParaRPr lang="en-US" sz="1800" dirty="0">
              <a:latin typeface="Helvetica" pitchFamily="2" charset="0"/>
              <a:cs typeface="Times New Roman" panose="02020603050405020304" pitchFamily="18" charset="0"/>
            </a:endParaRPr>
          </a:p>
          <a:p>
            <a:pPr marL="514350" indent="-514350" fontAlgn="base">
              <a:buFont typeface="Arial" panose="020B0604020202020204" pitchFamily="34" charset="0"/>
              <a:buAutoNum type="arabicParenR"/>
            </a:pPr>
            <a:endParaRPr lang="en-US" sz="1800" b="0" i="0" u="none" strike="noStrike" dirty="0">
              <a:effectLst/>
              <a:latin typeface="Helvetica" pitchFamily="2" charset="0"/>
              <a:cs typeface="Times New Roman" panose="02020603050405020304" pitchFamily="18" charset="0"/>
            </a:endParaRPr>
          </a:p>
          <a:p>
            <a:endParaRPr lang="en-US" sz="1800" dirty="0">
              <a:latin typeface="Helvetica" pitchFamily="2" charset="0"/>
              <a:cs typeface="Times New Roman" panose="02020603050405020304" pitchFamily="18" charset="0"/>
            </a:endParaRPr>
          </a:p>
          <a:p>
            <a:pPr marL="0" indent="0">
              <a:buNone/>
            </a:pPr>
            <a:endParaRPr lang="en-US" sz="1800" dirty="0">
              <a:latin typeface="Helvetica" pitchFamily="2" charset="0"/>
            </a:endParaRPr>
          </a:p>
        </p:txBody>
      </p:sp>
      <p:sp>
        <p:nvSpPr>
          <p:cNvPr id="3" name="Title 2">
            <a:extLst>
              <a:ext uri="{FF2B5EF4-FFF2-40B4-BE49-F238E27FC236}">
                <a16:creationId xmlns:a16="http://schemas.microsoft.com/office/drawing/2014/main" id="{C45805B3-DF5E-7910-B406-104D02413586}"/>
              </a:ext>
            </a:extLst>
          </p:cNvPr>
          <p:cNvSpPr>
            <a:spLocks noGrp="1"/>
          </p:cNvSpPr>
          <p:nvPr>
            <p:ph type="title"/>
          </p:nvPr>
        </p:nvSpPr>
        <p:spPr/>
        <p:txBody>
          <a:bodyPr/>
          <a:lstStyle/>
          <a:p>
            <a:r>
              <a:rPr lang="en-US" dirty="0"/>
              <a:t>Types of Supervised Learning</a:t>
            </a:r>
          </a:p>
        </p:txBody>
      </p:sp>
      <p:sp>
        <p:nvSpPr>
          <p:cNvPr id="4" name="Date Placeholder 3">
            <a:extLst>
              <a:ext uri="{FF2B5EF4-FFF2-40B4-BE49-F238E27FC236}">
                <a16:creationId xmlns:a16="http://schemas.microsoft.com/office/drawing/2014/main" id="{43533A60-DEF6-BD20-895D-ABDE7FEE37DF}"/>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F74E11D2-8AA9-E56A-A5C0-42BEFBB92C3A}"/>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BAE91AB8-33C9-C1A1-B9B1-71BA3B4CB20F}"/>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8" name="Picture 7" descr="Calendar&#10;&#10;Description automatically generated">
            <a:extLst>
              <a:ext uri="{FF2B5EF4-FFF2-40B4-BE49-F238E27FC236}">
                <a16:creationId xmlns:a16="http://schemas.microsoft.com/office/drawing/2014/main" id="{944F86B0-E87B-389A-2A0C-6B80700FE4A6}"/>
              </a:ext>
            </a:extLst>
          </p:cNvPr>
          <p:cNvPicPr>
            <a:picLocks noChangeAspect="1"/>
          </p:cNvPicPr>
          <p:nvPr/>
        </p:nvPicPr>
        <p:blipFill>
          <a:blip r:embed="rId3"/>
          <a:stretch>
            <a:fillRect/>
          </a:stretch>
        </p:blipFill>
        <p:spPr>
          <a:xfrm>
            <a:off x="2218266" y="1415964"/>
            <a:ext cx="4470401" cy="3783618"/>
          </a:xfrm>
          <a:prstGeom prst="rect">
            <a:avLst/>
          </a:prstGeom>
        </p:spPr>
      </p:pic>
      <p:sp>
        <p:nvSpPr>
          <p:cNvPr id="10" name="TextBox 9">
            <a:extLst>
              <a:ext uri="{FF2B5EF4-FFF2-40B4-BE49-F238E27FC236}">
                <a16:creationId xmlns:a16="http://schemas.microsoft.com/office/drawing/2014/main" id="{F21DC2D5-2B33-7751-93CC-FD388430C741}"/>
              </a:ext>
            </a:extLst>
          </p:cNvPr>
          <p:cNvSpPr txBox="1"/>
          <p:nvPr/>
        </p:nvSpPr>
        <p:spPr>
          <a:xfrm>
            <a:off x="325967" y="5099361"/>
            <a:ext cx="8575146" cy="830997"/>
          </a:xfrm>
          <a:prstGeom prst="rect">
            <a:avLst/>
          </a:prstGeom>
          <a:noFill/>
        </p:spPr>
        <p:txBody>
          <a:bodyPr wrap="square">
            <a:spAutoFit/>
          </a:bodyPr>
          <a:lstStyle/>
          <a:p>
            <a:pPr fontAlgn="base"/>
            <a:r>
              <a:rPr lang="en-US" sz="1600" b="0" i="0" u="none" strike="noStrike" dirty="0">
                <a:effectLst/>
                <a:latin typeface="Helvetica" pitchFamily="2" charset="0"/>
                <a:cs typeface="Times New Roman" panose="02020603050405020304" pitchFamily="18" charset="0"/>
              </a:rPr>
              <a:t>Example - </a:t>
            </a:r>
            <a:r>
              <a:rPr lang="en-US" sz="1600" b="0" i="0" u="none" strike="noStrike" dirty="0">
                <a:effectLst/>
                <a:latin typeface="Helvetica"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MNIST handwritten digits</a:t>
            </a:r>
            <a:r>
              <a:rPr lang="en-US" sz="1600" b="0" i="0" u="none" strike="noStrike" dirty="0">
                <a:effectLst/>
                <a:latin typeface="Helvetica" pitchFamily="2" charset="0"/>
                <a:cs typeface="Times New Roman" panose="02020603050405020304" pitchFamily="18" charset="0"/>
              </a:rPr>
              <a:t> dataset where the inputs are images of handwritten digits (pixel data) and the output is a class label for what digit the image represents (numbers 0 to 9).</a:t>
            </a:r>
          </a:p>
        </p:txBody>
      </p:sp>
    </p:spTree>
    <p:extLst>
      <p:ext uri="{BB962C8B-B14F-4D97-AF65-F5344CB8AC3E}">
        <p14:creationId xmlns:p14="http://schemas.microsoft.com/office/powerpoint/2010/main" val="395041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6BC115-6D10-2BD8-CBF5-031471571D81}"/>
              </a:ext>
            </a:extLst>
          </p:cNvPr>
          <p:cNvSpPr>
            <a:spLocks noGrp="1"/>
          </p:cNvSpPr>
          <p:nvPr>
            <p:ph idx="1"/>
          </p:nvPr>
        </p:nvSpPr>
        <p:spPr>
          <a:xfrm>
            <a:off x="222250" y="504436"/>
            <a:ext cx="8672513" cy="2088890"/>
          </a:xfrm>
        </p:spPr>
        <p:txBody>
          <a:bodyPr/>
          <a:lstStyle/>
          <a:p>
            <a:pPr marL="0" indent="0">
              <a:buNone/>
            </a:pPr>
            <a:r>
              <a:rPr lang="en-US" sz="2400" b="1" dirty="0">
                <a:latin typeface="Helvetica" pitchFamily="2" charset="0"/>
                <a:cs typeface="Times New Roman" panose="02020603050405020304" pitchFamily="18" charset="0"/>
              </a:rPr>
              <a:t>2) Regression</a:t>
            </a:r>
            <a:r>
              <a:rPr lang="en-US" sz="2400" dirty="0">
                <a:latin typeface="Helvetica" pitchFamily="2" charset="0"/>
                <a:cs typeface="Times New Roman" panose="02020603050405020304" pitchFamily="18" charset="0"/>
              </a:rPr>
              <a:t>: </a:t>
            </a:r>
            <a:r>
              <a:rPr lang="en-US" sz="2400" b="0" i="0" u="none" strike="noStrike" dirty="0">
                <a:effectLst/>
                <a:latin typeface="Helvetica" pitchFamily="2" charset="0"/>
                <a:cs typeface="Times New Roman" panose="02020603050405020304" pitchFamily="18" charset="0"/>
              </a:rPr>
              <a:t>Supervised learning problem that involves predicting a numerical label. An example of a regression problem would be the </a:t>
            </a:r>
            <a:r>
              <a:rPr lang="en-US" sz="2400" b="0" i="0" u="none" strike="noStrike" dirty="0">
                <a:effectLst/>
                <a:latin typeface="Helvetica"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Boston house prices</a:t>
            </a:r>
            <a:r>
              <a:rPr lang="en-US" sz="2400" b="0" i="0" u="none" strike="noStrike" dirty="0">
                <a:effectLst/>
                <a:latin typeface="Helvetica" pitchFamily="2" charset="0"/>
                <a:cs typeface="Times New Roman" panose="02020603050405020304" pitchFamily="18" charset="0"/>
              </a:rPr>
              <a:t> dataset where the inputs are variables that describe a neighborhood, and the output is a house price in dollars.</a:t>
            </a:r>
          </a:p>
          <a:p>
            <a:pPr marL="0" indent="0">
              <a:buNone/>
            </a:pPr>
            <a:endParaRPr lang="en-US" dirty="0"/>
          </a:p>
        </p:txBody>
      </p:sp>
      <p:sp>
        <p:nvSpPr>
          <p:cNvPr id="4" name="Date Placeholder 3">
            <a:extLst>
              <a:ext uri="{FF2B5EF4-FFF2-40B4-BE49-F238E27FC236}">
                <a16:creationId xmlns:a16="http://schemas.microsoft.com/office/drawing/2014/main" id="{AD698EB6-DF4B-53A0-6421-ADA7064232A6}"/>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232B62BC-8BCF-A57D-82EF-F832A7382205}"/>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6C52B777-E7BE-CA7F-EAD5-C2D052CB841A}"/>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8" name="Picture 7" descr="Table&#10;&#10;Description automatically generated">
            <a:extLst>
              <a:ext uri="{FF2B5EF4-FFF2-40B4-BE49-F238E27FC236}">
                <a16:creationId xmlns:a16="http://schemas.microsoft.com/office/drawing/2014/main" id="{C12936C3-D016-E3DF-D421-A000462172A1}"/>
              </a:ext>
            </a:extLst>
          </p:cNvPr>
          <p:cNvPicPr>
            <a:picLocks noChangeAspect="1"/>
          </p:cNvPicPr>
          <p:nvPr/>
        </p:nvPicPr>
        <p:blipFill>
          <a:blip r:embed="rId4"/>
          <a:stretch>
            <a:fillRect/>
          </a:stretch>
        </p:blipFill>
        <p:spPr>
          <a:xfrm>
            <a:off x="222250" y="2542527"/>
            <a:ext cx="8419078" cy="2348415"/>
          </a:xfrm>
          <a:prstGeom prst="rect">
            <a:avLst/>
          </a:prstGeom>
        </p:spPr>
      </p:pic>
      <p:sp>
        <p:nvSpPr>
          <p:cNvPr id="7" name="TextBox 6">
            <a:extLst>
              <a:ext uri="{FF2B5EF4-FFF2-40B4-BE49-F238E27FC236}">
                <a16:creationId xmlns:a16="http://schemas.microsoft.com/office/drawing/2014/main" id="{754953DB-A454-CA0D-3C59-0739C4EDD0EA}"/>
              </a:ext>
            </a:extLst>
          </p:cNvPr>
          <p:cNvSpPr txBox="1"/>
          <p:nvPr/>
        </p:nvSpPr>
        <p:spPr>
          <a:xfrm>
            <a:off x="222249" y="4941741"/>
            <a:ext cx="8419077" cy="1200329"/>
          </a:xfrm>
          <a:prstGeom prst="rect">
            <a:avLst/>
          </a:prstGeom>
          <a:noFill/>
        </p:spPr>
        <p:txBody>
          <a:bodyPr wrap="square">
            <a:spAutoFit/>
          </a:bodyPr>
          <a:lstStyle/>
          <a:p>
            <a:r>
              <a:rPr lang="en-US" b="0" i="0" u="none" strike="noStrike" dirty="0">
                <a:solidFill>
                  <a:srgbClr val="273239"/>
                </a:solidFill>
                <a:effectLst/>
                <a:latin typeface="Nunito" panose="020F0502020204030204" pitchFamily="34" charset="0"/>
              </a:rPr>
              <a:t>This dataset concerns the housing prices in the housing city of Boston. The dataset provided has 506 instances with 13 features.</a:t>
            </a:r>
          </a:p>
        </p:txBody>
      </p:sp>
    </p:spTree>
    <p:extLst>
      <p:ext uri="{BB962C8B-B14F-4D97-AF65-F5344CB8AC3E}">
        <p14:creationId xmlns:p14="http://schemas.microsoft.com/office/powerpoint/2010/main" val="273958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B6F49C-64CD-AC65-8D89-506584D9087D}"/>
              </a:ext>
            </a:extLst>
          </p:cNvPr>
          <p:cNvSpPr>
            <a:spLocks noGrp="1"/>
          </p:cNvSpPr>
          <p:nvPr>
            <p:ph idx="1"/>
          </p:nvPr>
        </p:nvSpPr>
        <p:spPr>
          <a:xfrm>
            <a:off x="228600" y="861008"/>
            <a:ext cx="8672513" cy="5169905"/>
          </a:xfrm>
        </p:spPr>
        <p:txBody>
          <a:bodyPr/>
          <a:lstStyle/>
          <a:p>
            <a:pPr algn="l" fontAlgn="base"/>
            <a:r>
              <a:rPr lang="en-US" sz="1600" b="0" i="0" u="none" strike="noStrike" dirty="0">
                <a:effectLst/>
                <a:latin typeface="Helvetica"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Unsupervised learning</a:t>
            </a:r>
            <a:r>
              <a:rPr lang="en-US" sz="1600" b="0" i="0" u="none" strike="noStrike" dirty="0">
                <a:effectLst/>
                <a:latin typeface="Helvetica" pitchFamily="2" charset="0"/>
                <a:cs typeface="Times New Roman" panose="02020603050405020304" pitchFamily="18" charset="0"/>
              </a:rPr>
              <a:t> describes a class of problems that involves using a model to describe or extract relationships in data.</a:t>
            </a:r>
          </a:p>
          <a:p>
            <a:pPr algn="l" fontAlgn="base"/>
            <a:r>
              <a:rPr lang="en-US" sz="1600" dirty="0">
                <a:latin typeface="Helvetica" pitchFamily="2" charset="0"/>
                <a:cs typeface="Times New Roman" panose="02020603050405020304" pitchFamily="18" charset="0"/>
              </a:rPr>
              <a:t>Suppose </a:t>
            </a:r>
            <a:r>
              <a:rPr lang="en-US" sz="1600" b="0" i="0" u="none" strike="noStrike" dirty="0">
                <a:solidFill>
                  <a:srgbClr val="292929"/>
                </a:solidFill>
                <a:effectLst/>
                <a:latin typeface="Helvetica" pitchFamily="2" charset="0"/>
              </a:rPr>
              <a:t>a supermarket wants to increase its revenue. It decides to implement a machine learning algorithm on its sold products’ data. It was observed that the customers who bought cereals more often tend to buy milk or those who buy eggs tend to buy bacon. Thus, redesigning the store and placing related products side by side can help them understand consumer mindset and increase revenue.</a:t>
            </a:r>
          </a:p>
          <a:p>
            <a:pPr algn="l" fontAlgn="base"/>
            <a:endParaRPr lang="en-US" sz="1600" b="0" i="0" u="none" strike="noStrike" dirty="0">
              <a:effectLst/>
              <a:latin typeface="Helvetica" pitchFamily="2" charset="0"/>
              <a:cs typeface="Times New Roman" panose="02020603050405020304" pitchFamily="18" charset="0"/>
            </a:endParaRPr>
          </a:p>
          <a:p>
            <a:pPr marL="0" indent="0">
              <a:buNone/>
            </a:pPr>
            <a:endParaRPr lang="en-US" sz="1600" dirty="0">
              <a:latin typeface="Helvetica" pitchFamily="2" charset="0"/>
            </a:endParaRPr>
          </a:p>
        </p:txBody>
      </p:sp>
      <p:sp>
        <p:nvSpPr>
          <p:cNvPr id="3" name="Title 2">
            <a:extLst>
              <a:ext uri="{FF2B5EF4-FFF2-40B4-BE49-F238E27FC236}">
                <a16:creationId xmlns:a16="http://schemas.microsoft.com/office/drawing/2014/main" id="{5D0EE38D-1120-A904-263A-BEB4F1E90506}"/>
              </a:ext>
            </a:extLst>
          </p:cNvPr>
          <p:cNvSpPr>
            <a:spLocks noGrp="1"/>
          </p:cNvSpPr>
          <p:nvPr>
            <p:ph type="title"/>
          </p:nvPr>
        </p:nvSpPr>
        <p:spPr/>
        <p:txBody>
          <a:bodyPr/>
          <a:lstStyle/>
          <a:p>
            <a:r>
              <a:rPr lang="en-US" dirty="0"/>
              <a:t>Unsupervised Learning</a:t>
            </a:r>
          </a:p>
        </p:txBody>
      </p:sp>
      <p:sp>
        <p:nvSpPr>
          <p:cNvPr id="4" name="Date Placeholder 3">
            <a:extLst>
              <a:ext uri="{FF2B5EF4-FFF2-40B4-BE49-F238E27FC236}">
                <a16:creationId xmlns:a16="http://schemas.microsoft.com/office/drawing/2014/main" id="{C654251A-E583-668B-97A4-F063613B2268}"/>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9430E52B-579F-CA2B-DAAB-E33F3141B15E}"/>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74760698-78F8-B71F-686A-9D689D6EEF2E}"/>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9" name="Picture 8" descr="A group of people in a room&#10;&#10;Description automatically generated with low confidence">
            <a:extLst>
              <a:ext uri="{FF2B5EF4-FFF2-40B4-BE49-F238E27FC236}">
                <a16:creationId xmlns:a16="http://schemas.microsoft.com/office/drawing/2014/main" id="{771AFF54-119A-C696-1155-084484FF2771}"/>
              </a:ext>
            </a:extLst>
          </p:cNvPr>
          <p:cNvPicPr>
            <a:picLocks noChangeAspect="1"/>
          </p:cNvPicPr>
          <p:nvPr/>
        </p:nvPicPr>
        <p:blipFill>
          <a:blip r:embed="rId4"/>
          <a:stretch>
            <a:fillRect/>
          </a:stretch>
        </p:blipFill>
        <p:spPr>
          <a:xfrm>
            <a:off x="2414192" y="2833253"/>
            <a:ext cx="4301328" cy="3084969"/>
          </a:xfrm>
          <a:prstGeom prst="rect">
            <a:avLst/>
          </a:prstGeom>
        </p:spPr>
      </p:pic>
    </p:spTree>
    <p:extLst>
      <p:ext uri="{BB962C8B-B14F-4D97-AF65-F5344CB8AC3E}">
        <p14:creationId xmlns:p14="http://schemas.microsoft.com/office/powerpoint/2010/main" val="401849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96924-D79F-CC70-F73E-4E09BDE7AE7D}"/>
              </a:ext>
            </a:extLst>
          </p:cNvPr>
          <p:cNvSpPr>
            <a:spLocks noGrp="1"/>
          </p:cNvSpPr>
          <p:nvPr>
            <p:ph idx="1"/>
          </p:nvPr>
        </p:nvSpPr>
        <p:spPr/>
        <p:txBody>
          <a:bodyPr/>
          <a:lstStyle/>
          <a:p>
            <a:pPr algn="l" fontAlgn="base">
              <a:buFont typeface="Arial" panose="020B0604020202020204" pitchFamily="34" charset="0"/>
              <a:buChar char="•"/>
            </a:pPr>
            <a:r>
              <a:rPr lang="en-US" sz="2000" b="1" i="0" u="none" strike="noStrike" dirty="0">
                <a:effectLst/>
                <a:latin typeface="Helvetica" pitchFamily="2" charset="0"/>
                <a:cs typeface="Times New Roman" panose="02020603050405020304" pitchFamily="18" charset="0"/>
              </a:rPr>
              <a:t>Clustering: </a:t>
            </a:r>
            <a:r>
              <a:rPr lang="en-US" sz="2000" i="0" u="none" strike="noStrike" dirty="0">
                <a:effectLst/>
                <a:latin typeface="Helvetica" pitchFamily="2" charset="0"/>
                <a:cs typeface="Times New Roman" panose="02020603050405020304" pitchFamily="18" charset="0"/>
              </a:rPr>
              <a:t>Unsupervised</a:t>
            </a:r>
            <a:r>
              <a:rPr lang="en-US" sz="2000" b="0" i="0" u="none" strike="noStrike" dirty="0">
                <a:effectLst/>
                <a:latin typeface="Helvetica" pitchFamily="2" charset="0"/>
                <a:cs typeface="Times New Roman" panose="02020603050405020304" pitchFamily="18" charset="0"/>
              </a:rPr>
              <a:t> learning problem that involves finding groups in data</a:t>
            </a:r>
            <a:r>
              <a:rPr lang="en-US" sz="1800" b="0" i="0" u="none" strike="noStrike" dirty="0">
                <a:effectLst/>
                <a:latin typeface="Helvetica" pitchFamily="2" charset="0"/>
                <a:cs typeface="Times New Roman" panose="02020603050405020304" pitchFamily="18" charset="0"/>
              </a:rPr>
              <a:t>. </a:t>
            </a:r>
            <a:r>
              <a:rPr lang="en-US" sz="2000" b="0" i="0" u="none" strike="noStrike" dirty="0">
                <a:solidFill>
                  <a:srgbClr val="555555"/>
                </a:solidFill>
                <a:effectLst/>
                <a:latin typeface="Helvetica" pitchFamily="2" charset="0"/>
              </a:rPr>
              <a:t>An example of a clustering algorithm is k-Means where </a:t>
            </a:r>
            <a:r>
              <a:rPr lang="en-US" sz="2000" b="0" i="1" u="none" strike="noStrike" dirty="0">
                <a:solidFill>
                  <a:srgbClr val="555555"/>
                </a:solidFill>
                <a:effectLst/>
                <a:latin typeface="Helvetica" pitchFamily="2" charset="0"/>
              </a:rPr>
              <a:t>k</a:t>
            </a:r>
            <a:r>
              <a:rPr lang="en-US" sz="2000" b="0" i="0" u="none" strike="noStrike" dirty="0">
                <a:solidFill>
                  <a:srgbClr val="555555"/>
                </a:solidFill>
                <a:effectLst/>
                <a:latin typeface="Helvetica" pitchFamily="2" charset="0"/>
              </a:rPr>
              <a:t> refers to the number of clusters to discover in the data</a:t>
            </a:r>
          </a:p>
          <a:p>
            <a:pPr algn="l" fontAlgn="base">
              <a:buFont typeface="Arial" panose="020B0604020202020204" pitchFamily="34" charset="0"/>
              <a:buChar char="•"/>
            </a:pPr>
            <a:r>
              <a:rPr lang="en-US" sz="2000" b="0" i="0" u="none" strike="noStrike" dirty="0">
                <a:solidFill>
                  <a:srgbClr val="4D5156"/>
                </a:solidFill>
                <a:effectLst/>
                <a:latin typeface="Helvetica" pitchFamily="2" charset="0"/>
              </a:rPr>
              <a:t>For example, if you have customer data, you might want to create sets of similar customers and then target each group with different types of marketing.</a:t>
            </a:r>
            <a:endParaRPr lang="en-US" sz="2000" b="0" i="0" u="none" strike="noStrike" dirty="0">
              <a:effectLst/>
              <a:latin typeface="Helvetica" pitchFamily="2" charset="0"/>
              <a:cs typeface="Times New Roman" panose="02020603050405020304" pitchFamily="18" charset="0"/>
            </a:endParaRPr>
          </a:p>
          <a:p>
            <a:pPr algn="l" fontAlgn="base">
              <a:buFont typeface="Arial" panose="020B0604020202020204" pitchFamily="34" charset="0"/>
              <a:buChar char="•"/>
            </a:pPr>
            <a:endParaRPr lang="en-US" sz="2000" b="0" i="0" u="none" strike="noStrike" dirty="0">
              <a:effectLst/>
              <a:latin typeface="Helvetica" pitchFamily="2" charset="0"/>
              <a:cs typeface="Times New Roman" panose="02020603050405020304" pitchFamily="18" charset="0"/>
            </a:endParaRPr>
          </a:p>
          <a:p>
            <a:pPr marL="0" indent="0">
              <a:buNone/>
            </a:pPr>
            <a:endParaRPr lang="en-US" sz="2000" dirty="0">
              <a:latin typeface="Helvetica" pitchFamily="2" charset="0"/>
            </a:endParaRPr>
          </a:p>
          <a:p>
            <a:endParaRPr lang="en-US" sz="2000" dirty="0">
              <a:latin typeface="Helvetica" pitchFamily="2" charset="0"/>
            </a:endParaRPr>
          </a:p>
        </p:txBody>
      </p:sp>
      <p:sp>
        <p:nvSpPr>
          <p:cNvPr id="3" name="Title 2">
            <a:extLst>
              <a:ext uri="{FF2B5EF4-FFF2-40B4-BE49-F238E27FC236}">
                <a16:creationId xmlns:a16="http://schemas.microsoft.com/office/drawing/2014/main" id="{4D8EF7BB-A399-680D-28EE-99671750FD00}"/>
              </a:ext>
            </a:extLst>
          </p:cNvPr>
          <p:cNvSpPr>
            <a:spLocks noGrp="1"/>
          </p:cNvSpPr>
          <p:nvPr>
            <p:ph type="title"/>
          </p:nvPr>
        </p:nvSpPr>
        <p:spPr/>
        <p:txBody>
          <a:bodyPr/>
          <a:lstStyle/>
          <a:p>
            <a:r>
              <a:rPr lang="en-US" dirty="0"/>
              <a:t>Types of Unsupervised Learning</a:t>
            </a:r>
          </a:p>
        </p:txBody>
      </p:sp>
      <p:sp>
        <p:nvSpPr>
          <p:cNvPr id="4" name="Date Placeholder 3">
            <a:extLst>
              <a:ext uri="{FF2B5EF4-FFF2-40B4-BE49-F238E27FC236}">
                <a16:creationId xmlns:a16="http://schemas.microsoft.com/office/drawing/2014/main" id="{FDBB02EE-4A9E-6225-EF79-1CAA10847C42}"/>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12CF51EB-DC0F-0788-359D-713F28799BBB}"/>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C872254E-4F84-5C53-7072-8E0BB8473B5E}"/>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8" name="Picture 7" descr="Chart&#10;&#10;Description automatically generated with medium confidence">
            <a:extLst>
              <a:ext uri="{FF2B5EF4-FFF2-40B4-BE49-F238E27FC236}">
                <a16:creationId xmlns:a16="http://schemas.microsoft.com/office/drawing/2014/main" id="{565E6D2D-3FCE-BFCD-DF4A-E4B5BE7B0897}"/>
              </a:ext>
            </a:extLst>
          </p:cNvPr>
          <p:cNvPicPr>
            <a:picLocks noChangeAspect="1"/>
          </p:cNvPicPr>
          <p:nvPr/>
        </p:nvPicPr>
        <p:blipFill>
          <a:blip r:embed="rId3"/>
          <a:stretch>
            <a:fillRect/>
          </a:stretch>
        </p:blipFill>
        <p:spPr>
          <a:xfrm>
            <a:off x="1784235" y="3082189"/>
            <a:ext cx="5575530" cy="2804261"/>
          </a:xfrm>
          <a:prstGeom prst="rect">
            <a:avLst/>
          </a:prstGeom>
        </p:spPr>
      </p:pic>
    </p:spTree>
    <p:extLst>
      <p:ext uri="{BB962C8B-B14F-4D97-AF65-F5344CB8AC3E}">
        <p14:creationId xmlns:p14="http://schemas.microsoft.com/office/powerpoint/2010/main" val="38860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2AEDA-7364-2EDE-3CF0-4317E657F44B}"/>
              </a:ext>
            </a:extLst>
          </p:cNvPr>
          <p:cNvSpPr>
            <a:spLocks noGrp="1"/>
          </p:cNvSpPr>
          <p:nvPr>
            <p:ph idx="1"/>
          </p:nvPr>
        </p:nvSpPr>
        <p:spPr>
          <a:xfrm>
            <a:off x="222250" y="374391"/>
            <a:ext cx="8672513" cy="5059363"/>
          </a:xfrm>
        </p:spPr>
        <p:txBody>
          <a:bodyPr/>
          <a:lstStyle/>
          <a:p>
            <a:pPr algn="l" fontAlgn="base">
              <a:buFont typeface="Arial" panose="020B0604020202020204" pitchFamily="34" charset="0"/>
              <a:buChar char="•"/>
            </a:pPr>
            <a:r>
              <a:rPr lang="en-US" b="1" i="0" u="none" strike="noStrike" dirty="0">
                <a:effectLst/>
                <a:latin typeface="Helvetica" pitchFamily="2" charset="0"/>
                <a:cs typeface="Times New Roman" panose="02020603050405020304" pitchFamily="18" charset="0"/>
              </a:rPr>
              <a:t>Density Estimation</a:t>
            </a:r>
            <a:r>
              <a:rPr lang="en-US" b="0" i="0" u="none" strike="noStrike" dirty="0">
                <a:effectLst/>
                <a:latin typeface="Helvetica" pitchFamily="2" charset="0"/>
                <a:cs typeface="Times New Roman" panose="02020603050405020304" pitchFamily="18" charset="0"/>
              </a:rPr>
              <a:t>: Unsupervised learning problem that involves summarizing the distribution of data.</a:t>
            </a:r>
          </a:p>
          <a:p>
            <a:pPr algn="l" fontAlgn="base">
              <a:buFont typeface="Arial" panose="020B0604020202020204" pitchFamily="34" charset="0"/>
              <a:buChar char="•"/>
            </a:pPr>
            <a:r>
              <a:rPr lang="en-US" b="0" i="0" u="none" strike="noStrike" dirty="0">
                <a:solidFill>
                  <a:srgbClr val="555555"/>
                </a:solidFill>
                <a:effectLst/>
                <a:latin typeface="Helvetica" pitchFamily="2" charset="0"/>
              </a:rPr>
              <a:t>An example of a density estimation algorithm is </a:t>
            </a:r>
            <a:r>
              <a:rPr lang="en-US" b="0" i="0" u="none" strike="noStrike" dirty="0">
                <a:solidFill>
                  <a:srgbClr val="428BCA"/>
                </a:solidFill>
                <a:effectLst/>
                <a:latin typeface="Helvetica" pitchFamily="2" charset="0"/>
                <a:hlinkClick r:id="rId2"/>
              </a:rPr>
              <a:t>Kernel Density Estimation</a:t>
            </a:r>
            <a:r>
              <a:rPr lang="en-US" b="0" i="0" u="none" strike="noStrike" dirty="0">
                <a:solidFill>
                  <a:srgbClr val="555555"/>
                </a:solidFill>
                <a:effectLst/>
                <a:latin typeface="Helvetica" pitchFamily="2" charset="0"/>
              </a:rPr>
              <a:t> that involves using small groups of closely related data samples to estimate the distribution for new points in the problem space.</a:t>
            </a:r>
          </a:p>
          <a:p>
            <a:pPr algn="l" fontAlgn="base">
              <a:buFont typeface="Arial" panose="020B0604020202020204" pitchFamily="34" charset="0"/>
              <a:buChar char="•"/>
            </a:pPr>
            <a:r>
              <a:rPr lang="en-US" dirty="0">
                <a:solidFill>
                  <a:srgbClr val="555555"/>
                </a:solidFill>
                <a:latin typeface="Helvetica" pitchFamily="2" charset="0"/>
              </a:rPr>
              <a:t>Density Estimation is used to learn about the patterns in data and</a:t>
            </a:r>
            <a:r>
              <a:rPr lang="en-US" b="0" u="none" strike="noStrike" dirty="0">
                <a:solidFill>
                  <a:srgbClr val="555555"/>
                </a:solidFill>
                <a:effectLst/>
                <a:latin typeface="Helvetica Neue" panose="02000503000000020004" pitchFamily="2" charset="0"/>
              </a:rPr>
              <a:t> determine the distribution of data within the input space</a:t>
            </a:r>
            <a:r>
              <a:rPr lang="en-US" dirty="0">
                <a:solidFill>
                  <a:srgbClr val="555555"/>
                </a:solidFill>
                <a:latin typeface="Helvetica Neue" panose="02000503000000020004" pitchFamily="2" charset="0"/>
              </a:rPr>
              <a:t>.</a:t>
            </a:r>
          </a:p>
          <a:p>
            <a:pPr algn="l" fontAlgn="base">
              <a:buFont typeface="Arial" panose="020B0604020202020204" pitchFamily="34" charset="0"/>
              <a:buChar char="•"/>
            </a:pPr>
            <a:r>
              <a:rPr lang="en-US" b="0" u="none" strike="noStrike" dirty="0">
                <a:solidFill>
                  <a:srgbClr val="555555"/>
                </a:solidFill>
                <a:effectLst/>
                <a:latin typeface="Helvetica" pitchFamily="2" charset="0"/>
              </a:rPr>
              <a:t>For example, a taxi agent might gradually develop a concept of “good traffic days” and “bad traffic days” without ever being given labeled examples of each by a teacher.</a:t>
            </a:r>
            <a:endParaRPr lang="en-US" dirty="0">
              <a:latin typeface="Helvetica" pitchFamily="2" charset="0"/>
            </a:endParaRPr>
          </a:p>
        </p:txBody>
      </p:sp>
      <p:sp>
        <p:nvSpPr>
          <p:cNvPr id="4" name="Date Placeholder 3">
            <a:extLst>
              <a:ext uri="{FF2B5EF4-FFF2-40B4-BE49-F238E27FC236}">
                <a16:creationId xmlns:a16="http://schemas.microsoft.com/office/drawing/2014/main" id="{6241C73C-3D0D-C0A7-DE14-61559355D406}"/>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C097B20C-DF41-803B-B3DF-A261BE6507D4}"/>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5878353E-3941-6A3E-4A76-C2C27567C6D3}"/>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371810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FD1882-8777-5258-3B89-869C34830323}"/>
              </a:ext>
            </a:extLst>
          </p:cNvPr>
          <p:cNvSpPr>
            <a:spLocks noGrp="1"/>
          </p:cNvSpPr>
          <p:nvPr>
            <p:ph idx="1"/>
          </p:nvPr>
        </p:nvSpPr>
        <p:spPr>
          <a:xfrm>
            <a:off x="222250" y="337068"/>
            <a:ext cx="8672513" cy="5059363"/>
          </a:xfrm>
        </p:spPr>
        <p:txBody>
          <a:bodyPr/>
          <a:lstStyle/>
          <a:p>
            <a:pPr algn="l" fontAlgn="base">
              <a:buFont typeface="Arial" panose="020B0604020202020204" pitchFamily="34" charset="0"/>
              <a:buChar char="•"/>
            </a:pPr>
            <a:r>
              <a:rPr lang="en-US" b="1" i="0" u="none" strike="noStrike" dirty="0">
                <a:solidFill>
                  <a:srgbClr val="555555"/>
                </a:solidFill>
                <a:effectLst/>
                <a:latin typeface="Helvetica Neue" panose="02000503000000020004" pitchFamily="2" charset="0"/>
              </a:rPr>
              <a:t>Visualization</a:t>
            </a:r>
            <a:r>
              <a:rPr lang="en-US" b="0" i="0" u="none" strike="noStrike" dirty="0">
                <a:solidFill>
                  <a:srgbClr val="555555"/>
                </a:solidFill>
                <a:effectLst/>
                <a:latin typeface="Helvetica Neue" panose="02000503000000020004" pitchFamily="2" charset="0"/>
              </a:rPr>
              <a:t>: Unsupervised learning problem that involves creating plots of data. </a:t>
            </a:r>
          </a:p>
          <a:p>
            <a:pPr algn="l" fontAlgn="base">
              <a:buFont typeface="Arial" panose="020B0604020202020204" pitchFamily="34" charset="0"/>
              <a:buChar char="•"/>
            </a:pPr>
            <a:r>
              <a:rPr lang="en-US" b="0" i="0" u="none" strike="noStrike" dirty="0">
                <a:solidFill>
                  <a:srgbClr val="555555"/>
                </a:solidFill>
                <a:effectLst/>
                <a:latin typeface="Helvetica Neue" panose="02000503000000020004" pitchFamily="2" charset="0"/>
              </a:rPr>
              <a:t>An example of a </a:t>
            </a:r>
            <a:r>
              <a:rPr lang="en-US" b="0" i="0" u="none" strike="noStrike" dirty="0">
                <a:solidFill>
                  <a:srgbClr val="428BCA"/>
                </a:solidFill>
                <a:effectLst/>
                <a:latin typeface="Helvetica Neue" panose="02000503000000020004" pitchFamily="2" charset="0"/>
                <a:hlinkClick r:id="rId2"/>
              </a:rPr>
              <a:t>visualization technique</a:t>
            </a:r>
            <a:r>
              <a:rPr lang="en-US" b="0" i="0" u="none" strike="noStrike" dirty="0">
                <a:solidFill>
                  <a:srgbClr val="555555"/>
                </a:solidFill>
                <a:effectLst/>
                <a:latin typeface="Helvetica Neue" panose="02000503000000020004" pitchFamily="2" charset="0"/>
              </a:rPr>
              <a:t> would be a scatter plot matrix that creates one scatter plot of each pair of variables in the dataset.</a:t>
            </a:r>
          </a:p>
          <a:p>
            <a:pPr algn="l" fontAlgn="base">
              <a:buFont typeface="Arial" panose="020B0604020202020204" pitchFamily="34" charset="0"/>
              <a:buChar char="•"/>
            </a:pPr>
            <a:endParaRPr lang="en-US" sz="2400" b="0" i="0" u="none" strike="noStrike" dirty="0">
              <a:effectLst/>
              <a:latin typeface="Helvetica" pitchFamily="2"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79754215-136B-CAA0-52F4-30F35E5416DE}"/>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1F87B38D-5953-EE7C-B8BF-E4419ED3F207}"/>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0257358B-0BEC-E3E7-0C71-769F596F1501}"/>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8" name="Picture 7" descr="Chart, scatter chart&#10;&#10;Description automatically generated">
            <a:extLst>
              <a:ext uri="{FF2B5EF4-FFF2-40B4-BE49-F238E27FC236}">
                <a16:creationId xmlns:a16="http://schemas.microsoft.com/office/drawing/2014/main" id="{2054EF7C-F30E-4E6C-BFEC-05F998473B7F}"/>
              </a:ext>
            </a:extLst>
          </p:cNvPr>
          <p:cNvPicPr>
            <a:picLocks noChangeAspect="1"/>
          </p:cNvPicPr>
          <p:nvPr/>
        </p:nvPicPr>
        <p:blipFill>
          <a:blip r:embed="rId3"/>
          <a:stretch>
            <a:fillRect/>
          </a:stretch>
        </p:blipFill>
        <p:spPr>
          <a:xfrm>
            <a:off x="1884784" y="2295766"/>
            <a:ext cx="5374432" cy="3990933"/>
          </a:xfrm>
          <a:prstGeom prst="rect">
            <a:avLst/>
          </a:prstGeom>
        </p:spPr>
      </p:pic>
    </p:spTree>
    <p:extLst>
      <p:ext uri="{BB962C8B-B14F-4D97-AF65-F5344CB8AC3E}">
        <p14:creationId xmlns:p14="http://schemas.microsoft.com/office/powerpoint/2010/main" val="399519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9B9BF-0170-69F4-37DD-C5FCE3141482}"/>
              </a:ext>
            </a:extLst>
          </p:cNvPr>
          <p:cNvSpPr>
            <a:spLocks noGrp="1"/>
          </p:cNvSpPr>
          <p:nvPr>
            <p:ph idx="1"/>
          </p:nvPr>
        </p:nvSpPr>
        <p:spPr>
          <a:xfrm>
            <a:off x="228600" y="541176"/>
            <a:ext cx="8672513" cy="5489737"/>
          </a:xfrm>
        </p:spPr>
        <p:txBody>
          <a:bodyPr/>
          <a:lstStyle/>
          <a:p>
            <a:pPr algn="l" fontAlgn="base">
              <a:buFont typeface="Arial" panose="020B0604020202020204" pitchFamily="34" charset="0"/>
              <a:buChar char="•"/>
            </a:pPr>
            <a:r>
              <a:rPr lang="en-US" b="1" i="0" u="none" strike="noStrike" dirty="0">
                <a:solidFill>
                  <a:srgbClr val="555555"/>
                </a:solidFill>
                <a:effectLst/>
                <a:latin typeface="Helvetica Neue" panose="02000503000000020004" pitchFamily="2" charset="0"/>
              </a:rPr>
              <a:t>Projection</a:t>
            </a:r>
            <a:r>
              <a:rPr lang="en-US" b="0" i="0" u="none" strike="noStrike" dirty="0">
                <a:solidFill>
                  <a:srgbClr val="555555"/>
                </a:solidFill>
                <a:effectLst/>
                <a:latin typeface="Helvetica Neue" panose="02000503000000020004" pitchFamily="2" charset="0"/>
              </a:rPr>
              <a:t>: Unsupervised learning problem that involves creating lower-dimensional representations of data.</a:t>
            </a:r>
          </a:p>
          <a:p>
            <a:pPr algn="l" fontAlgn="base"/>
            <a:r>
              <a:rPr lang="en-US" b="0" i="0" u="none" strike="noStrike" dirty="0">
                <a:solidFill>
                  <a:srgbClr val="555555"/>
                </a:solidFill>
                <a:effectLst/>
                <a:latin typeface="Helvetica Neue" panose="02000503000000020004" pitchFamily="2" charset="0"/>
              </a:rPr>
              <a:t>An example of a projection method would be </a:t>
            </a:r>
            <a:r>
              <a:rPr lang="en-US" b="0" i="0" u="none" strike="noStrike" dirty="0">
                <a:solidFill>
                  <a:srgbClr val="428BCA"/>
                </a:solidFill>
                <a:effectLst/>
                <a:latin typeface="Helvetica Neue" panose="02000503000000020004" pitchFamily="2" charset="0"/>
                <a:hlinkClick r:id="rId2"/>
              </a:rPr>
              <a:t>Principal Component Analys</a:t>
            </a:r>
            <a:r>
              <a:rPr lang="en-US" dirty="0">
                <a:solidFill>
                  <a:srgbClr val="428BCA"/>
                </a:solidFill>
                <a:latin typeface="Helvetica Neue" panose="02000503000000020004" pitchFamily="2" charset="0"/>
                <a:hlinkClick r:id="rId2"/>
              </a:rPr>
              <a:t>i</a:t>
            </a:r>
            <a:r>
              <a:rPr lang="en-US" b="0" i="0" u="none" strike="noStrike" dirty="0">
                <a:solidFill>
                  <a:srgbClr val="428BCA"/>
                </a:solidFill>
                <a:effectLst/>
                <a:latin typeface="Helvetica Neue" panose="02000503000000020004" pitchFamily="2" charset="0"/>
                <a:hlinkClick r:id="rId2"/>
              </a:rPr>
              <a:t>s</a:t>
            </a:r>
            <a:r>
              <a:rPr lang="en-US" b="0" i="0" u="none" strike="noStrike" dirty="0">
                <a:solidFill>
                  <a:srgbClr val="428BCA"/>
                </a:solidFill>
                <a:effectLst/>
                <a:latin typeface="Helvetica Neue" panose="02000503000000020004" pitchFamily="2" charset="0"/>
              </a:rPr>
              <a:t> </a:t>
            </a:r>
            <a:r>
              <a:rPr lang="en-US" b="0" i="0" u="none" strike="noStrike" dirty="0">
                <a:solidFill>
                  <a:srgbClr val="555555"/>
                </a:solidFill>
                <a:effectLst/>
                <a:latin typeface="Helvetica Neue" panose="02000503000000020004" pitchFamily="2" charset="0"/>
              </a:rPr>
              <a:t>that involves summarizing a dataset in terms of eigenvalues and eigenvectors, with linear dependencies removed.</a:t>
            </a:r>
          </a:p>
          <a:p>
            <a:endParaRPr lang="en-US" dirty="0"/>
          </a:p>
        </p:txBody>
      </p:sp>
      <p:sp>
        <p:nvSpPr>
          <p:cNvPr id="4" name="Date Placeholder 3">
            <a:extLst>
              <a:ext uri="{FF2B5EF4-FFF2-40B4-BE49-F238E27FC236}">
                <a16:creationId xmlns:a16="http://schemas.microsoft.com/office/drawing/2014/main" id="{C72CBEAE-0958-6ABA-1F52-C7571B1C5B40}"/>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4DAF4792-2E7C-9149-2554-16AD625B315C}"/>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8F0D6E96-45EC-20EE-AEF1-E87A501828CC}"/>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8" name="Picture 7" descr="Chart&#10;&#10;Description automatically generated">
            <a:extLst>
              <a:ext uri="{FF2B5EF4-FFF2-40B4-BE49-F238E27FC236}">
                <a16:creationId xmlns:a16="http://schemas.microsoft.com/office/drawing/2014/main" id="{F51ACB77-3D8A-DEC4-9CEA-8A837D5A5E42}"/>
              </a:ext>
            </a:extLst>
          </p:cNvPr>
          <p:cNvPicPr>
            <a:picLocks noChangeAspect="1"/>
          </p:cNvPicPr>
          <p:nvPr/>
        </p:nvPicPr>
        <p:blipFill>
          <a:blip r:embed="rId3"/>
          <a:stretch>
            <a:fillRect/>
          </a:stretch>
        </p:blipFill>
        <p:spPr>
          <a:xfrm>
            <a:off x="1063120" y="2999013"/>
            <a:ext cx="6729601" cy="2562031"/>
          </a:xfrm>
          <a:prstGeom prst="rect">
            <a:avLst/>
          </a:prstGeom>
        </p:spPr>
      </p:pic>
    </p:spTree>
    <p:extLst>
      <p:ext uri="{BB962C8B-B14F-4D97-AF65-F5344CB8AC3E}">
        <p14:creationId xmlns:p14="http://schemas.microsoft.com/office/powerpoint/2010/main" val="1435174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4D16A-1D8E-5FA0-3EE7-CA7CD56114F2}"/>
              </a:ext>
            </a:extLst>
          </p:cNvPr>
          <p:cNvSpPr>
            <a:spLocks noGrp="1"/>
          </p:cNvSpPr>
          <p:nvPr>
            <p:ph idx="1"/>
          </p:nvPr>
        </p:nvSpPr>
        <p:spPr/>
        <p:txBody>
          <a:bodyPr/>
          <a:lstStyle/>
          <a:p>
            <a:r>
              <a:rPr lang="en-US" sz="1600" b="0" i="0" u="none" strike="noStrike" dirty="0">
                <a:solidFill>
                  <a:srgbClr val="292929"/>
                </a:solidFill>
                <a:effectLst/>
                <a:latin typeface="Helvetica" pitchFamily="2" charset="0"/>
              </a:rPr>
              <a:t>Lets consider recommendations on </a:t>
            </a:r>
            <a:r>
              <a:rPr lang="en-US" sz="1600" b="0" i="0" u="none" strike="noStrike" dirty="0" err="1">
                <a:solidFill>
                  <a:srgbClr val="292929"/>
                </a:solidFill>
                <a:effectLst/>
                <a:latin typeface="Helvetica" pitchFamily="2" charset="0"/>
              </a:rPr>
              <a:t>Youtube</a:t>
            </a:r>
            <a:r>
              <a:rPr lang="en-US" sz="1600" b="0" i="0" u="none" strike="noStrike" dirty="0">
                <a:solidFill>
                  <a:srgbClr val="292929"/>
                </a:solidFill>
                <a:effectLst/>
                <a:latin typeface="Helvetica" pitchFamily="2" charset="0"/>
              </a:rPr>
              <a:t>. After watching a video, the platform will show you similar titles that you believe you will like. However, suppose you start watching the recommendation and do not finish it. In that case, the machine understands that the recommendation would not be good and will try another approach next time.</a:t>
            </a:r>
            <a:endParaRPr lang="en-US" sz="1600" b="0" i="0" u="none" strike="noStrike" dirty="0">
              <a:effectLst/>
              <a:latin typeface="Helvetica" pitchFamily="2"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r>
              <a:rPr lang="en-US" sz="1600" b="0" i="0" u="none" strike="noStrike" dirty="0">
                <a:effectLst/>
                <a:latin typeface="Helvetica"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Reinforcement learning</a:t>
            </a:r>
            <a:r>
              <a:rPr lang="en-US" sz="1600" b="0" i="0" u="none" strike="noStrike" dirty="0">
                <a:effectLst/>
                <a:latin typeface="Helvetica" pitchFamily="2" charset="0"/>
                <a:cs typeface="Times New Roman" panose="02020603050405020304" pitchFamily="18" charset="0"/>
              </a:rPr>
              <a:t> describes a class of problems where an agent operates in an environment and must </a:t>
            </a:r>
            <a:r>
              <a:rPr lang="en-US" sz="1600" b="0" i="1" u="none" strike="noStrike" dirty="0">
                <a:effectLst/>
                <a:latin typeface="Helvetica" pitchFamily="2" charset="0"/>
                <a:cs typeface="Times New Roman" panose="02020603050405020304" pitchFamily="18" charset="0"/>
              </a:rPr>
              <a:t>learn</a:t>
            </a:r>
            <a:r>
              <a:rPr lang="en-US" sz="1600" b="0" i="0" u="none" strike="noStrike" dirty="0">
                <a:effectLst/>
                <a:latin typeface="Helvetica" pitchFamily="2" charset="0"/>
                <a:cs typeface="Times New Roman" panose="02020603050405020304" pitchFamily="18" charset="0"/>
              </a:rPr>
              <a:t> to operate using feedback.</a:t>
            </a:r>
          </a:p>
          <a:p>
            <a:endParaRPr lang="en-US" sz="1600" dirty="0">
              <a:latin typeface="Helvetica" pitchFamily="2" charset="0"/>
              <a:cs typeface="Times New Roman" panose="02020603050405020304" pitchFamily="18" charset="0"/>
            </a:endParaRPr>
          </a:p>
          <a:p>
            <a:endParaRPr lang="en-US" sz="1600" b="0" i="0" u="none" strike="noStrike" dirty="0">
              <a:effectLst/>
              <a:latin typeface="Helvetica" pitchFamily="2" charset="0"/>
              <a:cs typeface="Times New Roman" panose="02020603050405020304" pitchFamily="18" charset="0"/>
            </a:endParaRPr>
          </a:p>
          <a:p>
            <a:endParaRPr lang="en-US" sz="1600" dirty="0">
              <a:latin typeface="Helvetica" pitchFamily="2" charset="0"/>
              <a:cs typeface="Times New Roman" panose="02020603050405020304" pitchFamily="18" charset="0"/>
            </a:endParaRPr>
          </a:p>
          <a:p>
            <a:endParaRPr lang="en-US" sz="1600" b="0" i="0" u="none" strike="noStrike" dirty="0">
              <a:effectLst/>
              <a:latin typeface="Helvetica" pitchFamily="2" charset="0"/>
              <a:cs typeface="Times New Roman" panose="02020603050405020304" pitchFamily="18" charset="0"/>
            </a:endParaRPr>
          </a:p>
          <a:p>
            <a:endParaRPr lang="en-US" sz="1600" dirty="0">
              <a:latin typeface="Helvetica" pitchFamily="2" charset="0"/>
              <a:cs typeface="Times New Roman" panose="02020603050405020304" pitchFamily="18" charset="0"/>
            </a:endParaRPr>
          </a:p>
          <a:p>
            <a:endParaRPr lang="en-US" sz="1600" b="0" i="0" u="none" strike="noStrike" dirty="0">
              <a:effectLst/>
              <a:latin typeface="Helvetica" pitchFamily="2" charset="0"/>
              <a:cs typeface="Times New Roman" panose="02020603050405020304" pitchFamily="18" charset="0"/>
            </a:endParaRPr>
          </a:p>
          <a:p>
            <a:endParaRPr lang="en-US" sz="1600" b="0" i="0" u="none" strike="noStrike" dirty="0">
              <a:effectLst/>
              <a:latin typeface="Helvetica" pitchFamily="2" charset="0"/>
              <a:cs typeface="Times New Roman" panose="02020603050405020304" pitchFamily="18" charset="0"/>
            </a:endParaRPr>
          </a:p>
          <a:p>
            <a:endParaRPr lang="en-US" sz="1600" dirty="0">
              <a:latin typeface="Helvetica" pitchFamily="2" charset="0"/>
            </a:endParaRPr>
          </a:p>
        </p:txBody>
      </p:sp>
      <p:sp>
        <p:nvSpPr>
          <p:cNvPr id="3" name="Title 2">
            <a:extLst>
              <a:ext uri="{FF2B5EF4-FFF2-40B4-BE49-F238E27FC236}">
                <a16:creationId xmlns:a16="http://schemas.microsoft.com/office/drawing/2014/main" id="{14A55E11-FBED-B099-C388-5BD307B064AA}"/>
              </a:ext>
            </a:extLst>
          </p:cNvPr>
          <p:cNvSpPr>
            <a:spLocks noGrp="1"/>
          </p:cNvSpPr>
          <p:nvPr>
            <p:ph type="title"/>
          </p:nvPr>
        </p:nvSpPr>
        <p:spPr/>
        <p:txBody>
          <a:bodyPr/>
          <a:lstStyle/>
          <a:p>
            <a:r>
              <a:rPr lang="en-US" dirty="0"/>
              <a:t>Reinforcement Learning</a:t>
            </a:r>
          </a:p>
        </p:txBody>
      </p:sp>
      <p:sp>
        <p:nvSpPr>
          <p:cNvPr id="4" name="Date Placeholder 3">
            <a:extLst>
              <a:ext uri="{FF2B5EF4-FFF2-40B4-BE49-F238E27FC236}">
                <a16:creationId xmlns:a16="http://schemas.microsoft.com/office/drawing/2014/main" id="{A7FF6AC7-BE26-DDC7-2625-E8C1062EF997}"/>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5DAF504C-8D0D-5CD2-A220-84E3CBB8051F}"/>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A706B93A-68AB-CC29-B5D1-73A32C59C972}"/>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9" name="Picture 8" descr="A picture containing text, printer, screenshot&#10;&#10;Description automatically generated">
            <a:extLst>
              <a:ext uri="{FF2B5EF4-FFF2-40B4-BE49-F238E27FC236}">
                <a16:creationId xmlns:a16="http://schemas.microsoft.com/office/drawing/2014/main" id="{146BFDE3-65B7-CEF2-3673-EC2CEA400132}"/>
              </a:ext>
            </a:extLst>
          </p:cNvPr>
          <p:cNvPicPr>
            <a:picLocks noChangeAspect="1"/>
          </p:cNvPicPr>
          <p:nvPr/>
        </p:nvPicPr>
        <p:blipFill>
          <a:blip r:embed="rId4"/>
          <a:stretch>
            <a:fillRect/>
          </a:stretch>
        </p:blipFill>
        <p:spPr>
          <a:xfrm>
            <a:off x="1543050" y="2834217"/>
            <a:ext cx="6057900" cy="2781300"/>
          </a:xfrm>
          <a:prstGeom prst="rect">
            <a:avLst/>
          </a:prstGeom>
        </p:spPr>
      </p:pic>
    </p:spTree>
    <p:extLst>
      <p:ext uri="{BB962C8B-B14F-4D97-AF65-F5344CB8AC3E}">
        <p14:creationId xmlns:p14="http://schemas.microsoft.com/office/powerpoint/2010/main" val="140088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17AA723-6A9A-EB8E-FACD-6BDF23B594F1}"/>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E8B1783B-06FE-EB22-CA4A-47E364A7AC81}"/>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C0B45134-4290-29A5-888E-96F4A0B6E3A1}"/>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8" name="Picture 7" descr="A group of cars on a road&#10;&#10;Description automatically generated with medium confidence">
            <a:extLst>
              <a:ext uri="{FF2B5EF4-FFF2-40B4-BE49-F238E27FC236}">
                <a16:creationId xmlns:a16="http://schemas.microsoft.com/office/drawing/2014/main" id="{803D3FD1-5548-E440-7E99-A535FEF2DBB6}"/>
              </a:ext>
            </a:extLst>
          </p:cNvPr>
          <p:cNvPicPr>
            <a:picLocks noChangeAspect="1"/>
          </p:cNvPicPr>
          <p:nvPr/>
        </p:nvPicPr>
        <p:blipFill>
          <a:blip r:embed="rId3"/>
          <a:stretch>
            <a:fillRect/>
          </a:stretch>
        </p:blipFill>
        <p:spPr>
          <a:xfrm>
            <a:off x="222250" y="221829"/>
            <a:ext cx="4349750" cy="2558694"/>
          </a:xfrm>
          <a:prstGeom prst="rect">
            <a:avLst/>
          </a:prstGeom>
        </p:spPr>
      </p:pic>
      <p:pic>
        <p:nvPicPr>
          <p:cNvPr id="10" name="Picture 9" descr="A picture containing text, scene&#10;&#10;Description automatically generated">
            <a:extLst>
              <a:ext uri="{FF2B5EF4-FFF2-40B4-BE49-F238E27FC236}">
                <a16:creationId xmlns:a16="http://schemas.microsoft.com/office/drawing/2014/main" id="{1869EFDF-2CA1-2C4D-6784-3F0809D79CB1}"/>
              </a:ext>
            </a:extLst>
          </p:cNvPr>
          <p:cNvPicPr>
            <a:picLocks noChangeAspect="1"/>
          </p:cNvPicPr>
          <p:nvPr/>
        </p:nvPicPr>
        <p:blipFill>
          <a:blip r:embed="rId4"/>
          <a:stretch>
            <a:fillRect/>
          </a:stretch>
        </p:blipFill>
        <p:spPr>
          <a:xfrm>
            <a:off x="222250" y="2780524"/>
            <a:ext cx="5917293" cy="2258008"/>
          </a:xfrm>
          <a:prstGeom prst="rect">
            <a:avLst/>
          </a:prstGeom>
        </p:spPr>
      </p:pic>
      <p:pic>
        <p:nvPicPr>
          <p:cNvPr id="12" name="Picture 11" descr="A picture containing text, light, traffic, outdoor&#10;&#10;Description automatically generated">
            <a:extLst>
              <a:ext uri="{FF2B5EF4-FFF2-40B4-BE49-F238E27FC236}">
                <a16:creationId xmlns:a16="http://schemas.microsoft.com/office/drawing/2014/main" id="{ACB7ED40-004E-245E-A73D-23997483DE42}"/>
              </a:ext>
            </a:extLst>
          </p:cNvPr>
          <p:cNvPicPr>
            <a:picLocks noChangeAspect="1"/>
          </p:cNvPicPr>
          <p:nvPr/>
        </p:nvPicPr>
        <p:blipFill>
          <a:blip r:embed="rId5"/>
          <a:stretch>
            <a:fillRect/>
          </a:stretch>
        </p:blipFill>
        <p:spPr>
          <a:xfrm>
            <a:off x="4572000" y="221829"/>
            <a:ext cx="1930400" cy="255869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4DE0C3BD-2F13-ECC9-69A6-0D051B0984DA}"/>
              </a:ext>
            </a:extLst>
          </p:cNvPr>
          <p:cNvPicPr>
            <a:picLocks noChangeAspect="1"/>
          </p:cNvPicPr>
          <p:nvPr/>
        </p:nvPicPr>
        <p:blipFill>
          <a:blip r:embed="rId6"/>
          <a:stretch>
            <a:fillRect/>
          </a:stretch>
        </p:blipFill>
        <p:spPr>
          <a:xfrm>
            <a:off x="6139543" y="2780523"/>
            <a:ext cx="2782207" cy="2258009"/>
          </a:xfrm>
          <a:prstGeom prst="rect">
            <a:avLst/>
          </a:prstGeom>
        </p:spPr>
      </p:pic>
      <p:pic>
        <p:nvPicPr>
          <p:cNvPr id="16" name="Picture 15" descr="A close-up of a microscope&#10;&#10;Description automatically generated with low confidence">
            <a:extLst>
              <a:ext uri="{FF2B5EF4-FFF2-40B4-BE49-F238E27FC236}">
                <a16:creationId xmlns:a16="http://schemas.microsoft.com/office/drawing/2014/main" id="{36A9C96B-0AE1-FAF9-CBC8-397AFD9053D5}"/>
              </a:ext>
            </a:extLst>
          </p:cNvPr>
          <p:cNvPicPr>
            <a:picLocks noChangeAspect="1"/>
          </p:cNvPicPr>
          <p:nvPr/>
        </p:nvPicPr>
        <p:blipFill>
          <a:blip r:embed="rId7"/>
          <a:stretch>
            <a:fillRect/>
          </a:stretch>
        </p:blipFill>
        <p:spPr>
          <a:xfrm>
            <a:off x="6502400" y="221827"/>
            <a:ext cx="2419350" cy="2558693"/>
          </a:xfrm>
          <a:prstGeom prst="rect">
            <a:avLst/>
          </a:prstGeom>
        </p:spPr>
      </p:pic>
      <p:sp>
        <p:nvSpPr>
          <p:cNvPr id="18" name="TextBox 17">
            <a:extLst>
              <a:ext uri="{FF2B5EF4-FFF2-40B4-BE49-F238E27FC236}">
                <a16:creationId xmlns:a16="http://schemas.microsoft.com/office/drawing/2014/main" id="{C9EBD2F6-AB96-6B7C-CF7B-FD2DD1F1D48F}"/>
              </a:ext>
            </a:extLst>
          </p:cNvPr>
          <p:cNvSpPr txBox="1"/>
          <p:nvPr/>
        </p:nvSpPr>
        <p:spPr>
          <a:xfrm>
            <a:off x="222250" y="5282014"/>
            <a:ext cx="8699500" cy="830997"/>
          </a:xfrm>
          <a:prstGeom prst="rect">
            <a:avLst/>
          </a:prstGeom>
          <a:noFill/>
        </p:spPr>
        <p:txBody>
          <a:bodyPr wrap="square">
            <a:spAutoFit/>
          </a:bodyPr>
          <a:lstStyle/>
          <a:p>
            <a:r>
              <a:rPr lang="en-US" sz="2400" dirty="0">
                <a:latin typeface="Helvetica" pitchFamily="2" charset="0"/>
                <a:cs typeface="Times New Roman" panose="02020603050405020304" pitchFamily="18" charset="0"/>
              </a:rPr>
              <a:t>Some </a:t>
            </a:r>
            <a:r>
              <a:rPr lang="en-US" sz="2400" b="0" i="0" u="none" strike="noStrike" dirty="0">
                <a:effectLst/>
                <a:latin typeface="Helvetica" pitchFamily="2" charset="0"/>
                <a:cs typeface="Times New Roman" panose="02020603050405020304" pitchFamily="18" charset="0"/>
              </a:rPr>
              <a:t>Real-Life </a:t>
            </a:r>
            <a:r>
              <a:rPr lang="en-US" sz="2400" b="1" i="0" u="none" strike="noStrike" dirty="0">
                <a:effectLst/>
                <a:latin typeface="Helvetica" pitchFamily="2" charset="0"/>
                <a:cs typeface="Times New Roman" panose="02020603050405020304" pitchFamily="18" charset="0"/>
              </a:rPr>
              <a:t>Applications</a:t>
            </a:r>
            <a:r>
              <a:rPr lang="en-US" sz="2400" b="0" i="0" u="none" strike="noStrike" dirty="0">
                <a:effectLst/>
                <a:latin typeface="Helvetica" pitchFamily="2" charset="0"/>
                <a:cs typeface="Times New Roman" panose="02020603050405020304" pitchFamily="18" charset="0"/>
              </a:rPr>
              <a:t> - Autonomous cars, Datacenters cooling, Traffic light control, Healthcare</a:t>
            </a:r>
          </a:p>
        </p:txBody>
      </p:sp>
    </p:spTree>
    <p:extLst>
      <p:ext uri="{BB962C8B-B14F-4D97-AF65-F5344CB8AC3E}">
        <p14:creationId xmlns:p14="http://schemas.microsoft.com/office/powerpoint/2010/main" val="3871105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28946" y="899318"/>
            <a:ext cx="8286108" cy="5059363"/>
          </a:xfrm>
        </p:spPr>
        <p:txBody>
          <a:bodyPr/>
          <a:lstStyle/>
          <a:p>
            <a:pPr marL="0" indent="0">
              <a:buNone/>
            </a:pPr>
            <a:r>
              <a:rPr lang="en-US" sz="1800" dirty="0">
                <a:effectLst/>
                <a:latin typeface="Helvetica" pitchFamily="2" charset="0"/>
                <a:cs typeface="Times New Roman" panose="02020603050405020304" pitchFamily="18" charset="0"/>
              </a:rPr>
              <a:t>Machine Learning is a field of study that uses advanced algorithms and mathematical models to enable computers or machines to learn from data and make predictions or decisions without being explicitly programmed.</a:t>
            </a:r>
          </a:p>
          <a:p>
            <a:pPr marL="0" indent="0">
              <a:buNone/>
            </a:pPr>
            <a:r>
              <a:rPr lang="en-US" sz="1800" dirty="0">
                <a:latin typeface="Helvetica" pitchFamily="2" charset="0"/>
                <a:cs typeface="Times New Roman" panose="02020603050405020304" pitchFamily="18" charset="0"/>
              </a:rPr>
              <a:t>I</a:t>
            </a:r>
            <a:r>
              <a:rPr lang="en-US" sz="1800" dirty="0">
                <a:effectLst/>
                <a:latin typeface="Helvetica" pitchFamily="2" charset="0"/>
                <a:cs typeface="Times New Roman" panose="02020603050405020304" pitchFamily="18" charset="0"/>
              </a:rPr>
              <a:t>n ML, data is used as a basis for training algorithms or models, which then analyze the data and identify patterns or relationships within it. </a:t>
            </a:r>
          </a:p>
          <a:p>
            <a:pPr marL="0" indent="0">
              <a:buNone/>
            </a:pPr>
            <a:r>
              <a:rPr lang="en-US" sz="1800" dirty="0">
                <a:effectLst/>
                <a:latin typeface="Helvetica" pitchFamily="2" charset="0"/>
                <a:cs typeface="Times New Roman" panose="02020603050405020304" pitchFamily="18" charset="0"/>
              </a:rPr>
              <a:t>These patterns are used to make predictions or decisions when presented with new, unseen data.</a:t>
            </a:r>
          </a:p>
          <a:p>
            <a:pPr marL="0" indent="0" algn="ctr" fontAlgn="base">
              <a:buNone/>
            </a:pPr>
            <a:endParaRPr lang="en-US" sz="1800" dirty="0">
              <a:latin typeface="Helvetica" pitchFamily="2" charset="0"/>
              <a:cs typeface="Times New Roman" panose="02020603050405020304" pitchFamily="18" charset="0"/>
            </a:endParaRPr>
          </a:p>
          <a:p>
            <a:pPr marL="1828800" lvl="4" indent="0">
              <a:buNone/>
            </a:pPr>
            <a:endParaRPr lang="en-US" dirty="0"/>
          </a:p>
        </p:txBody>
      </p:sp>
      <p:sp>
        <p:nvSpPr>
          <p:cNvPr id="7" name="Title 6"/>
          <p:cNvSpPr>
            <a:spLocks noGrp="1"/>
          </p:cNvSpPr>
          <p:nvPr>
            <p:ph type="title"/>
          </p:nvPr>
        </p:nvSpPr>
        <p:spPr>
          <a:xfrm>
            <a:off x="457200" y="282574"/>
            <a:ext cx="8686800" cy="427877"/>
          </a:xfrm>
        </p:spPr>
        <p:txBody>
          <a:bodyPr/>
          <a:lstStyle/>
          <a:p>
            <a:r>
              <a:rPr lang="en-US" sz="1950" dirty="0"/>
              <a:t>What is Machine Learning?</a:t>
            </a:r>
          </a:p>
        </p:txBody>
      </p:sp>
      <p:sp>
        <p:nvSpPr>
          <p:cNvPr id="3" name="Date Placeholder 2"/>
          <p:cNvSpPr>
            <a:spLocks noGrp="1"/>
          </p:cNvSpPr>
          <p:nvPr>
            <p:ph type="dt" sz="half" idx="2"/>
          </p:nvPr>
        </p:nvSpPr>
        <p:spPr/>
        <p:txBody>
          <a:bodyPr/>
          <a:lstStyle/>
          <a:p>
            <a:pPr>
              <a:defRPr/>
            </a:pPr>
            <a:r>
              <a:rPr lang="en-US"/>
              <a:t>4/26/23</a:t>
            </a:r>
            <a:endParaRPr lang="en-US" dirty="0"/>
          </a:p>
        </p:txBody>
      </p:sp>
      <p:sp>
        <p:nvSpPr>
          <p:cNvPr id="4" name="Footer Placeholder 3"/>
          <p:cNvSpPr>
            <a:spLocks noGrp="1"/>
          </p:cNvSpPr>
          <p:nvPr>
            <p:ph type="ftr" sz="quarter" idx="3"/>
          </p:nvPr>
        </p:nvSpPr>
        <p:spPr/>
        <p:txBody>
          <a:bodyPr/>
          <a:lstStyle/>
          <a:p>
            <a:pPr>
              <a:defRPr/>
            </a:pPr>
            <a:r>
              <a:rPr lang="en-US" dirty="0" err="1"/>
              <a:t>Gopika</a:t>
            </a:r>
            <a:r>
              <a:rPr lang="en-US" dirty="0"/>
              <a:t> Bhardwaj | Introduction to Machine Learning</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10" name="Picture 9" descr="Graphical user interface&#10;&#10;Description automatically generated">
            <a:extLst>
              <a:ext uri="{FF2B5EF4-FFF2-40B4-BE49-F238E27FC236}">
                <a16:creationId xmlns:a16="http://schemas.microsoft.com/office/drawing/2014/main" id="{9863F3CA-D17B-ACDC-6A76-52D48926A3A7}"/>
              </a:ext>
            </a:extLst>
          </p:cNvPr>
          <p:cNvPicPr>
            <a:picLocks noChangeAspect="1"/>
          </p:cNvPicPr>
          <p:nvPr/>
        </p:nvPicPr>
        <p:blipFill>
          <a:blip r:embed="rId2"/>
          <a:stretch>
            <a:fillRect/>
          </a:stretch>
        </p:blipFill>
        <p:spPr>
          <a:xfrm>
            <a:off x="3093625" y="3009903"/>
            <a:ext cx="2958592" cy="1901952"/>
          </a:xfrm>
          <a:prstGeom prst="rect">
            <a:avLst/>
          </a:prstGeom>
        </p:spPr>
      </p:pic>
      <p:sp>
        <p:nvSpPr>
          <p:cNvPr id="12" name="TextBox 11">
            <a:extLst>
              <a:ext uri="{FF2B5EF4-FFF2-40B4-BE49-F238E27FC236}">
                <a16:creationId xmlns:a16="http://schemas.microsoft.com/office/drawing/2014/main" id="{73969079-3A15-26B2-91FC-F5C2C08AFFF8}"/>
              </a:ext>
            </a:extLst>
          </p:cNvPr>
          <p:cNvSpPr txBox="1"/>
          <p:nvPr/>
        </p:nvSpPr>
        <p:spPr>
          <a:xfrm>
            <a:off x="2375662" y="5235598"/>
            <a:ext cx="4572000" cy="830997"/>
          </a:xfrm>
          <a:prstGeom prst="rect">
            <a:avLst/>
          </a:prstGeom>
          <a:noFill/>
        </p:spPr>
        <p:txBody>
          <a:bodyPr wrap="square">
            <a:spAutoFit/>
          </a:bodyPr>
          <a:lstStyle/>
          <a:p>
            <a:pPr marL="0" indent="0" algn="ctr" fontAlgn="base">
              <a:buNone/>
            </a:pPr>
            <a:r>
              <a:rPr lang="en-US" sz="2400" b="0" u="none" strike="noStrike" dirty="0">
                <a:effectLst/>
                <a:latin typeface="Helvetica" pitchFamily="2" charset="0"/>
                <a:cs typeface="Times New Roman" panose="02020603050405020304" pitchFamily="18" charset="0"/>
              </a:rPr>
              <a:t>Write programs that improve themselves</a:t>
            </a:r>
            <a:endParaRPr lang="en-US" sz="2400" b="0" dirty="0">
              <a:effectLst/>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7F5F7D-AC55-FC9C-7762-B29696FB81B1}"/>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88415B29-0F8C-ADFA-3CF2-BDA5A2EE181F}"/>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95F72D2B-8020-5ADF-6420-B1878015D47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itle 3">
            <a:extLst>
              <a:ext uri="{FF2B5EF4-FFF2-40B4-BE49-F238E27FC236}">
                <a16:creationId xmlns:a16="http://schemas.microsoft.com/office/drawing/2014/main" id="{1BAC5DF2-047D-AC2F-D381-099FEC89FA0E}"/>
              </a:ext>
            </a:extLst>
          </p:cNvPr>
          <p:cNvSpPr txBox="1">
            <a:spLocks/>
          </p:cNvSpPr>
          <p:nvPr/>
        </p:nvSpPr>
        <p:spPr>
          <a:xfrm>
            <a:off x="2130385" y="2103437"/>
            <a:ext cx="5655733" cy="1325563"/>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Machine Learning at Fermilab</a:t>
            </a:r>
          </a:p>
        </p:txBody>
      </p:sp>
    </p:spTree>
    <p:extLst>
      <p:ext uri="{BB962C8B-B14F-4D97-AF65-F5344CB8AC3E}">
        <p14:creationId xmlns:p14="http://schemas.microsoft.com/office/powerpoint/2010/main" val="2687547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F47590-CEBC-CAE9-3C9F-F1FED151DD1D}"/>
              </a:ext>
            </a:extLst>
          </p:cNvPr>
          <p:cNvSpPr>
            <a:spLocks noGrp="1"/>
          </p:cNvSpPr>
          <p:nvPr>
            <p:ph idx="1"/>
          </p:nvPr>
        </p:nvSpPr>
        <p:spPr/>
        <p:txBody>
          <a:bodyPr/>
          <a:lstStyle/>
          <a:p>
            <a:pPr marL="0" indent="0">
              <a:buNone/>
            </a:pPr>
            <a:r>
              <a:rPr lang="en-US" sz="2000" b="1" i="0" u="none" strike="noStrike" dirty="0">
                <a:effectLst/>
                <a:latin typeface="Helvetica" pitchFamily="2" charset="0"/>
              </a:rPr>
              <a:t>LCAPE - </a:t>
            </a:r>
            <a:r>
              <a:rPr lang="en-US" sz="2000" dirty="0">
                <a:solidFill>
                  <a:schemeClr val="accent6">
                    <a:lumMod val="50000"/>
                  </a:schemeClr>
                </a:solidFill>
                <a:latin typeface="Helvetica" pitchFamily="2" charset="0"/>
              </a:rPr>
              <a:t>The ‘L-CAPE’ effort is to use ML to automate accelerator operations which will result in higher efficiencies and cost savings. For example, predicting beam down-time. (Classification and Anomaly Detection)</a:t>
            </a:r>
          </a:p>
          <a:p>
            <a:pPr marL="0" indent="0">
              <a:buNone/>
            </a:pPr>
            <a:r>
              <a:rPr lang="en-US" sz="2000">
                <a:solidFill>
                  <a:schemeClr val="accent6">
                    <a:lumMod val="50000"/>
                  </a:schemeClr>
                </a:solidFill>
                <a:latin typeface="Helvetica" pitchFamily="2" charset="0"/>
              </a:rPr>
              <a:t>Using </a:t>
            </a:r>
            <a:r>
              <a:rPr lang="en-US" sz="2000" dirty="0">
                <a:solidFill>
                  <a:schemeClr val="accent6">
                    <a:lumMod val="50000"/>
                  </a:schemeClr>
                </a:solidFill>
                <a:latin typeface="Helvetica" pitchFamily="2" charset="0"/>
              </a:rPr>
              <a:t>over one year’s worth of FNAL </a:t>
            </a:r>
            <a:r>
              <a:rPr lang="en-US" sz="2000" dirty="0" err="1">
                <a:solidFill>
                  <a:schemeClr val="accent6">
                    <a:lumMod val="50000"/>
                  </a:schemeClr>
                </a:solidFill>
                <a:latin typeface="Helvetica" pitchFamily="2" charset="0"/>
              </a:rPr>
              <a:t>Linac</a:t>
            </a:r>
            <a:r>
              <a:rPr lang="en-US" sz="2000" dirty="0">
                <a:solidFill>
                  <a:schemeClr val="accent6">
                    <a:lumMod val="50000"/>
                  </a:schemeClr>
                </a:solidFill>
                <a:latin typeface="Helvetica" pitchFamily="2" charset="0"/>
              </a:rPr>
              <a:t> data (2022), we have been able to train performant ML models to predict beam down-time.</a:t>
            </a:r>
            <a:endParaRPr lang="en-US" sz="2000" b="1" kern="1200" dirty="0">
              <a:latin typeface="Helvetica" pitchFamily="2" charset="0"/>
            </a:endParaRPr>
          </a:p>
          <a:p>
            <a:pPr marL="0" indent="0">
              <a:buNone/>
            </a:pPr>
            <a:endParaRPr lang="en-US" sz="3200" b="1" kern="1200" dirty="0"/>
          </a:p>
          <a:p>
            <a:pPr marL="0" indent="0" algn="l">
              <a:buNone/>
            </a:pPr>
            <a:endParaRPr lang="en-US" sz="2000" b="1" i="0" u="none" strike="noStrike" dirty="0">
              <a:effectLst/>
              <a:latin typeface="Helvetica" pitchFamily="2" charset="0"/>
            </a:endParaRPr>
          </a:p>
          <a:p>
            <a:pPr marL="0" indent="0">
              <a:buNone/>
            </a:pPr>
            <a:endParaRPr lang="en-US" dirty="0"/>
          </a:p>
          <a:p>
            <a:endParaRPr lang="en-US" dirty="0"/>
          </a:p>
        </p:txBody>
      </p:sp>
      <p:sp>
        <p:nvSpPr>
          <p:cNvPr id="3" name="Title 2">
            <a:extLst>
              <a:ext uri="{FF2B5EF4-FFF2-40B4-BE49-F238E27FC236}">
                <a16:creationId xmlns:a16="http://schemas.microsoft.com/office/drawing/2014/main" id="{38176E31-32D0-1BC9-7187-DCD5C413369C}"/>
              </a:ext>
            </a:extLst>
          </p:cNvPr>
          <p:cNvSpPr>
            <a:spLocks noGrp="1"/>
          </p:cNvSpPr>
          <p:nvPr>
            <p:ph type="title"/>
          </p:nvPr>
        </p:nvSpPr>
        <p:spPr/>
        <p:txBody>
          <a:bodyPr/>
          <a:lstStyle/>
          <a:p>
            <a:r>
              <a:rPr lang="en-US" b="0" dirty="0" err="1"/>
              <a:t>Linac</a:t>
            </a:r>
            <a:r>
              <a:rPr lang="en-US" b="0" dirty="0"/>
              <a:t> Conditional Anomaly Prediction of Emergence</a:t>
            </a:r>
          </a:p>
        </p:txBody>
      </p:sp>
      <p:sp>
        <p:nvSpPr>
          <p:cNvPr id="4" name="Date Placeholder 3">
            <a:extLst>
              <a:ext uri="{FF2B5EF4-FFF2-40B4-BE49-F238E27FC236}">
                <a16:creationId xmlns:a16="http://schemas.microsoft.com/office/drawing/2014/main" id="{27AC30E8-A063-4520-B6B5-920C6E085E65}"/>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7A56BEE1-852A-B285-5279-778981A3DE97}"/>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0253668A-B444-BB91-2CB0-9ECC5A59127C}"/>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10" name="Picture 9" descr="A picture containing text, indoor&#10;&#10;Description automatically generated">
            <a:extLst>
              <a:ext uri="{FF2B5EF4-FFF2-40B4-BE49-F238E27FC236}">
                <a16:creationId xmlns:a16="http://schemas.microsoft.com/office/drawing/2014/main" id="{FA76AF1B-C421-9D38-CD38-C547D58BB2AA}"/>
              </a:ext>
            </a:extLst>
          </p:cNvPr>
          <p:cNvPicPr>
            <a:picLocks noChangeAspect="1"/>
          </p:cNvPicPr>
          <p:nvPr/>
        </p:nvPicPr>
        <p:blipFill>
          <a:blip r:embed="rId3"/>
          <a:stretch>
            <a:fillRect/>
          </a:stretch>
        </p:blipFill>
        <p:spPr>
          <a:xfrm>
            <a:off x="1772816" y="3062643"/>
            <a:ext cx="5542384" cy="2968269"/>
          </a:xfrm>
          <a:prstGeom prst="rect">
            <a:avLst/>
          </a:prstGeom>
        </p:spPr>
      </p:pic>
    </p:spTree>
    <p:extLst>
      <p:ext uri="{BB962C8B-B14F-4D97-AF65-F5344CB8AC3E}">
        <p14:creationId xmlns:p14="http://schemas.microsoft.com/office/powerpoint/2010/main" val="1958178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E42A0-4818-3DEB-3E49-D4E26C3B93BE}"/>
              </a:ext>
            </a:extLst>
          </p:cNvPr>
          <p:cNvSpPr>
            <a:spLocks noGrp="1"/>
          </p:cNvSpPr>
          <p:nvPr>
            <p:ph idx="1"/>
          </p:nvPr>
        </p:nvSpPr>
        <p:spPr>
          <a:xfrm>
            <a:off x="228600" y="643468"/>
            <a:ext cx="8672513" cy="5387446"/>
          </a:xfrm>
        </p:spPr>
        <p:txBody>
          <a:bodyPr/>
          <a:lstStyle/>
          <a:p>
            <a:pPr marL="0" indent="0" algn="l">
              <a:buNone/>
            </a:pPr>
            <a:r>
              <a:rPr lang="en-US" sz="1800" b="0" i="0" u="none" strike="noStrike" dirty="0">
                <a:effectLst/>
                <a:latin typeface="Helvetica" pitchFamily="2" charset="0"/>
                <a:cs typeface="Times New Roman" panose="02020603050405020304" pitchFamily="18" charset="0"/>
              </a:rPr>
              <a:t>Using machine learning on fast hardware (FPGA) to make real-time inferences from remote distributed readings</a:t>
            </a:r>
          </a:p>
          <a:p>
            <a:pPr marL="0" indent="0" algn="l">
              <a:buNone/>
            </a:pPr>
            <a:r>
              <a:rPr lang="en-US" sz="1800" b="0" i="0" u="none" strike="noStrike" dirty="0">
                <a:effectLst/>
                <a:latin typeface="Helvetica" pitchFamily="2" charset="0"/>
                <a:cs typeface="Times New Roman" panose="02020603050405020304" pitchFamily="18" charset="0"/>
              </a:rPr>
              <a:t>Two sub-projects</a:t>
            </a:r>
          </a:p>
          <a:p>
            <a:pPr marL="742950" lvl="1" indent="-285750" algn="l">
              <a:buFont typeface="Arial" panose="020B0604020202020204" pitchFamily="34" charset="0"/>
              <a:buChar char="•"/>
            </a:pPr>
            <a:r>
              <a:rPr lang="en-US" sz="1800" b="0" i="0" u="none" strike="noStrike" dirty="0">
                <a:effectLst/>
                <a:latin typeface="Helvetica" pitchFamily="2" charset="0"/>
                <a:cs typeface="Times New Roman" panose="02020603050405020304" pitchFamily="18" charset="0"/>
              </a:rPr>
              <a:t>Beam Loss Deblending for Main Injector and Recycle - Disentangle Main Injector tunnel beam loss monitor (BLM) readings between Main Injector and Recycler accelerators – Regression</a:t>
            </a:r>
          </a:p>
          <a:p>
            <a:pPr marL="1143000" lvl="2" indent="-228600" algn="l">
              <a:buFont typeface="Arial" panose="020B0604020202020204" pitchFamily="34" charset="0"/>
              <a:buChar char="•"/>
            </a:pPr>
            <a:endParaRPr lang="en-US" sz="1800" dirty="0">
              <a:latin typeface="Helvetica" pitchFamily="2" charset="0"/>
              <a:cs typeface="Times New Roman" panose="02020603050405020304" pitchFamily="18" charset="0"/>
            </a:endParaRPr>
          </a:p>
          <a:p>
            <a:pPr marL="914400" lvl="2" indent="0" algn="l">
              <a:buNone/>
            </a:pPr>
            <a:endParaRPr lang="en-US" sz="1800" dirty="0">
              <a:latin typeface="Helvetica" pitchFamily="2" charset="0"/>
              <a:cs typeface="Times New Roman" panose="02020603050405020304" pitchFamily="18" charset="0"/>
            </a:endParaRPr>
          </a:p>
          <a:p>
            <a:pPr marL="914400" lvl="2" indent="0" algn="l">
              <a:buNone/>
            </a:pPr>
            <a:endParaRPr lang="en-US" sz="1800" b="0" i="0" u="none" strike="noStrike" dirty="0">
              <a:effectLst/>
              <a:latin typeface="Helvetica" pitchFamily="2" charset="0"/>
              <a:cs typeface="Times New Roman" panose="02020603050405020304" pitchFamily="18" charset="0"/>
            </a:endParaRPr>
          </a:p>
          <a:p>
            <a:pPr marL="914400" lvl="2" indent="0" algn="l">
              <a:buNone/>
            </a:pPr>
            <a:endParaRPr lang="en-US" sz="1800" b="0" i="0" u="none" strike="noStrike" dirty="0">
              <a:effectLst/>
              <a:latin typeface="Helvetica" pitchFamily="2" charset="0"/>
              <a:cs typeface="Times New Roman" panose="02020603050405020304" pitchFamily="18" charset="0"/>
            </a:endParaRPr>
          </a:p>
          <a:p>
            <a:pPr marL="914400" lvl="2" indent="0" algn="l">
              <a:buNone/>
            </a:pPr>
            <a:endParaRPr lang="en-US" sz="1800" b="0" i="0" u="none" strike="noStrike" dirty="0">
              <a:effectLst/>
              <a:latin typeface="Helvetica" pitchFamily="2" charset="0"/>
              <a:cs typeface="Times New Roman" panose="02020603050405020304" pitchFamily="18" charset="0"/>
            </a:endParaRPr>
          </a:p>
          <a:p>
            <a:pPr marL="914400" lvl="2" indent="0" algn="l">
              <a:buNone/>
            </a:pPr>
            <a:endParaRPr lang="en-US" sz="1800" b="0" i="0" u="none" strike="noStrike" dirty="0">
              <a:effectLst/>
              <a:latin typeface="Helvetica" pitchFamily="2" charset="0"/>
              <a:cs typeface="Times New Roman" panose="02020603050405020304" pitchFamily="18" charset="0"/>
            </a:endParaRPr>
          </a:p>
          <a:p>
            <a:pPr marL="742950" lvl="1" indent="-285750" algn="l">
              <a:buFont typeface="Arial" panose="020B0604020202020204" pitchFamily="34" charset="0"/>
              <a:buChar char="•"/>
            </a:pPr>
            <a:r>
              <a:rPr lang="en-US" sz="1800" b="0" i="0" u="none" strike="noStrike" dirty="0">
                <a:effectLst/>
                <a:latin typeface="Helvetica" pitchFamily="2" charset="0"/>
                <a:cs typeface="Times New Roman" panose="02020603050405020304" pitchFamily="18" charset="0"/>
              </a:rPr>
              <a:t>Mu2e Spill Regulatio</a:t>
            </a:r>
            <a:r>
              <a:rPr lang="en-US" sz="1800" dirty="0">
                <a:latin typeface="Helvetica" pitchFamily="2" charset="0"/>
                <a:cs typeface="Times New Roman" panose="02020603050405020304" pitchFamily="18" charset="0"/>
              </a:rPr>
              <a:t>n - </a:t>
            </a:r>
            <a:r>
              <a:rPr lang="en-US" sz="1800" b="0" i="0" u="none" strike="noStrike" dirty="0">
                <a:effectLst/>
                <a:latin typeface="Helvetica" pitchFamily="2" charset="0"/>
                <a:cs typeface="Times New Roman" panose="02020603050405020304" pitchFamily="18" charset="0"/>
              </a:rPr>
              <a:t>Use spill simulator to train ML models – RL </a:t>
            </a:r>
          </a:p>
          <a:p>
            <a:pPr marL="1600200" lvl="3" indent="-228600" algn="l">
              <a:buFont typeface="Arial" panose="020B0604020202020204" pitchFamily="34" charset="0"/>
              <a:buChar char="•"/>
            </a:pPr>
            <a:r>
              <a:rPr lang="en-US" b="0" i="0" u="none" strike="noStrike" dirty="0">
                <a:effectLst/>
                <a:latin typeface="Helvetica" pitchFamily="2" charset="0"/>
                <a:cs typeface="Times New Roman" panose="02020603050405020304" pitchFamily="18" charset="0"/>
              </a:rPr>
              <a:t>Optimize traditional PID loop gains</a:t>
            </a:r>
          </a:p>
          <a:p>
            <a:pPr marL="1600200" lvl="3" indent="-228600" algn="l">
              <a:buFont typeface="Arial" panose="020B0604020202020204" pitchFamily="34" charset="0"/>
              <a:buChar char="•"/>
            </a:pPr>
            <a:r>
              <a:rPr lang="en-US" b="0" i="0" u="none" strike="noStrike" dirty="0">
                <a:effectLst/>
                <a:latin typeface="Helvetica" pitchFamily="2" charset="0"/>
                <a:cs typeface="Times New Roman" panose="02020603050405020304" pitchFamily="18" charset="0"/>
              </a:rPr>
              <a:t>Potentially replace PID loop controller with ML direct controller</a:t>
            </a:r>
          </a:p>
          <a:p>
            <a:endParaRPr lang="en-US" sz="1800" dirty="0">
              <a:latin typeface="Helvetica" pitchFamily="2" charset="0"/>
              <a:cs typeface="Times New Roman" panose="02020603050405020304" pitchFamily="18" charset="0"/>
            </a:endParaRPr>
          </a:p>
          <a:p>
            <a:endParaRPr lang="en-US" sz="1800" dirty="0">
              <a:latin typeface="Helvetica" pitchFamily="2" charset="0"/>
            </a:endParaRPr>
          </a:p>
        </p:txBody>
      </p:sp>
      <p:sp>
        <p:nvSpPr>
          <p:cNvPr id="3" name="Title 2">
            <a:extLst>
              <a:ext uri="{FF2B5EF4-FFF2-40B4-BE49-F238E27FC236}">
                <a16:creationId xmlns:a16="http://schemas.microsoft.com/office/drawing/2014/main" id="{AEA3EA28-1F85-0B9B-E94A-206BEBBCC1E8}"/>
              </a:ext>
            </a:extLst>
          </p:cNvPr>
          <p:cNvSpPr>
            <a:spLocks noGrp="1"/>
          </p:cNvSpPr>
          <p:nvPr>
            <p:ph type="title"/>
          </p:nvPr>
        </p:nvSpPr>
        <p:spPr>
          <a:xfrm>
            <a:off x="214313" y="836"/>
            <a:ext cx="8686800" cy="897465"/>
          </a:xfrm>
        </p:spPr>
        <p:txBody>
          <a:bodyPr/>
          <a:lstStyle/>
          <a:p>
            <a:br>
              <a:rPr lang="en-US" sz="2400" b="0" i="0" u="none" strike="noStrike" dirty="0">
                <a:effectLst/>
                <a:latin typeface="Helvetica" pitchFamily="2" charset="0"/>
                <a:cs typeface="Times New Roman" panose="02020603050405020304" pitchFamily="18" charset="0"/>
              </a:rPr>
            </a:br>
            <a:r>
              <a:rPr lang="en-US" sz="2400" b="0" i="0" u="none" strike="noStrike" dirty="0">
                <a:effectLst/>
                <a:latin typeface="Helvetica" pitchFamily="2" charset="0"/>
                <a:cs typeface="Times New Roman" panose="02020603050405020304" pitchFamily="18" charset="0"/>
              </a:rPr>
              <a:t>Accelerator Real-time Edge AI for Distributed Systems (READS)</a:t>
            </a:r>
            <a:br>
              <a:rPr lang="en-US" sz="2400" b="0" i="0" u="none" strike="noStrike" dirty="0">
                <a:effectLst/>
                <a:latin typeface="Helvetica" pitchFamily="2" charset="0"/>
                <a:cs typeface="Times New Roman" panose="02020603050405020304" pitchFamily="18" charset="0"/>
              </a:rPr>
            </a:br>
            <a:endParaRPr lang="en-US" sz="2400" b="0" dirty="0">
              <a:latin typeface="Helvetica" pitchFamily="2" charset="0"/>
            </a:endParaRPr>
          </a:p>
        </p:txBody>
      </p:sp>
      <p:sp>
        <p:nvSpPr>
          <p:cNvPr id="4" name="Date Placeholder 3">
            <a:extLst>
              <a:ext uri="{FF2B5EF4-FFF2-40B4-BE49-F238E27FC236}">
                <a16:creationId xmlns:a16="http://schemas.microsoft.com/office/drawing/2014/main" id="{7B5B5E54-83C6-5B68-5E92-6A03026936D7}"/>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1C388686-6606-27BF-ADD1-9BB01587BC49}"/>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9790DE21-AA43-E01E-D7C2-5F8D76EE8CC5}"/>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8" name="Picture 7" descr="A picture containing text, building&#10;&#10;Description automatically generated">
            <a:extLst>
              <a:ext uri="{FF2B5EF4-FFF2-40B4-BE49-F238E27FC236}">
                <a16:creationId xmlns:a16="http://schemas.microsoft.com/office/drawing/2014/main" id="{64DEEB5F-9EBD-1260-1474-788EB3CF3F15}"/>
              </a:ext>
            </a:extLst>
          </p:cNvPr>
          <p:cNvPicPr>
            <a:picLocks noChangeAspect="1"/>
          </p:cNvPicPr>
          <p:nvPr/>
        </p:nvPicPr>
        <p:blipFill>
          <a:blip r:embed="rId3"/>
          <a:stretch>
            <a:fillRect/>
          </a:stretch>
        </p:blipFill>
        <p:spPr>
          <a:xfrm>
            <a:off x="1651783" y="2558257"/>
            <a:ext cx="5016500" cy="2286000"/>
          </a:xfrm>
          <a:prstGeom prst="rect">
            <a:avLst/>
          </a:prstGeom>
        </p:spPr>
      </p:pic>
    </p:spTree>
    <p:extLst>
      <p:ext uri="{BB962C8B-B14F-4D97-AF65-F5344CB8AC3E}">
        <p14:creationId xmlns:p14="http://schemas.microsoft.com/office/powerpoint/2010/main" val="1292874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0E9F42-6DF7-47F7-3AE5-01C2B43A5CAB}"/>
              </a:ext>
            </a:extLst>
          </p:cNvPr>
          <p:cNvSpPr>
            <a:spLocks noGrp="1"/>
          </p:cNvSpPr>
          <p:nvPr>
            <p:ph idx="1"/>
          </p:nvPr>
        </p:nvSpPr>
        <p:spPr/>
        <p:txBody>
          <a:bodyPr/>
          <a:lstStyle/>
          <a:p>
            <a:r>
              <a:rPr lang="en-US" dirty="0"/>
              <a:t>Thank you</a:t>
            </a:r>
          </a:p>
          <a:p>
            <a:r>
              <a:rPr lang="en-US" dirty="0"/>
              <a:t>Any questions?</a:t>
            </a:r>
          </a:p>
        </p:txBody>
      </p:sp>
      <p:sp>
        <p:nvSpPr>
          <p:cNvPr id="3" name="Title 2">
            <a:extLst>
              <a:ext uri="{FF2B5EF4-FFF2-40B4-BE49-F238E27FC236}">
                <a16:creationId xmlns:a16="http://schemas.microsoft.com/office/drawing/2014/main" id="{58E4CF74-A179-44A2-D068-9F91F229561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B067CEE-3705-E350-1DDA-2D217540C8A5}"/>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2BB8FDD0-BFD8-0492-0E58-44FF6FB3839D}"/>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31CD47DB-51B0-3564-DA07-C06F13E828B6}"/>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183864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B025DD-87F5-BF09-9551-3C87A5362481}"/>
              </a:ext>
            </a:extLst>
          </p:cNvPr>
          <p:cNvSpPr>
            <a:spLocks noGrp="1"/>
          </p:cNvSpPr>
          <p:nvPr>
            <p:ph idx="1"/>
          </p:nvPr>
        </p:nvSpPr>
        <p:spPr>
          <a:xfrm>
            <a:off x="222250" y="294216"/>
            <a:ext cx="8672513" cy="5395384"/>
          </a:xfrm>
        </p:spPr>
        <p:txBody>
          <a:bodyPr/>
          <a:lstStyle/>
          <a:p>
            <a:pPr marL="0" indent="0">
              <a:buNone/>
            </a:pPr>
            <a:endParaRPr lang="en-US" sz="1800" b="0" i="0" u="none" strike="noStrike" dirty="0">
              <a:effectLst/>
              <a:latin typeface="Helvetica" pitchFamily="2" charset="0"/>
              <a:cs typeface="Times New Roman" panose="02020603050405020304" pitchFamily="18" charset="0"/>
            </a:endParaRPr>
          </a:p>
          <a:p>
            <a:pPr marL="0" indent="0">
              <a:buNone/>
            </a:pPr>
            <a:r>
              <a:rPr lang="en-US" sz="1800" b="0" i="0" u="none" strike="noStrike" dirty="0">
                <a:effectLst/>
                <a:latin typeface="Helvetica" pitchFamily="2" charset="0"/>
                <a:cs typeface="Times New Roman" panose="02020603050405020304" pitchFamily="18" charset="0"/>
              </a:rPr>
              <a:t>A computer program is said to </a:t>
            </a:r>
            <a:r>
              <a:rPr lang="en-US" sz="1800" b="1" i="0" u="none" strike="noStrike" dirty="0">
                <a:effectLst/>
                <a:latin typeface="Helvetica" pitchFamily="2" charset="0"/>
                <a:cs typeface="Times New Roman" panose="02020603050405020304" pitchFamily="18" charset="0"/>
              </a:rPr>
              <a:t>learn</a:t>
            </a:r>
            <a:r>
              <a:rPr lang="en-US" sz="1800" b="0" i="0" u="none" strike="noStrike" dirty="0">
                <a:effectLst/>
                <a:latin typeface="Helvetica" pitchFamily="2" charset="0"/>
                <a:cs typeface="Times New Roman" panose="02020603050405020304" pitchFamily="18" charset="0"/>
              </a:rPr>
              <a:t> from experience with respect to some class of tasks and performance improves with experience </a:t>
            </a:r>
            <a:r>
              <a:rPr lang="en-US" sz="1800" b="0" i="1" u="none" strike="noStrike" dirty="0">
                <a:effectLst/>
                <a:latin typeface="Helvetica" pitchFamily="2" charset="0"/>
                <a:cs typeface="Times New Roman" panose="02020603050405020304" pitchFamily="18" charset="0"/>
              </a:rPr>
              <a:t>E</a:t>
            </a:r>
            <a:r>
              <a:rPr lang="en-US" sz="1800" b="0" i="0" u="none" strike="noStrike" dirty="0">
                <a:effectLst/>
                <a:latin typeface="Helvetica" pitchFamily="2" charset="0"/>
                <a:cs typeface="Times New Roman" panose="02020603050405020304" pitchFamily="18" charset="0"/>
              </a:rPr>
              <a:t>.</a:t>
            </a:r>
          </a:p>
          <a:p>
            <a:pPr marL="0" indent="0">
              <a:buNone/>
            </a:pPr>
            <a:endParaRPr lang="en-US" sz="1800" dirty="0">
              <a:latin typeface="Helvetica" pitchFamily="2" charset="0"/>
              <a:cs typeface="Times New Roman" panose="02020603050405020304" pitchFamily="18" charset="0"/>
            </a:endParaRPr>
          </a:p>
          <a:p>
            <a:pPr marL="0" indent="0">
              <a:buNone/>
            </a:pPr>
            <a:endParaRPr lang="en-US" sz="1800" b="0" i="0" u="none" strike="noStrike" dirty="0">
              <a:effectLst/>
              <a:latin typeface="Helvetica" pitchFamily="2" charset="0"/>
              <a:cs typeface="Times New Roman" panose="02020603050405020304" pitchFamily="18" charset="0"/>
            </a:endParaRPr>
          </a:p>
          <a:p>
            <a:pPr marL="0" indent="0">
              <a:buNone/>
            </a:pPr>
            <a:endParaRPr lang="en-US" sz="1800" b="0" i="0" u="none" strike="noStrike" dirty="0">
              <a:effectLst/>
              <a:latin typeface="Helvetica" pitchFamily="2" charset="0"/>
              <a:cs typeface="Times New Roman" panose="02020603050405020304" pitchFamily="18" charset="0"/>
            </a:endParaRPr>
          </a:p>
          <a:p>
            <a:pPr marL="0" indent="0">
              <a:buNone/>
            </a:pPr>
            <a:endParaRPr lang="en-US" sz="1800" dirty="0">
              <a:latin typeface="Helvetica" pitchFamily="2" charset="0"/>
              <a:cs typeface="Times New Roman" panose="02020603050405020304" pitchFamily="18" charset="0"/>
            </a:endParaRPr>
          </a:p>
          <a:p>
            <a:pPr marL="0" indent="0">
              <a:buNone/>
            </a:pPr>
            <a:endParaRPr lang="en-US" sz="1800" dirty="0">
              <a:effectLst/>
              <a:latin typeface="Helvetica" pitchFamily="2" charset="0"/>
              <a:cs typeface="Times New Roman" panose="02020603050405020304" pitchFamily="18" charset="0"/>
            </a:endParaRPr>
          </a:p>
          <a:p>
            <a:pPr marL="0" indent="0">
              <a:buNone/>
            </a:pPr>
            <a:endParaRPr lang="en-US" sz="1800" dirty="0">
              <a:effectLst/>
              <a:latin typeface="Helvetica" pitchFamily="2" charset="0"/>
              <a:cs typeface="Times New Roman" panose="02020603050405020304" pitchFamily="18" charset="0"/>
            </a:endParaRPr>
          </a:p>
          <a:p>
            <a:pPr marL="0" indent="0">
              <a:buNone/>
            </a:pPr>
            <a:endParaRPr lang="en-US" sz="1800" dirty="0">
              <a:effectLst/>
              <a:latin typeface="Helvetica" pitchFamily="2" charset="0"/>
              <a:cs typeface="Times New Roman" panose="02020603050405020304" pitchFamily="18" charset="0"/>
            </a:endParaRPr>
          </a:p>
          <a:p>
            <a:pPr marL="0" indent="0">
              <a:buNone/>
            </a:pPr>
            <a:r>
              <a:rPr lang="en-US" sz="1800" dirty="0">
                <a:effectLst/>
                <a:latin typeface="Helvetica" pitchFamily="2" charset="0"/>
                <a:cs typeface="Times New Roman" panose="02020603050405020304" pitchFamily="18" charset="0"/>
              </a:rPr>
              <a:t>Here Experience = Data we collect, </a:t>
            </a:r>
          </a:p>
          <a:p>
            <a:pPr marL="0" indent="0">
              <a:buNone/>
            </a:pPr>
            <a:r>
              <a:rPr lang="en-US" sz="1800" dirty="0">
                <a:effectLst/>
                <a:latin typeface="Helvetica" pitchFamily="2" charset="0"/>
                <a:cs typeface="Times New Roman" panose="02020603050405020304" pitchFamily="18" charset="0"/>
              </a:rPr>
              <a:t>Tasks = the decisions software needs to make </a:t>
            </a:r>
          </a:p>
          <a:p>
            <a:pPr marL="0" indent="0">
              <a:buNone/>
            </a:pPr>
            <a:r>
              <a:rPr lang="en-US" sz="1800" dirty="0">
                <a:effectLst/>
                <a:latin typeface="Helvetica" pitchFamily="2" charset="0"/>
                <a:cs typeface="Times New Roman" panose="02020603050405020304" pitchFamily="18" charset="0"/>
              </a:rPr>
              <a:t>and Performance is how we will evaluate its results.</a:t>
            </a:r>
          </a:p>
          <a:p>
            <a:pPr marL="0" indent="0">
              <a:buNone/>
            </a:pPr>
            <a:endParaRPr lang="en-US" sz="1800" dirty="0">
              <a:latin typeface="Helvetica" pitchFamily="2" charset="0"/>
              <a:cs typeface="Times New Roman" panose="02020603050405020304" pitchFamily="18" charset="0"/>
            </a:endParaRPr>
          </a:p>
          <a:p>
            <a:endParaRPr lang="en-US" sz="1800" dirty="0">
              <a:latin typeface="Helvetica" pitchFamily="2" charset="0"/>
            </a:endParaRPr>
          </a:p>
        </p:txBody>
      </p:sp>
      <p:sp>
        <p:nvSpPr>
          <p:cNvPr id="4" name="Date Placeholder 3">
            <a:extLst>
              <a:ext uri="{FF2B5EF4-FFF2-40B4-BE49-F238E27FC236}">
                <a16:creationId xmlns:a16="http://schemas.microsoft.com/office/drawing/2014/main" id="{6551C9E2-4954-1B08-FCA1-61ABDDEE87F6}"/>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46AB1A21-4798-871E-6758-E7BF83013750}"/>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B19CF55E-4AFD-A340-E802-89064CAD448A}"/>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cxnSp>
        <p:nvCxnSpPr>
          <p:cNvPr id="9" name="Straight Arrow Connector 8">
            <a:extLst>
              <a:ext uri="{FF2B5EF4-FFF2-40B4-BE49-F238E27FC236}">
                <a16:creationId xmlns:a16="http://schemas.microsoft.com/office/drawing/2014/main" id="{70D7AA6D-4E26-3251-14AB-0CAC5C3BF7BE}"/>
              </a:ext>
            </a:extLst>
          </p:cNvPr>
          <p:cNvCxnSpPr>
            <a:cxnSpLocks/>
          </p:cNvCxnSpPr>
          <p:nvPr/>
        </p:nvCxnSpPr>
        <p:spPr>
          <a:xfrm flipV="1">
            <a:off x="1932039" y="1821424"/>
            <a:ext cx="0" cy="16370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0DDF1337-9D6D-6595-EB0A-2AAC328A5945}"/>
              </a:ext>
            </a:extLst>
          </p:cNvPr>
          <p:cNvCxnSpPr>
            <a:cxnSpLocks/>
          </p:cNvCxnSpPr>
          <p:nvPr/>
        </p:nvCxnSpPr>
        <p:spPr>
          <a:xfrm flipV="1">
            <a:off x="5594555" y="2005783"/>
            <a:ext cx="0" cy="16370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349D4300-A927-DC2C-8AC2-BE1136612ED9}"/>
              </a:ext>
            </a:extLst>
          </p:cNvPr>
          <p:cNvSpPr txBox="1"/>
          <p:nvPr/>
        </p:nvSpPr>
        <p:spPr>
          <a:xfrm>
            <a:off x="2079523" y="2639961"/>
            <a:ext cx="1563329" cy="461665"/>
          </a:xfrm>
          <a:prstGeom prst="rect">
            <a:avLst/>
          </a:prstGeom>
          <a:noFill/>
        </p:spPr>
        <p:txBody>
          <a:bodyPr wrap="square" rtlCol="0">
            <a:spAutoFit/>
          </a:bodyPr>
          <a:lstStyle/>
          <a:p>
            <a:r>
              <a:rPr lang="en-US" dirty="0"/>
              <a:t>Experience</a:t>
            </a:r>
          </a:p>
        </p:txBody>
      </p:sp>
      <p:sp>
        <p:nvSpPr>
          <p:cNvPr id="14" name="TextBox 13">
            <a:extLst>
              <a:ext uri="{FF2B5EF4-FFF2-40B4-BE49-F238E27FC236}">
                <a16:creationId xmlns:a16="http://schemas.microsoft.com/office/drawing/2014/main" id="{B8C01159-8B6A-FDD1-4A46-65F0C4186184}"/>
              </a:ext>
            </a:extLst>
          </p:cNvPr>
          <p:cNvSpPr txBox="1"/>
          <p:nvPr/>
        </p:nvSpPr>
        <p:spPr>
          <a:xfrm>
            <a:off x="5751985" y="2639960"/>
            <a:ext cx="1794274" cy="461665"/>
          </a:xfrm>
          <a:prstGeom prst="rect">
            <a:avLst/>
          </a:prstGeom>
          <a:noFill/>
        </p:spPr>
        <p:txBody>
          <a:bodyPr wrap="none" rtlCol="0">
            <a:spAutoFit/>
          </a:bodyPr>
          <a:lstStyle/>
          <a:p>
            <a:r>
              <a:rPr lang="en-US" dirty="0"/>
              <a:t>Performance</a:t>
            </a:r>
          </a:p>
        </p:txBody>
      </p:sp>
    </p:spTree>
    <p:extLst>
      <p:ext uri="{BB962C8B-B14F-4D97-AF65-F5344CB8AC3E}">
        <p14:creationId xmlns:p14="http://schemas.microsoft.com/office/powerpoint/2010/main" val="182700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5AA253-3CA8-6E31-9119-B96C068CFD83}"/>
              </a:ext>
            </a:extLst>
          </p:cNvPr>
          <p:cNvSpPr>
            <a:spLocks noGrp="1"/>
          </p:cNvSpPr>
          <p:nvPr>
            <p:ph idx="1"/>
          </p:nvPr>
        </p:nvSpPr>
        <p:spPr>
          <a:xfrm>
            <a:off x="318262" y="681503"/>
            <a:ext cx="8672513" cy="2294164"/>
          </a:xfrm>
        </p:spPr>
        <p:txBody>
          <a:bodyPr/>
          <a:lstStyle/>
          <a:p>
            <a:pPr marL="0" indent="0" algn="ctr">
              <a:buNone/>
            </a:pPr>
            <a:endParaRPr lang="en-US" sz="1800" b="0" i="0" u="none" strike="noStrike" dirty="0">
              <a:solidFill>
                <a:srgbClr val="555555"/>
              </a:solidFill>
              <a:effectLst/>
              <a:latin typeface="Helvetica" pitchFamily="2" charset="0"/>
              <a:cs typeface="Times New Roman" panose="02020603050405020304" pitchFamily="18" charset="0"/>
            </a:endParaRPr>
          </a:p>
          <a:p>
            <a:pPr marL="0" indent="0" algn="ctr">
              <a:buNone/>
            </a:pPr>
            <a:r>
              <a:rPr lang="en-US" sz="1800" b="0" i="0" u="none" strike="noStrike" dirty="0">
                <a:solidFill>
                  <a:srgbClr val="555555"/>
                </a:solidFill>
                <a:effectLst/>
                <a:latin typeface="Helvetica" pitchFamily="2" charset="0"/>
                <a:cs typeface="Times New Roman" panose="02020603050405020304" pitchFamily="18" charset="0"/>
              </a:rPr>
              <a:t>Take the every-day case of the decision problem of discriminating spam email from non-spam email.</a:t>
            </a:r>
          </a:p>
          <a:p>
            <a:pPr marL="0" indent="0" algn="ctr">
              <a:buNone/>
            </a:pPr>
            <a:endParaRPr lang="en-US" sz="1800" dirty="0">
              <a:solidFill>
                <a:srgbClr val="555555"/>
              </a:solidFill>
              <a:latin typeface="Helvetica" pitchFamily="2" charset="0"/>
              <a:cs typeface="Times New Roman" panose="02020603050405020304" pitchFamily="18" charset="0"/>
            </a:endParaRPr>
          </a:p>
          <a:p>
            <a:pPr marL="0" indent="0" algn="ctr">
              <a:buNone/>
            </a:pPr>
            <a:r>
              <a:rPr lang="en-US" sz="1800" b="0" i="0" u="none" strike="noStrike" dirty="0">
                <a:solidFill>
                  <a:srgbClr val="555555"/>
                </a:solidFill>
                <a:effectLst/>
                <a:latin typeface="Helvetica" pitchFamily="2" charset="0"/>
                <a:cs typeface="Times New Roman" panose="02020603050405020304" pitchFamily="18" charset="0"/>
              </a:rPr>
              <a:t>How would you write a program to filter emails as they come into your email account and decide to put them in the spam folder or the inbox folder?</a:t>
            </a:r>
          </a:p>
          <a:p>
            <a:pPr marL="0" indent="0" algn="ctr">
              <a:buNone/>
            </a:pPr>
            <a:endParaRPr lang="en-US" sz="1800" b="0" i="0" u="none" strike="noStrike" dirty="0">
              <a:solidFill>
                <a:srgbClr val="555555"/>
              </a:solidFill>
              <a:effectLst/>
              <a:latin typeface="Helvetica" pitchFamily="2" charset="0"/>
              <a:cs typeface="Times New Roman" panose="02020603050405020304" pitchFamily="18" charset="0"/>
            </a:endParaRPr>
          </a:p>
          <a:p>
            <a:pPr marL="0" indent="0">
              <a:buNone/>
            </a:pPr>
            <a:endParaRPr lang="en-US" sz="1800" dirty="0">
              <a:latin typeface="Helvetica" pitchFamily="2" charset="0"/>
              <a:cs typeface="Times New Roman" panose="02020603050405020304" pitchFamily="18" charset="0"/>
            </a:endParaRPr>
          </a:p>
          <a:p>
            <a:pPr marL="0" indent="0">
              <a:buNone/>
            </a:pPr>
            <a:endParaRPr lang="en-US" sz="1800" dirty="0">
              <a:latin typeface="Helvetica" pitchFamily="2" charset="0"/>
            </a:endParaRPr>
          </a:p>
        </p:txBody>
      </p:sp>
      <p:sp>
        <p:nvSpPr>
          <p:cNvPr id="3" name="Title 2">
            <a:extLst>
              <a:ext uri="{FF2B5EF4-FFF2-40B4-BE49-F238E27FC236}">
                <a16:creationId xmlns:a16="http://schemas.microsoft.com/office/drawing/2014/main" id="{E098791B-448B-1D8F-748C-9C1224A1C39C}"/>
              </a:ext>
            </a:extLst>
          </p:cNvPr>
          <p:cNvSpPr>
            <a:spLocks noGrp="1"/>
          </p:cNvSpPr>
          <p:nvPr>
            <p:ph type="title"/>
          </p:nvPr>
        </p:nvSpPr>
        <p:spPr>
          <a:xfrm>
            <a:off x="318262" y="168626"/>
            <a:ext cx="8686800" cy="427877"/>
          </a:xfrm>
        </p:spPr>
        <p:txBody>
          <a:bodyPr/>
          <a:lstStyle/>
          <a:p>
            <a:pPr algn="ctr"/>
            <a:r>
              <a:rPr lang="en-US" dirty="0"/>
              <a:t>Why Machine Learning ?</a:t>
            </a:r>
          </a:p>
        </p:txBody>
      </p:sp>
      <p:sp>
        <p:nvSpPr>
          <p:cNvPr id="4" name="Date Placeholder 3">
            <a:extLst>
              <a:ext uri="{FF2B5EF4-FFF2-40B4-BE49-F238E27FC236}">
                <a16:creationId xmlns:a16="http://schemas.microsoft.com/office/drawing/2014/main" id="{54064236-F4FC-9E8A-A3EA-49BE55D323F3}"/>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EB4C4B07-D7BB-7E8D-6389-C687F9BA7E1C}"/>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5493F945-4A47-79FB-FAEA-FDDF6D63E988}"/>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11" name="Picture 10" descr="Graphical user interface, application&#10;&#10;Description automatically generated">
            <a:extLst>
              <a:ext uri="{FF2B5EF4-FFF2-40B4-BE49-F238E27FC236}">
                <a16:creationId xmlns:a16="http://schemas.microsoft.com/office/drawing/2014/main" id="{74E31B97-AC26-6FEA-29D5-5CDA28D1CC38}"/>
              </a:ext>
            </a:extLst>
          </p:cNvPr>
          <p:cNvPicPr>
            <a:picLocks noChangeAspect="1"/>
          </p:cNvPicPr>
          <p:nvPr/>
        </p:nvPicPr>
        <p:blipFill>
          <a:blip r:embed="rId3"/>
          <a:stretch>
            <a:fillRect/>
          </a:stretch>
        </p:blipFill>
        <p:spPr>
          <a:xfrm>
            <a:off x="1282813" y="3060667"/>
            <a:ext cx="6578373" cy="2837730"/>
          </a:xfrm>
          <a:prstGeom prst="rect">
            <a:avLst/>
          </a:prstGeom>
        </p:spPr>
      </p:pic>
    </p:spTree>
    <p:extLst>
      <p:ext uri="{BB962C8B-B14F-4D97-AF65-F5344CB8AC3E}">
        <p14:creationId xmlns:p14="http://schemas.microsoft.com/office/powerpoint/2010/main" val="2205971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1F82A-52DC-326F-6A84-B6110E018137}"/>
              </a:ext>
            </a:extLst>
          </p:cNvPr>
          <p:cNvSpPr>
            <a:spLocks noGrp="1"/>
          </p:cNvSpPr>
          <p:nvPr>
            <p:ph type="dt" sz="half" idx="10"/>
          </p:nvPr>
        </p:nvSpPr>
        <p:spPr/>
        <p:txBody>
          <a:bodyPr/>
          <a:lstStyle/>
          <a:p>
            <a:pPr>
              <a:defRPr/>
            </a:pPr>
            <a:r>
              <a:rPr lang="en-US"/>
              <a:t>4/26/23</a:t>
            </a:r>
            <a:endParaRPr lang="en-US" dirty="0"/>
          </a:p>
        </p:txBody>
      </p:sp>
      <p:sp>
        <p:nvSpPr>
          <p:cNvPr id="3" name="Footer Placeholder 2">
            <a:extLst>
              <a:ext uri="{FF2B5EF4-FFF2-40B4-BE49-F238E27FC236}">
                <a16:creationId xmlns:a16="http://schemas.microsoft.com/office/drawing/2014/main" id="{633D61BC-355C-219F-BA14-FAF7D0D63B24}"/>
              </a:ext>
            </a:extLst>
          </p:cNvPr>
          <p:cNvSpPr>
            <a:spLocks noGrp="1"/>
          </p:cNvSpPr>
          <p:nvPr>
            <p:ph type="ftr" sz="quarter" idx="11"/>
          </p:nvPr>
        </p:nvSpPr>
        <p:spPr/>
        <p:txBody>
          <a:bodyPr/>
          <a:lstStyle/>
          <a:p>
            <a:pPr>
              <a:defRPr/>
            </a:pPr>
            <a:r>
              <a:rPr lang="en-US"/>
              <a:t>Gopika Bhardwaj | Introduction to Machine Learning</a:t>
            </a:r>
            <a:endParaRPr lang="en-US" b="1" dirty="0"/>
          </a:p>
        </p:txBody>
      </p:sp>
      <p:sp>
        <p:nvSpPr>
          <p:cNvPr id="4" name="Slide Number Placeholder 3">
            <a:extLst>
              <a:ext uri="{FF2B5EF4-FFF2-40B4-BE49-F238E27FC236}">
                <a16:creationId xmlns:a16="http://schemas.microsoft.com/office/drawing/2014/main" id="{5049620E-5AAF-99FB-872E-22E1B0F9168F}"/>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dirty="0"/>
          </a:p>
        </p:txBody>
      </p:sp>
      <p:sp>
        <p:nvSpPr>
          <p:cNvPr id="7" name="TextBox 6">
            <a:extLst>
              <a:ext uri="{FF2B5EF4-FFF2-40B4-BE49-F238E27FC236}">
                <a16:creationId xmlns:a16="http://schemas.microsoft.com/office/drawing/2014/main" id="{4BB8459D-64CC-B6DD-C959-DA12A478E64C}"/>
              </a:ext>
            </a:extLst>
          </p:cNvPr>
          <p:cNvSpPr txBox="1"/>
          <p:nvPr/>
        </p:nvSpPr>
        <p:spPr>
          <a:xfrm>
            <a:off x="429419" y="165065"/>
            <a:ext cx="8213136" cy="830997"/>
          </a:xfrm>
          <a:prstGeom prst="rect">
            <a:avLst/>
          </a:prstGeom>
          <a:noFill/>
        </p:spPr>
        <p:txBody>
          <a:bodyPr wrap="square">
            <a:spAutoFit/>
          </a:bodyPr>
          <a:lstStyle/>
          <a:p>
            <a:pPr algn="ctr"/>
            <a:r>
              <a:rPr lang="en-US" sz="2400" dirty="0">
                <a:latin typeface="Helvetica" pitchFamily="2" charset="0"/>
                <a:cs typeface="Times New Roman" panose="02020603050405020304" pitchFamily="18" charset="0"/>
              </a:rPr>
              <a:t>Collecting, Analyzing Samples and Look for patterns in spam emails and non-spam emails</a:t>
            </a:r>
          </a:p>
        </p:txBody>
      </p:sp>
      <p:pic>
        <p:nvPicPr>
          <p:cNvPr id="17" name="Picture 16" descr="Diagram&#10;&#10;Description automatically generated">
            <a:extLst>
              <a:ext uri="{FF2B5EF4-FFF2-40B4-BE49-F238E27FC236}">
                <a16:creationId xmlns:a16="http://schemas.microsoft.com/office/drawing/2014/main" id="{11864C36-9F68-3E16-5723-C315C2E33D9D}"/>
              </a:ext>
            </a:extLst>
          </p:cNvPr>
          <p:cNvPicPr>
            <a:picLocks noChangeAspect="1"/>
          </p:cNvPicPr>
          <p:nvPr/>
        </p:nvPicPr>
        <p:blipFill>
          <a:blip r:embed="rId3"/>
          <a:stretch>
            <a:fillRect/>
          </a:stretch>
        </p:blipFill>
        <p:spPr>
          <a:xfrm>
            <a:off x="2665258" y="1044812"/>
            <a:ext cx="6260399" cy="5209937"/>
          </a:xfrm>
          <a:prstGeom prst="rect">
            <a:avLst/>
          </a:prstGeom>
        </p:spPr>
      </p:pic>
      <p:pic>
        <p:nvPicPr>
          <p:cNvPr id="10" name="Picture 9" descr="Diagram&#10;&#10;Description automatically generated">
            <a:extLst>
              <a:ext uri="{FF2B5EF4-FFF2-40B4-BE49-F238E27FC236}">
                <a16:creationId xmlns:a16="http://schemas.microsoft.com/office/drawing/2014/main" id="{FFA076BE-512E-6648-462D-75E63DC93ADA}"/>
              </a:ext>
            </a:extLst>
          </p:cNvPr>
          <p:cNvPicPr>
            <a:picLocks noChangeAspect="1"/>
          </p:cNvPicPr>
          <p:nvPr/>
        </p:nvPicPr>
        <p:blipFill>
          <a:blip r:embed="rId4"/>
          <a:stretch>
            <a:fillRect/>
          </a:stretch>
        </p:blipFill>
        <p:spPr>
          <a:xfrm>
            <a:off x="429419" y="1245526"/>
            <a:ext cx="2465542" cy="4669448"/>
          </a:xfrm>
          <a:prstGeom prst="rect">
            <a:avLst/>
          </a:prstGeom>
        </p:spPr>
      </p:pic>
    </p:spTree>
    <p:extLst>
      <p:ext uri="{BB962C8B-B14F-4D97-AF65-F5344CB8AC3E}">
        <p14:creationId xmlns:p14="http://schemas.microsoft.com/office/powerpoint/2010/main" val="26743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63118-15AF-86EE-23C4-CA7B1FEA6162}"/>
              </a:ext>
            </a:extLst>
          </p:cNvPr>
          <p:cNvSpPr>
            <a:spLocks noGrp="1"/>
          </p:cNvSpPr>
          <p:nvPr>
            <p:ph type="dt" sz="half" idx="10"/>
          </p:nvPr>
        </p:nvSpPr>
        <p:spPr/>
        <p:txBody>
          <a:bodyPr/>
          <a:lstStyle/>
          <a:p>
            <a:pPr>
              <a:defRPr/>
            </a:pPr>
            <a:r>
              <a:rPr lang="en-US"/>
              <a:t>4/26/23</a:t>
            </a:r>
            <a:endParaRPr lang="en-US" dirty="0"/>
          </a:p>
        </p:txBody>
      </p:sp>
      <p:sp>
        <p:nvSpPr>
          <p:cNvPr id="3" name="Footer Placeholder 2">
            <a:extLst>
              <a:ext uri="{FF2B5EF4-FFF2-40B4-BE49-F238E27FC236}">
                <a16:creationId xmlns:a16="http://schemas.microsoft.com/office/drawing/2014/main" id="{ED7CDB79-54E2-F394-DCC4-E6F334013819}"/>
              </a:ext>
            </a:extLst>
          </p:cNvPr>
          <p:cNvSpPr>
            <a:spLocks noGrp="1"/>
          </p:cNvSpPr>
          <p:nvPr>
            <p:ph type="ftr" sz="quarter" idx="11"/>
          </p:nvPr>
        </p:nvSpPr>
        <p:spPr/>
        <p:txBody>
          <a:bodyPr/>
          <a:lstStyle/>
          <a:p>
            <a:pPr>
              <a:defRPr/>
            </a:pPr>
            <a:r>
              <a:rPr lang="en-US"/>
              <a:t>Gopika Bhardwaj | Introduction to Machine Learning</a:t>
            </a:r>
            <a:endParaRPr lang="en-US" b="1" dirty="0"/>
          </a:p>
        </p:txBody>
      </p:sp>
      <p:sp>
        <p:nvSpPr>
          <p:cNvPr id="4" name="Slide Number Placeholder 3">
            <a:extLst>
              <a:ext uri="{FF2B5EF4-FFF2-40B4-BE49-F238E27FC236}">
                <a16:creationId xmlns:a16="http://schemas.microsoft.com/office/drawing/2014/main" id="{DE4DE26D-E509-5AA2-7D18-17F26F433186}"/>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dirty="0"/>
          </a:p>
        </p:txBody>
      </p:sp>
      <p:sp>
        <p:nvSpPr>
          <p:cNvPr id="7" name="TextBox 6">
            <a:extLst>
              <a:ext uri="{FF2B5EF4-FFF2-40B4-BE49-F238E27FC236}">
                <a16:creationId xmlns:a16="http://schemas.microsoft.com/office/drawing/2014/main" id="{3C1FF874-8083-598F-8A29-F8D60D44CB24}"/>
              </a:ext>
            </a:extLst>
          </p:cNvPr>
          <p:cNvSpPr txBox="1"/>
          <p:nvPr/>
        </p:nvSpPr>
        <p:spPr>
          <a:xfrm>
            <a:off x="388306" y="271876"/>
            <a:ext cx="7930579" cy="646331"/>
          </a:xfrm>
          <a:prstGeom prst="rect">
            <a:avLst/>
          </a:prstGeom>
          <a:noFill/>
        </p:spPr>
        <p:txBody>
          <a:bodyPr wrap="square">
            <a:spAutoFit/>
          </a:bodyPr>
          <a:lstStyle/>
          <a:p>
            <a:pPr algn="ctr"/>
            <a:r>
              <a:rPr lang="en-US" sz="1800" dirty="0">
                <a:latin typeface="Helvetica" pitchFamily="2" charset="0"/>
                <a:cs typeface="Times New Roman" panose="02020603050405020304" pitchFamily="18" charset="0"/>
              </a:rPr>
              <a:t>Abstract those patterns so your heuristics work on new cases getting easy wins for accuracy and craft special solutions for edge cases</a:t>
            </a:r>
          </a:p>
        </p:txBody>
      </p:sp>
      <p:pic>
        <p:nvPicPr>
          <p:cNvPr id="11" name="Picture 10" descr="Diagram&#10;&#10;Description automatically generated">
            <a:extLst>
              <a:ext uri="{FF2B5EF4-FFF2-40B4-BE49-F238E27FC236}">
                <a16:creationId xmlns:a16="http://schemas.microsoft.com/office/drawing/2014/main" id="{14A258CB-3898-A3DB-4457-D006775BE677}"/>
              </a:ext>
            </a:extLst>
          </p:cNvPr>
          <p:cNvPicPr>
            <a:picLocks noChangeAspect="1"/>
          </p:cNvPicPr>
          <p:nvPr/>
        </p:nvPicPr>
        <p:blipFill>
          <a:blip r:embed="rId3"/>
          <a:stretch>
            <a:fillRect/>
          </a:stretch>
        </p:blipFill>
        <p:spPr>
          <a:xfrm>
            <a:off x="79338" y="1168400"/>
            <a:ext cx="8699267" cy="5111433"/>
          </a:xfrm>
          <a:prstGeom prst="rect">
            <a:avLst/>
          </a:prstGeom>
        </p:spPr>
      </p:pic>
    </p:spTree>
    <p:extLst>
      <p:ext uri="{BB962C8B-B14F-4D97-AF65-F5344CB8AC3E}">
        <p14:creationId xmlns:p14="http://schemas.microsoft.com/office/powerpoint/2010/main" val="169469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DB1C69-D939-FC91-AB79-576048EA912A}"/>
              </a:ext>
            </a:extLst>
          </p:cNvPr>
          <p:cNvSpPr>
            <a:spLocks noGrp="1"/>
          </p:cNvSpPr>
          <p:nvPr>
            <p:ph idx="1"/>
          </p:nvPr>
        </p:nvSpPr>
        <p:spPr>
          <a:xfrm>
            <a:off x="228600" y="287868"/>
            <a:ext cx="8672513" cy="5743046"/>
          </a:xfrm>
        </p:spPr>
        <p:txBody>
          <a:bodyPr/>
          <a:lstStyle/>
          <a:p>
            <a:pPr marL="0" indent="0">
              <a:buNone/>
            </a:pPr>
            <a:r>
              <a:rPr lang="en-US" sz="1800" b="0" i="0" u="none" strike="noStrike" dirty="0">
                <a:solidFill>
                  <a:schemeClr val="accent6">
                    <a:lumMod val="50000"/>
                  </a:schemeClr>
                </a:solidFill>
                <a:effectLst/>
                <a:latin typeface="Helvetica" pitchFamily="2" charset="0"/>
              </a:rPr>
              <a:t>Traditional non-machine learning methods for spam detection have limitations in detecting new or evolving types of spam, as they require manual input to create rules that identify specific spam patterns.</a:t>
            </a:r>
          </a:p>
          <a:p>
            <a:pPr marL="0" indent="0">
              <a:buNone/>
            </a:pPr>
            <a:endParaRPr lang="en-US" sz="1800" dirty="0">
              <a:solidFill>
                <a:schemeClr val="accent6">
                  <a:lumMod val="50000"/>
                </a:schemeClr>
              </a:solidFill>
              <a:latin typeface="Helvetica" pitchFamily="2" charset="0"/>
            </a:endParaRPr>
          </a:p>
          <a:p>
            <a:pPr marL="0" indent="0">
              <a:buNone/>
            </a:pPr>
            <a:endParaRPr lang="en-US" sz="1800" b="0" i="0" u="none" strike="noStrike" dirty="0">
              <a:solidFill>
                <a:schemeClr val="accent6">
                  <a:lumMod val="50000"/>
                </a:schemeClr>
              </a:solidFill>
              <a:effectLst/>
              <a:latin typeface="Helvetica" pitchFamily="2" charset="0"/>
            </a:endParaRPr>
          </a:p>
          <a:p>
            <a:pPr marL="0" indent="0">
              <a:buNone/>
            </a:pPr>
            <a:endParaRPr lang="en-US" sz="1800" dirty="0">
              <a:solidFill>
                <a:schemeClr val="accent6">
                  <a:lumMod val="50000"/>
                </a:schemeClr>
              </a:solidFill>
              <a:latin typeface="Helvetica" pitchFamily="2" charset="0"/>
            </a:endParaRPr>
          </a:p>
          <a:p>
            <a:pPr marL="0" indent="0">
              <a:buNone/>
            </a:pPr>
            <a:endParaRPr lang="en-US" sz="1800" b="0" i="0" u="none" strike="noStrike" dirty="0">
              <a:solidFill>
                <a:schemeClr val="accent6">
                  <a:lumMod val="50000"/>
                </a:schemeClr>
              </a:solidFill>
              <a:effectLst/>
              <a:latin typeface="Helvetica" pitchFamily="2" charset="0"/>
            </a:endParaRPr>
          </a:p>
          <a:p>
            <a:pPr marL="0" indent="0">
              <a:buNone/>
            </a:pPr>
            <a:endParaRPr lang="en-US" sz="1800" dirty="0">
              <a:solidFill>
                <a:schemeClr val="accent6">
                  <a:lumMod val="50000"/>
                </a:schemeClr>
              </a:solidFill>
              <a:latin typeface="Helvetica" pitchFamily="2" charset="0"/>
            </a:endParaRPr>
          </a:p>
          <a:p>
            <a:pPr marL="0" indent="0">
              <a:buNone/>
            </a:pPr>
            <a:endParaRPr lang="en-US" sz="1800" b="0" i="0" u="none" strike="noStrike" dirty="0">
              <a:solidFill>
                <a:schemeClr val="accent6">
                  <a:lumMod val="50000"/>
                </a:schemeClr>
              </a:solidFill>
              <a:effectLst/>
              <a:latin typeface="Helvetica" pitchFamily="2" charset="0"/>
            </a:endParaRPr>
          </a:p>
          <a:p>
            <a:pPr marL="0" indent="0">
              <a:buNone/>
            </a:pPr>
            <a:endParaRPr lang="en-US" sz="1800" dirty="0">
              <a:solidFill>
                <a:schemeClr val="accent6">
                  <a:lumMod val="50000"/>
                </a:schemeClr>
              </a:solidFill>
              <a:latin typeface="Helvetica" pitchFamily="2" charset="0"/>
            </a:endParaRPr>
          </a:p>
          <a:p>
            <a:pPr marL="0" indent="0">
              <a:buNone/>
            </a:pPr>
            <a:endParaRPr lang="en-US" sz="1800" b="0" i="0" u="none" strike="noStrike" dirty="0">
              <a:solidFill>
                <a:schemeClr val="accent6">
                  <a:lumMod val="50000"/>
                </a:schemeClr>
              </a:solidFill>
              <a:effectLst/>
              <a:latin typeface="Helvetica" pitchFamily="2" charset="0"/>
            </a:endParaRPr>
          </a:p>
          <a:p>
            <a:pPr marL="0" indent="0">
              <a:buNone/>
            </a:pPr>
            <a:endParaRPr lang="en-US" sz="1800" dirty="0">
              <a:solidFill>
                <a:schemeClr val="accent6">
                  <a:lumMod val="50000"/>
                </a:schemeClr>
              </a:solidFill>
              <a:latin typeface="Helvetica" pitchFamily="2" charset="0"/>
            </a:endParaRPr>
          </a:p>
          <a:p>
            <a:pPr marL="0" indent="0">
              <a:buNone/>
            </a:pPr>
            <a:endParaRPr lang="en-US" sz="1800" b="0" i="0" u="none" strike="noStrike" dirty="0">
              <a:solidFill>
                <a:schemeClr val="accent6">
                  <a:lumMod val="50000"/>
                </a:schemeClr>
              </a:solidFill>
              <a:effectLst/>
              <a:latin typeface="Helvetica" pitchFamily="2" charset="0"/>
            </a:endParaRPr>
          </a:p>
          <a:p>
            <a:pPr marL="0" indent="0">
              <a:buNone/>
            </a:pPr>
            <a:endParaRPr lang="en-US" sz="1800" b="0" i="0" u="none" strike="noStrike" dirty="0">
              <a:solidFill>
                <a:schemeClr val="accent6">
                  <a:lumMod val="50000"/>
                </a:schemeClr>
              </a:solidFill>
              <a:effectLst/>
              <a:latin typeface="Helvetica" pitchFamily="2" charset="0"/>
            </a:endParaRPr>
          </a:p>
          <a:p>
            <a:pPr marL="0" indent="0">
              <a:buNone/>
            </a:pPr>
            <a:r>
              <a:rPr lang="en-US" sz="1800" b="0" i="0" u="none" strike="noStrike" dirty="0">
                <a:solidFill>
                  <a:schemeClr val="accent6">
                    <a:lumMod val="50000"/>
                  </a:schemeClr>
                </a:solidFill>
                <a:effectLst/>
                <a:latin typeface="Helvetica" pitchFamily="2" charset="0"/>
              </a:rPr>
              <a:t>They are limited by their reliance on predefined rules or lists of keywords, which can quickly become outdated or fail to detect new types of spam.</a:t>
            </a:r>
            <a:endParaRPr lang="en-US" sz="1800" b="0" i="0" u="none" strike="noStrike" dirty="0">
              <a:solidFill>
                <a:schemeClr val="accent6">
                  <a:lumMod val="50000"/>
                </a:schemeClr>
              </a:solidFill>
              <a:effectLst/>
              <a:latin typeface="Helvetica" pitchFamily="2" charset="0"/>
              <a:cs typeface="Times New Roman" panose="02020603050405020304" pitchFamily="18" charset="0"/>
            </a:endParaRPr>
          </a:p>
          <a:p>
            <a:pPr marL="0" indent="0">
              <a:buNone/>
            </a:pPr>
            <a:endParaRPr lang="en-US" sz="1800" b="0" i="0" u="none" strike="noStrike" dirty="0">
              <a:solidFill>
                <a:schemeClr val="accent6">
                  <a:lumMod val="50000"/>
                </a:schemeClr>
              </a:solidFill>
              <a:effectLst/>
              <a:latin typeface="Helvetica" pitchFamily="2" charset="0"/>
              <a:cs typeface="Times New Roman" panose="02020603050405020304" pitchFamily="18" charset="0"/>
            </a:endParaRPr>
          </a:p>
          <a:p>
            <a:pPr marL="0" indent="0">
              <a:buNone/>
            </a:pPr>
            <a:endParaRPr lang="en-US" sz="1800" b="0" i="0" u="none" strike="noStrike" dirty="0">
              <a:solidFill>
                <a:schemeClr val="accent6">
                  <a:lumMod val="50000"/>
                </a:schemeClr>
              </a:solidFill>
              <a:effectLst/>
              <a:latin typeface="Helvetica" pitchFamily="2" charset="0"/>
              <a:cs typeface="Times New Roman" panose="02020603050405020304" pitchFamily="18" charset="0"/>
            </a:endParaRPr>
          </a:p>
          <a:p>
            <a:pPr marL="0" indent="0">
              <a:buNone/>
            </a:pPr>
            <a:endParaRPr lang="en-US" sz="1800" dirty="0">
              <a:solidFill>
                <a:schemeClr val="accent6">
                  <a:lumMod val="50000"/>
                </a:schemeClr>
              </a:solidFill>
              <a:latin typeface="Helvetica" pitchFamily="2" charset="0"/>
              <a:cs typeface="Times New Roman" panose="02020603050405020304" pitchFamily="18" charset="0"/>
            </a:endParaRPr>
          </a:p>
          <a:p>
            <a:pPr marL="0" indent="0">
              <a:buNone/>
            </a:pPr>
            <a:endParaRPr lang="en-US" sz="1800" dirty="0">
              <a:solidFill>
                <a:schemeClr val="accent6">
                  <a:lumMod val="50000"/>
                </a:schemeClr>
              </a:solidFill>
              <a:latin typeface="Helvetica" pitchFamily="2" charset="0"/>
            </a:endParaRPr>
          </a:p>
        </p:txBody>
      </p:sp>
      <p:sp>
        <p:nvSpPr>
          <p:cNvPr id="4" name="Date Placeholder 3">
            <a:extLst>
              <a:ext uri="{FF2B5EF4-FFF2-40B4-BE49-F238E27FC236}">
                <a16:creationId xmlns:a16="http://schemas.microsoft.com/office/drawing/2014/main" id="{C0133419-023B-A45A-3DF8-0645286FEA8E}"/>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9D562EC8-075D-0FC7-ED1A-95D40D2B88C0}"/>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F3AAE96F-4FE9-0EBA-5685-867DE6FEAF87}"/>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7" name="Picture 6" descr="Shape&#10;&#10;Description automatically generated">
            <a:extLst>
              <a:ext uri="{FF2B5EF4-FFF2-40B4-BE49-F238E27FC236}">
                <a16:creationId xmlns:a16="http://schemas.microsoft.com/office/drawing/2014/main" id="{F2C37B15-F79F-5D95-4516-8BC244D8B7BE}"/>
              </a:ext>
            </a:extLst>
          </p:cNvPr>
          <p:cNvPicPr>
            <a:picLocks noChangeAspect="1"/>
          </p:cNvPicPr>
          <p:nvPr/>
        </p:nvPicPr>
        <p:blipFill>
          <a:blip r:embed="rId3"/>
          <a:stretch>
            <a:fillRect/>
          </a:stretch>
        </p:blipFill>
        <p:spPr>
          <a:xfrm>
            <a:off x="1753167" y="1250949"/>
            <a:ext cx="6184370" cy="3896784"/>
          </a:xfrm>
          <a:prstGeom prst="rect">
            <a:avLst/>
          </a:prstGeom>
        </p:spPr>
      </p:pic>
    </p:spTree>
    <p:extLst>
      <p:ext uri="{BB962C8B-B14F-4D97-AF65-F5344CB8AC3E}">
        <p14:creationId xmlns:p14="http://schemas.microsoft.com/office/powerpoint/2010/main" val="287732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AEFFC2-41A2-D9D9-AB3C-F94AA7C2A7AD}"/>
              </a:ext>
            </a:extLst>
          </p:cNvPr>
          <p:cNvSpPr>
            <a:spLocks noGrp="1"/>
          </p:cNvSpPr>
          <p:nvPr>
            <p:ph idx="1"/>
          </p:nvPr>
        </p:nvSpPr>
        <p:spPr/>
        <p:txBody>
          <a:bodyPr/>
          <a:lstStyle/>
          <a:p>
            <a:pPr marL="0" indent="0" algn="l">
              <a:buNone/>
            </a:pPr>
            <a:r>
              <a:rPr lang="en-US" sz="2400" b="0" i="0" u="none" strike="noStrike" dirty="0">
                <a:solidFill>
                  <a:schemeClr val="accent6">
                    <a:lumMod val="50000"/>
                  </a:schemeClr>
                </a:solidFill>
                <a:effectLst/>
                <a:latin typeface="Helvetica" pitchFamily="2" charset="0"/>
              </a:rPr>
              <a:t>Machine learning algorithms can learn patterns and characteristics of spam messages from large datasets and use that knowledge to classify new messages as either spam or not spam making them more accurate and robust. </a:t>
            </a:r>
          </a:p>
          <a:p>
            <a:pPr marL="0" indent="0" algn="l">
              <a:buNone/>
            </a:pPr>
            <a:endParaRPr lang="en-US" sz="2400" b="0" i="0" u="none" strike="noStrike" dirty="0">
              <a:solidFill>
                <a:schemeClr val="accent6">
                  <a:lumMod val="50000"/>
                </a:schemeClr>
              </a:solidFill>
              <a:effectLst/>
              <a:latin typeface="Helvetica" pitchFamily="2" charset="0"/>
            </a:endParaRPr>
          </a:p>
          <a:p>
            <a:pPr marL="0" indent="0" algn="l" fontAlgn="base">
              <a:buNone/>
            </a:pPr>
            <a:r>
              <a:rPr lang="en-US" sz="2400" b="0" i="0" u="none" strike="noStrike" dirty="0">
                <a:effectLst/>
                <a:latin typeface="Helvetica" pitchFamily="2" charset="0"/>
                <a:cs typeface="Times New Roman" panose="02020603050405020304" pitchFamily="18" charset="0"/>
              </a:rPr>
              <a:t>Training - Preparing a decision-making program </a:t>
            </a:r>
          </a:p>
          <a:p>
            <a:pPr marL="0" indent="0" algn="l" fontAlgn="base">
              <a:buNone/>
            </a:pPr>
            <a:r>
              <a:rPr lang="en-US" sz="2400" b="0" i="0" u="none" strike="noStrike" dirty="0">
                <a:effectLst/>
                <a:latin typeface="Helvetica" pitchFamily="2" charset="0"/>
                <a:cs typeface="Times New Roman" panose="02020603050405020304" pitchFamily="18" charset="0"/>
              </a:rPr>
              <a:t>Training Set - Collected examples </a:t>
            </a:r>
          </a:p>
          <a:p>
            <a:pPr marL="0" indent="0" algn="l" fontAlgn="base">
              <a:buNone/>
            </a:pPr>
            <a:r>
              <a:rPr lang="en-US" sz="2400" b="0" i="0" u="none" strike="noStrike" dirty="0">
                <a:effectLst/>
                <a:latin typeface="Helvetica" pitchFamily="2" charset="0"/>
                <a:cs typeface="Times New Roman" panose="02020603050405020304" pitchFamily="18" charset="0"/>
              </a:rPr>
              <a:t>Model - the program</a:t>
            </a:r>
          </a:p>
          <a:p>
            <a:pPr marL="0" indent="0" algn="l" fontAlgn="base">
              <a:buNone/>
            </a:pPr>
            <a:endParaRPr lang="en-US" sz="2400" b="0" i="0" u="none" strike="noStrike" dirty="0">
              <a:effectLst/>
              <a:latin typeface="Helvetica" pitchFamily="2" charset="0"/>
              <a:cs typeface="Times New Roman" panose="02020603050405020304" pitchFamily="18" charset="0"/>
            </a:endParaRPr>
          </a:p>
          <a:p>
            <a:pPr marL="0" indent="0">
              <a:buNone/>
            </a:pPr>
            <a:r>
              <a:rPr lang="en-US" sz="2400" b="0" i="0" u="none" strike="noStrike" dirty="0">
                <a:solidFill>
                  <a:schemeClr val="accent6">
                    <a:lumMod val="50000"/>
                  </a:schemeClr>
                </a:solidFill>
                <a:effectLst/>
                <a:latin typeface="Helvetica" pitchFamily="2" charset="0"/>
              </a:rPr>
              <a:t>The model can continually improve by incorporating new training data over time and the system can adapt to changing spamming tactics and remain effective over long periods.</a:t>
            </a:r>
          </a:p>
          <a:p>
            <a:pPr marL="0" indent="0" algn="l" fontAlgn="base">
              <a:buNone/>
            </a:pPr>
            <a:endParaRPr lang="en-US" sz="2400" dirty="0">
              <a:latin typeface="Helvetica" pitchFamily="2"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A4BFAD7B-15B8-91FD-B832-6BD3146A29AA}"/>
              </a:ext>
            </a:extLst>
          </p:cNvPr>
          <p:cNvSpPr>
            <a:spLocks noGrp="1"/>
          </p:cNvSpPr>
          <p:nvPr>
            <p:ph type="title"/>
          </p:nvPr>
        </p:nvSpPr>
        <p:spPr/>
        <p:txBody>
          <a:bodyPr/>
          <a:lstStyle/>
          <a:p>
            <a:r>
              <a:rPr lang="en-US" dirty="0"/>
              <a:t>Spam Detection as a Machine Learning Problem</a:t>
            </a:r>
          </a:p>
        </p:txBody>
      </p:sp>
      <p:sp>
        <p:nvSpPr>
          <p:cNvPr id="4" name="Date Placeholder 3">
            <a:extLst>
              <a:ext uri="{FF2B5EF4-FFF2-40B4-BE49-F238E27FC236}">
                <a16:creationId xmlns:a16="http://schemas.microsoft.com/office/drawing/2014/main" id="{ED22ABB0-43C0-E9C2-9BB8-282C3A65DE50}"/>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F5E24616-7882-4E5E-CA2F-381A2FF405C2}"/>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F48ED9CD-4C23-4DFF-A005-46612DEA7A0D}"/>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132344186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81BBAC-5622-3B64-EFCA-0A24EAD8684D}"/>
              </a:ext>
            </a:extLst>
          </p:cNvPr>
          <p:cNvSpPr>
            <a:spLocks noGrp="1"/>
          </p:cNvSpPr>
          <p:nvPr>
            <p:ph idx="1"/>
          </p:nvPr>
        </p:nvSpPr>
        <p:spPr/>
        <p:txBody>
          <a:bodyPr/>
          <a:lstStyle/>
          <a:p>
            <a:pPr marL="0" indent="0">
              <a:buNone/>
            </a:pPr>
            <a:endParaRPr lang="en-US" sz="1800" dirty="0">
              <a:effectLst/>
              <a:latin typeface="Helvetica" pitchFamily="2" charset="0"/>
              <a:cs typeface="Times New Roman" panose="02020603050405020304" pitchFamily="18" charset="0"/>
            </a:endParaRPr>
          </a:p>
          <a:p>
            <a:pPr marL="0" indent="0">
              <a:buNone/>
            </a:pPr>
            <a:endParaRPr lang="en-US" sz="1800" dirty="0">
              <a:effectLst/>
              <a:latin typeface="Helvetica" pitchFamily="2" charset="0"/>
              <a:cs typeface="Times New Roman" panose="02020603050405020304" pitchFamily="18" charset="0"/>
            </a:endParaRPr>
          </a:p>
          <a:p>
            <a:pPr marL="0" indent="0">
              <a:buNone/>
            </a:pPr>
            <a:endParaRPr lang="en-US" sz="1800" dirty="0">
              <a:latin typeface="Helvetica" pitchFamily="2" charset="0"/>
              <a:cs typeface="Times New Roman" panose="02020603050405020304" pitchFamily="18" charset="0"/>
            </a:endParaRPr>
          </a:p>
          <a:p>
            <a:pPr marL="0" indent="0">
              <a:buNone/>
            </a:pPr>
            <a:endParaRPr lang="en-US" sz="1800" dirty="0">
              <a:latin typeface="Helvetica" pitchFamily="2" charset="0"/>
            </a:endParaRPr>
          </a:p>
        </p:txBody>
      </p:sp>
      <p:sp>
        <p:nvSpPr>
          <p:cNvPr id="3" name="Title 2">
            <a:extLst>
              <a:ext uri="{FF2B5EF4-FFF2-40B4-BE49-F238E27FC236}">
                <a16:creationId xmlns:a16="http://schemas.microsoft.com/office/drawing/2014/main" id="{0233C186-3255-30F3-0494-BA9FDC65D3D9}"/>
              </a:ext>
            </a:extLst>
          </p:cNvPr>
          <p:cNvSpPr>
            <a:spLocks noGrp="1"/>
          </p:cNvSpPr>
          <p:nvPr>
            <p:ph type="title"/>
          </p:nvPr>
        </p:nvSpPr>
        <p:spPr/>
        <p:txBody>
          <a:bodyPr/>
          <a:lstStyle/>
          <a:p>
            <a:r>
              <a:rPr lang="en-US" dirty="0"/>
              <a:t>Types of Machine Learning</a:t>
            </a:r>
          </a:p>
        </p:txBody>
      </p:sp>
      <p:sp>
        <p:nvSpPr>
          <p:cNvPr id="4" name="Date Placeholder 3">
            <a:extLst>
              <a:ext uri="{FF2B5EF4-FFF2-40B4-BE49-F238E27FC236}">
                <a16:creationId xmlns:a16="http://schemas.microsoft.com/office/drawing/2014/main" id="{DD40E00E-8141-A499-3D35-75EF4BBB8053}"/>
              </a:ext>
            </a:extLst>
          </p:cNvPr>
          <p:cNvSpPr>
            <a:spLocks noGrp="1"/>
          </p:cNvSpPr>
          <p:nvPr>
            <p:ph type="dt" sz="half" idx="2"/>
          </p:nvPr>
        </p:nvSpPr>
        <p:spPr/>
        <p:txBody>
          <a:bodyPr/>
          <a:lstStyle/>
          <a:p>
            <a:pPr>
              <a:defRPr/>
            </a:pPr>
            <a:r>
              <a:rPr lang="en-US"/>
              <a:t>4/26/23</a:t>
            </a:r>
            <a:endParaRPr lang="en-US" dirty="0"/>
          </a:p>
        </p:txBody>
      </p:sp>
      <p:sp>
        <p:nvSpPr>
          <p:cNvPr id="5" name="Footer Placeholder 4">
            <a:extLst>
              <a:ext uri="{FF2B5EF4-FFF2-40B4-BE49-F238E27FC236}">
                <a16:creationId xmlns:a16="http://schemas.microsoft.com/office/drawing/2014/main" id="{34357A9E-FAF2-9346-BDB4-E24EC6DC5887}"/>
              </a:ext>
            </a:extLst>
          </p:cNvPr>
          <p:cNvSpPr>
            <a:spLocks noGrp="1"/>
          </p:cNvSpPr>
          <p:nvPr>
            <p:ph type="ftr" sz="quarter" idx="3"/>
          </p:nvPr>
        </p:nvSpPr>
        <p:spPr/>
        <p:txBody>
          <a:bodyPr/>
          <a:lstStyle/>
          <a:p>
            <a:pPr>
              <a:defRPr/>
            </a:pPr>
            <a:r>
              <a:rPr lang="en-US"/>
              <a:t>Gopika Bhardwaj | Introduction to Machine Learning</a:t>
            </a:r>
            <a:endParaRPr lang="en-US" b="1" dirty="0"/>
          </a:p>
        </p:txBody>
      </p:sp>
      <p:sp>
        <p:nvSpPr>
          <p:cNvPr id="6" name="Slide Number Placeholder 5">
            <a:extLst>
              <a:ext uri="{FF2B5EF4-FFF2-40B4-BE49-F238E27FC236}">
                <a16:creationId xmlns:a16="http://schemas.microsoft.com/office/drawing/2014/main" id="{14814596-6414-0E05-1D95-E58B1D5F9333}"/>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8" name="Picture 7" descr="Chart, scatter chart&#10;&#10;Description automatically generated">
            <a:extLst>
              <a:ext uri="{FF2B5EF4-FFF2-40B4-BE49-F238E27FC236}">
                <a16:creationId xmlns:a16="http://schemas.microsoft.com/office/drawing/2014/main" id="{6ADA8290-6625-7617-6ACC-0EFC00A14A98}"/>
              </a:ext>
            </a:extLst>
          </p:cNvPr>
          <p:cNvPicPr>
            <a:picLocks noChangeAspect="1"/>
          </p:cNvPicPr>
          <p:nvPr/>
        </p:nvPicPr>
        <p:blipFill>
          <a:blip r:embed="rId2"/>
          <a:stretch>
            <a:fillRect/>
          </a:stretch>
        </p:blipFill>
        <p:spPr>
          <a:xfrm>
            <a:off x="534351" y="1371599"/>
            <a:ext cx="7678315" cy="3912517"/>
          </a:xfrm>
          <a:prstGeom prst="rect">
            <a:avLst/>
          </a:prstGeom>
        </p:spPr>
      </p:pic>
    </p:spTree>
    <p:extLst>
      <p:ext uri="{BB962C8B-B14F-4D97-AF65-F5344CB8AC3E}">
        <p14:creationId xmlns:p14="http://schemas.microsoft.com/office/powerpoint/2010/main" val="674788043"/>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BCEC008-BCD2-B34E-B4E1-E8C4A506E629}" vid="{6182AA8B-6923-2047-BAB4-2C923E5801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1504</TotalTime>
  <Words>2152</Words>
  <Application>Microsoft Macintosh PowerPoint</Application>
  <PresentationFormat>On-screen Show (4:3)</PresentationFormat>
  <Paragraphs>249</Paragraphs>
  <Slides>23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Google Sans</vt:lpstr>
      <vt:lpstr>Helvetica</vt:lpstr>
      <vt:lpstr>Helvetica Neue</vt:lpstr>
      <vt:lpstr>Nunito</vt:lpstr>
      <vt:lpstr>Times New Roman</vt:lpstr>
      <vt:lpstr>Fermilab_PPT_090815</vt:lpstr>
      <vt:lpstr>PowerPoint Presentation</vt:lpstr>
      <vt:lpstr>What is Machine Learning?</vt:lpstr>
      <vt:lpstr>PowerPoint Presentation</vt:lpstr>
      <vt:lpstr>Why Machine Learning ?</vt:lpstr>
      <vt:lpstr>PowerPoint Presentation</vt:lpstr>
      <vt:lpstr>PowerPoint Presentation</vt:lpstr>
      <vt:lpstr>PowerPoint Presentation</vt:lpstr>
      <vt:lpstr>Spam Detection as a Machine Learning Problem</vt:lpstr>
      <vt:lpstr>Types of Machine Learning</vt:lpstr>
      <vt:lpstr>Supervised Learning</vt:lpstr>
      <vt:lpstr>Types of Supervised Learning</vt:lpstr>
      <vt:lpstr>PowerPoint Presentation</vt:lpstr>
      <vt:lpstr>Unsupervised Learning</vt:lpstr>
      <vt:lpstr>Types of Unsupervised Learning</vt:lpstr>
      <vt:lpstr>PowerPoint Presentation</vt:lpstr>
      <vt:lpstr>PowerPoint Presentation</vt:lpstr>
      <vt:lpstr>PowerPoint Presentation</vt:lpstr>
      <vt:lpstr>Reinforcement Learning</vt:lpstr>
      <vt:lpstr>PowerPoint Presentation</vt:lpstr>
      <vt:lpstr>PowerPoint Presentation</vt:lpstr>
      <vt:lpstr>Linac Conditional Anomaly Prediction of Emergence</vt:lpstr>
      <vt:lpstr> Accelerator Real-time Edge AI for Distributed Systems (READS)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Gopika Bhardwaj</dc:creator>
  <cp:lastModifiedBy>Gopika Bhardwaj</cp:lastModifiedBy>
  <cp:revision>10</cp:revision>
  <cp:lastPrinted>2014-01-20T19:40:21Z</cp:lastPrinted>
  <dcterms:created xsi:type="dcterms:W3CDTF">2023-04-12T14:21:23Z</dcterms:created>
  <dcterms:modified xsi:type="dcterms:W3CDTF">2023-04-26T13:03:27Z</dcterms:modified>
</cp:coreProperties>
</file>