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705" r:id="rId2"/>
    <p:sldMasterId id="2147483687" r:id="rId3"/>
  </p:sldMasterIdLst>
  <p:notesMasterIdLst>
    <p:notesMasterId r:id="rId24"/>
  </p:notesMasterIdLst>
  <p:sldIdLst>
    <p:sldId id="282" r:id="rId4"/>
    <p:sldId id="389" r:id="rId5"/>
    <p:sldId id="476" r:id="rId6"/>
    <p:sldId id="435" r:id="rId7"/>
    <p:sldId id="292" r:id="rId8"/>
    <p:sldId id="444" r:id="rId9"/>
    <p:sldId id="545" r:id="rId10"/>
    <p:sldId id="307" r:id="rId11"/>
    <p:sldId id="490" r:id="rId12"/>
    <p:sldId id="509" r:id="rId13"/>
    <p:sldId id="494" r:id="rId14"/>
    <p:sldId id="463" r:id="rId15"/>
    <p:sldId id="464" r:id="rId16"/>
    <p:sldId id="508" r:id="rId17"/>
    <p:sldId id="496" r:id="rId18"/>
    <p:sldId id="528" r:id="rId19"/>
    <p:sldId id="540" r:id="rId20"/>
    <p:sldId id="544" r:id="rId21"/>
    <p:sldId id="543" r:id="rId22"/>
    <p:sldId id="50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61C525A-56F6-6B47-9570-5A501F8E0225}">
          <p14:sldIdLst>
            <p14:sldId id="282"/>
            <p14:sldId id="389"/>
            <p14:sldId id="476"/>
            <p14:sldId id="435"/>
            <p14:sldId id="292"/>
            <p14:sldId id="444"/>
            <p14:sldId id="545"/>
            <p14:sldId id="307"/>
            <p14:sldId id="490"/>
            <p14:sldId id="509"/>
            <p14:sldId id="494"/>
            <p14:sldId id="463"/>
            <p14:sldId id="464"/>
            <p14:sldId id="508"/>
            <p14:sldId id="496"/>
            <p14:sldId id="528"/>
            <p14:sldId id="540"/>
            <p14:sldId id="544"/>
            <p14:sldId id="543"/>
            <p14:sldId id="504"/>
          </p14:sldIdLst>
        </p14:section>
        <p14:section name="Untitled Section" id="{6A1A6A08-3D98-8F4D-A2D3-8F68413F482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96DE2"/>
    <a:srgbClr val="FAEBE4"/>
    <a:srgbClr val="E7D9D2"/>
    <a:srgbClr val="1A8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04" autoAdjust="0"/>
    <p:restoredTop sz="84802" autoAdjust="0"/>
  </p:normalViewPr>
  <p:slideViewPr>
    <p:cSldViewPr snapToGrid="0" snapToObjects="1">
      <p:cViewPr>
        <p:scale>
          <a:sx n="95" d="100"/>
          <a:sy n="95" d="100"/>
        </p:scale>
        <p:origin x="784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greg/Documents/Admin%20and%20Management/Projects/FY%202023/BSA%20Service/BSADataRollup_lcls_v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greg/Documents/Admin%20and%20Management/Projects/FY%202023/BSA%20Service/BSADataRollup_lcls_v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Accelerator BSA Data to Disk  (per year</a:t>
            </a:r>
            <a:r>
              <a:rPr lang="en-US" baseline="0" dirty="0"/>
              <a:t> - not integrated)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Cu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'Cu &amp; Sc BSAS'!$E$25:$L$25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'Cu &amp; Sc BSAS'!$E$28:$L$28</c:f>
              <c:numCache>
                <c:formatCode>0</c:formatCode>
                <c:ptCount val="8"/>
                <c:pt idx="0">
                  <c:v>1552</c:v>
                </c:pt>
                <c:pt idx="1">
                  <c:v>60</c:v>
                </c:pt>
                <c:pt idx="2">
                  <c:v>2787</c:v>
                </c:pt>
                <c:pt idx="3">
                  <c:v>1946</c:v>
                </c:pt>
                <c:pt idx="4">
                  <c:v>8928</c:v>
                </c:pt>
                <c:pt idx="5">
                  <c:v>8928</c:v>
                </c:pt>
                <c:pt idx="6">
                  <c:v>8928</c:v>
                </c:pt>
                <c:pt idx="7">
                  <c:v>8928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B6D-C547-96E6-DCEDDB79EBCE}"/>
            </c:ext>
          </c:extLst>
        </c:ser>
        <c:ser>
          <c:idx val="1"/>
          <c:order val="1"/>
          <c:tx>
            <c:v>SC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'Cu &amp; Sc BSAS'!$E$25:$L$25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'Cu &amp; Sc BSAS'!$E$29:$L$29</c:f>
              <c:numCache>
                <c:formatCode>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198400</c:v>
                </c:pt>
                <c:pt idx="6">
                  <c:v>297600</c:v>
                </c:pt>
                <c:pt idx="7">
                  <c:v>297600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B6D-C547-96E6-DCEDDB79EB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95979167"/>
        <c:axId val="1695980815"/>
      </c:lineChart>
      <c:catAx>
        <c:axId val="1695979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5980815"/>
        <c:crosses val="autoZero"/>
        <c:auto val="1"/>
        <c:lblAlgn val="ctr"/>
        <c:lblOffset val="100"/>
        <c:noMultiLvlLbl val="0"/>
      </c:catAx>
      <c:valAx>
        <c:axId val="1695980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Data</a:t>
                </a:r>
                <a:r>
                  <a:rPr lang="en-US" baseline="0"/>
                  <a:t> to Disk [GB]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5979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Accelerator BSA Data to Disk  (per year</a:t>
            </a:r>
            <a:r>
              <a:rPr lang="en-US" baseline="0" dirty="0"/>
              <a:t> - not integrated)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Cu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'Cu &amp; Sc BSAS'!$E$25:$L$25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'Cu &amp; Sc BSAS'!$E$28:$L$28</c:f>
              <c:numCache>
                <c:formatCode>0</c:formatCode>
                <c:ptCount val="8"/>
                <c:pt idx="0">
                  <c:v>1552</c:v>
                </c:pt>
                <c:pt idx="1">
                  <c:v>60</c:v>
                </c:pt>
                <c:pt idx="2">
                  <c:v>2787</c:v>
                </c:pt>
                <c:pt idx="3">
                  <c:v>1946</c:v>
                </c:pt>
                <c:pt idx="4">
                  <c:v>8928</c:v>
                </c:pt>
                <c:pt idx="5">
                  <c:v>8928</c:v>
                </c:pt>
                <c:pt idx="6">
                  <c:v>8928</c:v>
                </c:pt>
                <c:pt idx="7">
                  <c:v>8928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07-3249-BA42-46AFE16B43E2}"/>
            </c:ext>
          </c:extLst>
        </c:ser>
        <c:ser>
          <c:idx val="1"/>
          <c:order val="1"/>
          <c:tx>
            <c:v>SC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'Cu &amp; Sc BSAS'!$E$25:$L$25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'Cu &amp; Sc BSAS'!$E$29:$L$29</c:f>
              <c:numCache>
                <c:formatCode>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198400</c:v>
                </c:pt>
                <c:pt idx="6">
                  <c:v>297600</c:v>
                </c:pt>
                <c:pt idx="7">
                  <c:v>297600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907-3249-BA42-46AFE16B43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95979167"/>
        <c:axId val="1695980815"/>
      </c:lineChart>
      <c:catAx>
        <c:axId val="1695979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5980815"/>
        <c:crosses val="autoZero"/>
        <c:auto val="1"/>
        <c:lblAlgn val="ctr"/>
        <c:lblOffset val="100"/>
        <c:noMultiLvlLbl val="0"/>
      </c:catAx>
      <c:valAx>
        <c:axId val="1695980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Data</a:t>
                </a:r>
                <a:r>
                  <a:rPr lang="en-US" baseline="0"/>
                  <a:t> to Disk [GB]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5979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B572E-767A-BA45-A045-2922B1917EAC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D07BC-AE8E-024A-84F1-8BA5072A71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881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D07BC-AE8E-024A-84F1-8BA5072A713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19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504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D07BC-AE8E-024A-84F1-8BA5072A713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805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SLAC</a:t>
            </a:r>
            <a:r>
              <a:rPr lang="en-US" baseline="0" dirty="0"/>
              <a:t> and ESS are collaborating on a system of EPICS Version 4 services that help accelerator physicists write commissioning applications. </a:t>
            </a:r>
          </a:p>
          <a:p>
            <a:endParaRPr lang="en-US" baseline="0" dirty="0"/>
          </a:p>
          <a:p>
            <a:r>
              <a:rPr lang="en-US" baseline="0" dirty="0"/>
              <a:t>The two examples in this slide show use of an EPICS service to compute the optics of accelerator lattice elements. </a:t>
            </a:r>
          </a:p>
          <a:p>
            <a:endParaRPr lang="en-US" baseline="0" dirty="0"/>
          </a:p>
          <a:p>
            <a:r>
              <a:rPr lang="en-US" baseline="0" dirty="0"/>
              <a:t>The Left Hand Side shows the response matrix computed between a corrector and a BPM. Two things to note: </a:t>
            </a:r>
          </a:p>
          <a:p>
            <a:r>
              <a:rPr lang="en-US" baseline="0" dirty="0"/>
              <a:t>1. The use of RPC style argument – the name of the second device – given as an argument to the first. </a:t>
            </a:r>
          </a:p>
          <a:p>
            <a:r>
              <a:rPr lang="en-US" baseline="0" dirty="0"/>
              <a:t>2. That the response matrix self identified as the Normative Type NTMatrix, so eget (and any other client) knows to display it as a matrix</a:t>
            </a:r>
          </a:p>
          <a:p>
            <a:endParaRPr lang="en-US" baseline="0" dirty="0"/>
          </a:p>
          <a:p>
            <a:r>
              <a:rPr lang="en-US" baseline="0" dirty="0"/>
              <a:t>The Right Hand Side shows the acquisition of the Twiss – aka Courant-Snyder – parameters of a corrector.</a:t>
            </a:r>
          </a:p>
          <a:p>
            <a:endParaRPr lang="en-US" baseline="0" dirty="0"/>
          </a:p>
          <a:p>
            <a:r>
              <a:rPr lang="en-US" baseline="0" dirty="0"/>
              <a:t>Other PVs can also return the optics of the whole accelerator, returned as a very large table – in an NTTable.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07BC-AE8E-024A-84F1-8BA5072A713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94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SLAC</a:t>
            </a:r>
            <a:r>
              <a:rPr lang="en-US" baseline="0" dirty="0"/>
              <a:t> and ESS are collaborating on a system of EPICS Version 4 services that help accelerator physicists write commissioning applications. </a:t>
            </a:r>
          </a:p>
          <a:p>
            <a:endParaRPr lang="en-US" baseline="0" dirty="0"/>
          </a:p>
          <a:p>
            <a:r>
              <a:rPr lang="en-US" baseline="0" dirty="0"/>
              <a:t>The two examples in this slide show use of an EPICS service to compute the optics of accelerator lattice elements. </a:t>
            </a:r>
          </a:p>
          <a:p>
            <a:endParaRPr lang="en-US" baseline="0" dirty="0"/>
          </a:p>
          <a:p>
            <a:r>
              <a:rPr lang="en-US" baseline="0" dirty="0"/>
              <a:t>The Left Hand Side shows the response matrix computed between a corrector and a BPM. Two things to note: </a:t>
            </a:r>
          </a:p>
          <a:p>
            <a:r>
              <a:rPr lang="en-US" baseline="0" dirty="0"/>
              <a:t>1. The use of RPC style argument – the name of the second device – given as an argument to the first. </a:t>
            </a:r>
          </a:p>
          <a:p>
            <a:r>
              <a:rPr lang="en-US" baseline="0" dirty="0"/>
              <a:t>2. That the response matrix self identified as the Normative Type NTMatrix, so eget (and any other client) knows to display it as a matrix</a:t>
            </a:r>
          </a:p>
          <a:p>
            <a:endParaRPr lang="en-US" baseline="0" dirty="0"/>
          </a:p>
          <a:p>
            <a:r>
              <a:rPr lang="en-US" baseline="0" dirty="0"/>
              <a:t>The Right Hand Side shows the acquisition of the Twiss – aka Courant-Snyder – parameters of a corrector.</a:t>
            </a:r>
          </a:p>
          <a:p>
            <a:endParaRPr lang="en-US" baseline="0" dirty="0"/>
          </a:p>
          <a:p>
            <a:r>
              <a:rPr lang="en-US" baseline="0" dirty="0"/>
              <a:t>Other PVs can also return the optics of the whole accelerator, returned as a very large table – in an NTTable.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07BC-AE8E-024A-84F1-8BA5072A713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584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as you can see, for many parallel gets, of small data object sizes (like scalar), CA is faster than PvAccess.</a:t>
            </a:r>
          </a:p>
          <a:p>
            <a:endParaRPr lang="en-US" dirty="0"/>
          </a:p>
          <a:p>
            <a:r>
              <a:rPr lang="en-US" dirty="0"/>
              <a:t>But for larger </a:t>
            </a:r>
            <a:r>
              <a:rPr lang="en-US" dirty="0" err="1"/>
              <a:t>datasizes</a:t>
            </a:r>
            <a:r>
              <a:rPr lang="en-US" dirty="0"/>
              <a:t>, like images, and modern beam data, PvAccess is faster. Much faster in the sequential case – </a:t>
            </a:r>
            <a:r>
              <a:rPr lang="en-US" dirty="0" err="1"/>
              <a:t>eg</a:t>
            </a:r>
            <a:r>
              <a:rPr lang="en-US" dirty="0"/>
              <a:t> camera </a:t>
            </a:r>
            <a:r>
              <a:rPr lang="en-US" dirty="0" err="1"/>
              <a:t>acq</a:t>
            </a:r>
            <a:r>
              <a:rPr lang="en-US" dirty="0"/>
              <a:t>, RPC.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406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EPICS V4 is used at SNS in data acquisition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processing of Neutron scattering experiments.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[Timo, you may want to say more here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ESS too] </a:t>
            </a:r>
            <a:endParaRPr lang="en-US" i="1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Neutron scattering can be used to help in the understanding of the structure and properties of materials; it is a technique complementary to x-ray scattering. Neutrons, with a neutral charge, are highly penetrating and are an effective probe for locating light atoms such as hydrogen.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nED</a:t>
            </a:r>
            <a:r>
              <a:rPr lang="en-US" dirty="0"/>
              <a:t> provides the interface to the detector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nED </a:t>
            </a:r>
            <a:r>
              <a:rPr lang="en-US" dirty="0">
                <a:solidFill>
                  <a:srgbClr val="FF0000"/>
                </a:solidFill>
              </a:rPr>
              <a:t>streams</a:t>
            </a:r>
            <a:r>
              <a:rPr lang="en-US" dirty="0"/>
              <a:t> experiment data using the V4 network protocol, pvAccess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ADnED</a:t>
            </a:r>
            <a:r>
              <a:rPr lang="en-US" dirty="0"/>
              <a:t>, built on EPICS AreaDetector, is the V4 client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ADnED </a:t>
            </a:r>
            <a:r>
              <a:rPr lang="en-US" b="1" dirty="0"/>
              <a:t>produces data histograms </a:t>
            </a:r>
            <a:r>
              <a:rPr lang="en-US" dirty="0"/>
              <a:t>for online user display along </a:t>
            </a:r>
            <a:r>
              <a:rPr lang="en-US" b="1" dirty="0"/>
              <a:t>with counting statistics </a:t>
            </a:r>
            <a:r>
              <a:rPr lang="en-US" dirty="0"/>
              <a:t>for experiment control.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Presently the histogram and</a:t>
            </a:r>
            <a:r>
              <a:rPr lang="en-US" baseline="0" dirty="0"/>
              <a:t> image data are still distributed as CA data.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Long term plan is to extend pvAccess to user client side, though that depends on pvAccess gateway and CSS-widget support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However, good that pvAccess areaDetector driver and plugin are about to be distributed with areaDetector (2-5) 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07BC-AE8E-024A-84F1-8BA5072A713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268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D07BC-AE8E-024A-84F1-8BA5072A713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83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D07BC-AE8E-024A-84F1-8BA5072A713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781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0A77-330A-4047-8525-B757989F675E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CA8D-977F-BF4F-9ADC-1C1D0ACF65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654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0A77-330A-4047-8525-B757989F675E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CA8D-977F-BF4F-9ADC-1C1D0ACF65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67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0A77-330A-4047-8525-B757989F675E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CA8D-977F-BF4F-9ADC-1C1D0ACF65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544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521824" y="6460435"/>
            <a:ext cx="5060576" cy="268474"/>
          </a:xfrm>
        </p:spPr>
        <p:txBody>
          <a:bodyPr/>
          <a:lstStyle/>
          <a:p>
            <a:r>
              <a:rPr lang="en-US" dirty="0"/>
              <a:t>Greg White for EPICS Core Developers Working Group </a:t>
            </a:r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451741"/>
            <a:ext cx="10972800" cy="5430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176349"/>
            <a:ext cx="10811933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 b="0"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AFAD27D-9274-CE40-8F43-0A599008B6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3200" y="129091"/>
            <a:ext cx="6783917" cy="241300"/>
          </a:xfrm>
        </p:spPr>
        <p:txBody>
          <a:bodyPr>
            <a:normAutofit fontScale="92500" lnSpcReduction="20000"/>
          </a:bodyPr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z="1400"/>
              <a:t>Click to edit Master text styles</a:t>
            </a:r>
          </a:p>
          <a:p>
            <a:pPr lvl="1"/>
            <a:r>
              <a:rPr lang="en-US" sz="1400"/>
              <a:t>Second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42F2A5B-C06D-C244-9726-5C0EB98DC8E3}"/>
              </a:ext>
            </a:extLst>
          </p:cNvPr>
          <p:cNvCxnSpPr>
            <a:cxnSpLocks/>
          </p:cNvCxnSpPr>
          <p:nvPr userDrawn="1"/>
        </p:nvCxnSpPr>
        <p:spPr>
          <a:xfrm>
            <a:off x="0" y="1066086"/>
            <a:ext cx="11738344" cy="0"/>
          </a:xfrm>
          <a:prstGeom prst="line">
            <a:avLst/>
          </a:prstGeom>
          <a:ln w="635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217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521824" y="6460435"/>
            <a:ext cx="5060576" cy="268474"/>
          </a:xfrm>
        </p:spPr>
        <p:txBody>
          <a:bodyPr/>
          <a:lstStyle/>
          <a:p>
            <a:r>
              <a:rPr lang="en-US" dirty="0"/>
              <a:t>Greg White for EPICS Core Developers Working Group </a:t>
            </a:r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451741"/>
            <a:ext cx="10972800" cy="5430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AFAD27D-9274-CE40-8F43-0A599008B6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3200" y="129091"/>
            <a:ext cx="6783917" cy="241300"/>
          </a:xfrm>
        </p:spPr>
        <p:txBody>
          <a:bodyPr>
            <a:normAutofit fontScale="92500" lnSpcReduction="20000"/>
          </a:bodyPr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z="1400"/>
              <a:t>Click to edit Master text styles</a:t>
            </a:r>
          </a:p>
          <a:p>
            <a:pPr lvl="1"/>
            <a:r>
              <a:rPr lang="en-US" sz="1400"/>
              <a:t>Second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42F2A5B-C06D-C244-9726-5C0EB98DC8E3}"/>
              </a:ext>
            </a:extLst>
          </p:cNvPr>
          <p:cNvCxnSpPr/>
          <p:nvPr userDrawn="1"/>
        </p:nvCxnSpPr>
        <p:spPr>
          <a:xfrm>
            <a:off x="0" y="1080464"/>
            <a:ext cx="11738344" cy="0"/>
          </a:xfrm>
          <a:prstGeom prst="line">
            <a:avLst/>
          </a:prstGeom>
          <a:ln w="635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50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922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93493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430224"/>
            <a:ext cx="10972800" cy="54303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 b="0"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AFAD27D-9274-CE40-8F43-0A599008B6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3200" y="72818"/>
            <a:ext cx="6783917" cy="182139"/>
          </a:xfrm>
        </p:spPr>
        <p:txBody>
          <a:bodyPr>
            <a:normAutofit fontScale="92500" lnSpcReduction="20000"/>
          </a:bodyPr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sz="140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7795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922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121629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338519"/>
            <a:ext cx="10972800" cy="87777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430774"/>
            <a:ext cx="10811933" cy="487833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 b="0"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AFAD27D-9274-CE40-8F43-0A599008B6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3200" y="129090"/>
            <a:ext cx="6783917" cy="182139"/>
          </a:xfrm>
        </p:spPr>
        <p:txBody>
          <a:bodyPr>
            <a:normAutofit fontScale="92500" lnSpcReduction="20000"/>
          </a:bodyPr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sz="140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4977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93493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51816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6197600" y="1252729"/>
            <a:ext cx="51816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3821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0A77-330A-4047-8525-B757989F675E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CA8D-977F-BF4F-9ADC-1C1D0ACF65B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768600" y="139700"/>
            <a:ext cx="6783917" cy="3952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2858104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912" y="6196868"/>
            <a:ext cx="3034088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6"/>
            <a:ext cx="2631445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536576"/>
            <a:ext cx="10678583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1" y="3646170"/>
            <a:ext cx="10653183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42951" y="2755012"/>
            <a:ext cx="10678583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00"/>
            <a:ext cx="12211200" cy="68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34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1602938"/>
            <a:ext cx="5157788" cy="44549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8"/>
            <a:ext cx="5157788" cy="44549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4" y="1107621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0" y="1107621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946FC1E-D9A3-3742-A732-A38CF0B81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6BBAF-C975-F54C-A45C-3A099A01DC59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9BAECB2-1BD6-F541-B86F-086745C04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D04B276-E79E-D643-8B65-21EAF4564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883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>
          <p15:clr>
            <a:srgbClr val="FBAE40"/>
          </p15:clr>
        </p15:guide>
        <p15:guide id="2" orient="horz" pos="888">
          <p15:clr>
            <a:srgbClr val="FBAE40"/>
          </p15:clr>
        </p15:guide>
        <p15:guide id="3" orient="horz" pos="381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60435"/>
            <a:ext cx="1066336" cy="261040"/>
          </a:xfrm>
        </p:spPr>
        <p:txBody>
          <a:bodyPr/>
          <a:lstStyle/>
          <a:p>
            <a:fld id="{22D10A77-330A-4047-8525-B757989F675E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429" y="6460435"/>
            <a:ext cx="8789935" cy="261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76128" y="6460435"/>
            <a:ext cx="706272" cy="261040"/>
          </a:xfrm>
        </p:spPr>
        <p:txBody>
          <a:bodyPr/>
          <a:lstStyle/>
          <a:p>
            <a:fld id="{A433CA8D-977F-BF4F-9ADC-1C1D0ACF65B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398840" y="139701"/>
            <a:ext cx="9276523" cy="302039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1287913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3982F-9E62-B549-851A-55B81C4D3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2D6CBB-A286-864F-BAC6-6C510D834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F38AC-1E82-454B-AA3A-F38EA986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E2B-258C-A84E-B5DB-2070F001C81A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69685-3ACC-0E42-8A93-9DBD13E6B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38623-29BC-D44D-82AC-6D8C6186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09E7-78BA-4B43-B7D9-66B5831939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43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C15CF-D1F9-8946-99C4-66B2B1E5C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AD991-5576-534E-BDAD-BCE5C517A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53DAB-61CD-AE4C-B4E5-47668E94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E2B-258C-A84E-B5DB-2070F001C81A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7CB59-79DB-B049-9AD2-3EF9EAFE6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3FB60-B245-5249-864A-B853C684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09E7-78BA-4B43-B7D9-66B5831939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92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064F1-2AC6-B649-933C-1A2C50BEE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4A0C-3B4E-7B44-8055-9398606D9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C7F35-E838-C84C-9ECE-BC3DEA07E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E2B-258C-A84E-B5DB-2070F001C81A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68C55-08A3-8948-9ECD-8697CB68B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C27A1-DFF5-8646-A9CC-A9D65AF10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09E7-78BA-4B43-B7D9-66B5831939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7D210-9D89-A84E-B266-6FE6B696E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78FE1-0D2E-1A46-8715-05311ECDAA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2B46A4-E528-1F4C-97C7-A6E4BF510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EA471-E4F9-994C-8AA8-664DA3AA5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E2B-258C-A84E-B5DB-2070F001C81A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BD6409-C16F-AD4D-92E9-8700E7C34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3E291-A650-0A4E-AABA-C549DBF0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09E7-78BA-4B43-B7D9-66B5831939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243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C2DD2-0B68-BC45-9D4E-E1049A07E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8A279-F5CB-7A4E-8687-DC3962D4A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BC629-F384-0847-B8D4-9473DB343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FA5547-51F7-5641-9B8C-95F79C713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797BC8-5135-4C40-AFB3-E37E0C30B7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E0AF31-9BDF-4B4B-8E64-25B7D7301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E2B-258C-A84E-B5DB-2070F001C81A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099D46-20C2-5641-8283-3978525F5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A65F59-5248-174C-AFF6-F7AAD9ED0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09E7-78BA-4B43-B7D9-66B5831939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878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53BD2-ECC0-804B-BE02-9E3E4AEB3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8E1B8-D764-6D4A-A5BA-E1163C138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E2B-258C-A84E-B5DB-2070F001C81A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ED45B-0E44-6A41-8486-8E75CFCDE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FCE0B7-9518-D14E-820C-4ADF2E34C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09E7-78BA-4B43-B7D9-66B5831939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881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7848EE-17E6-0545-8955-3024DC783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E2B-258C-A84E-B5DB-2070F001C81A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FF5AD-C148-7340-8700-881EAC135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5DFE9-63B9-8F4C-8347-F9855CC12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09E7-78BA-4B43-B7D9-66B5831939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371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46DA1-3BDA-1749-A8EB-904665D05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C15B1-4677-0648-A30E-B4AB9E9A4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0D17A6-4086-B140-89E7-2E0BEBCAA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5BEED-5719-5044-86B6-1A72604EA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E2B-258C-A84E-B5DB-2070F001C81A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0A89E-DF22-2B46-B65D-12FEC511A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6ECD9-6925-8449-BDB9-8CF74060A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09E7-78BA-4B43-B7D9-66B5831939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036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4CAB5-1FB4-8B4D-8309-F2E7DB138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909498-E149-B84E-BE3D-C4CAA1741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5D67DF-77D5-9E48-AC30-973239645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B222F1-0281-E643-86F6-DB47F59AA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E2B-258C-A84E-B5DB-2070F001C81A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9E1B5-E7DF-6544-81A6-A444CAA24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0C2DB-DF96-6844-AB31-76D424007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09E7-78BA-4B43-B7D9-66B5831939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222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BC1B8-E409-3D4A-91DF-E67E4F5E1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352C2-03F1-1C4B-AB66-A50C8C168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CE97A-83CC-BA41-98F5-D996A4C78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E2B-258C-A84E-B5DB-2070F001C81A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6441F-DCCD-4F4F-B9EF-FA00B47F9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E7B0E-B1AD-324E-B3BC-53D9FDA8A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09E7-78BA-4B43-B7D9-66B5831939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937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0A77-330A-4047-8525-B757989F675E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CA8D-977F-BF4F-9ADC-1C1D0ACF65B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768600" y="139700"/>
            <a:ext cx="6783917" cy="3952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14121401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6710BE-89BB-6D42-A932-40D05EA0A2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BDDFF0-BD9D-AA4A-A0FF-1B7B43855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D81AF-1A27-964D-99F9-B18ADC018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E2B-258C-A84E-B5DB-2070F001C81A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98666-5BBC-CB47-9341-3B59F28A6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9A9EF-2E40-7645-8EE5-E4299CF6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09E7-78BA-4B43-B7D9-66B5831939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2050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39159-8D95-4D44-8201-921B754CA8B3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6576D-6AB3-CD45-8E42-18A69723A3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90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39159-8D95-4D44-8201-921B754CA8B3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6576D-6AB3-CD45-8E42-18A69723A3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357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39159-8D95-4D44-8201-921B754CA8B3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6576D-6AB3-CD45-8E42-18A69723A3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343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39159-8D95-4D44-8201-921B754CA8B3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6576D-6AB3-CD45-8E42-18A69723A3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7641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39159-8D95-4D44-8201-921B754CA8B3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6576D-6AB3-CD45-8E42-18A69723A3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564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39159-8D95-4D44-8201-921B754CA8B3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6576D-6AB3-CD45-8E42-18A69723A3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927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39159-8D95-4D44-8201-921B754CA8B3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6576D-6AB3-CD45-8E42-18A69723A3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752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39159-8D95-4D44-8201-921B754CA8B3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6576D-6AB3-CD45-8E42-18A69723A3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986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39159-8D95-4D44-8201-921B754CA8B3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6576D-6AB3-CD45-8E42-18A69723A3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2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0A77-330A-4047-8525-B757989F675E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CA8D-977F-BF4F-9ADC-1C1D0ACF65B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768600" y="139700"/>
            <a:ext cx="6783917" cy="3952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13236280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39159-8D95-4D44-8201-921B754CA8B3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6576D-6AB3-CD45-8E42-18A69723A3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0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39159-8D95-4D44-8201-921B754CA8B3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6576D-6AB3-CD45-8E42-18A69723A3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541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0A77-330A-4047-8525-B757989F675E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CA8D-977F-BF4F-9ADC-1C1D0ACF65B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768600" y="139700"/>
            <a:ext cx="6783917" cy="3952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2418353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0A77-330A-4047-8525-B757989F675E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CA8D-977F-BF4F-9ADC-1C1D0ACF65B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768600" y="139700"/>
            <a:ext cx="6783917" cy="3952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2124751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0A77-330A-4047-8525-B757989F675E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CA8D-977F-BF4F-9ADC-1C1D0ACF65B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768600" y="139700"/>
            <a:ext cx="6783917" cy="3952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3475063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0A77-330A-4047-8525-B757989F675E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CA8D-977F-BF4F-9ADC-1C1D0ACF65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64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10A77-330A-4047-8525-B757989F675E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CA8D-977F-BF4F-9ADC-1C1D0ACF65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623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13105"/>
            <a:ext cx="10972800" cy="543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14175"/>
            <a:ext cx="10972800" cy="5013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60435"/>
            <a:ext cx="2844800" cy="261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10A77-330A-4047-8525-B757989F675E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60435"/>
            <a:ext cx="3860800" cy="261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Greg White, SLAC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60435"/>
            <a:ext cx="2844800" cy="261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3CA8D-977F-BF4F-9ADC-1C1D0ACF65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91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02" r:id="rId12"/>
    <p:sldLayoutId id="2147483717" r:id="rId13"/>
    <p:sldLayoutId id="2147483703" r:id="rId14"/>
    <p:sldLayoutId id="2147483720" r:id="rId15"/>
    <p:sldLayoutId id="2147483718" r:id="rId16"/>
    <p:sldLayoutId id="2147483721" r:id="rId17"/>
    <p:sldLayoutId id="2147483722" r:id="rId18"/>
    <p:sldLayoutId id="2147483723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F35BA0-6979-EA46-AFEF-B716DFB1A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3AD38-8A0B-5B4A-8934-805EABE80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CC035-C302-9641-AA10-DB661334A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7DE2B-258C-A84E-B5DB-2070F001C81A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D71BD-9A8C-8F44-9CBD-C3F1A8788E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818A2-E3EA-2746-9E4F-F12940B6C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B09E7-78BA-4B43-B7D9-66B5831939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9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39159-8D95-4D44-8201-921B754CA8B3}" type="datetimeFigureOut">
              <a:rPr lang="en-US" smtClean="0"/>
              <a:t>4/23/23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6576D-6AB3-CD45-8E42-18A69723A3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55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ac.stanford.edu/grp/ad/docs/model/matlab/bsd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slac.stanford.edu/grp/ad/docs/model/matlab/bsd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jpe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jpe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tiff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FDF5-05F4-E040-AC58-81AF3309B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521" y="924559"/>
            <a:ext cx="11292840" cy="853441"/>
          </a:xfrm>
          <a:solidFill>
            <a:schemeClr val="bg1">
              <a:alpha val="86000"/>
            </a:schemeClr>
          </a:solidFill>
          <a:effectLst/>
        </p:spPr>
        <p:txBody>
          <a:bodyPr anchor="ctr"/>
          <a:lstStyle/>
          <a:p>
            <a:br>
              <a:rPr lang="en-US" dirty="0"/>
            </a:br>
            <a:r>
              <a:rPr lang="en-US" dirty="0"/>
              <a:t>EPICS in Context of Machine Learning, Beam Tuning and Offline Scientific Computing</a:t>
            </a: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8DA23B-22FC-532E-3219-33491A926EAE}"/>
              </a:ext>
            </a:extLst>
          </p:cNvPr>
          <p:cNvSpPr txBox="1">
            <a:spLocks/>
          </p:cNvSpPr>
          <p:nvPr/>
        </p:nvSpPr>
        <p:spPr>
          <a:xfrm rot="10800000" flipV="1">
            <a:off x="449580" y="2970334"/>
            <a:ext cx="11292840" cy="652635"/>
          </a:xfrm>
          <a:prstGeom prst="rect">
            <a:avLst/>
          </a:prstGeom>
          <a:solidFill>
            <a:schemeClr val="bg1">
              <a:alpha val="86000"/>
            </a:schemeClr>
          </a:solidFill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3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600" dirty="0"/>
              <a:t>Greg White, </a:t>
            </a:r>
          </a:p>
          <a:p>
            <a:r>
              <a:rPr lang="en-US" sz="1600" dirty="0"/>
              <a:t>19 April, 2023, SLAC</a:t>
            </a:r>
          </a:p>
          <a:p>
            <a:r>
              <a:rPr lang="en-US" sz="1600" dirty="0"/>
              <a:t>For EPICS Collaboration Meeting, Fermilab Spring 2023.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7E4416-392B-B27F-E7D1-868047FACDEB}"/>
              </a:ext>
            </a:extLst>
          </p:cNvPr>
          <p:cNvSpPr txBox="1">
            <a:spLocks/>
          </p:cNvSpPr>
          <p:nvPr/>
        </p:nvSpPr>
        <p:spPr>
          <a:xfrm rot="10800000" flipV="1">
            <a:off x="350521" y="3882755"/>
            <a:ext cx="11292840" cy="652635"/>
          </a:xfrm>
          <a:prstGeom prst="rect">
            <a:avLst/>
          </a:prstGeom>
          <a:solidFill>
            <a:schemeClr val="bg1">
              <a:alpha val="86000"/>
            </a:schemeClr>
          </a:solidFill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3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600" b="0" dirty="0"/>
              <a:t>Greg White, for </a:t>
            </a:r>
            <a:r>
              <a:rPr lang="en-US" sz="1600" b="0" dirty="0" err="1"/>
              <a:t>Auralee</a:t>
            </a:r>
            <a:r>
              <a:rPr lang="en-US" sz="1600" b="0" dirty="0"/>
              <a:t> Edelen, Alberto Lutman, Chris Mayes, Bob </a:t>
            </a:r>
            <a:r>
              <a:rPr lang="en-US" sz="1600" b="0" dirty="0" err="1"/>
              <a:t>Dalesio</a:t>
            </a:r>
            <a:r>
              <a:rPr lang="en-US" sz="1600" b="0" dirty="0"/>
              <a:t>, Kay </a:t>
            </a:r>
            <a:r>
              <a:rPr lang="en-US" sz="1600" b="0" dirty="0" err="1"/>
              <a:t>Kasemir</a:t>
            </a:r>
            <a:r>
              <a:rPr lang="en-US" sz="1600" b="0" dirty="0"/>
              <a:t>, Jacqueline </a:t>
            </a:r>
            <a:r>
              <a:rPr lang="en-US" sz="1600" b="0" dirty="0" err="1"/>
              <a:t>Garrahan</a:t>
            </a:r>
            <a:r>
              <a:rPr lang="en-US" sz="1600" b="0" dirty="0"/>
              <a:t>, Michael </a:t>
            </a:r>
            <a:r>
              <a:rPr lang="en-US" sz="1600" b="0" dirty="0" err="1"/>
              <a:t>Davidsaver</a:t>
            </a:r>
            <a:r>
              <a:rPr lang="en-US" sz="1600" b="0" dirty="0"/>
              <a:t>, Matej </a:t>
            </a:r>
            <a:r>
              <a:rPr lang="en-US" sz="1600" b="0" dirty="0" err="1"/>
              <a:t>Sekoranja</a:t>
            </a:r>
            <a:r>
              <a:rPr lang="en-US" sz="1600" b="0"/>
              <a:t>, Murali </a:t>
            </a:r>
            <a:r>
              <a:rPr lang="en-US" sz="1600" b="0" dirty="0"/>
              <a:t>Shankar, EPICS 7 Development Team, and many others.</a:t>
            </a:r>
          </a:p>
        </p:txBody>
      </p:sp>
    </p:spTree>
    <p:extLst>
      <p:ext uri="{BB962C8B-B14F-4D97-AF65-F5344CB8AC3E}">
        <p14:creationId xmlns:p14="http://schemas.microsoft.com/office/powerpoint/2010/main" val="2946069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9624" y="731476"/>
            <a:ext cx="10972800" cy="543036"/>
          </a:xfrm>
        </p:spPr>
        <p:txBody>
          <a:bodyPr>
            <a:normAutofit fontScale="90000"/>
          </a:bodyPr>
          <a:lstStyle/>
          <a:p>
            <a:r>
              <a:rPr lang="en-US" dirty="0"/>
              <a:t>SNS uses EPICS v7 for high throughput event readout, of structured PV data. </a:t>
            </a:r>
          </a:p>
        </p:txBody>
      </p:sp>
      <p:pic>
        <p:nvPicPr>
          <p:cNvPr id="15" name="Picture 14" descr="ned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906" y="2611022"/>
            <a:ext cx="3201567" cy="31230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7951718" y="4415302"/>
            <a:ext cx="2197601" cy="53340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areaDetector data processing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51718" y="3974292"/>
            <a:ext cx="2197601" cy="366306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 Server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51717" y="5005952"/>
            <a:ext cx="2197601" cy="4282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pvAccess Client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42063" y="4095321"/>
            <a:ext cx="2076450" cy="38130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pvAccess Server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082059" y="1862522"/>
            <a:ext cx="3201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pvAccess </a:t>
            </a:r>
            <a:r>
              <a:rPr lang="en-US" dirty="0">
                <a:solidFill>
                  <a:srgbClr val="FF0000"/>
                </a:solidFill>
              </a:rPr>
              <a:t>streams</a:t>
            </a:r>
            <a:r>
              <a:rPr lang="en-US" dirty="0"/>
              <a:t> event data at </a:t>
            </a:r>
            <a:br>
              <a:rPr lang="en-US" dirty="0"/>
            </a:br>
            <a:r>
              <a:rPr lang="en-US" dirty="0"/>
              <a:t>80 Mbytes / sec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726" y="2005562"/>
            <a:ext cx="2076450" cy="979360"/>
          </a:xfrm>
          <a:prstGeom prst="rect">
            <a:avLst/>
          </a:prstGeom>
        </p:spPr>
      </p:pic>
      <p:pic>
        <p:nvPicPr>
          <p:cNvPr id="5" name="Picture 4" descr="BL-17-SEQUOIA-Tank-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8" y="2071575"/>
            <a:ext cx="2076450" cy="8196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2938" y="2901734"/>
            <a:ext cx="2076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SNS SEQUOIA detector ray consisting of &gt;800 </a:t>
            </a:r>
            <a:r>
              <a:rPr lang="en-US" sz="1000" baseline="30000" dirty="0"/>
              <a:t>3</a:t>
            </a:r>
            <a:r>
              <a:rPr lang="en-US" sz="1000" dirty="0"/>
              <a:t>He tubes covering a solid angle of 0.8 steradian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255122" y="2992454"/>
            <a:ext cx="2280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Diffraction rings of a powder sample at SEQUOIA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42063" y="5562657"/>
            <a:ext cx="2076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nED provides the driver interface to the detector electronics and streams experiment data using pvAccess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2940" y="1752042"/>
            <a:ext cx="207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Neutron Detector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42065" y="3716366"/>
            <a:ext cx="207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nED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2318485" y="3395611"/>
            <a:ext cx="123606" cy="3693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294529" y="5803492"/>
            <a:ext cx="4814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EPICS 7 data </a:t>
            </a:r>
            <a:r>
              <a:rPr lang="en-US" sz="1400" dirty="0">
                <a:solidFill>
                  <a:srgbClr val="FF0000"/>
                </a:solidFill>
              </a:rPr>
              <a:t>structure</a:t>
            </a:r>
            <a:r>
              <a:rPr lang="en-US" sz="1400" dirty="0"/>
              <a:t> includes an array of pixels and a corresponding array of times of flight for neutron event. Additional fields record accelerator </a:t>
            </a:r>
            <a:r>
              <a:rPr lang="en-US" sz="1400" dirty="0">
                <a:solidFill>
                  <a:srgbClr val="FF0000"/>
                </a:solidFill>
              </a:rPr>
              <a:t>metadata</a:t>
            </a:r>
            <a:r>
              <a:rPr lang="en-US" sz="1400" dirty="0"/>
              <a:t> e.g. pulse information and detector diagnostic information.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1718" y="3543668"/>
            <a:ext cx="207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ADnED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203101" y="5514780"/>
            <a:ext cx="21976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ADnED, a pvAccess client, generates online histograms and counting statistics from the nED data stream and serves them using the CA protocol to clients including CS-Studio</a:t>
            </a:r>
          </a:p>
        </p:txBody>
      </p:sp>
      <p:cxnSp>
        <p:nvCxnSpPr>
          <p:cNvPr id="21" name="Straight Arrow Connector 20"/>
          <p:cNvCxnSpPr>
            <a:stCxn id="27" idx="3"/>
          </p:cNvCxnSpPr>
          <p:nvPr/>
        </p:nvCxnSpPr>
        <p:spPr>
          <a:xfrm>
            <a:off x="3418513" y="4285973"/>
            <a:ext cx="540308" cy="1727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>
            <a:off x="7289473" y="5227765"/>
            <a:ext cx="662246" cy="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8797220" y="2940779"/>
            <a:ext cx="382059" cy="686248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340727" y="1631019"/>
            <a:ext cx="207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CS-Studio</a:t>
            </a:r>
          </a:p>
        </p:txBody>
      </p:sp>
      <p:sp>
        <p:nvSpPr>
          <p:cNvPr id="2" name="Rectangle 1"/>
          <p:cNvSpPr/>
          <p:nvPr/>
        </p:nvSpPr>
        <p:spPr>
          <a:xfrm>
            <a:off x="510987" y="1699846"/>
            <a:ext cx="11187953" cy="5023858"/>
          </a:xfrm>
          <a:prstGeom prst="rect">
            <a:avLst/>
          </a:prstGeom>
          <a:noFill/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348835" y="4535694"/>
            <a:ext cx="2069679" cy="5119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pvDatabase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342063" y="5121400"/>
            <a:ext cx="2076450" cy="39378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Classic EPICS IOC</a:t>
            </a:r>
          </a:p>
        </p:txBody>
      </p:sp>
      <p:sp>
        <p:nvSpPr>
          <p:cNvPr id="33" name="Text Placeholder 6"/>
          <p:cNvSpPr txBox="1">
            <a:spLocks/>
          </p:cNvSpPr>
          <p:nvPr/>
        </p:nvSpPr>
        <p:spPr>
          <a:xfrm>
            <a:off x="2530784" y="139700"/>
            <a:ext cx="7356386" cy="39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1800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ORNL SNS Deployment: Neutron event data aggregation and transport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13164" y="6531453"/>
            <a:ext cx="330401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M. Pearson, K. Kasemir, S. Hartman, ORNL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EB74FA-FAC3-0F46-8EAC-E716B4738006}"/>
              </a:ext>
            </a:extLst>
          </p:cNvPr>
          <p:cNvSpPr txBox="1"/>
          <p:nvPr/>
        </p:nvSpPr>
        <p:spPr>
          <a:xfrm>
            <a:off x="10270737" y="3645808"/>
            <a:ext cx="1830218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SNS/HFIR Outcomes</a:t>
            </a:r>
            <a:r>
              <a:rPr lang="en-US" dirty="0"/>
              <a:t>:</a:t>
            </a:r>
          </a:p>
          <a:p>
            <a:pPr marL="342900" indent="-342900">
              <a:buAutoNum type="arabicPeriod"/>
            </a:pPr>
            <a:r>
              <a:rPr lang="en-US" dirty="0"/>
              <a:t>v7 in use at </a:t>
            </a:r>
            <a:r>
              <a:rPr lang="en-US" dirty="0">
                <a:solidFill>
                  <a:srgbClr val="FF0000"/>
                </a:solidFill>
              </a:rPr>
              <a:t>21 Beamlines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10M events/s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Excellent reliability.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139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8049-915A-5B44-820E-40672E704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21" y="451741"/>
            <a:ext cx="11792607" cy="543036"/>
          </a:xfrm>
        </p:spPr>
        <p:txBody>
          <a:bodyPr>
            <a:normAutofit fontScale="90000"/>
          </a:bodyPr>
          <a:lstStyle/>
          <a:p>
            <a:r>
              <a:rPr lang="en-US" dirty="0"/>
              <a:t>EPICS 7 – Beam Synchronous Data – and Event building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E4363-9E08-FC48-A141-BE301A8F2C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32500" lnSpcReduction="20000"/>
          </a:bodyPr>
          <a:lstStyle/>
          <a:p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F9619B4-A964-2342-959A-33A123C78AA9}"/>
              </a:ext>
            </a:extLst>
          </p:cNvPr>
          <p:cNvSpPr txBox="1">
            <a:spLocks/>
          </p:cNvSpPr>
          <p:nvPr/>
        </p:nvSpPr>
        <p:spPr>
          <a:xfrm>
            <a:off x="565272" y="4552592"/>
            <a:ext cx="10925503" cy="4618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</a:rPr>
              <a:t>Requirement: </a:t>
            </a:r>
            <a:r>
              <a:rPr lang="en-US" sz="1800" dirty="0"/>
              <a:t>Make it easy. Support Regression Analysis and ML (BSA Service), and event build for FEL  tuning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37EDCDA-98A7-C24F-A850-4AAA86F18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478" y="1497750"/>
            <a:ext cx="2667000" cy="192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88B2C44-1E9C-0D42-9092-7B31AD12D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48" y="1432350"/>
            <a:ext cx="2726753" cy="213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EC8756-54BA-AB47-AD5D-B99776480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467" y="1497750"/>
            <a:ext cx="2832100" cy="19932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29FBF6-A0CB-394F-BDA1-D34BDAD14C38}"/>
              </a:ext>
            </a:extLst>
          </p:cNvPr>
          <p:cNvSpPr txBox="1"/>
          <p:nvPr/>
        </p:nvSpPr>
        <p:spPr>
          <a:xfrm>
            <a:off x="1841156" y="3597923"/>
            <a:ext cx="9841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Problem: </a:t>
            </a:r>
            <a:r>
              <a:rPr lang="en-US" dirty="0"/>
              <a:t>assemble pulse synchronous data &amp; machine meta data. Complex, incomplete.</a:t>
            </a:r>
          </a:p>
          <a:p>
            <a:pPr marL="342900" indent="-342900">
              <a:buFont typeface="Symbol" pitchFamily="2" charset="2"/>
              <a:buChar char="Þ"/>
            </a:pPr>
            <a:r>
              <a:rPr lang="en-US" dirty="0"/>
              <a:t>In Accelerator – Beam Synchronous Acquisition system (BSA). </a:t>
            </a:r>
          </a:p>
          <a:p>
            <a:pPr marL="342900" indent="-342900">
              <a:buFont typeface="Symbol" pitchFamily="2" charset="2"/>
              <a:buChar char="Þ"/>
            </a:pPr>
            <a:r>
              <a:rPr lang="en-US" dirty="0"/>
              <a:t>In Experimental support controls, Beam Line Data System (BLD).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267C08-D487-6F40-B9C9-D20AF1D9A13F}"/>
              </a:ext>
            </a:extLst>
          </p:cNvPr>
          <p:cNvSpPr txBox="1"/>
          <p:nvPr/>
        </p:nvSpPr>
        <p:spPr>
          <a:xfrm>
            <a:off x="500063" y="5638801"/>
            <a:ext cx="11029949" cy="6463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Objective: Fast transfer of pulse identified data as atomic structures of the measured data and their “meta-data” for analysis, experiment tuning, and ML.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9C6F4F-DE0A-704B-B673-C59A34C8E32D}"/>
              </a:ext>
            </a:extLst>
          </p:cNvPr>
          <p:cNvSpPr txBox="1"/>
          <p:nvPr/>
        </p:nvSpPr>
        <p:spPr>
          <a:xfrm>
            <a:off x="10406052" y="3228591"/>
            <a:ext cx="114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A. Lutman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72A3A3-E9F0-47A5-DD11-B6A44C9DFBD7}"/>
              </a:ext>
            </a:extLst>
          </p:cNvPr>
          <p:cNvSpPr txBox="1"/>
          <p:nvPr/>
        </p:nvSpPr>
        <p:spPr>
          <a:xfrm>
            <a:off x="9281334" y="6436084"/>
            <a:ext cx="18915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Alberto Lutman, SLAC</a:t>
            </a:r>
          </a:p>
        </p:txBody>
      </p:sp>
    </p:spTree>
    <p:extLst>
      <p:ext uri="{BB962C8B-B14F-4D97-AF65-F5344CB8AC3E}">
        <p14:creationId xmlns:p14="http://schemas.microsoft.com/office/powerpoint/2010/main" val="1653318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0190B-99C3-DC44-ACDF-53C47801E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“All the data, all the time” at SLAC’s LCLS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8A6A3-FD9F-EE40-B37E-F87540BF08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3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A6E21-7971-0649-878F-9A252029226B}"/>
              </a:ext>
            </a:extLst>
          </p:cNvPr>
          <p:cNvSpPr txBox="1">
            <a:spLocks/>
          </p:cNvSpPr>
          <p:nvPr/>
        </p:nvSpPr>
        <p:spPr>
          <a:xfrm>
            <a:off x="8737601" y="6460435"/>
            <a:ext cx="2844799" cy="2610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12</a:t>
            </a:fld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8A30CF3-E3A4-1146-A006-17DD871DD028}"/>
              </a:ext>
            </a:extLst>
          </p:cNvPr>
          <p:cNvSpPr/>
          <p:nvPr/>
        </p:nvSpPr>
        <p:spPr>
          <a:xfrm>
            <a:off x="4531853" y="5202924"/>
            <a:ext cx="2362200" cy="120333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LCLS-I Cu</a:t>
            </a:r>
          </a:p>
          <a:p>
            <a:pPr algn="ctr"/>
            <a:r>
              <a:rPr lang="en-US" dirty="0"/>
              <a:t>Beam Synchronous Acquisition (BSA)</a:t>
            </a:r>
          </a:p>
          <a:p>
            <a:pPr algn="ctr"/>
            <a:r>
              <a:rPr lang="en-US" dirty="0"/>
              <a:t>(Complete)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4BC97BC-C655-A04B-9535-5239F8FCD682}"/>
              </a:ext>
            </a:extLst>
          </p:cNvPr>
          <p:cNvSpPr/>
          <p:nvPr/>
        </p:nvSpPr>
        <p:spPr>
          <a:xfrm>
            <a:off x="1915252" y="5182006"/>
            <a:ext cx="2362200" cy="1224253"/>
          </a:xfrm>
          <a:prstGeom prst="roundRect">
            <a:avLst>
              <a:gd name="adj" fmla="val 0"/>
            </a:avLst>
          </a:prstGeom>
          <a:ln cap="sq">
            <a:solidFill>
              <a:srgbClr val="EE3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LCLS-II SC</a:t>
            </a:r>
            <a:br>
              <a:rPr lang="en-US" dirty="0"/>
            </a:br>
            <a:r>
              <a:rPr lang="en-US" dirty="0"/>
              <a:t>Beam Synchronous Acquisition</a:t>
            </a:r>
          </a:p>
        </p:txBody>
      </p:sp>
      <p:sp>
        <p:nvSpPr>
          <p:cNvPr id="7" name="Can 6">
            <a:extLst>
              <a:ext uri="{FF2B5EF4-FFF2-40B4-BE49-F238E27FC236}">
                <a16:creationId xmlns:a16="http://schemas.microsoft.com/office/drawing/2014/main" id="{B268AA76-AD72-DC44-93F2-E2F12C91BDE6}"/>
              </a:ext>
            </a:extLst>
          </p:cNvPr>
          <p:cNvSpPr/>
          <p:nvPr/>
        </p:nvSpPr>
        <p:spPr>
          <a:xfrm>
            <a:off x="9041260" y="3469513"/>
            <a:ext cx="1706607" cy="119226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Pulse Synchronous Data Archive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9D6A9BA-CF0C-834C-8900-8AC51A78E1E4}"/>
              </a:ext>
            </a:extLst>
          </p:cNvPr>
          <p:cNvSpPr/>
          <p:nvPr/>
        </p:nvSpPr>
        <p:spPr>
          <a:xfrm>
            <a:off x="3062544" y="3721563"/>
            <a:ext cx="2590800" cy="762000"/>
          </a:xfrm>
          <a:prstGeom prst="roundRect">
            <a:avLst>
              <a:gd name="adj" fmla="val 2801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BSA Event Building Service Collector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354DF4-D16C-CE44-9BE0-6A9CC00BAF7E}"/>
              </a:ext>
            </a:extLst>
          </p:cNvPr>
          <p:cNvSpPr/>
          <p:nvPr/>
        </p:nvSpPr>
        <p:spPr>
          <a:xfrm>
            <a:off x="1459024" y="2050637"/>
            <a:ext cx="1676400" cy="9857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Physics Software Apps (HLAs)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02724C-BFF7-B04B-87D1-C1863DB058D1}"/>
              </a:ext>
            </a:extLst>
          </p:cNvPr>
          <p:cNvSpPr/>
          <p:nvPr/>
        </p:nvSpPr>
        <p:spPr>
          <a:xfrm>
            <a:off x="3358760" y="2050637"/>
            <a:ext cx="1676400" cy="9857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Displays (pyDM)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09D827-59A4-9142-8499-0B0247E8B3C7}"/>
              </a:ext>
            </a:extLst>
          </p:cNvPr>
          <p:cNvSpPr/>
          <p:nvPr/>
        </p:nvSpPr>
        <p:spPr>
          <a:xfrm>
            <a:off x="5258496" y="2050637"/>
            <a:ext cx="1676400" cy="9857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SRF diagnostics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A734A7-8A63-8849-B0F7-43E3DAED9955}"/>
              </a:ext>
            </a:extLst>
          </p:cNvPr>
          <p:cNvSpPr/>
          <p:nvPr/>
        </p:nvSpPr>
        <p:spPr>
          <a:xfrm>
            <a:off x="9056364" y="2050795"/>
            <a:ext cx="1676400" cy="985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Regression Analysis &amp; ML</a:t>
            </a: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6C316A1E-FB61-E847-8461-E9DAF8803BC7}"/>
              </a:ext>
            </a:extLst>
          </p:cNvPr>
          <p:cNvCxnSpPr>
            <a:cxnSpLocks/>
            <a:stCxn id="6" idx="0"/>
            <a:endCxn id="8" idx="2"/>
          </p:cNvCxnSpPr>
          <p:nvPr/>
        </p:nvCxnSpPr>
        <p:spPr>
          <a:xfrm rot="5400000" flipH="1" flipV="1">
            <a:off x="3377927" y="4201989"/>
            <a:ext cx="698443" cy="1261592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5C27FFE6-9863-624F-B1E0-AED4EA99891C}"/>
              </a:ext>
            </a:extLst>
          </p:cNvPr>
          <p:cNvCxnSpPr>
            <a:cxnSpLocks/>
            <a:stCxn id="5" idx="0"/>
            <a:endCxn id="8" idx="2"/>
          </p:cNvCxnSpPr>
          <p:nvPr/>
        </p:nvCxnSpPr>
        <p:spPr>
          <a:xfrm rot="16200000" flipV="1">
            <a:off x="4675769" y="4165739"/>
            <a:ext cx="719361" cy="1355009"/>
          </a:xfrm>
          <a:prstGeom prst="bentConnector3">
            <a:avLst>
              <a:gd name="adj1" fmla="val 50000"/>
            </a:avLst>
          </a:prstGeom>
          <a:ln w="47625">
            <a:solidFill>
              <a:schemeClr val="accent3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F2DD8F9B-C376-8244-988E-11CFA2889E74}"/>
              </a:ext>
            </a:extLst>
          </p:cNvPr>
          <p:cNvCxnSpPr>
            <a:cxnSpLocks/>
            <a:stCxn id="9" idx="2"/>
            <a:endCxn id="8" idx="0"/>
          </p:cNvCxnSpPr>
          <p:nvPr/>
        </p:nvCxnSpPr>
        <p:spPr>
          <a:xfrm rot="16200000" flipH="1">
            <a:off x="2984987" y="2348606"/>
            <a:ext cx="685194" cy="2060720"/>
          </a:xfrm>
          <a:prstGeom prst="bentConnector3">
            <a:avLst>
              <a:gd name="adj1" fmla="val 50000"/>
            </a:avLst>
          </a:prstGeom>
          <a:ln w="22225">
            <a:solidFill>
              <a:srgbClr val="FF0000"/>
            </a:solidFill>
            <a:prstDash val="dash"/>
            <a:headEnd type="triangle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58F4DD11-5846-5149-B845-210ACFD3B0F8}"/>
              </a:ext>
            </a:extLst>
          </p:cNvPr>
          <p:cNvCxnSpPr>
            <a:cxnSpLocks/>
            <a:stCxn id="10" idx="2"/>
            <a:endCxn id="8" idx="0"/>
          </p:cNvCxnSpPr>
          <p:nvPr/>
        </p:nvCxnSpPr>
        <p:spPr>
          <a:xfrm rot="16200000" flipH="1">
            <a:off x="3934855" y="3298474"/>
            <a:ext cx="685194" cy="160984"/>
          </a:xfrm>
          <a:prstGeom prst="bentConnector3">
            <a:avLst>
              <a:gd name="adj1" fmla="val 50000"/>
            </a:avLst>
          </a:prstGeom>
          <a:ln w="22225">
            <a:solidFill>
              <a:srgbClr val="FF0000"/>
            </a:solidFill>
            <a:prstDash val="dash"/>
            <a:headEnd type="triangle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3B3C6657-F532-E249-9468-507BA249997A}"/>
              </a:ext>
            </a:extLst>
          </p:cNvPr>
          <p:cNvCxnSpPr>
            <a:cxnSpLocks/>
          </p:cNvCxnSpPr>
          <p:nvPr/>
        </p:nvCxnSpPr>
        <p:spPr>
          <a:xfrm rot="5400000">
            <a:off x="5055239" y="2346569"/>
            <a:ext cx="364908" cy="1691502"/>
          </a:xfrm>
          <a:prstGeom prst="bentConnector2">
            <a:avLst/>
          </a:prstGeom>
          <a:ln w="22225">
            <a:solidFill>
              <a:srgbClr val="FF0000"/>
            </a:solidFill>
            <a:prstDash val="dash"/>
            <a:headEnd type="triangle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C6DE696-AE04-0145-9800-BC38070897F2}"/>
              </a:ext>
            </a:extLst>
          </p:cNvPr>
          <p:cNvCxnSpPr>
            <a:cxnSpLocks/>
            <a:stCxn id="8" idx="3"/>
            <a:endCxn id="37" idx="1"/>
          </p:cNvCxnSpPr>
          <p:nvPr/>
        </p:nvCxnSpPr>
        <p:spPr>
          <a:xfrm flipV="1">
            <a:off x="5653344" y="4088977"/>
            <a:ext cx="1480995" cy="13586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178234E-9319-F24A-8719-402C98A12AC3}"/>
              </a:ext>
            </a:extLst>
          </p:cNvPr>
          <p:cNvSpPr txBox="1"/>
          <p:nvPr/>
        </p:nvSpPr>
        <p:spPr>
          <a:xfrm>
            <a:off x="131237" y="1219201"/>
            <a:ext cx="1192824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Figure: Accelerator Event Building Service collects all bunch-by-bunch data, lines up by bunch ID, tags with accelerator meta data, stream to clients, and </a:t>
            </a:r>
            <a:r>
              <a:rPr lang="en-US" dirty="0">
                <a:solidFill>
                  <a:srgbClr val="FF0000"/>
                </a:solidFill>
              </a:rPr>
              <a:t>archives for Machine Learning</a:t>
            </a:r>
            <a:r>
              <a:rPr lang="en-US" dirty="0"/>
              <a:t> and diagnostics. ~2.5 GB/</a:t>
            </a:r>
            <a:r>
              <a:rPr lang="en-US" dirty="0" err="1"/>
              <a:t>hr</a:t>
            </a:r>
            <a:r>
              <a:rPr lang="en-US" dirty="0"/>
              <a:t> to HDF5 continuously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61E98C-D3CF-2342-983A-C693654879F0}"/>
              </a:ext>
            </a:extLst>
          </p:cNvPr>
          <p:cNvSpPr txBox="1"/>
          <p:nvPr/>
        </p:nvSpPr>
        <p:spPr>
          <a:xfrm>
            <a:off x="8603337" y="4977079"/>
            <a:ext cx="2472503" cy="132343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1 EPICS 7 </a:t>
            </a:r>
            <a:r>
              <a:rPr lang="en-US" sz="1600" dirty="0" err="1"/>
              <a:t>NTTable</a:t>
            </a:r>
            <a:r>
              <a:rPr lang="en-US" sz="1600" dirty="0"/>
              <a:t> PV of all Beam Synchronous BSA PVs in </a:t>
            </a:r>
            <a:r>
              <a:rPr lang="en-US" sz="1600" dirty="0" err="1"/>
              <a:t>beampath</a:t>
            </a:r>
            <a:r>
              <a:rPr lang="en-US" sz="1600" dirty="0"/>
              <a:t>, for every pulse &lt;= 1 kHz. Statistics for pulse rates &gt; 1 kHz.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FA4AE1-A88D-6345-B56A-810B83689E7C}"/>
              </a:ext>
            </a:extLst>
          </p:cNvPr>
          <p:cNvSpPr txBox="1"/>
          <p:nvPr/>
        </p:nvSpPr>
        <p:spPr>
          <a:xfrm>
            <a:off x="5690960" y="46321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A13912-F30F-3E4F-B8A5-76B17DA701A8}"/>
              </a:ext>
            </a:extLst>
          </p:cNvPr>
          <p:cNvSpPr txBox="1"/>
          <p:nvPr/>
        </p:nvSpPr>
        <p:spPr>
          <a:xfrm>
            <a:off x="3836149" y="3304950"/>
            <a:ext cx="55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PVA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86BCC43-4871-824C-8BF4-875AEF968965}"/>
              </a:ext>
            </a:extLst>
          </p:cNvPr>
          <p:cNvSpPr/>
          <p:nvPr/>
        </p:nvSpPr>
        <p:spPr>
          <a:xfrm>
            <a:off x="7134339" y="3707977"/>
            <a:ext cx="1474751" cy="762000"/>
          </a:xfrm>
          <a:prstGeom prst="roundRect">
            <a:avLst>
              <a:gd name="adj" fmla="val 2801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BSA Service PVA Writer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958F406-F9A6-1F42-AA33-706E7EAB3A22}"/>
              </a:ext>
            </a:extLst>
          </p:cNvPr>
          <p:cNvCxnSpPr>
            <a:cxnSpLocks/>
            <a:endCxn id="51" idx="2"/>
          </p:cNvCxnSpPr>
          <p:nvPr/>
        </p:nvCxnSpPr>
        <p:spPr>
          <a:xfrm flipH="1" flipV="1">
            <a:off x="6400742" y="4145765"/>
            <a:ext cx="2113936" cy="918010"/>
          </a:xfrm>
          <a:prstGeom prst="straightConnector1">
            <a:avLst/>
          </a:prstGeom>
          <a:ln w="31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3CB734C-84A6-AA4B-886A-5DB63D28D4E7}"/>
              </a:ext>
            </a:extLst>
          </p:cNvPr>
          <p:cNvSpPr txBox="1"/>
          <p:nvPr/>
        </p:nvSpPr>
        <p:spPr>
          <a:xfrm>
            <a:off x="6122845" y="3776433"/>
            <a:ext cx="55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PVA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2F580B5-DFB7-9949-9F15-801EE608FE08}"/>
              </a:ext>
            </a:extLst>
          </p:cNvPr>
          <p:cNvSpPr txBox="1"/>
          <p:nvPr/>
        </p:nvSpPr>
        <p:spPr>
          <a:xfrm>
            <a:off x="131236" y="3562820"/>
            <a:ext cx="2547566" cy="107721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BSA Service listens to ALL Beam Synchronous PVs (TSA -2), collates and publishes. </a:t>
            </a:r>
            <a:r>
              <a:rPr lang="en-US" sz="1600" dirty="0" err="1"/>
              <a:t>Impl</a:t>
            </a:r>
            <a:r>
              <a:rPr lang="en-US" sz="1600" dirty="0"/>
              <a:t> in p4p.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C7DDF75-FA07-DD43-888C-647F34921B57}"/>
              </a:ext>
            </a:extLst>
          </p:cNvPr>
          <p:cNvCxnSpPr>
            <a:cxnSpLocks/>
            <a:stCxn id="52" idx="3"/>
            <a:endCxn id="8" idx="1"/>
          </p:cNvCxnSpPr>
          <p:nvPr/>
        </p:nvCxnSpPr>
        <p:spPr>
          <a:xfrm>
            <a:off x="2678802" y="4101429"/>
            <a:ext cx="383742" cy="1134"/>
          </a:xfrm>
          <a:prstGeom prst="straightConnector1">
            <a:avLst/>
          </a:prstGeom>
          <a:ln w="31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77509FB-EA43-E244-9E19-D8B7F8B9504F}"/>
              </a:ext>
            </a:extLst>
          </p:cNvPr>
          <p:cNvCxnSpPr>
            <a:cxnSpLocks/>
            <a:stCxn id="37" idx="3"/>
            <a:endCxn id="7" idx="2"/>
          </p:cNvCxnSpPr>
          <p:nvPr/>
        </p:nvCxnSpPr>
        <p:spPr>
          <a:xfrm flipV="1">
            <a:off x="8609090" y="4065646"/>
            <a:ext cx="432170" cy="23331"/>
          </a:xfrm>
          <a:prstGeom prst="straightConnector1">
            <a:avLst/>
          </a:prstGeom>
          <a:ln w="50800">
            <a:solidFill>
              <a:schemeClr val="accent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ight Arrow 69">
            <a:extLst>
              <a:ext uri="{FF2B5EF4-FFF2-40B4-BE49-F238E27FC236}">
                <a16:creationId xmlns:a16="http://schemas.microsoft.com/office/drawing/2014/main" id="{9B74ADD2-4440-094C-AF07-33A21DDF4D25}"/>
              </a:ext>
            </a:extLst>
          </p:cNvPr>
          <p:cNvSpPr/>
          <p:nvPr/>
        </p:nvSpPr>
        <p:spPr>
          <a:xfrm rot="5400000" flipH="1">
            <a:off x="9607139" y="3169574"/>
            <a:ext cx="447348" cy="12792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F9941A4-C164-6041-ACA7-F95CA3756D07}"/>
              </a:ext>
            </a:extLst>
          </p:cNvPr>
          <p:cNvSpPr txBox="1"/>
          <p:nvPr/>
        </p:nvSpPr>
        <p:spPr>
          <a:xfrm>
            <a:off x="3383000" y="4523067"/>
            <a:ext cx="55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PVA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08D873A-5F4B-E341-B668-D1B45A690E20}"/>
              </a:ext>
            </a:extLst>
          </p:cNvPr>
          <p:cNvSpPr txBox="1"/>
          <p:nvPr/>
        </p:nvSpPr>
        <p:spPr>
          <a:xfrm>
            <a:off x="4277367" y="6521388"/>
            <a:ext cx="6978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https://www.slac.stanford.edu/grp/ad/docs/model/matlab/bsd.html</a:t>
            </a:r>
            <a:r>
              <a:rPr lang="en-US" sz="1400" dirty="0"/>
              <a:t>, M. </a:t>
            </a:r>
            <a:r>
              <a:rPr lang="en-US" sz="1400" dirty="0" err="1"/>
              <a:t>Davidsaver</a:t>
            </a:r>
            <a:r>
              <a:rPr lang="en-US" sz="1400" dirty="0"/>
              <a:t>, G. White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AA6385C-625F-0B49-A4D4-4B517789334C}"/>
              </a:ext>
            </a:extLst>
          </p:cNvPr>
          <p:cNvSpPr txBox="1"/>
          <p:nvPr/>
        </p:nvSpPr>
        <p:spPr>
          <a:xfrm>
            <a:off x="4531853" y="3415786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EPICS 7 p4p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8A3AFD6-D829-F04E-8967-1E73E33CB037}"/>
              </a:ext>
            </a:extLst>
          </p:cNvPr>
          <p:cNvSpPr txBox="1"/>
          <p:nvPr/>
        </p:nvSpPr>
        <p:spPr>
          <a:xfrm>
            <a:off x="7228749" y="3379318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EPICS 7 p4p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ABA6911-86B6-544B-8A1B-35DF588BBA93}"/>
              </a:ext>
            </a:extLst>
          </p:cNvPr>
          <p:cNvSpPr txBox="1"/>
          <p:nvPr/>
        </p:nvSpPr>
        <p:spPr>
          <a:xfrm>
            <a:off x="6875134" y="6115852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EPICS 3 IOCs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BD87D2B-0EE3-654C-8599-1CD6B559DA4C}"/>
              </a:ext>
            </a:extLst>
          </p:cNvPr>
          <p:cNvSpPr txBox="1"/>
          <p:nvPr/>
        </p:nvSpPr>
        <p:spPr>
          <a:xfrm>
            <a:off x="609600" y="6174037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EPICS 7 IOCs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BC79EC-F4CD-200B-4918-C93CDA8D2BFB}"/>
              </a:ext>
            </a:extLst>
          </p:cNvPr>
          <p:cNvSpPr txBox="1"/>
          <p:nvPr/>
        </p:nvSpPr>
        <p:spPr>
          <a:xfrm>
            <a:off x="184800" y="4870802"/>
            <a:ext cx="20569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~3000 PVs 1 kHz </a:t>
            </a:r>
            <a:br>
              <a:rPr lang="en-US" dirty="0"/>
            </a:br>
            <a:r>
              <a:rPr lang="en-US" dirty="0"/>
              <a:t>single pulse data</a:t>
            </a:r>
          </a:p>
          <a:p>
            <a:r>
              <a:rPr lang="en-US" dirty="0"/>
              <a:t>1 MHz aggregate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7F4DFF-875B-9B83-320C-16A684EE0F95}"/>
              </a:ext>
            </a:extLst>
          </p:cNvPr>
          <p:cNvSpPr txBox="1"/>
          <p:nvPr/>
        </p:nvSpPr>
        <p:spPr>
          <a:xfrm>
            <a:off x="6863672" y="4853999"/>
            <a:ext cx="15927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All ~3000 PVs 120 Hz </a:t>
            </a:r>
            <a:br>
              <a:rPr lang="en-US" dirty="0"/>
            </a:br>
            <a:r>
              <a:rPr lang="en-US" dirty="0"/>
              <a:t>single pulse data</a:t>
            </a:r>
          </a:p>
        </p:txBody>
      </p:sp>
    </p:spTree>
    <p:extLst>
      <p:ext uri="{BB962C8B-B14F-4D97-AF65-F5344CB8AC3E}">
        <p14:creationId xmlns:p14="http://schemas.microsoft.com/office/powerpoint/2010/main" val="628312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FD68E-544B-B543-B945-107527FE0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All past beam synchronous data, available to </a:t>
            </a:r>
            <a:r>
              <a:rPr lang="en-US" dirty="0" err="1"/>
              <a:t>Matlab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AEA175-833B-BC4A-B2BA-20EE41D7C8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32500" lnSpcReduction="20000"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1F6F8-0B9F-B244-A434-ED3BCBB438C0}"/>
              </a:ext>
            </a:extLst>
          </p:cNvPr>
          <p:cNvSpPr txBox="1"/>
          <p:nvPr/>
        </p:nvSpPr>
        <p:spPr>
          <a:xfrm>
            <a:off x="154488" y="1186879"/>
            <a:ext cx="12037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&gt;&gt; % Load data of all beam synchronous PVs, for hour following Oct 22 2018, 00:35.49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&gt;&gt;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load('~/Development/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bsd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/CU_HXR_20181022_003549.h5','-mat’);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&gt;&gt; % Make a single vector of real seconds POSIX time, and convert to local time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&gt;&gt;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=double(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secondsPastEpoch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)+double(nanoseconds)*1e-9;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&gt;&gt;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t=datetime(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,'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ConvertFrom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','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posixtime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','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TimeZone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','America/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Los_Angeles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’);</a:t>
            </a:r>
          </a:p>
          <a:p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&gt;&gt; % E.g. 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Plot every pulse at one BPM PV over the hour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&gt;&gt;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plot(t,BPMS_IN20_525_X); </a:t>
            </a:r>
          </a:p>
        </p:txBody>
      </p:sp>
      <p:pic>
        <p:nvPicPr>
          <p:cNvPr id="1026" name="Picture 2" descr="BPM data plot in matlab from HDF5">
            <a:extLst>
              <a:ext uri="{FF2B5EF4-FFF2-40B4-BE49-F238E27FC236}">
                <a16:creationId xmlns:a16="http://schemas.microsoft.com/office/drawing/2014/main" id="{4D9A401B-DA64-BD4A-934D-CE43F805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273" y="2951768"/>
            <a:ext cx="4133586" cy="366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7DC51B-7122-294B-A04D-8052775BE9DF}"/>
              </a:ext>
            </a:extLst>
          </p:cNvPr>
          <p:cNvSpPr txBox="1"/>
          <p:nvPr/>
        </p:nvSpPr>
        <p:spPr>
          <a:xfrm>
            <a:off x="425884" y="4446740"/>
            <a:ext cx="4709787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All the data of every beam synchronous device, at every pulse, continuously 24x7, for post-facto ML and other numerical analysis.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3A7D4E-FCE6-1B40-AD59-D52C7AC9993D}"/>
              </a:ext>
            </a:extLst>
          </p:cNvPr>
          <p:cNvSpPr txBox="1"/>
          <p:nvPr/>
        </p:nvSpPr>
        <p:spPr>
          <a:xfrm>
            <a:off x="129435" y="6488668"/>
            <a:ext cx="6978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https://www.slac.stanford.edu/grp/ad/docs/model/matlab/bsd.html</a:t>
            </a:r>
            <a:r>
              <a:rPr lang="en-US" sz="1400" dirty="0"/>
              <a:t>, </a:t>
            </a:r>
            <a:r>
              <a:rPr lang="en-US" sz="1400" i="1" dirty="0"/>
              <a:t>M. </a:t>
            </a:r>
            <a:r>
              <a:rPr lang="en-US" sz="1400" i="1" dirty="0" err="1"/>
              <a:t>Davidsaver</a:t>
            </a:r>
            <a:r>
              <a:rPr lang="en-US" sz="1400" i="1" dirty="0"/>
              <a:t>, G. White</a:t>
            </a:r>
          </a:p>
        </p:txBody>
      </p:sp>
    </p:spTree>
    <p:extLst>
      <p:ext uri="{BB962C8B-B14F-4D97-AF65-F5344CB8AC3E}">
        <p14:creationId xmlns:p14="http://schemas.microsoft.com/office/powerpoint/2010/main" val="2059111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2C3E9-CF4D-3942-8AD7-29D5CF61C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2961"/>
            <a:ext cx="10972800" cy="543036"/>
          </a:xfrm>
        </p:spPr>
        <p:txBody>
          <a:bodyPr>
            <a:noAutofit/>
          </a:bodyPr>
          <a:lstStyle/>
          <a:p>
            <a:r>
              <a:rPr lang="en-US" sz="3200" dirty="0"/>
              <a:t>Data will drive analytics. Both data generated and storage requirement are set to grow enormously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64D2651-5174-F649-8480-A9CB966FD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14009" y="-20390214"/>
            <a:ext cx="1813432" cy="21719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10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        </a:t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1 TB/s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Detector Output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250 GB/s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Processed Data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59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      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F1F855C2-6839-C64F-8DFC-25CD12657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5188" y="16475923"/>
            <a:ext cx="2671328" cy="165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0E9B8CB-F9F0-064D-AE4C-B53D9822A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87415"/>
              </p:ext>
            </p:extLst>
          </p:nvPr>
        </p:nvGraphicFramePr>
        <p:xfrm>
          <a:off x="193323" y="5148163"/>
          <a:ext cx="5629414" cy="772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29414">
                  <a:extLst>
                    <a:ext uri="{9D8B030D-6E8A-4147-A177-3AD203B41FA5}">
                      <a16:colId xmlns:a16="http://schemas.microsoft.com/office/drawing/2014/main" val="45970105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Optimistic: Assumes continuous 24/7 data recording and file format does include data summary tuple for characterizing data &gt;1 kHz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744088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Data roll-up DOES NOT Include LCLS-HE assumed coming after 2026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605447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Data roll-up DOES NOT include Camera image data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8473768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D92BF00-A63F-A942-AFD6-E3B55FE6C91F}"/>
              </a:ext>
            </a:extLst>
          </p:cNvPr>
          <p:cNvSpPr txBox="1"/>
          <p:nvPr/>
        </p:nvSpPr>
        <p:spPr>
          <a:xfrm>
            <a:off x="105464" y="1504208"/>
            <a:ext cx="2292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LCLS Accelerator Data</a:t>
            </a:r>
            <a:endParaRPr lang="en-US" u="sng" dirty="0">
              <a:solidFill>
                <a:srgbClr val="596DE2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07A516-22A9-5145-8B9D-E9277C7AE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220" y="1855597"/>
            <a:ext cx="5265174" cy="325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FC4FD9-4D0B-F14E-908D-12F0708431A2}"/>
              </a:ext>
            </a:extLst>
          </p:cNvPr>
          <p:cNvSpPr txBox="1"/>
          <p:nvPr/>
        </p:nvSpPr>
        <p:spPr>
          <a:xfrm>
            <a:off x="6118841" y="1532784"/>
            <a:ext cx="2289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LCLS Experiment Data</a:t>
            </a:r>
            <a:endParaRPr lang="en-US" u="sng" dirty="0">
              <a:solidFill>
                <a:srgbClr val="596DE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B2BD43-49B5-6645-9798-A5FFEA62DFA1}"/>
              </a:ext>
            </a:extLst>
          </p:cNvPr>
          <p:cNvSpPr txBox="1"/>
          <p:nvPr/>
        </p:nvSpPr>
        <p:spPr>
          <a:xfrm>
            <a:off x="10358452" y="4984556"/>
            <a:ext cx="1444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Jana Thayer, LCLS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795975-31DD-B040-8435-D41CFE308B95}"/>
              </a:ext>
            </a:extLst>
          </p:cNvPr>
          <p:cNvSpPr txBox="1"/>
          <p:nvPr/>
        </p:nvSpPr>
        <p:spPr>
          <a:xfrm>
            <a:off x="4749856" y="4897725"/>
            <a:ext cx="1128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G. White, AD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C77E2B-C760-F64E-B833-216996C5DE9C}"/>
              </a:ext>
            </a:extLst>
          </p:cNvPr>
          <p:cNvCxnSpPr>
            <a:cxnSpLocks/>
          </p:cNvCxnSpPr>
          <p:nvPr/>
        </p:nvCxnSpPr>
        <p:spPr>
          <a:xfrm>
            <a:off x="6062388" y="1810595"/>
            <a:ext cx="0" cy="4068164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ABD0FFE-3A32-6648-B08C-43C1A2EE21C0}"/>
              </a:ext>
            </a:extLst>
          </p:cNvPr>
          <p:cNvSpPr txBox="1"/>
          <p:nvPr/>
        </p:nvSpPr>
        <p:spPr>
          <a:xfrm>
            <a:off x="226154" y="6007384"/>
            <a:ext cx="1173969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Accelerator data storage size will be large for us, but small compared to LCLS experiment (300 TB &lt;&lt; 1000 PB)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8C05711-623D-A0F8-8D21-D269A15646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6391710"/>
              </p:ext>
            </p:extLst>
          </p:nvPr>
        </p:nvGraphicFramePr>
        <p:xfrm>
          <a:off x="609600" y="2017345"/>
          <a:ext cx="4889657" cy="2793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15122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28C5C-D6B5-9745-9286-908E113F3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79" y="262710"/>
            <a:ext cx="10972800" cy="543036"/>
          </a:xfrm>
        </p:spPr>
        <p:txBody>
          <a:bodyPr>
            <a:noAutofit/>
          </a:bodyPr>
          <a:lstStyle/>
          <a:p>
            <a:r>
              <a:rPr lang="en-US" sz="3200" dirty="0"/>
              <a:t>Machine Learning and Multi-particle simulation </a:t>
            </a:r>
            <a:br>
              <a:rPr lang="en-US" sz="3200" dirty="0"/>
            </a:br>
            <a:r>
              <a:rPr lang="en-US" sz="3200" dirty="0"/>
              <a:t>computing pipeline in development at SLAC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902F30-CDBD-0B46-9C40-8AC3366E43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3200" y="25520"/>
            <a:ext cx="6783917" cy="182139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Online modeling beyond Twiss and R-mat.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6762F9-5792-0E41-9F14-E4A5803CC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98" y="2033247"/>
            <a:ext cx="7656272" cy="40448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89A0F5-A16C-CA4F-BD72-9C3A60D69644}"/>
              </a:ext>
            </a:extLst>
          </p:cNvPr>
          <p:cNvSpPr txBox="1"/>
          <p:nvPr/>
        </p:nvSpPr>
        <p:spPr>
          <a:xfrm>
            <a:off x="8357445" y="6493926"/>
            <a:ext cx="3410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A. Edelen, C. Mayes, J. </a:t>
            </a:r>
            <a:r>
              <a:rPr lang="en-US" sz="1600" i="1" dirty="0" err="1"/>
              <a:t>Garrahan</a:t>
            </a:r>
            <a:r>
              <a:rPr lang="en-US" sz="1600" i="1" dirty="0"/>
              <a:t>, SLAC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339A28-BBC4-454F-B40F-7B6D16B21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433" y="1708942"/>
            <a:ext cx="3646433" cy="21058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CEB1A6-1122-A34E-812D-3551F34D94C4}"/>
              </a:ext>
            </a:extLst>
          </p:cNvPr>
          <p:cNvSpPr txBox="1"/>
          <p:nvPr/>
        </p:nvSpPr>
        <p:spPr>
          <a:xfrm>
            <a:off x="538160" y="1442049"/>
            <a:ext cx="6926317" cy="58477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/>
              <a:t>Figure: Computer architecture of ML and physics simulation for  modelling and tuning the online accelerator in real time.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3CCA35-82CF-434E-8D35-A8C9B384B719}"/>
              </a:ext>
            </a:extLst>
          </p:cNvPr>
          <p:cNvSpPr txBox="1"/>
          <p:nvPr/>
        </p:nvSpPr>
        <p:spPr>
          <a:xfrm>
            <a:off x="7908127" y="3983917"/>
            <a:ext cx="4140079" cy="107721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/>
              <a:t>Figure: Screenshot of dashboard of LCLS LUME start-to-end multiparticle simulation. </a:t>
            </a:r>
            <a:br>
              <a:rPr lang="en-US" sz="1600" i="1" dirty="0"/>
            </a:br>
            <a:r>
              <a:rPr lang="en-US" sz="1600" i="1" dirty="0"/>
              <a:t>FY23-34 productize for active tuning, identify loss sources, plan transport strategies.</a:t>
            </a:r>
          </a:p>
        </p:txBody>
      </p:sp>
    </p:spTree>
    <p:extLst>
      <p:ext uri="{BB962C8B-B14F-4D97-AF65-F5344CB8AC3E}">
        <p14:creationId xmlns:p14="http://schemas.microsoft.com/office/powerpoint/2010/main" val="2224752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621DB-5922-F143-A2AB-00C701FC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5" y="364645"/>
            <a:ext cx="11969846" cy="543036"/>
          </a:xfrm>
        </p:spPr>
        <p:txBody>
          <a:bodyPr>
            <a:noAutofit/>
          </a:bodyPr>
          <a:lstStyle/>
          <a:p>
            <a:r>
              <a:rPr lang="en-US" sz="3200" dirty="0"/>
              <a:t>Accelerator Computing Architecture Early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101DB6-FDF3-1B41-A38E-AE8915E02227}"/>
              </a:ext>
            </a:extLst>
          </p:cNvPr>
          <p:cNvSpPr txBox="1"/>
          <p:nvPr/>
        </p:nvSpPr>
        <p:spPr>
          <a:xfrm>
            <a:off x="8529614" y="1669277"/>
            <a:ext cx="2557560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Experiment Data Analysis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3FABE0-CCAE-B049-8B5F-CDE7BE6BDE88}"/>
              </a:ext>
            </a:extLst>
          </p:cNvPr>
          <p:cNvSpPr txBox="1"/>
          <p:nvPr/>
        </p:nvSpPr>
        <p:spPr>
          <a:xfrm>
            <a:off x="8068035" y="4774987"/>
            <a:ext cx="3564139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High Level Apps execution</a:t>
            </a:r>
          </a:p>
          <a:p>
            <a:r>
              <a:rPr lang="en-US" dirty="0"/>
              <a:t>Online modeling</a:t>
            </a:r>
          </a:p>
          <a:p>
            <a:r>
              <a:rPr lang="en-US" dirty="0"/>
              <a:t>Critical Data Services</a:t>
            </a:r>
          </a:p>
          <a:p>
            <a:r>
              <a:rPr lang="en-US" dirty="0"/>
              <a:t>Optimization, ML and slow feedback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71B6FF-5AA9-6F4C-90A3-B2F96C69362C}"/>
              </a:ext>
            </a:extLst>
          </p:cNvPr>
          <p:cNvSpPr txBox="1"/>
          <p:nvPr/>
        </p:nvSpPr>
        <p:spPr>
          <a:xfrm flipH="1">
            <a:off x="8524512" y="2180140"/>
            <a:ext cx="3251228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Multi-particle Tracking (s-2-e)</a:t>
            </a:r>
          </a:p>
          <a:p>
            <a:r>
              <a:rPr lang="en-US" dirty="0"/>
              <a:t>Machine Learning Training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233C00-E67C-054C-B47F-54F1EDBCEE53}"/>
              </a:ext>
            </a:extLst>
          </p:cNvPr>
          <p:cNvSpPr txBox="1"/>
          <p:nvPr/>
        </p:nvSpPr>
        <p:spPr>
          <a:xfrm flipH="1">
            <a:off x="8061876" y="3454482"/>
            <a:ext cx="1475631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Simulation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814F55-1966-A541-A415-43BECCF8E38D}"/>
              </a:ext>
            </a:extLst>
          </p:cNvPr>
          <p:cNvSpPr txBox="1"/>
          <p:nvPr/>
        </p:nvSpPr>
        <p:spPr>
          <a:xfrm>
            <a:off x="8529614" y="1394618"/>
            <a:ext cx="1579343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Big Data stores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25C0A7-F6BB-CB48-94B5-60F2FE020176}"/>
              </a:ext>
            </a:extLst>
          </p:cNvPr>
          <p:cNvSpPr txBox="1"/>
          <p:nvPr/>
        </p:nvSpPr>
        <p:spPr>
          <a:xfrm>
            <a:off x="8070557" y="3197381"/>
            <a:ext cx="286563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Non-critical Data Services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BF82D9-04FD-AB4D-996A-80A4F16ACB5D}"/>
              </a:ext>
            </a:extLst>
          </p:cNvPr>
          <p:cNvSpPr txBox="1"/>
          <p:nvPr/>
        </p:nvSpPr>
        <p:spPr>
          <a:xfrm>
            <a:off x="8072494" y="3707526"/>
            <a:ext cx="2324804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Software development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B609A1-976C-0143-B152-C672EA24194B}"/>
              </a:ext>
            </a:extLst>
          </p:cNvPr>
          <p:cNvSpPr txBox="1"/>
          <p:nvPr/>
        </p:nvSpPr>
        <p:spPr>
          <a:xfrm>
            <a:off x="8526624" y="1929904"/>
            <a:ext cx="2863604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Accelerator Physics Analysis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0333C51-86BD-4584-0DF7-79F5288D1520}"/>
              </a:ext>
            </a:extLst>
          </p:cNvPr>
          <p:cNvSpPr txBox="1"/>
          <p:nvPr/>
        </p:nvSpPr>
        <p:spPr>
          <a:xfrm>
            <a:off x="8068035" y="4507108"/>
            <a:ext cx="2225353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Control room displays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4FF36BE-78AE-4E50-A828-6C42565B1F2C}"/>
              </a:ext>
            </a:extLst>
          </p:cNvPr>
          <p:cNvSpPr txBox="1">
            <a:spLocks/>
          </p:cNvSpPr>
          <p:nvPr/>
        </p:nvSpPr>
        <p:spPr>
          <a:xfrm>
            <a:off x="415939" y="314534"/>
            <a:ext cx="10972800" cy="712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B311FEED-531E-312C-962C-EE8AD46B1A28}"/>
              </a:ext>
            </a:extLst>
          </p:cNvPr>
          <p:cNvGrpSpPr/>
          <p:nvPr/>
        </p:nvGrpSpPr>
        <p:grpSpPr>
          <a:xfrm>
            <a:off x="5073814" y="1477379"/>
            <a:ext cx="3262933" cy="1036699"/>
            <a:chOff x="5131491" y="1360579"/>
            <a:chExt cx="3262933" cy="103669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EA2040C-E28C-C24E-BB9D-6BA9A62C6BA6}"/>
                </a:ext>
              </a:extLst>
            </p:cNvPr>
            <p:cNvSpPr/>
            <p:nvPr/>
          </p:nvSpPr>
          <p:spPr>
            <a:xfrm>
              <a:off x="5131491" y="1629267"/>
              <a:ext cx="3262933" cy="17302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 Data Facility</a:t>
              </a:r>
            </a:p>
          </p:txBody>
        </p:sp>
        <p:sp>
          <p:nvSpPr>
            <p:cNvPr id="11" name="Can 10">
              <a:extLst>
                <a:ext uri="{FF2B5EF4-FFF2-40B4-BE49-F238E27FC236}">
                  <a16:creationId xmlns:a16="http://schemas.microsoft.com/office/drawing/2014/main" id="{A6A05673-A9C8-B84F-B4DE-10E31D89E2E9}"/>
                </a:ext>
              </a:extLst>
            </p:cNvPr>
            <p:cNvSpPr/>
            <p:nvPr/>
          </p:nvSpPr>
          <p:spPr>
            <a:xfrm>
              <a:off x="6626189" y="1853993"/>
              <a:ext cx="603599" cy="543037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SDF Disk</a:t>
              </a:r>
            </a:p>
          </p:txBody>
        </p:sp>
        <p:sp>
          <p:nvSpPr>
            <p:cNvPr id="15" name="Can 14">
              <a:extLst>
                <a:ext uri="{FF2B5EF4-FFF2-40B4-BE49-F238E27FC236}">
                  <a16:creationId xmlns:a16="http://schemas.microsoft.com/office/drawing/2014/main" id="{8748CAC7-D921-774E-9763-A62362387F61}"/>
                </a:ext>
              </a:extLst>
            </p:cNvPr>
            <p:cNvSpPr/>
            <p:nvPr/>
          </p:nvSpPr>
          <p:spPr>
            <a:xfrm>
              <a:off x="7444045" y="1850626"/>
              <a:ext cx="603599" cy="543037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SDF Disk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924F949-9B5D-4A4F-BA77-77294FF9E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5748" y="1863878"/>
              <a:ext cx="556591" cy="533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7EE523-89FC-7741-922E-37F0A81FD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76612" y="1854949"/>
              <a:ext cx="556591" cy="5334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F54A7C2-1659-35CD-3A89-D42D68104B33}"/>
                </a:ext>
              </a:extLst>
            </p:cNvPr>
            <p:cNvSpPr txBox="1"/>
            <p:nvPr/>
          </p:nvSpPr>
          <p:spPr>
            <a:xfrm>
              <a:off x="5367660" y="1360579"/>
              <a:ext cx="26971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/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C8482EAC-5BDE-243A-18D8-9F9F0CCB7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9281" y="6254413"/>
            <a:ext cx="1640753" cy="538925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77C7244-1792-723B-59AF-CAA155C60577}"/>
              </a:ext>
            </a:extLst>
          </p:cNvPr>
          <p:cNvCxnSpPr>
            <a:cxnSpLocks/>
          </p:cNvCxnSpPr>
          <p:nvPr/>
        </p:nvCxnSpPr>
        <p:spPr>
          <a:xfrm flipV="1">
            <a:off x="14104" y="5027700"/>
            <a:ext cx="0" cy="489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0232C1A-7003-20AC-0AB6-D8B073A10A37}"/>
              </a:ext>
            </a:extLst>
          </p:cNvPr>
          <p:cNvSpPr txBox="1"/>
          <p:nvPr/>
        </p:nvSpPr>
        <p:spPr>
          <a:xfrm>
            <a:off x="1888829" y="6409608"/>
            <a:ext cx="1660674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Accelerator devices</a:t>
            </a:r>
          </a:p>
        </p:txBody>
      </p:sp>
      <p:pic>
        <p:nvPicPr>
          <p:cNvPr id="53" name="Content Placeholder 11" descr="A group of people in a room with computers&#10;&#10;Description automatically generated with low confidence">
            <a:extLst>
              <a:ext uri="{FF2B5EF4-FFF2-40B4-BE49-F238E27FC236}">
                <a16:creationId xmlns:a16="http://schemas.microsoft.com/office/drawing/2014/main" id="{140CB33A-6CC5-AB00-B744-11641707B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280" y="3982112"/>
            <a:ext cx="1947109" cy="546489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088CB275-00DB-D6A3-E80F-160665F1516D}"/>
              </a:ext>
            </a:extLst>
          </p:cNvPr>
          <p:cNvGrpSpPr/>
          <p:nvPr/>
        </p:nvGrpSpPr>
        <p:grpSpPr>
          <a:xfrm>
            <a:off x="1604511" y="2601205"/>
            <a:ext cx="5698097" cy="3589340"/>
            <a:chOff x="1593983" y="2541953"/>
            <a:chExt cx="5698097" cy="358934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E651437-4293-174B-90BA-22C4CE251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417" y="2541953"/>
              <a:ext cx="5444663" cy="3589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2082BA3-DD7E-4CF5-E56B-2E9F3320CE99}"/>
                </a:ext>
              </a:extLst>
            </p:cNvPr>
            <p:cNvSpPr/>
            <p:nvPr/>
          </p:nvSpPr>
          <p:spPr>
            <a:xfrm>
              <a:off x="1593983" y="2591466"/>
              <a:ext cx="2065840" cy="451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C7B539-B574-3DDD-EB9B-6E823E189AAC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4575236" y="1832582"/>
            <a:ext cx="498578" cy="83400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2" descr="Fig. 2">
            <a:extLst>
              <a:ext uri="{FF2B5EF4-FFF2-40B4-BE49-F238E27FC236}">
                <a16:creationId xmlns:a16="http://schemas.microsoft.com/office/drawing/2014/main" id="{E7C267D7-6142-D58C-BE18-DB6B0FFB57E8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3" t="39706" r="19992" b="-1473"/>
          <a:stretch/>
        </p:blipFill>
        <p:spPr bwMode="auto">
          <a:xfrm>
            <a:off x="1452538" y="5932533"/>
            <a:ext cx="1657374" cy="54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920E3C5-406A-B74E-BAAE-2D48F77D78E4}"/>
              </a:ext>
            </a:extLst>
          </p:cNvPr>
          <p:cNvSpPr txBox="1"/>
          <p:nvPr/>
        </p:nvSpPr>
        <p:spPr>
          <a:xfrm>
            <a:off x="321692" y="5352534"/>
            <a:ext cx="3393658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EPICS Input Output Controllers (IOCs) - 100s</a:t>
            </a:r>
          </a:p>
        </p:txBody>
      </p:sp>
      <p:pic>
        <p:nvPicPr>
          <p:cNvPr id="1030" name="Picture 2" descr="A Code of conduct for Cloud services">
            <a:extLst>
              <a:ext uri="{FF2B5EF4-FFF2-40B4-BE49-F238E27FC236}">
                <a16:creationId xmlns:a16="http://schemas.microsoft.com/office/drawing/2014/main" id="{6CE04849-F0EC-0463-97D2-888EB4261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37" y="1194781"/>
            <a:ext cx="765047" cy="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0AD97BC3-1CA3-C9D0-7905-DA76740923E3}"/>
              </a:ext>
            </a:extLst>
          </p:cNvPr>
          <p:cNvSpPr/>
          <p:nvPr/>
        </p:nvSpPr>
        <p:spPr>
          <a:xfrm>
            <a:off x="985911" y="3136737"/>
            <a:ext cx="2924443" cy="1153274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algn="ctr"/>
            <a:r>
              <a:rPr lang="en-US" sz="1200" i="1" dirty="0">
                <a:solidFill>
                  <a:schemeClr val="tx1"/>
                </a:solidFill>
              </a:rPr>
              <a:t>Experiment Network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62ADC14-2ED3-EB9F-449E-1B0B2E034AB0}"/>
              </a:ext>
            </a:extLst>
          </p:cNvPr>
          <p:cNvSpPr/>
          <p:nvPr/>
        </p:nvSpPr>
        <p:spPr>
          <a:xfrm>
            <a:off x="4996852" y="1554976"/>
            <a:ext cx="3481621" cy="1154867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algn="ctr"/>
            <a:r>
              <a:rPr lang="en-US" sz="1200" i="1" dirty="0">
                <a:solidFill>
                  <a:schemeClr val="tx1"/>
                </a:solidFill>
              </a:rPr>
              <a:t>High Performance Computing Network</a:t>
            </a:r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6D2FBA35-FBB4-6B99-91D1-2DF17815FF03}"/>
              </a:ext>
            </a:extLst>
          </p:cNvPr>
          <p:cNvSpPr/>
          <p:nvPr/>
        </p:nvSpPr>
        <p:spPr>
          <a:xfrm>
            <a:off x="4576674" y="4550252"/>
            <a:ext cx="3242447" cy="1388731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algn="ctr"/>
            <a:r>
              <a:rPr lang="en-US" sz="1200" i="1" dirty="0">
                <a:solidFill>
                  <a:schemeClr val="tx1"/>
                </a:solidFill>
              </a:rPr>
              <a:t>Production Services and Control Room Network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291DEAB-C937-3E5A-CF8F-02E5A8927E62}"/>
              </a:ext>
            </a:extLst>
          </p:cNvPr>
          <p:cNvSpPr/>
          <p:nvPr/>
        </p:nvSpPr>
        <p:spPr>
          <a:xfrm>
            <a:off x="52764" y="4550253"/>
            <a:ext cx="4062334" cy="2293052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algn="ctr"/>
            <a:r>
              <a:rPr lang="en-US" sz="1200" i="1" dirty="0">
                <a:solidFill>
                  <a:schemeClr val="tx1"/>
                </a:solidFill>
              </a:rPr>
              <a:t>Controls Network</a:t>
            </a:r>
          </a:p>
        </p:txBody>
      </p:sp>
      <p:sp>
        <p:nvSpPr>
          <p:cNvPr id="1036" name="Rectangle 1035">
            <a:extLst>
              <a:ext uri="{FF2B5EF4-FFF2-40B4-BE49-F238E27FC236}">
                <a16:creationId xmlns:a16="http://schemas.microsoft.com/office/drawing/2014/main" id="{2413FB58-BCB5-A41D-5854-5EEA72A4F62D}"/>
              </a:ext>
            </a:extLst>
          </p:cNvPr>
          <p:cNvSpPr/>
          <p:nvPr/>
        </p:nvSpPr>
        <p:spPr>
          <a:xfrm>
            <a:off x="4740649" y="2884898"/>
            <a:ext cx="3242447" cy="147614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algn="ctr"/>
            <a:r>
              <a:rPr lang="en-US" sz="1200" i="1" dirty="0">
                <a:solidFill>
                  <a:schemeClr val="tx1"/>
                </a:solidFill>
              </a:rPr>
              <a:t>Data Systems Analysis Network</a:t>
            </a:r>
          </a:p>
        </p:txBody>
      </p:sp>
      <p:pic>
        <p:nvPicPr>
          <p:cNvPr id="1045" name="Graphic 1044" descr="Server outline">
            <a:extLst>
              <a:ext uri="{FF2B5EF4-FFF2-40B4-BE49-F238E27FC236}">
                <a16:creationId xmlns:a16="http://schemas.microsoft.com/office/drawing/2014/main" id="{2C2DB432-A838-295A-C442-8EF384261A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39778" y="1746067"/>
            <a:ext cx="880975" cy="880975"/>
          </a:xfrm>
          <a:prstGeom prst="rect">
            <a:avLst/>
          </a:prstGeom>
        </p:spPr>
      </p:pic>
      <p:pic>
        <p:nvPicPr>
          <p:cNvPr id="1049" name="Graphic 1048" descr="Work from home Wi-Fi outline">
            <a:extLst>
              <a:ext uri="{FF2B5EF4-FFF2-40B4-BE49-F238E27FC236}">
                <a16:creationId xmlns:a16="http://schemas.microsoft.com/office/drawing/2014/main" id="{2185D7B9-1DBD-7317-13D2-1C311BB08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43820" y="1098701"/>
            <a:ext cx="623414" cy="623414"/>
          </a:xfrm>
          <a:prstGeom prst="rect">
            <a:avLst/>
          </a:prstGeom>
        </p:spPr>
      </p:pic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ACE8596C-E87C-3114-8422-A00E7D9F4450}"/>
              </a:ext>
            </a:extLst>
          </p:cNvPr>
          <p:cNvGrpSpPr/>
          <p:nvPr/>
        </p:nvGrpSpPr>
        <p:grpSpPr>
          <a:xfrm>
            <a:off x="197278" y="2035778"/>
            <a:ext cx="3262933" cy="800493"/>
            <a:chOff x="5231675" y="1628432"/>
            <a:chExt cx="3262933" cy="800493"/>
          </a:xfrm>
        </p:grpSpPr>
        <p:sp>
          <p:nvSpPr>
            <p:cNvPr id="1051" name="Rounded Rectangle 1050">
              <a:extLst>
                <a:ext uri="{FF2B5EF4-FFF2-40B4-BE49-F238E27FC236}">
                  <a16:creationId xmlns:a16="http://schemas.microsoft.com/office/drawing/2014/main" id="{8DA24E96-6134-7D7C-1DAE-D73AB0E3FEBF}"/>
                </a:ext>
              </a:extLst>
            </p:cNvPr>
            <p:cNvSpPr/>
            <p:nvPr/>
          </p:nvSpPr>
          <p:spPr>
            <a:xfrm>
              <a:off x="5231675" y="1628432"/>
              <a:ext cx="3262933" cy="17302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SLAC Network</a:t>
              </a:r>
            </a:p>
          </p:txBody>
        </p:sp>
        <p:sp>
          <p:nvSpPr>
            <p:cNvPr id="1052" name="Can 1051">
              <a:extLst>
                <a:ext uri="{FF2B5EF4-FFF2-40B4-BE49-F238E27FC236}">
                  <a16:creationId xmlns:a16="http://schemas.microsoft.com/office/drawing/2014/main" id="{00EEE0F8-0908-57F0-D7D2-2C85C8907AB1}"/>
                </a:ext>
              </a:extLst>
            </p:cNvPr>
            <p:cNvSpPr/>
            <p:nvPr/>
          </p:nvSpPr>
          <p:spPr>
            <a:xfrm>
              <a:off x="6834039" y="1874313"/>
              <a:ext cx="806440" cy="543037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Documents, Engineering Drawings</a:t>
              </a:r>
            </a:p>
          </p:txBody>
        </p:sp>
        <p:sp>
          <p:nvSpPr>
            <p:cNvPr id="1053" name="Can 1052">
              <a:extLst>
                <a:ext uri="{FF2B5EF4-FFF2-40B4-BE49-F238E27FC236}">
                  <a16:creationId xmlns:a16="http://schemas.microsoft.com/office/drawing/2014/main" id="{3C11E9F4-4B0F-636C-33BF-013B450814E2}"/>
                </a:ext>
              </a:extLst>
            </p:cNvPr>
            <p:cNvSpPr/>
            <p:nvPr/>
          </p:nvSpPr>
          <p:spPr>
            <a:xfrm>
              <a:off x="7672211" y="1885888"/>
              <a:ext cx="694483" cy="543037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Oracle, People-soft </a:t>
              </a:r>
              <a:r>
                <a:rPr lang="en-US" sz="900" dirty="0" err="1">
                  <a:solidFill>
                    <a:schemeClr val="tx1"/>
                  </a:solidFill>
                </a:rPr>
                <a:t>etc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pic>
          <p:nvPicPr>
            <p:cNvPr id="1055" name="Picture 1054">
              <a:extLst>
                <a:ext uri="{FF2B5EF4-FFF2-40B4-BE49-F238E27FC236}">
                  <a16:creationId xmlns:a16="http://schemas.microsoft.com/office/drawing/2014/main" id="{F5A97A4E-4ECF-9895-1040-A07D15769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11854" y="1879012"/>
              <a:ext cx="556591" cy="533400"/>
            </a:xfrm>
            <a:prstGeom prst="rect">
              <a:avLst/>
            </a:prstGeom>
          </p:spPr>
        </p:pic>
      </p:grpSp>
      <p:sp>
        <p:nvSpPr>
          <p:cNvPr id="1057" name="Rectangle 1056">
            <a:extLst>
              <a:ext uri="{FF2B5EF4-FFF2-40B4-BE49-F238E27FC236}">
                <a16:creationId xmlns:a16="http://schemas.microsoft.com/office/drawing/2014/main" id="{CE14F78E-E9CD-2B7A-986C-C0725BBE314B}"/>
              </a:ext>
            </a:extLst>
          </p:cNvPr>
          <p:cNvSpPr/>
          <p:nvPr/>
        </p:nvSpPr>
        <p:spPr>
          <a:xfrm>
            <a:off x="67881" y="1836166"/>
            <a:ext cx="3481621" cy="1154867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algn="ctr"/>
            <a:r>
              <a:rPr lang="en-US" sz="1200" i="1" dirty="0">
                <a:solidFill>
                  <a:schemeClr val="tx1"/>
                </a:solidFill>
              </a:rPr>
              <a:t>Office Network</a:t>
            </a:r>
          </a:p>
        </p:txBody>
      </p:sp>
      <p:pic>
        <p:nvPicPr>
          <p:cNvPr id="1058" name="Graphic 1057" descr="Work from home desk with solid fill">
            <a:extLst>
              <a:ext uri="{FF2B5EF4-FFF2-40B4-BE49-F238E27FC236}">
                <a16:creationId xmlns:a16="http://schemas.microsoft.com/office/drawing/2014/main" id="{B636D272-EB97-5862-DD14-79F2BC8006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868" y="2144565"/>
            <a:ext cx="785812" cy="785812"/>
          </a:xfrm>
          <a:prstGeom prst="rect">
            <a:avLst/>
          </a:prstGeom>
        </p:spPr>
      </p:pic>
      <p:pic>
        <p:nvPicPr>
          <p:cNvPr id="1047" name="Graphic 1046" descr="Work from home desk with solid fill">
            <a:extLst>
              <a:ext uri="{FF2B5EF4-FFF2-40B4-BE49-F238E27FC236}">
                <a16:creationId xmlns:a16="http://schemas.microsoft.com/office/drawing/2014/main" id="{FE018591-E0C4-2275-FE0E-B86D675446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6173" y="2247378"/>
            <a:ext cx="718910" cy="718910"/>
          </a:xfrm>
          <a:prstGeom prst="rect">
            <a:avLst/>
          </a:prstGeom>
        </p:spPr>
      </p:pic>
      <p:cxnSp>
        <p:nvCxnSpPr>
          <p:cNvPr id="1063" name="Straight Connector 1062">
            <a:extLst>
              <a:ext uri="{FF2B5EF4-FFF2-40B4-BE49-F238E27FC236}">
                <a16:creationId xmlns:a16="http://schemas.microsoft.com/office/drawing/2014/main" id="{8FF60843-1AD2-4FF3-4462-DE5BC967ECBC}"/>
              </a:ext>
            </a:extLst>
          </p:cNvPr>
          <p:cNvCxnSpPr>
            <a:cxnSpLocks/>
            <a:stCxn id="1051" idx="3"/>
          </p:cNvCxnSpPr>
          <p:nvPr/>
        </p:nvCxnSpPr>
        <p:spPr>
          <a:xfrm>
            <a:off x="3460211" y="2122293"/>
            <a:ext cx="556588" cy="665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6" name="Straight Connector 1065">
            <a:extLst>
              <a:ext uri="{FF2B5EF4-FFF2-40B4-BE49-F238E27FC236}">
                <a16:creationId xmlns:a16="http://schemas.microsoft.com/office/drawing/2014/main" id="{91657225-7B53-A7A4-BAA7-E2FBB1E2F420}"/>
              </a:ext>
            </a:extLst>
          </p:cNvPr>
          <p:cNvCxnSpPr>
            <a:cxnSpLocks/>
          </p:cNvCxnSpPr>
          <p:nvPr/>
        </p:nvCxnSpPr>
        <p:spPr>
          <a:xfrm flipV="1">
            <a:off x="3770253" y="3875769"/>
            <a:ext cx="467623" cy="194573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0" name="Straight Connector 1069">
            <a:extLst>
              <a:ext uri="{FF2B5EF4-FFF2-40B4-BE49-F238E27FC236}">
                <a16:creationId xmlns:a16="http://schemas.microsoft.com/office/drawing/2014/main" id="{0283B9C9-5BDC-ECCD-B785-31F3813B2864}"/>
              </a:ext>
            </a:extLst>
          </p:cNvPr>
          <p:cNvCxnSpPr>
            <a:cxnSpLocks/>
          </p:cNvCxnSpPr>
          <p:nvPr/>
        </p:nvCxnSpPr>
        <p:spPr>
          <a:xfrm>
            <a:off x="4191248" y="2502792"/>
            <a:ext cx="25418" cy="24181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5" name="Straight Connector 1074">
            <a:extLst>
              <a:ext uri="{FF2B5EF4-FFF2-40B4-BE49-F238E27FC236}">
                <a16:creationId xmlns:a16="http://schemas.microsoft.com/office/drawing/2014/main" id="{0F22437F-9792-FA8F-9623-7876379F76CA}"/>
              </a:ext>
            </a:extLst>
          </p:cNvPr>
          <p:cNvCxnSpPr>
            <a:cxnSpLocks/>
          </p:cNvCxnSpPr>
          <p:nvPr/>
        </p:nvCxnSpPr>
        <p:spPr>
          <a:xfrm>
            <a:off x="3836927" y="1682571"/>
            <a:ext cx="132232" cy="19916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9" name="Straight Connector 1078">
            <a:extLst>
              <a:ext uri="{FF2B5EF4-FFF2-40B4-BE49-F238E27FC236}">
                <a16:creationId xmlns:a16="http://schemas.microsoft.com/office/drawing/2014/main" id="{7FDBBAE0-4593-90B2-A7CD-3B72643CF403}"/>
              </a:ext>
            </a:extLst>
          </p:cNvPr>
          <p:cNvCxnSpPr>
            <a:cxnSpLocks/>
          </p:cNvCxnSpPr>
          <p:nvPr/>
        </p:nvCxnSpPr>
        <p:spPr>
          <a:xfrm flipH="1" flipV="1">
            <a:off x="4384263" y="3910826"/>
            <a:ext cx="395747" cy="130616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2" name="Straight Connector 1081">
            <a:extLst>
              <a:ext uri="{FF2B5EF4-FFF2-40B4-BE49-F238E27FC236}">
                <a16:creationId xmlns:a16="http://schemas.microsoft.com/office/drawing/2014/main" id="{6067D518-235F-62E5-D059-A2BCE3C28271}"/>
              </a:ext>
            </a:extLst>
          </p:cNvPr>
          <p:cNvCxnSpPr>
            <a:cxnSpLocks/>
            <a:stCxn id="1036" idx="1"/>
          </p:cNvCxnSpPr>
          <p:nvPr/>
        </p:nvCxnSpPr>
        <p:spPr>
          <a:xfrm flipH="1" flipV="1">
            <a:off x="4590842" y="3618668"/>
            <a:ext cx="149807" cy="43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5" name="Straight Connector 1084">
            <a:extLst>
              <a:ext uri="{FF2B5EF4-FFF2-40B4-BE49-F238E27FC236}">
                <a16:creationId xmlns:a16="http://schemas.microsoft.com/office/drawing/2014/main" id="{20A4101C-E172-63F5-095D-F580BA8746EE}"/>
              </a:ext>
            </a:extLst>
          </p:cNvPr>
          <p:cNvCxnSpPr>
            <a:cxnSpLocks/>
          </p:cNvCxnSpPr>
          <p:nvPr/>
        </p:nvCxnSpPr>
        <p:spPr>
          <a:xfrm>
            <a:off x="2985055" y="3644619"/>
            <a:ext cx="98360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9" name="Straight Connector 1088">
            <a:extLst>
              <a:ext uri="{FF2B5EF4-FFF2-40B4-BE49-F238E27FC236}">
                <a16:creationId xmlns:a16="http://schemas.microsoft.com/office/drawing/2014/main" id="{35DFC6D3-4A6A-E322-7796-D6F25F981EF6}"/>
              </a:ext>
            </a:extLst>
          </p:cNvPr>
          <p:cNvCxnSpPr>
            <a:cxnSpLocks/>
          </p:cNvCxnSpPr>
          <p:nvPr/>
        </p:nvCxnSpPr>
        <p:spPr>
          <a:xfrm flipV="1">
            <a:off x="3738505" y="3871435"/>
            <a:ext cx="485631" cy="115626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2" name="Straight Connector 1091">
            <a:extLst>
              <a:ext uri="{FF2B5EF4-FFF2-40B4-BE49-F238E27FC236}">
                <a16:creationId xmlns:a16="http://schemas.microsoft.com/office/drawing/2014/main" id="{83BB93BA-7973-7177-CA79-667BC1F2D686}"/>
              </a:ext>
            </a:extLst>
          </p:cNvPr>
          <p:cNvCxnSpPr>
            <a:cxnSpLocks/>
          </p:cNvCxnSpPr>
          <p:nvPr/>
        </p:nvCxnSpPr>
        <p:spPr>
          <a:xfrm flipV="1">
            <a:off x="3738505" y="3814332"/>
            <a:ext cx="321656" cy="29594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06387C2-C454-0719-3E1E-719B5A09F3E9}"/>
              </a:ext>
            </a:extLst>
          </p:cNvPr>
          <p:cNvSpPr/>
          <p:nvPr/>
        </p:nvSpPr>
        <p:spPr>
          <a:xfrm>
            <a:off x="4780010" y="1394618"/>
            <a:ext cx="6722726" cy="1431853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EAD4F8-BB6B-F28E-1966-5C3F5D02EE15}"/>
              </a:ext>
            </a:extLst>
          </p:cNvPr>
          <p:cNvSpPr txBox="1"/>
          <p:nvPr/>
        </p:nvSpPr>
        <p:spPr>
          <a:xfrm>
            <a:off x="4675382" y="6148350"/>
            <a:ext cx="73973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At SLAC, legacy AFS computing system (Accelerator Data Systems) being phased out, and being replaced by Stanford SLAC Science Data Facility (S3DF). </a:t>
            </a:r>
          </a:p>
        </p:txBody>
      </p:sp>
    </p:spTree>
    <p:extLst>
      <p:ext uri="{BB962C8B-B14F-4D97-AF65-F5344CB8AC3E}">
        <p14:creationId xmlns:p14="http://schemas.microsoft.com/office/powerpoint/2010/main" val="1028050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101DB6-FDF3-1B41-A38E-AE8915E02227}"/>
              </a:ext>
            </a:extLst>
          </p:cNvPr>
          <p:cNvSpPr txBox="1"/>
          <p:nvPr/>
        </p:nvSpPr>
        <p:spPr>
          <a:xfrm>
            <a:off x="8529614" y="1669277"/>
            <a:ext cx="2557560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Experiment Data Analysis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3FABE0-CCAE-B049-8B5F-CDE7BE6BDE88}"/>
              </a:ext>
            </a:extLst>
          </p:cNvPr>
          <p:cNvSpPr txBox="1"/>
          <p:nvPr/>
        </p:nvSpPr>
        <p:spPr>
          <a:xfrm>
            <a:off x="8068035" y="4774987"/>
            <a:ext cx="3564139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High Level Apps execution</a:t>
            </a:r>
          </a:p>
          <a:p>
            <a:r>
              <a:rPr lang="en-US" dirty="0"/>
              <a:t>Online modeling</a:t>
            </a:r>
          </a:p>
          <a:p>
            <a:r>
              <a:rPr lang="en-US" dirty="0"/>
              <a:t>Critical Data Services</a:t>
            </a:r>
          </a:p>
          <a:p>
            <a:r>
              <a:rPr lang="en-US" dirty="0"/>
              <a:t>Optimization, ML and slow feedback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71B6FF-5AA9-6F4C-90A3-B2F96C69362C}"/>
              </a:ext>
            </a:extLst>
          </p:cNvPr>
          <p:cNvSpPr txBox="1"/>
          <p:nvPr/>
        </p:nvSpPr>
        <p:spPr>
          <a:xfrm flipH="1">
            <a:off x="8524512" y="2180140"/>
            <a:ext cx="3251228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Multi-particle Tracking (s-2-e)</a:t>
            </a:r>
          </a:p>
          <a:p>
            <a:r>
              <a:rPr lang="en-US" dirty="0"/>
              <a:t>Machine Learning Training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233C00-E67C-054C-B47F-54F1EDBCEE53}"/>
              </a:ext>
            </a:extLst>
          </p:cNvPr>
          <p:cNvSpPr txBox="1"/>
          <p:nvPr/>
        </p:nvSpPr>
        <p:spPr>
          <a:xfrm flipH="1">
            <a:off x="8519079" y="2997279"/>
            <a:ext cx="1475631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Simulation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814F55-1966-A541-A415-43BECCF8E38D}"/>
              </a:ext>
            </a:extLst>
          </p:cNvPr>
          <p:cNvSpPr txBox="1"/>
          <p:nvPr/>
        </p:nvSpPr>
        <p:spPr>
          <a:xfrm>
            <a:off x="8529614" y="1394618"/>
            <a:ext cx="1579343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Big Data stores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25C0A7-F6BB-CB48-94B5-60F2FE020176}"/>
              </a:ext>
            </a:extLst>
          </p:cNvPr>
          <p:cNvSpPr txBox="1"/>
          <p:nvPr/>
        </p:nvSpPr>
        <p:spPr>
          <a:xfrm>
            <a:off x="8527760" y="2740178"/>
            <a:ext cx="286563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Non-critical Data Services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BF82D9-04FD-AB4D-996A-80A4F16ACB5D}"/>
              </a:ext>
            </a:extLst>
          </p:cNvPr>
          <p:cNvSpPr txBox="1"/>
          <p:nvPr/>
        </p:nvSpPr>
        <p:spPr>
          <a:xfrm>
            <a:off x="8529697" y="3250323"/>
            <a:ext cx="2324804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Software development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B609A1-976C-0143-B152-C672EA24194B}"/>
              </a:ext>
            </a:extLst>
          </p:cNvPr>
          <p:cNvSpPr txBox="1"/>
          <p:nvPr/>
        </p:nvSpPr>
        <p:spPr>
          <a:xfrm>
            <a:off x="8526624" y="1929904"/>
            <a:ext cx="2863604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Accelerator Physics Analysis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0333C51-86BD-4584-0DF7-79F5288D1520}"/>
              </a:ext>
            </a:extLst>
          </p:cNvPr>
          <p:cNvSpPr txBox="1"/>
          <p:nvPr/>
        </p:nvSpPr>
        <p:spPr>
          <a:xfrm>
            <a:off x="8068035" y="4507108"/>
            <a:ext cx="2225353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Control room displays</a:t>
            </a:r>
          </a:p>
        </p:txBody>
      </p: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B311FEED-531E-312C-962C-EE8AD46B1A28}"/>
              </a:ext>
            </a:extLst>
          </p:cNvPr>
          <p:cNvGrpSpPr/>
          <p:nvPr/>
        </p:nvGrpSpPr>
        <p:grpSpPr>
          <a:xfrm>
            <a:off x="5073814" y="1477379"/>
            <a:ext cx="3262933" cy="1036699"/>
            <a:chOff x="5131491" y="1360579"/>
            <a:chExt cx="3262933" cy="103669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EA2040C-E28C-C24E-BB9D-6BA9A62C6BA6}"/>
                </a:ext>
              </a:extLst>
            </p:cNvPr>
            <p:cNvSpPr/>
            <p:nvPr/>
          </p:nvSpPr>
          <p:spPr>
            <a:xfrm>
              <a:off x="5131491" y="1629267"/>
              <a:ext cx="3262933" cy="17302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 Data Facility</a:t>
              </a:r>
            </a:p>
          </p:txBody>
        </p:sp>
        <p:sp>
          <p:nvSpPr>
            <p:cNvPr id="11" name="Can 10">
              <a:extLst>
                <a:ext uri="{FF2B5EF4-FFF2-40B4-BE49-F238E27FC236}">
                  <a16:creationId xmlns:a16="http://schemas.microsoft.com/office/drawing/2014/main" id="{A6A05673-A9C8-B84F-B4DE-10E31D89E2E9}"/>
                </a:ext>
              </a:extLst>
            </p:cNvPr>
            <p:cNvSpPr/>
            <p:nvPr/>
          </p:nvSpPr>
          <p:spPr>
            <a:xfrm>
              <a:off x="6626189" y="1853993"/>
              <a:ext cx="603599" cy="543037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SDF Disk</a:t>
              </a:r>
            </a:p>
          </p:txBody>
        </p:sp>
        <p:sp>
          <p:nvSpPr>
            <p:cNvPr id="15" name="Can 14">
              <a:extLst>
                <a:ext uri="{FF2B5EF4-FFF2-40B4-BE49-F238E27FC236}">
                  <a16:creationId xmlns:a16="http://schemas.microsoft.com/office/drawing/2014/main" id="{8748CAC7-D921-774E-9763-A62362387F61}"/>
                </a:ext>
              </a:extLst>
            </p:cNvPr>
            <p:cNvSpPr/>
            <p:nvPr/>
          </p:nvSpPr>
          <p:spPr>
            <a:xfrm>
              <a:off x="7444045" y="1850626"/>
              <a:ext cx="603599" cy="543037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SDF Disk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924F949-9B5D-4A4F-BA77-77294FF9E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5748" y="1863878"/>
              <a:ext cx="556591" cy="533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7EE523-89FC-7741-922E-37F0A81FD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76612" y="1854949"/>
              <a:ext cx="556591" cy="5334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F54A7C2-1659-35CD-3A89-D42D68104B33}"/>
                </a:ext>
              </a:extLst>
            </p:cNvPr>
            <p:cNvSpPr txBox="1"/>
            <p:nvPr/>
          </p:nvSpPr>
          <p:spPr>
            <a:xfrm>
              <a:off x="5367660" y="1360579"/>
              <a:ext cx="26971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/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C8482EAC-5BDE-243A-18D8-9F9F0CCB7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9281" y="6254413"/>
            <a:ext cx="1640753" cy="538925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77C7244-1792-723B-59AF-CAA155C60577}"/>
              </a:ext>
            </a:extLst>
          </p:cNvPr>
          <p:cNvCxnSpPr>
            <a:cxnSpLocks/>
          </p:cNvCxnSpPr>
          <p:nvPr/>
        </p:nvCxnSpPr>
        <p:spPr>
          <a:xfrm flipV="1">
            <a:off x="14104" y="5027700"/>
            <a:ext cx="0" cy="489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0232C1A-7003-20AC-0AB6-D8B073A10A37}"/>
              </a:ext>
            </a:extLst>
          </p:cNvPr>
          <p:cNvSpPr txBox="1"/>
          <p:nvPr/>
        </p:nvSpPr>
        <p:spPr>
          <a:xfrm>
            <a:off x="1888828" y="6404245"/>
            <a:ext cx="1781523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Accelerator devices</a:t>
            </a:r>
          </a:p>
        </p:txBody>
      </p:sp>
      <p:pic>
        <p:nvPicPr>
          <p:cNvPr id="53" name="Content Placeholder 11" descr="A group of people in a room with computers&#10;&#10;Description automatically generated with low confidence">
            <a:extLst>
              <a:ext uri="{FF2B5EF4-FFF2-40B4-BE49-F238E27FC236}">
                <a16:creationId xmlns:a16="http://schemas.microsoft.com/office/drawing/2014/main" id="{140CB33A-6CC5-AB00-B744-11641707B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280" y="3982112"/>
            <a:ext cx="1947109" cy="546489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088CB275-00DB-D6A3-E80F-160665F1516D}"/>
              </a:ext>
            </a:extLst>
          </p:cNvPr>
          <p:cNvGrpSpPr/>
          <p:nvPr/>
        </p:nvGrpSpPr>
        <p:grpSpPr>
          <a:xfrm>
            <a:off x="1604511" y="2601205"/>
            <a:ext cx="5698097" cy="3589340"/>
            <a:chOff x="1593983" y="2541953"/>
            <a:chExt cx="5698097" cy="358934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E651437-4293-174B-90BA-22C4CE251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417" y="2541953"/>
              <a:ext cx="5444663" cy="3589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2082BA3-DD7E-4CF5-E56B-2E9F3320CE99}"/>
                </a:ext>
              </a:extLst>
            </p:cNvPr>
            <p:cNvSpPr/>
            <p:nvPr/>
          </p:nvSpPr>
          <p:spPr>
            <a:xfrm>
              <a:off x="1593983" y="2591466"/>
              <a:ext cx="2065840" cy="451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C7B539-B574-3DDD-EB9B-6E823E189AAC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4575236" y="1832582"/>
            <a:ext cx="498578" cy="83400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2" descr="Fig. 2">
            <a:extLst>
              <a:ext uri="{FF2B5EF4-FFF2-40B4-BE49-F238E27FC236}">
                <a16:creationId xmlns:a16="http://schemas.microsoft.com/office/drawing/2014/main" id="{E7C267D7-6142-D58C-BE18-DB6B0FFB57E8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3" t="39706" r="19992" b="-1473"/>
          <a:stretch/>
        </p:blipFill>
        <p:spPr bwMode="auto">
          <a:xfrm>
            <a:off x="1452538" y="5932533"/>
            <a:ext cx="1657374" cy="54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920E3C5-406A-B74E-BAAE-2D48F77D78E4}"/>
              </a:ext>
            </a:extLst>
          </p:cNvPr>
          <p:cNvSpPr txBox="1"/>
          <p:nvPr/>
        </p:nvSpPr>
        <p:spPr>
          <a:xfrm>
            <a:off x="321692" y="5352534"/>
            <a:ext cx="3393658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EPICS Input Output Controllers (IOCs) - 100s</a:t>
            </a:r>
          </a:p>
        </p:txBody>
      </p:sp>
      <p:pic>
        <p:nvPicPr>
          <p:cNvPr id="1030" name="Picture 2" descr="A Code of conduct for Cloud services">
            <a:extLst>
              <a:ext uri="{FF2B5EF4-FFF2-40B4-BE49-F238E27FC236}">
                <a16:creationId xmlns:a16="http://schemas.microsoft.com/office/drawing/2014/main" id="{6CE04849-F0EC-0463-97D2-888EB4261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37" y="1194781"/>
            <a:ext cx="765047" cy="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0AD97BC3-1CA3-C9D0-7905-DA76740923E3}"/>
              </a:ext>
            </a:extLst>
          </p:cNvPr>
          <p:cNvSpPr/>
          <p:nvPr/>
        </p:nvSpPr>
        <p:spPr>
          <a:xfrm>
            <a:off x="985911" y="3136737"/>
            <a:ext cx="2924443" cy="1153274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algn="ctr"/>
            <a:r>
              <a:rPr lang="en-US" sz="1200" i="1" dirty="0">
                <a:solidFill>
                  <a:schemeClr val="tx1"/>
                </a:solidFill>
              </a:rPr>
              <a:t>Experiment Network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62ADC14-2ED3-EB9F-449E-1B0B2E034AB0}"/>
              </a:ext>
            </a:extLst>
          </p:cNvPr>
          <p:cNvSpPr/>
          <p:nvPr/>
        </p:nvSpPr>
        <p:spPr>
          <a:xfrm>
            <a:off x="4996852" y="1554976"/>
            <a:ext cx="3481621" cy="1154867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algn="ctr"/>
            <a:r>
              <a:rPr lang="en-US" sz="1200" i="1" dirty="0">
                <a:solidFill>
                  <a:schemeClr val="tx1"/>
                </a:solidFill>
              </a:rPr>
              <a:t>High Performance Computing Network</a:t>
            </a:r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6D2FBA35-FBB4-6B99-91D1-2DF17815FF03}"/>
              </a:ext>
            </a:extLst>
          </p:cNvPr>
          <p:cNvSpPr/>
          <p:nvPr/>
        </p:nvSpPr>
        <p:spPr>
          <a:xfrm>
            <a:off x="4576674" y="4550252"/>
            <a:ext cx="3242447" cy="1388731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algn="ctr"/>
            <a:r>
              <a:rPr lang="en-US" sz="1200" i="1" dirty="0">
                <a:solidFill>
                  <a:schemeClr val="tx1"/>
                </a:solidFill>
              </a:rPr>
              <a:t>Production Services and Control Room Network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291DEAB-C937-3E5A-CF8F-02E5A8927E62}"/>
              </a:ext>
            </a:extLst>
          </p:cNvPr>
          <p:cNvSpPr/>
          <p:nvPr/>
        </p:nvSpPr>
        <p:spPr>
          <a:xfrm>
            <a:off x="52764" y="4550253"/>
            <a:ext cx="4062334" cy="2293052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algn="ctr"/>
            <a:r>
              <a:rPr lang="en-US" sz="1200" i="1" dirty="0">
                <a:solidFill>
                  <a:schemeClr val="tx1"/>
                </a:solidFill>
              </a:rPr>
              <a:t>Controls Network</a:t>
            </a:r>
          </a:p>
        </p:txBody>
      </p:sp>
      <p:sp>
        <p:nvSpPr>
          <p:cNvPr id="1036" name="Rectangle 1035">
            <a:extLst>
              <a:ext uri="{FF2B5EF4-FFF2-40B4-BE49-F238E27FC236}">
                <a16:creationId xmlns:a16="http://schemas.microsoft.com/office/drawing/2014/main" id="{2413FB58-BCB5-A41D-5854-5EEA72A4F62D}"/>
              </a:ext>
            </a:extLst>
          </p:cNvPr>
          <p:cNvSpPr/>
          <p:nvPr/>
        </p:nvSpPr>
        <p:spPr>
          <a:xfrm>
            <a:off x="4740649" y="2884898"/>
            <a:ext cx="3242447" cy="147614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algn="ctr"/>
            <a:r>
              <a:rPr lang="en-US" sz="1200" i="1" dirty="0">
                <a:solidFill>
                  <a:schemeClr val="tx1"/>
                </a:solidFill>
              </a:rPr>
              <a:t>Data Systems Analysis Network</a:t>
            </a:r>
          </a:p>
        </p:txBody>
      </p:sp>
      <p:pic>
        <p:nvPicPr>
          <p:cNvPr id="1045" name="Graphic 1044" descr="Server outline">
            <a:extLst>
              <a:ext uri="{FF2B5EF4-FFF2-40B4-BE49-F238E27FC236}">
                <a16:creationId xmlns:a16="http://schemas.microsoft.com/office/drawing/2014/main" id="{2C2DB432-A838-295A-C442-8EF384261A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39778" y="1746067"/>
            <a:ext cx="880975" cy="880975"/>
          </a:xfrm>
          <a:prstGeom prst="rect">
            <a:avLst/>
          </a:prstGeom>
        </p:spPr>
      </p:pic>
      <p:pic>
        <p:nvPicPr>
          <p:cNvPr id="1049" name="Graphic 1048" descr="Work from home Wi-Fi outline">
            <a:extLst>
              <a:ext uri="{FF2B5EF4-FFF2-40B4-BE49-F238E27FC236}">
                <a16:creationId xmlns:a16="http://schemas.microsoft.com/office/drawing/2014/main" id="{2185D7B9-1DBD-7317-13D2-1C311BB08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43820" y="1098701"/>
            <a:ext cx="623414" cy="623414"/>
          </a:xfrm>
          <a:prstGeom prst="rect">
            <a:avLst/>
          </a:prstGeom>
        </p:spPr>
      </p:pic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ACE8596C-E87C-3114-8422-A00E7D9F4450}"/>
              </a:ext>
            </a:extLst>
          </p:cNvPr>
          <p:cNvGrpSpPr/>
          <p:nvPr/>
        </p:nvGrpSpPr>
        <p:grpSpPr>
          <a:xfrm>
            <a:off x="197278" y="2035778"/>
            <a:ext cx="3262933" cy="800493"/>
            <a:chOff x="5231675" y="1628432"/>
            <a:chExt cx="3262933" cy="800493"/>
          </a:xfrm>
        </p:grpSpPr>
        <p:sp>
          <p:nvSpPr>
            <p:cNvPr id="1051" name="Rounded Rectangle 1050">
              <a:extLst>
                <a:ext uri="{FF2B5EF4-FFF2-40B4-BE49-F238E27FC236}">
                  <a16:creationId xmlns:a16="http://schemas.microsoft.com/office/drawing/2014/main" id="{8DA24E96-6134-7D7C-1DAE-D73AB0E3FEBF}"/>
                </a:ext>
              </a:extLst>
            </p:cNvPr>
            <p:cNvSpPr/>
            <p:nvPr/>
          </p:nvSpPr>
          <p:spPr>
            <a:xfrm>
              <a:off x="5231675" y="1628432"/>
              <a:ext cx="3262933" cy="17302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SLAC Network</a:t>
              </a:r>
            </a:p>
          </p:txBody>
        </p:sp>
        <p:sp>
          <p:nvSpPr>
            <p:cNvPr id="1052" name="Can 1051">
              <a:extLst>
                <a:ext uri="{FF2B5EF4-FFF2-40B4-BE49-F238E27FC236}">
                  <a16:creationId xmlns:a16="http://schemas.microsoft.com/office/drawing/2014/main" id="{00EEE0F8-0908-57F0-D7D2-2C85C8907AB1}"/>
                </a:ext>
              </a:extLst>
            </p:cNvPr>
            <p:cNvSpPr/>
            <p:nvPr/>
          </p:nvSpPr>
          <p:spPr>
            <a:xfrm>
              <a:off x="6834039" y="1874313"/>
              <a:ext cx="806440" cy="543037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Documents, Engineering Drawings</a:t>
              </a:r>
            </a:p>
          </p:txBody>
        </p:sp>
        <p:sp>
          <p:nvSpPr>
            <p:cNvPr id="1053" name="Can 1052">
              <a:extLst>
                <a:ext uri="{FF2B5EF4-FFF2-40B4-BE49-F238E27FC236}">
                  <a16:creationId xmlns:a16="http://schemas.microsoft.com/office/drawing/2014/main" id="{3C11E9F4-4B0F-636C-33BF-013B450814E2}"/>
                </a:ext>
              </a:extLst>
            </p:cNvPr>
            <p:cNvSpPr/>
            <p:nvPr/>
          </p:nvSpPr>
          <p:spPr>
            <a:xfrm>
              <a:off x="7672211" y="1885888"/>
              <a:ext cx="694483" cy="543037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Oracle, People-soft </a:t>
              </a:r>
              <a:r>
                <a:rPr lang="en-US" sz="900" dirty="0" err="1">
                  <a:solidFill>
                    <a:schemeClr val="tx1"/>
                  </a:solidFill>
                </a:rPr>
                <a:t>etc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pic>
          <p:nvPicPr>
            <p:cNvPr id="1055" name="Picture 1054">
              <a:extLst>
                <a:ext uri="{FF2B5EF4-FFF2-40B4-BE49-F238E27FC236}">
                  <a16:creationId xmlns:a16="http://schemas.microsoft.com/office/drawing/2014/main" id="{F5A97A4E-4ECF-9895-1040-A07D15769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11854" y="1879012"/>
              <a:ext cx="556591" cy="533400"/>
            </a:xfrm>
            <a:prstGeom prst="rect">
              <a:avLst/>
            </a:prstGeom>
          </p:spPr>
        </p:pic>
      </p:grpSp>
      <p:sp>
        <p:nvSpPr>
          <p:cNvPr id="1057" name="Rectangle 1056">
            <a:extLst>
              <a:ext uri="{FF2B5EF4-FFF2-40B4-BE49-F238E27FC236}">
                <a16:creationId xmlns:a16="http://schemas.microsoft.com/office/drawing/2014/main" id="{CE14F78E-E9CD-2B7A-986C-C0725BBE314B}"/>
              </a:ext>
            </a:extLst>
          </p:cNvPr>
          <p:cNvSpPr/>
          <p:nvPr/>
        </p:nvSpPr>
        <p:spPr>
          <a:xfrm>
            <a:off x="67881" y="1836166"/>
            <a:ext cx="3481621" cy="1154867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algn="ctr"/>
            <a:r>
              <a:rPr lang="en-US" sz="1200" i="1" dirty="0">
                <a:solidFill>
                  <a:schemeClr val="tx1"/>
                </a:solidFill>
              </a:rPr>
              <a:t>Office Network</a:t>
            </a:r>
          </a:p>
        </p:txBody>
      </p:sp>
      <p:pic>
        <p:nvPicPr>
          <p:cNvPr id="1058" name="Graphic 1057" descr="Work from home desk with solid fill">
            <a:extLst>
              <a:ext uri="{FF2B5EF4-FFF2-40B4-BE49-F238E27FC236}">
                <a16:creationId xmlns:a16="http://schemas.microsoft.com/office/drawing/2014/main" id="{B636D272-EB97-5862-DD14-79F2BC8006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868" y="2144565"/>
            <a:ext cx="785812" cy="785812"/>
          </a:xfrm>
          <a:prstGeom prst="rect">
            <a:avLst/>
          </a:prstGeom>
        </p:spPr>
      </p:pic>
      <p:pic>
        <p:nvPicPr>
          <p:cNvPr id="1047" name="Graphic 1046" descr="Work from home desk with solid fill">
            <a:extLst>
              <a:ext uri="{FF2B5EF4-FFF2-40B4-BE49-F238E27FC236}">
                <a16:creationId xmlns:a16="http://schemas.microsoft.com/office/drawing/2014/main" id="{FE018591-E0C4-2275-FE0E-B86D675446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6173" y="2247378"/>
            <a:ext cx="718910" cy="718910"/>
          </a:xfrm>
          <a:prstGeom prst="rect">
            <a:avLst/>
          </a:prstGeom>
        </p:spPr>
      </p:pic>
      <p:cxnSp>
        <p:nvCxnSpPr>
          <p:cNvPr id="1063" name="Straight Connector 1062">
            <a:extLst>
              <a:ext uri="{FF2B5EF4-FFF2-40B4-BE49-F238E27FC236}">
                <a16:creationId xmlns:a16="http://schemas.microsoft.com/office/drawing/2014/main" id="{8FF60843-1AD2-4FF3-4462-DE5BC967ECBC}"/>
              </a:ext>
            </a:extLst>
          </p:cNvPr>
          <p:cNvCxnSpPr>
            <a:cxnSpLocks/>
            <a:stCxn id="1051" idx="3"/>
          </p:cNvCxnSpPr>
          <p:nvPr/>
        </p:nvCxnSpPr>
        <p:spPr>
          <a:xfrm>
            <a:off x="3460211" y="2122293"/>
            <a:ext cx="556588" cy="665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6" name="Straight Connector 1065">
            <a:extLst>
              <a:ext uri="{FF2B5EF4-FFF2-40B4-BE49-F238E27FC236}">
                <a16:creationId xmlns:a16="http://schemas.microsoft.com/office/drawing/2014/main" id="{91657225-7B53-A7A4-BAA7-E2FBB1E2F420}"/>
              </a:ext>
            </a:extLst>
          </p:cNvPr>
          <p:cNvCxnSpPr>
            <a:cxnSpLocks/>
          </p:cNvCxnSpPr>
          <p:nvPr/>
        </p:nvCxnSpPr>
        <p:spPr>
          <a:xfrm flipV="1">
            <a:off x="3770253" y="3875769"/>
            <a:ext cx="467623" cy="194573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0" name="Straight Connector 1069">
            <a:extLst>
              <a:ext uri="{FF2B5EF4-FFF2-40B4-BE49-F238E27FC236}">
                <a16:creationId xmlns:a16="http://schemas.microsoft.com/office/drawing/2014/main" id="{0283B9C9-5BDC-ECCD-B785-31F3813B2864}"/>
              </a:ext>
            </a:extLst>
          </p:cNvPr>
          <p:cNvCxnSpPr>
            <a:cxnSpLocks/>
          </p:cNvCxnSpPr>
          <p:nvPr/>
        </p:nvCxnSpPr>
        <p:spPr>
          <a:xfrm>
            <a:off x="4191248" y="2502792"/>
            <a:ext cx="25418" cy="24181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5" name="Straight Connector 1074">
            <a:extLst>
              <a:ext uri="{FF2B5EF4-FFF2-40B4-BE49-F238E27FC236}">
                <a16:creationId xmlns:a16="http://schemas.microsoft.com/office/drawing/2014/main" id="{0F22437F-9792-FA8F-9623-7876379F76CA}"/>
              </a:ext>
            </a:extLst>
          </p:cNvPr>
          <p:cNvCxnSpPr>
            <a:cxnSpLocks/>
          </p:cNvCxnSpPr>
          <p:nvPr/>
        </p:nvCxnSpPr>
        <p:spPr>
          <a:xfrm>
            <a:off x="3836927" y="1682571"/>
            <a:ext cx="132232" cy="19916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9" name="Straight Connector 1078">
            <a:extLst>
              <a:ext uri="{FF2B5EF4-FFF2-40B4-BE49-F238E27FC236}">
                <a16:creationId xmlns:a16="http://schemas.microsoft.com/office/drawing/2014/main" id="{7FDBBAE0-4593-90B2-A7CD-3B72643CF403}"/>
              </a:ext>
            </a:extLst>
          </p:cNvPr>
          <p:cNvCxnSpPr>
            <a:cxnSpLocks/>
          </p:cNvCxnSpPr>
          <p:nvPr/>
        </p:nvCxnSpPr>
        <p:spPr>
          <a:xfrm flipH="1" flipV="1">
            <a:off x="4384263" y="3910826"/>
            <a:ext cx="395747" cy="130616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2" name="Straight Connector 1081">
            <a:extLst>
              <a:ext uri="{FF2B5EF4-FFF2-40B4-BE49-F238E27FC236}">
                <a16:creationId xmlns:a16="http://schemas.microsoft.com/office/drawing/2014/main" id="{6067D518-235F-62E5-D059-A2BCE3C28271}"/>
              </a:ext>
            </a:extLst>
          </p:cNvPr>
          <p:cNvCxnSpPr>
            <a:cxnSpLocks/>
            <a:stCxn id="1036" idx="1"/>
          </p:cNvCxnSpPr>
          <p:nvPr/>
        </p:nvCxnSpPr>
        <p:spPr>
          <a:xfrm flipH="1" flipV="1">
            <a:off x="4590842" y="3618668"/>
            <a:ext cx="149807" cy="43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5" name="Straight Connector 1084">
            <a:extLst>
              <a:ext uri="{FF2B5EF4-FFF2-40B4-BE49-F238E27FC236}">
                <a16:creationId xmlns:a16="http://schemas.microsoft.com/office/drawing/2014/main" id="{20A4101C-E172-63F5-095D-F580BA8746EE}"/>
              </a:ext>
            </a:extLst>
          </p:cNvPr>
          <p:cNvCxnSpPr>
            <a:cxnSpLocks/>
          </p:cNvCxnSpPr>
          <p:nvPr/>
        </p:nvCxnSpPr>
        <p:spPr>
          <a:xfrm>
            <a:off x="2985055" y="3644619"/>
            <a:ext cx="98360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9" name="Straight Connector 1088">
            <a:extLst>
              <a:ext uri="{FF2B5EF4-FFF2-40B4-BE49-F238E27FC236}">
                <a16:creationId xmlns:a16="http://schemas.microsoft.com/office/drawing/2014/main" id="{35DFC6D3-4A6A-E322-7796-D6F25F981EF6}"/>
              </a:ext>
            </a:extLst>
          </p:cNvPr>
          <p:cNvCxnSpPr>
            <a:cxnSpLocks/>
          </p:cNvCxnSpPr>
          <p:nvPr/>
        </p:nvCxnSpPr>
        <p:spPr>
          <a:xfrm flipV="1">
            <a:off x="3738505" y="3871435"/>
            <a:ext cx="485631" cy="115626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2" name="Straight Connector 1091">
            <a:extLst>
              <a:ext uri="{FF2B5EF4-FFF2-40B4-BE49-F238E27FC236}">
                <a16:creationId xmlns:a16="http://schemas.microsoft.com/office/drawing/2014/main" id="{83BB93BA-7973-7177-CA79-667BC1F2D686}"/>
              </a:ext>
            </a:extLst>
          </p:cNvPr>
          <p:cNvCxnSpPr>
            <a:cxnSpLocks/>
          </p:cNvCxnSpPr>
          <p:nvPr/>
        </p:nvCxnSpPr>
        <p:spPr>
          <a:xfrm flipV="1">
            <a:off x="3738505" y="3814332"/>
            <a:ext cx="321656" cy="29594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6CC4599-51D6-1FBD-B281-27EB2DBA4109}"/>
              </a:ext>
            </a:extLst>
          </p:cNvPr>
          <p:cNvSpPr/>
          <p:nvPr/>
        </p:nvSpPr>
        <p:spPr>
          <a:xfrm>
            <a:off x="4620753" y="2836271"/>
            <a:ext cx="3447282" cy="1524767"/>
          </a:xfrm>
          <a:prstGeom prst="rect">
            <a:avLst/>
          </a:prstGeom>
          <a:solidFill>
            <a:schemeClr val="bg1">
              <a:alpha val="61725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2DDC539-E5A8-0393-7886-9634F0A8B584}"/>
              </a:ext>
            </a:extLst>
          </p:cNvPr>
          <p:cNvSpPr txBox="1">
            <a:spLocks/>
          </p:cNvSpPr>
          <p:nvPr/>
        </p:nvSpPr>
        <p:spPr>
          <a:xfrm>
            <a:off x="14105" y="364645"/>
            <a:ext cx="11969846" cy="5430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Accelerator Computing Architecture Late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D34B04-E9F6-093D-238A-0280AD68B6DB}"/>
              </a:ext>
            </a:extLst>
          </p:cNvPr>
          <p:cNvSpPr txBox="1"/>
          <p:nvPr/>
        </p:nvSpPr>
        <p:spPr>
          <a:xfrm>
            <a:off x="4509686" y="6148350"/>
            <a:ext cx="75630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 how far EPICS physics is from the traditionally sequestered control system </a:t>
            </a:r>
          </a:p>
        </p:txBody>
      </p:sp>
    </p:spTree>
    <p:extLst>
      <p:ext uri="{BB962C8B-B14F-4D97-AF65-F5344CB8AC3E}">
        <p14:creationId xmlns:p14="http://schemas.microsoft.com/office/powerpoint/2010/main" val="1778128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5ACDBC-5872-B3B5-7329-5F1C4E7E78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1602939"/>
            <a:ext cx="5295900" cy="1826062"/>
          </a:xfrm>
        </p:spPr>
        <p:txBody>
          <a:bodyPr>
            <a:normAutofit/>
          </a:bodyPr>
          <a:lstStyle/>
          <a:p>
            <a:r>
              <a:rPr lang="en-US" sz="2400" dirty="0"/>
              <a:t>Scope: Controls </a:t>
            </a:r>
            <a:r>
              <a:rPr lang="en-US" sz="2400" dirty="0">
                <a:solidFill>
                  <a:srgbClr val="FF0000"/>
                </a:solidFill>
              </a:rPr>
              <a:t>→</a:t>
            </a:r>
            <a:r>
              <a:rPr lang="en-US" sz="2400" dirty="0"/>
              <a:t> += Physics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7B16A-428E-4F45-4952-E9902026851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25036" y="1602939"/>
            <a:ext cx="6763870" cy="18260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SCADA, optimized control, synoptic display </a:t>
            </a:r>
            <a:r>
              <a:rPr lang="en-US" sz="2400" dirty="0">
                <a:solidFill>
                  <a:srgbClr val="FF0000"/>
                </a:solidFill>
              </a:rPr>
              <a:t>→ </a:t>
            </a:r>
            <a:r>
              <a:rPr lang="en-US" sz="2400" dirty="0"/>
              <a:t>AI/ML, linear modelling, multi-particle modeling, physics applications and daemons</a:t>
            </a:r>
          </a:p>
          <a:p>
            <a:endParaRPr lang="en-US" sz="24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7A69D34-9D45-810C-5E04-68E4E2F4E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</a:t>
            </a:r>
            <a:r>
              <a:rPr lang="en-US" sz="3200" dirty="0"/>
              <a:t>EPICS is changing to include AI/ML and HPC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A208022-7B04-5CE7-DB13-693D2BF871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70AE8F4-F56A-B473-43D4-7881CCBA302A}"/>
              </a:ext>
            </a:extLst>
          </p:cNvPr>
          <p:cNvSpPr txBox="1">
            <a:spLocks/>
          </p:cNvSpPr>
          <p:nvPr/>
        </p:nvSpPr>
        <p:spPr>
          <a:xfrm>
            <a:off x="800100" y="3261410"/>
            <a:ext cx="5295900" cy="182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EPICS Version: 3 </a:t>
            </a:r>
            <a:r>
              <a:rPr lang="en-US" sz="2400" dirty="0">
                <a:solidFill>
                  <a:srgbClr val="FF0000"/>
                </a:solidFill>
              </a:rPr>
              <a:t>→</a:t>
            </a:r>
            <a:r>
              <a:rPr lang="en-US" sz="2400" dirty="0"/>
              <a:t> 7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EE09D5A-D0E1-0271-0015-CEB1517CE679}"/>
              </a:ext>
            </a:extLst>
          </p:cNvPr>
          <p:cNvSpPr txBox="1">
            <a:spLocks/>
          </p:cNvSpPr>
          <p:nvPr/>
        </p:nvSpPr>
        <p:spPr>
          <a:xfrm>
            <a:off x="5325036" y="3261410"/>
            <a:ext cx="6489186" cy="182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Scalars &amp; waveforms, get/set/monitor </a:t>
            </a:r>
            <a:r>
              <a:rPr lang="en-US" sz="2400" dirty="0">
                <a:solidFill>
                  <a:srgbClr val="FF0000"/>
                </a:solidFill>
              </a:rPr>
              <a:t>→ </a:t>
            </a:r>
            <a:r>
              <a:rPr lang="en-US" sz="2400" dirty="0"/>
              <a:t>Structured data, fast protocol for complex data, RPC services, (relatively) big data &amp; datastores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1E85A73-EE07-D936-2F74-56AE87182972}"/>
              </a:ext>
            </a:extLst>
          </p:cNvPr>
          <p:cNvSpPr txBox="1">
            <a:spLocks/>
          </p:cNvSpPr>
          <p:nvPr/>
        </p:nvSpPr>
        <p:spPr>
          <a:xfrm>
            <a:off x="838200" y="4765237"/>
            <a:ext cx="5295900" cy="182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Network: Controls </a:t>
            </a:r>
            <a:r>
              <a:rPr lang="en-US" sz="2400" dirty="0">
                <a:solidFill>
                  <a:srgbClr val="FF0000"/>
                </a:solidFill>
              </a:rPr>
              <a:t>→ </a:t>
            </a:r>
            <a:r>
              <a:rPr lang="en-US" sz="2400" dirty="0">
                <a:solidFill>
                  <a:schemeClr val="tx1"/>
                </a:solidFill>
              </a:rPr>
              <a:t>+= HPC 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DE06F60-E54A-E924-38E0-8F6D74D0B4D4}"/>
              </a:ext>
            </a:extLst>
          </p:cNvPr>
          <p:cNvSpPr txBox="1">
            <a:spLocks/>
          </p:cNvSpPr>
          <p:nvPr/>
        </p:nvSpPr>
        <p:spPr>
          <a:xfrm>
            <a:off x="5363136" y="4765237"/>
            <a:ext cx="6489186" cy="182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ML needs HPC, especially training. Multiparticle needs HPC. HPC tends to be offline, away from controls. Results PV write </a:t>
            </a:r>
            <a:r>
              <a:rPr lang="en-US" sz="2400" dirty="0">
                <a:solidFill>
                  <a:srgbClr val="FF0000"/>
                </a:solidFill>
              </a:rPr>
              <a:t>→ </a:t>
            </a:r>
            <a:r>
              <a:rPr lang="en-US" sz="2400" dirty="0"/>
              <a:t>Authentication and Authorization.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9655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A434A-7333-35CE-740D-38E01EB821D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EPICS 2023 ML intro talk ends.</a:t>
            </a:r>
          </a:p>
        </p:txBody>
      </p:sp>
    </p:spTree>
    <p:extLst>
      <p:ext uri="{BB962C8B-B14F-4D97-AF65-F5344CB8AC3E}">
        <p14:creationId xmlns:p14="http://schemas.microsoft.com/office/powerpoint/2010/main" val="2263328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5ACDBC-5872-B3B5-7329-5F1C4E7E78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1764777"/>
            <a:ext cx="5546912" cy="1826061"/>
          </a:xfrm>
        </p:spPr>
        <p:txBody>
          <a:bodyPr>
            <a:normAutofit/>
          </a:bodyPr>
          <a:lstStyle/>
          <a:p>
            <a:r>
              <a:rPr lang="en-US" sz="2400" dirty="0"/>
              <a:t>Scope: Controls </a:t>
            </a:r>
            <a:r>
              <a:rPr lang="en-US" sz="2400" dirty="0">
                <a:solidFill>
                  <a:srgbClr val="FF0000"/>
                </a:solidFill>
              </a:rPr>
              <a:t>→</a:t>
            </a:r>
            <a:r>
              <a:rPr lang="en-US" sz="2400" dirty="0"/>
              <a:t> += Physics</a:t>
            </a:r>
          </a:p>
          <a:p>
            <a:r>
              <a:rPr lang="en-US" sz="2400" dirty="0"/>
              <a:t>EPICS Version: 3 </a:t>
            </a:r>
            <a:r>
              <a:rPr lang="en-US" sz="2400" dirty="0">
                <a:solidFill>
                  <a:srgbClr val="FF0000"/>
                </a:solidFill>
              </a:rPr>
              <a:t>→</a:t>
            </a:r>
            <a:r>
              <a:rPr lang="en-US" sz="2400" dirty="0"/>
              <a:t> 7</a:t>
            </a:r>
          </a:p>
          <a:p>
            <a:r>
              <a:rPr lang="en-US" sz="2400" dirty="0"/>
              <a:t>Network: Controls </a:t>
            </a:r>
            <a:r>
              <a:rPr lang="en-US" sz="2400" dirty="0">
                <a:solidFill>
                  <a:srgbClr val="FF0000"/>
                </a:solidFill>
              </a:rPr>
              <a:t>→ </a:t>
            </a:r>
            <a:r>
              <a:rPr lang="en-US" sz="2400" dirty="0">
                <a:solidFill>
                  <a:schemeClr val="tx1"/>
                </a:solidFill>
              </a:rPr>
              <a:t>+= HPC  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7A69D34-9D45-810C-5E04-68E4E2F4E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Outline: </a:t>
            </a:r>
            <a:r>
              <a:rPr lang="en-US" sz="3200" dirty="0"/>
              <a:t>EPICS is changing to include AI/ML and HPC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A208022-7B04-5CE7-DB13-693D2BF871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70AE8F4-F56A-B473-43D4-7881CCBA302A}"/>
              </a:ext>
            </a:extLst>
          </p:cNvPr>
          <p:cNvSpPr txBox="1">
            <a:spLocks/>
          </p:cNvSpPr>
          <p:nvPr/>
        </p:nvSpPr>
        <p:spPr>
          <a:xfrm>
            <a:off x="838200" y="2235090"/>
            <a:ext cx="5295900" cy="632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1E85A73-EE07-D936-2F74-56AE87182972}"/>
              </a:ext>
            </a:extLst>
          </p:cNvPr>
          <p:cNvSpPr txBox="1">
            <a:spLocks/>
          </p:cNvSpPr>
          <p:nvPr/>
        </p:nvSpPr>
        <p:spPr>
          <a:xfrm>
            <a:off x="838200" y="2796848"/>
            <a:ext cx="5295900" cy="632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42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2C3E9-CF4D-3942-8AD7-29D5CF61C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2961"/>
            <a:ext cx="10972800" cy="543036"/>
          </a:xfrm>
        </p:spPr>
        <p:txBody>
          <a:bodyPr>
            <a:noAutofit/>
          </a:bodyPr>
          <a:lstStyle/>
          <a:p>
            <a:r>
              <a:rPr lang="en-US" sz="3200" dirty="0"/>
              <a:t>New Data Sizes, ML and Online Multi-particle Model, their Implications and Requirements on Architecture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64D2651-5174-F649-8480-A9CB966FD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14009" y="-20275910"/>
            <a:ext cx="1813432" cy="21719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10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        </a:t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1 TB/s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Detector Output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250 GB/s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Processed Data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59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      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F1F855C2-6839-C64F-8DFC-25CD12657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5188" y="16590227"/>
            <a:ext cx="2671328" cy="165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92BF00-A63F-A942-AFD6-E3B55FE6C91F}"/>
              </a:ext>
            </a:extLst>
          </p:cNvPr>
          <p:cNvSpPr txBox="1"/>
          <p:nvPr/>
        </p:nvSpPr>
        <p:spPr>
          <a:xfrm>
            <a:off x="368872" y="1168739"/>
            <a:ext cx="6062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Premise: Future accelerator will be optimized by Data Systems, </a:t>
            </a:r>
            <a:br>
              <a:rPr lang="en-US" u="sng" dirty="0"/>
            </a:br>
            <a:r>
              <a:rPr lang="en-US" u="sng" dirty="0"/>
              <a:t>ML and HPC Model Systems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2E5DB9-FCD2-3E4D-9FEE-9F4B612CD254}"/>
              </a:ext>
            </a:extLst>
          </p:cNvPr>
          <p:cNvSpPr txBox="1"/>
          <p:nvPr/>
        </p:nvSpPr>
        <p:spPr>
          <a:xfrm>
            <a:off x="6431174" y="1423145"/>
            <a:ext cx="51512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Data Science driven accelerator tuning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BSA Data store, ML on SDF. ML on prod -&gt; network, Physics Analysis Env &amp;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Complicates requirement to produce quick  ”</a:t>
            </a:r>
            <a:r>
              <a:rPr lang="en-US" dirty="0">
                <a:solidFill>
                  <a:srgbClr val="FF0000"/>
                </a:solidFill>
              </a:rPr>
              <a:t>feedback” to experiment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controls and physics processes, not just IOCs --&gt; PVA gateways, EPICS 7 IOCs, production HLAs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Production at &gt;1 network</a:t>
            </a:r>
            <a:r>
              <a:rPr lang="en-US" dirty="0"/>
              <a:t>. Dev and SDF now incl.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in DMZ and SDF networks, not prod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</a:t>
            </a:r>
            <a:r>
              <a:rPr lang="en-US" dirty="0" err="1"/>
              <a:t>maths</a:t>
            </a:r>
            <a:r>
              <a:rPr lang="en-US" dirty="0"/>
              <a:t> and algorithms to be prototyped</a:t>
            </a:r>
            <a:br>
              <a:rPr lang="en-US" dirty="0"/>
            </a:br>
            <a:r>
              <a:rPr lang="en-US" dirty="0"/>
              <a:t>-&gt; Matlab from home, PVA </a:t>
            </a:r>
            <a:r>
              <a:rPr lang="en-US" dirty="0" err="1"/>
              <a:t>matlab</a:t>
            </a:r>
            <a:r>
              <a:rPr lang="en-US" dirty="0"/>
              <a:t>, python env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access across networks (prod, dev/AFS, SDF)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amount of data to be stored, managed, understood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 and easy to use.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A1C7AB-E65B-8049-B9AB-6B4C21861504}"/>
              </a:ext>
            </a:extLst>
          </p:cNvPr>
          <p:cNvSpPr txBox="1"/>
          <p:nvPr/>
        </p:nvSpPr>
        <p:spPr>
          <a:xfrm>
            <a:off x="8167480" y="1104747"/>
            <a:ext cx="1698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Implications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EB15B2-ACB8-0C42-9307-945E3E6921F4}"/>
              </a:ext>
            </a:extLst>
          </p:cNvPr>
          <p:cNvSpPr txBox="1"/>
          <p:nvPr/>
        </p:nvSpPr>
        <p:spPr>
          <a:xfrm>
            <a:off x="6431174" y="6103090"/>
            <a:ext cx="5345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Production architecture that includes S3DF.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Simple, fast, </a:t>
            </a:r>
            <a:r>
              <a:rPr lang="en-US" dirty="0">
                <a:solidFill>
                  <a:srgbClr val="FF0000"/>
                </a:solidFill>
              </a:rPr>
              <a:t>automated Workflows and Data Flows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FE2E36-BEF4-B347-BF6B-523DB56B0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86" y="4337672"/>
            <a:ext cx="4062029" cy="23458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1C7493-4F93-7A4C-9C26-97E47531A201}"/>
              </a:ext>
            </a:extLst>
          </p:cNvPr>
          <p:cNvSpPr txBox="1"/>
          <p:nvPr/>
        </p:nvSpPr>
        <p:spPr>
          <a:xfrm>
            <a:off x="7575104" y="5765867"/>
            <a:ext cx="3502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Consequent Requirements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492E072-0CF5-DC40-9A39-092DFD2097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1448257"/>
              </p:ext>
            </p:extLst>
          </p:nvPr>
        </p:nvGraphicFramePr>
        <p:xfrm>
          <a:off x="609600" y="2017345"/>
          <a:ext cx="4900724" cy="2122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88922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9CC04-5FFC-6A4B-9E97-042AA4307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Physics ML / Modelling EPICS Drivers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15DDD-AC00-6940-B095-232E995B3E1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Beam Optimization no longer only on ad-hoc “correlation plots” and Singular Value Decomposition</a:t>
            </a:r>
            <a:r>
              <a:rPr lang="en-US" sz="2400" dirty="0"/>
              <a:t>. Rather continuous multi-parametric and NN online, and big-data offline, informing online in real time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Models no longer linear only</a:t>
            </a:r>
            <a:r>
              <a:rPr lang="en-US" sz="2400" dirty="0"/>
              <a:t>. Space charge, RF kicks, magnet errors, dynamic initial conditions, will have to be included. That implies large HPC and ML, reading and writing to online PVs!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Tuning on Pulse identified data. </a:t>
            </a:r>
            <a:r>
              <a:rPr lang="en-US" sz="2400" dirty="0"/>
              <a:t>Pulse Synchronous Archiving All pulses, (soft) Real time pulse synch accelerator-detector optimization, Continuous image </a:t>
            </a:r>
            <a:r>
              <a:rPr lang="en-US" sz="2400" dirty="0" err="1"/>
              <a:t>acq</a:t>
            </a:r>
            <a:r>
              <a:rPr lang="en-US" sz="2400" dirty="0"/>
              <a:t>/store, Pulse based Modeling</a:t>
            </a:r>
          </a:p>
          <a:p>
            <a:r>
              <a:rPr lang="en-US" sz="2400" dirty="0">
                <a:solidFill>
                  <a:srgbClr val="FF0000"/>
                </a:solidFill>
              </a:rPr>
              <a:t>EPICS implications. </a:t>
            </a:r>
            <a:r>
              <a:rPr lang="en-US" sz="2400" dirty="0"/>
              <a:t>Move and support physics analysis on fast networks off production; Control system moves into HPC -&gt; Cyber security extends from HPC to Control Sys.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4509D3-8E6B-5D45-BEF0-6EE2C0A45A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3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4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237ABC-C359-264E-8D0F-AAB528D216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9AA383-9F70-664F-B702-111AE39C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03" y="102760"/>
            <a:ext cx="10972800" cy="543036"/>
          </a:xfrm>
        </p:spPr>
        <p:txBody>
          <a:bodyPr>
            <a:noAutofit/>
          </a:bodyPr>
          <a:lstStyle/>
          <a:p>
            <a:r>
              <a:rPr lang="en-US" sz="3200" dirty="0"/>
              <a:t>Emerging EPICS Ecosystem Roles in AI/ML &amp; Physics Applications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0F1E5AD-DFA5-BD4F-B19D-2E2AA2C020FF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635463594"/>
              </p:ext>
            </p:extLst>
          </p:nvPr>
        </p:nvGraphicFramePr>
        <p:xfrm>
          <a:off x="149698" y="648897"/>
          <a:ext cx="11864172" cy="609756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458424">
                  <a:extLst>
                    <a:ext uri="{9D8B030D-6E8A-4147-A177-3AD203B41FA5}">
                      <a16:colId xmlns:a16="http://schemas.microsoft.com/office/drawing/2014/main" val="1624094077"/>
                    </a:ext>
                  </a:extLst>
                </a:gridCol>
                <a:gridCol w="2345659">
                  <a:extLst>
                    <a:ext uri="{9D8B030D-6E8A-4147-A177-3AD203B41FA5}">
                      <a16:colId xmlns:a16="http://schemas.microsoft.com/office/drawing/2014/main" val="514623714"/>
                    </a:ext>
                  </a:extLst>
                </a:gridCol>
                <a:gridCol w="2353363">
                  <a:extLst>
                    <a:ext uri="{9D8B030D-6E8A-4147-A177-3AD203B41FA5}">
                      <a16:colId xmlns:a16="http://schemas.microsoft.com/office/drawing/2014/main" val="2964739648"/>
                    </a:ext>
                  </a:extLst>
                </a:gridCol>
                <a:gridCol w="2353363">
                  <a:extLst>
                    <a:ext uri="{9D8B030D-6E8A-4147-A177-3AD203B41FA5}">
                      <a16:colId xmlns:a16="http://schemas.microsoft.com/office/drawing/2014/main" val="279113663"/>
                    </a:ext>
                  </a:extLst>
                </a:gridCol>
                <a:gridCol w="2353363">
                  <a:extLst>
                    <a:ext uri="{9D8B030D-6E8A-4147-A177-3AD203B41FA5}">
                      <a16:colId xmlns:a16="http://schemas.microsoft.com/office/drawing/2014/main" val="968568118"/>
                    </a:ext>
                  </a:extLst>
                </a:gridCol>
              </a:tblGrid>
              <a:tr h="54731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Device Abstraction, Data Measurement &amp; Transport</a:t>
                      </a:r>
                    </a:p>
                  </a:txBody>
                  <a:tcPr marL="84608" marR="846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Online non-linear optimization</a:t>
                      </a:r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Collection &amp; Event Building / Big Data</a:t>
                      </a:r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Online Linear Modeling </a:t>
                      </a:r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Offline big modeling </a:t>
                      </a:r>
                    </a:p>
                    <a:p>
                      <a:pPr algn="ctr"/>
                      <a:r>
                        <a:rPr lang="en-US" sz="1600" dirty="0"/>
                        <a:t>and ML </a:t>
                      </a:r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8039137"/>
                  </a:ext>
                </a:extLst>
              </a:tr>
              <a:tr h="330855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B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388066"/>
                  </a:ext>
                </a:extLst>
              </a:tr>
              <a:tr h="316866"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 marL="84608" marR="846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Online Multi-particle simulation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(Impact-T).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ML real time optimization.</a:t>
                      </a:r>
                    </a:p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B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427682"/>
                  </a:ext>
                </a:extLst>
              </a:tr>
              <a:tr h="69134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Online linear model of whole machine, from pulse sync data</a:t>
                      </a:r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BE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41603"/>
                  </a:ext>
                </a:extLst>
              </a:tr>
              <a:tr h="54731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Beamline - Accelerator Synchronous tuning</a:t>
                      </a:r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B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6699040"/>
                  </a:ext>
                </a:extLst>
              </a:tr>
              <a:tr h="54731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Bunch resolved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mass </a:t>
                      </a:r>
                      <a:r>
                        <a:rPr lang="en-US" sz="1600" dirty="0"/>
                        <a:t>data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archived</a:t>
                      </a:r>
                      <a:r>
                        <a:rPr lang="en-US" sz="1600" dirty="0"/>
                        <a:t> w/ meta data</a:t>
                      </a:r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B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256344"/>
                  </a:ext>
                </a:extLst>
              </a:tr>
              <a:tr h="316866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Sync Camera data</a:t>
                      </a:r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B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991472"/>
                  </a:ext>
                </a:extLst>
              </a:tr>
              <a:tr h="316866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600" dirty="0"/>
                        <a:t>Ad-hoc Bunch sync ML regression analysis /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ML.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Non-linear Model.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Gaussian Process. Gradient decent</a:t>
                      </a:r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BE4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522746"/>
                  </a:ext>
                </a:extLst>
              </a:tr>
              <a:tr h="211782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EPICS 7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Structured data.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EPICS Security</a:t>
                      </a:r>
                      <a:endParaRPr lang="en-US" sz="1600" dirty="0"/>
                    </a:p>
                  </a:txBody>
                  <a:tcPr marL="84608" marR="846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BE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0469199"/>
                  </a:ext>
                </a:extLst>
              </a:tr>
              <a:tr h="82610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EPICS 7 gateway.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New network protocol. </a:t>
                      </a:r>
                      <a:r>
                        <a:rPr lang="en-US" sz="1600" dirty="0"/>
                        <a:t>Process Variables of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Structured data.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EPICS Security</a:t>
                      </a:r>
                    </a:p>
                  </a:txBody>
                  <a:tcPr marL="84608" marR="846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BE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9119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 marL="84608" marR="846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B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713509"/>
                  </a:ext>
                </a:extLst>
              </a:tr>
              <a:tr h="3168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PV carries many signals/records. E.g. </a:t>
                      </a:r>
                      <a:r>
                        <a:rPr lang="en-US" sz="1600" dirty="0" err="1"/>
                        <a:t>NTNDArray</a:t>
                      </a:r>
                      <a:r>
                        <a:rPr lang="en-US" sz="1600" dirty="0"/>
                        <a:t> image</a:t>
                      </a:r>
                    </a:p>
                  </a:txBody>
                  <a:tcPr marL="84608" marR="846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PVs carry physics measurements &amp; tuning results</a:t>
                      </a:r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 PV carries whole synchronous orbit data etc. </a:t>
                      </a:r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 PV carries whole lattice, all Twiss etc.</a:t>
                      </a:r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PVs from offline HPC carry tuning for immediate use online.</a:t>
                      </a:r>
                    </a:p>
                  </a:txBody>
                  <a:tcPr marL="84608" marR="84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468996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D825DFE8-A957-C84B-89D7-1F8320EF41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613" t="15999" r="14516" b="17999"/>
          <a:stretch/>
        </p:blipFill>
        <p:spPr>
          <a:xfrm>
            <a:off x="2684545" y="2714002"/>
            <a:ext cx="2213962" cy="1429996"/>
          </a:xfrm>
          <a:prstGeom prst="rect">
            <a:avLst/>
          </a:prstGeom>
          <a:effectLst/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8CC7FD1-145E-2640-9848-91FDD1458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045" y="4627561"/>
            <a:ext cx="1701907" cy="118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D15B28-B265-D042-BFF8-0AA0B7538C28}"/>
              </a:ext>
            </a:extLst>
          </p:cNvPr>
          <p:cNvSpPr txBox="1"/>
          <p:nvPr/>
        </p:nvSpPr>
        <p:spPr>
          <a:xfrm>
            <a:off x="4226208" y="152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2B7A5D-6666-4941-A16B-6F5520DFF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03" y="3266955"/>
            <a:ext cx="1237129" cy="12371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629324-832B-684D-AF22-4968DFF91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3000"/>
                    </a14:imgEffect>
                    <a14:imgEffect>
                      <a14:saturation sat="228000"/>
                    </a14:imgEffect>
                    <a14:imgEffect>
                      <a14:brightnessContrast bright="31000" contrast="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9908" y="2789714"/>
            <a:ext cx="2213962" cy="12785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520522-7A9C-FF4C-E9B9-68B64EE4A9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3353" y="3016936"/>
            <a:ext cx="1301393" cy="1533785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12C738-3D8D-D109-7430-26479CF9EED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15000"/>
                    </a14:imgEffect>
                    <a14:imgEffect>
                      <a14:brightnessContrast brigh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5641" y="4440230"/>
            <a:ext cx="2208774" cy="8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48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EPICS </a:t>
            </a:r>
            <a:r>
              <a:rPr lang="en-US" dirty="0">
                <a:solidFill>
                  <a:srgbClr val="FF0000"/>
                </a:solidFill>
              </a:rPr>
              <a:t>Version 7</a:t>
            </a:r>
            <a:r>
              <a:rPr lang="en-US" dirty="0"/>
              <a:t> in a Nutshell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558170"/>
            <a:ext cx="5819775" cy="4694712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New </a:t>
            </a:r>
            <a:r>
              <a:rPr lang="en-US" sz="2000" dirty="0">
                <a:solidFill>
                  <a:srgbClr val="FF0000"/>
                </a:solidFill>
              </a:rPr>
              <a:t>Fast</a:t>
            </a:r>
            <a:r>
              <a:rPr lang="en-US" sz="2000" dirty="0"/>
              <a:t> Protocol, “</a:t>
            </a:r>
            <a:r>
              <a:rPr lang="en-US" sz="2000" dirty="0" err="1"/>
              <a:t>pvAccess</a:t>
            </a:r>
            <a:r>
              <a:rPr lang="en-US" sz="2000" dirty="0"/>
              <a:t>” replaces CA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Structured</a:t>
            </a:r>
            <a:r>
              <a:rPr lang="en-US" sz="2000" dirty="0"/>
              <a:t> data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Python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0000"/>
                </a:solidFill>
              </a:rPr>
              <a:t>MATLAB</a:t>
            </a:r>
            <a:r>
              <a:rPr lang="en-US" sz="2000" dirty="0"/>
              <a:t> APIs (and C++ and Java)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Data Services (</a:t>
            </a:r>
            <a:r>
              <a:rPr lang="en-US" sz="2000" dirty="0">
                <a:solidFill>
                  <a:srgbClr val="FF0000"/>
                </a:solidFill>
              </a:rPr>
              <a:t>Process variables with arguments</a:t>
            </a:r>
            <a:r>
              <a:rPr lang="en-US" sz="20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Standardized </a:t>
            </a:r>
            <a:r>
              <a:rPr lang="en-US" sz="2000" dirty="0">
                <a:solidFill>
                  <a:srgbClr val="FF0000"/>
                </a:solidFill>
              </a:rPr>
              <a:t>Scientific Types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Dynamic typing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Introspection interface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New smart process database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53230" y="1600201"/>
            <a:ext cx="4259409" cy="2893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latin typeface="Courier"/>
                <a:cs typeface="Courier"/>
              </a:rPr>
              <a:t>$ </a:t>
            </a:r>
            <a:r>
              <a:rPr lang="fr-FR" sz="1400" dirty="0" err="1">
                <a:latin typeface="Courier"/>
                <a:cs typeface="Courier"/>
              </a:rPr>
              <a:t>pvget</a:t>
            </a:r>
            <a:r>
              <a:rPr lang="fr-FR" sz="1400" dirty="0">
                <a:latin typeface="Courier"/>
                <a:cs typeface="Courier"/>
              </a:rPr>
              <a:t> XCOR:LI24:900:TWISS</a:t>
            </a:r>
          </a:p>
          <a:p>
            <a:r>
              <a:rPr lang="fr-FR" sz="1400" dirty="0">
                <a:latin typeface="Courier"/>
                <a:cs typeface="Courier"/>
              </a:rPr>
              <a:t>structure </a:t>
            </a:r>
          </a:p>
          <a:p>
            <a:r>
              <a:rPr lang="fr-FR" sz="1400" dirty="0">
                <a:latin typeface="Courier"/>
                <a:cs typeface="Courier"/>
              </a:rPr>
              <a:t>    double energy 5.00512</a:t>
            </a:r>
          </a:p>
          <a:p>
            <a:r>
              <a:rPr lang="fr-FR" sz="1400" dirty="0">
                <a:latin typeface="Courier"/>
                <a:cs typeface="Courier"/>
              </a:rPr>
              <a:t>    double psix 37.7625</a:t>
            </a:r>
          </a:p>
          <a:p>
            <a:r>
              <a:rPr lang="fr-FR" sz="1400" dirty="0">
                <a:latin typeface="Courier"/>
                <a:cs typeface="Courier"/>
              </a:rPr>
              <a:t>    double alphax 13.6562</a:t>
            </a:r>
          </a:p>
          <a:p>
            <a:r>
              <a:rPr lang="fr-FR" sz="1400" dirty="0">
                <a:latin typeface="Courier"/>
                <a:cs typeface="Courier"/>
              </a:rPr>
              <a:t>    double betax -2.78671</a:t>
            </a:r>
          </a:p>
          <a:p>
            <a:r>
              <a:rPr lang="fr-FR" sz="1400" dirty="0">
                <a:latin typeface="Courier"/>
                <a:cs typeface="Courier"/>
              </a:rPr>
              <a:t>    double etax -0.00698294</a:t>
            </a:r>
          </a:p>
          <a:p>
            <a:r>
              <a:rPr lang="fr-FR" sz="1400" dirty="0">
                <a:latin typeface="Courier"/>
                <a:cs typeface="Courier"/>
              </a:rPr>
              <a:t>    double etaxp 0.00107115</a:t>
            </a:r>
          </a:p>
          <a:p>
            <a:r>
              <a:rPr lang="fr-FR" sz="1400" dirty="0">
                <a:latin typeface="Courier"/>
                <a:cs typeface="Courier"/>
              </a:rPr>
              <a:t>    double psiy 31.9488</a:t>
            </a:r>
          </a:p>
          <a:p>
            <a:r>
              <a:rPr lang="fr-FR" sz="1400" dirty="0">
                <a:latin typeface="Courier"/>
                <a:cs typeface="Courier"/>
              </a:rPr>
              <a:t>    double alphay 116.762</a:t>
            </a:r>
          </a:p>
          <a:p>
            <a:r>
              <a:rPr lang="fr-FR" sz="1400" dirty="0">
                <a:latin typeface="Courier"/>
                <a:cs typeface="Courier"/>
              </a:rPr>
              <a:t>    double betay 5.2592</a:t>
            </a:r>
          </a:p>
          <a:p>
            <a:r>
              <a:rPr lang="fr-FR" sz="1400" dirty="0">
                <a:latin typeface="Courier"/>
                <a:cs typeface="Courier"/>
              </a:rPr>
              <a:t>    double etay 0</a:t>
            </a:r>
          </a:p>
          <a:p>
            <a:r>
              <a:rPr lang="fr-FR" sz="1400" dirty="0">
                <a:latin typeface="Courier"/>
                <a:cs typeface="Courier"/>
              </a:rPr>
              <a:t>    double etayp 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49624" y="4547338"/>
            <a:ext cx="37306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Figure: </a:t>
            </a:r>
            <a:r>
              <a:rPr lang="en-US" sz="1400" i="1" dirty="0" err="1"/>
              <a:t>pvAccess</a:t>
            </a:r>
            <a:r>
              <a:rPr lang="en-US" sz="1400" i="1" dirty="0"/>
              <a:t> getting PV of a structure of </a:t>
            </a:r>
            <a:br>
              <a:rPr lang="en-US" sz="1400" i="1" dirty="0"/>
            </a:br>
            <a:r>
              <a:rPr lang="en-US" sz="1400" i="1" dirty="0"/>
              <a:t>optics parameters. In this case a standard </a:t>
            </a:r>
            <a:br>
              <a:rPr lang="en-US" sz="1400" i="1" dirty="0"/>
            </a:br>
            <a:r>
              <a:rPr lang="en-US" sz="1400" i="1" dirty="0"/>
              <a:t>“Normative Type” type was not used, so the raw </a:t>
            </a:r>
          </a:p>
          <a:p>
            <a:r>
              <a:rPr lang="en-US" sz="1400" i="1" dirty="0"/>
              <a:t>structure is displayed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4B969-C315-DA4F-BCE3-3A6554EDB008}"/>
              </a:ext>
            </a:extLst>
          </p:cNvPr>
          <p:cNvSpPr txBox="1"/>
          <p:nvPr/>
        </p:nvSpPr>
        <p:spPr>
          <a:xfrm>
            <a:off x="4005186" y="6244895"/>
            <a:ext cx="408002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Faster. Structured data. Metadata. Easier. </a:t>
            </a:r>
          </a:p>
        </p:txBody>
      </p:sp>
    </p:spTree>
    <p:extLst>
      <p:ext uri="{BB962C8B-B14F-4D97-AF65-F5344CB8AC3E}">
        <p14:creationId xmlns:p14="http://schemas.microsoft.com/office/powerpoint/2010/main" val="1991236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7E58F-7031-C844-8BD8-90790CF7D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" y="237594"/>
            <a:ext cx="12088906" cy="543036"/>
          </a:xfrm>
        </p:spPr>
        <p:txBody>
          <a:bodyPr>
            <a:noAutofit/>
          </a:bodyPr>
          <a:lstStyle/>
          <a:p>
            <a:r>
              <a:rPr lang="en-US" sz="2400" dirty="0"/>
              <a:t>EPICS 7 Image Type (NTNDArray) Example</a:t>
            </a:r>
            <a:br>
              <a:rPr lang="en-US" sz="2400" dirty="0"/>
            </a:br>
            <a:r>
              <a:rPr lang="en-US" sz="2400" dirty="0"/>
              <a:t>Helping ML answer e.g. – What does the cathode look like when the photon flux intensity is high  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F4A0E0A2-EE0B-FC49-8218-06846262D1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80000" contrast="100000"/>
                    </a14:imgEffect>
                  </a14:imgLayer>
                </a14:imgProps>
              </a:ext>
            </a:extLst>
          </a:blip>
          <a:srcRect t="3534" b="4039"/>
          <a:stretch/>
        </p:blipFill>
        <p:spPr>
          <a:xfrm>
            <a:off x="429186" y="1149813"/>
            <a:ext cx="4038600" cy="5638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888E0C-2EED-C84B-81C6-0D931301A032}"/>
              </a:ext>
            </a:extLst>
          </p:cNvPr>
          <p:cNvSpPr txBox="1"/>
          <p:nvPr/>
        </p:nvSpPr>
        <p:spPr>
          <a:xfrm>
            <a:off x="4721501" y="1803448"/>
            <a:ext cx="286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</a:t>
            </a:r>
            <a:r>
              <a:rPr lang="en-US" dirty="0">
                <a:solidFill>
                  <a:srgbClr val="FF0000"/>
                </a:solidFill>
              </a:rPr>
              <a:t>Type Identifier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F8AE51-FE40-3D47-839B-DCB1A2CE3877}"/>
              </a:ext>
            </a:extLst>
          </p:cNvPr>
          <p:cNvSpPr txBox="1"/>
          <p:nvPr/>
        </p:nvSpPr>
        <p:spPr>
          <a:xfrm>
            <a:off x="4721501" y="2216629"/>
            <a:ext cx="1732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Raw image data.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ABA9C0-CB54-A94F-A8BD-E216686492FD}"/>
              </a:ext>
            </a:extLst>
          </p:cNvPr>
          <p:cNvSpPr txBox="1"/>
          <p:nvPr/>
        </p:nvSpPr>
        <p:spPr>
          <a:xfrm>
            <a:off x="4749407" y="3715886"/>
            <a:ext cx="26947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image meta data; </a:t>
            </a:r>
            <a:r>
              <a:rPr lang="en-US" dirty="0">
                <a:solidFill>
                  <a:srgbClr val="FF0000"/>
                </a:solidFill>
              </a:rPr>
              <a:t>giving parameters to interpret data</a:t>
            </a:r>
            <a:r>
              <a:rPr lang="en-US" dirty="0"/>
              <a:t> in the </a:t>
            </a:r>
            <a:r>
              <a:rPr lang="en-US" i="1" dirty="0"/>
              <a:t>value</a:t>
            </a:r>
            <a:r>
              <a:rPr lang="en-US" dirty="0"/>
              <a:t> field,  and other information.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03BEB-73B2-3648-87DC-444877F169AC}"/>
              </a:ext>
            </a:extLst>
          </p:cNvPr>
          <p:cNvSpPr txBox="1"/>
          <p:nvPr/>
        </p:nvSpPr>
        <p:spPr>
          <a:xfrm rot="21442398">
            <a:off x="1628261" y="2028321"/>
            <a:ext cx="1519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 lot of  data snipped 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830F58B4-A708-084F-A93B-625D6534591F}"/>
              </a:ext>
            </a:extLst>
          </p:cNvPr>
          <p:cNvSpPr/>
          <p:nvPr/>
        </p:nvSpPr>
        <p:spPr>
          <a:xfrm>
            <a:off x="3823955" y="1204555"/>
            <a:ext cx="880425" cy="12465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eft Arrow 9" title="asdasd">
            <a:extLst>
              <a:ext uri="{FF2B5EF4-FFF2-40B4-BE49-F238E27FC236}">
                <a16:creationId xmlns:a16="http://schemas.microsoft.com/office/drawing/2014/main" id="{0FAC0A93-1425-CD4B-9233-92442291A1D8}"/>
              </a:ext>
            </a:extLst>
          </p:cNvPr>
          <p:cNvSpPr/>
          <p:nvPr/>
        </p:nvSpPr>
        <p:spPr>
          <a:xfrm rot="507411" flipV="1">
            <a:off x="1669070" y="1635858"/>
            <a:ext cx="3060286" cy="11943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B3FFBA3F-CE37-6A4C-95D7-E545BEEDD6FB}"/>
              </a:ext>
            </a:extLst>
          </p:cNvPr>
          <p:cNvSpPr/>
          <p:nvPr/>
        </p:nvSpPr>
        <p:spPr>
          <a:xfrm>
            <a:off x="4409845" y="1651685"/>
            <a:ext cx="280489" cy="1176437"/>
          </a:xfrm>
          <a:prstGeom prst="rightBrace">
            <a:avLst>
              <a:gd name="adj1" fmla="val 8333"/>
              <a:gd name="adj2" fmla="val 65232"/>
            </a:avLst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A8B3E6C2-6A6C-564D-BD1E-B6FAE631414C}"/>
              </a:ext>
            </a:extLst>
          </p:cNvPr>
          <p:cNvSpPr/>
          <p:nvPr/>
        </p:nvSpPr>
        <p:spPr>
          <a:xfrm>
            <a:off x="4409845" y="2918193"/>
            <a:ext cx="280489" cy="3758874"/>
          </a:xfrm>
          <a:prstGeom prst="rightBrace">
            <a:avLst>
              <a:gd name="adj1" fmla="val 8333"/>
              <a:gd name="adj2" fmla="val 43839"/>
            </a:avLst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A39E96-452B-FF4D-A65F-7B81785B97E2}"/>
              </a:ext>
            </a:extLst>
          </p:cNvPr>
          <p:cNvSpPr txBox="1"/>
          <p:nvPr/>
        </p:nvSpPr>
        <p:spPr>
          <a:xfrm>
            <a:off x="4602390" y="5446522"/>
            <a:ext cx="269477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Figure: A screenshot of the output of the EPICS 7 “</a:t>
            </a:r>
            <a:r>
              <a:rPr lang="en-US" dirty="0"/>
              <a:t>pvget</a:t>
            </a:r>
            <a:r>
              <a:rPr lang="en-US" i="1" dirty="0"/>
              <a:t>” command, for an image.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609414-1FB8-744C-B8BF-052185AA36B6}"/>
              </a:ext>
            </a:extLst>
          </p:cNvPr>
          <p:cNvSpPr txBox="1"/>
          <p:nvPr/>
        </p:nvSpPr>
        <p:spPr>
          <a:xfrm>
            <a:off x="4721502" y="1075947"/>
            <a:ext cx="2869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Command line request for a given </a:t>
            </a:r>
            <a:r>
              <a:rPr lang="en-US" dirty="0">
                <a:solidFill>
                  <a:srgbClr val="FF0000"/>
                </a:solidFill>
              </a:rPr>
              <a:t>image PV by name</a:t>
            </a:r>
            <a:r>
              <a:rPr lang="en-US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A51D29-8266-5F40-907D-700E2B5FC296}"/>
              </a:ext>
            </a:extLst>
          </p:cNvPr>
          <p:cNvSpPr txBox="1"/>
          <p:nvPr/>
        </p:nvSpPr>
        <p:spPr>
          <a:xfrm>
            <a:off x="9159090" y="6519446"/>
            <a:ext cx="2763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B. Martins, BNL, M. Gibbs SLAC</a:t>
            </a:r>
          </a:p>
        </p:txBody>
      </p:sp>
      <p:pic>
        <p:nvPicPr>
          <p:cNvPr id="16" name="Shape 766" descr="https://lh3.googleusercontent.com/I-hwBrrZnBKofA-CTgc8bxRp7xH5ayEXl_vebrVofjfr12qPKRvXivZsfPEovIeKBsD5xX95-nFxNFEn040c9xnBnOXe26QkPKbvIV2xvu1j4XdLpSYWLs-T7UYCM2ZPQ_zwypU1abE">
            <a:extLst>
              <a:ext uri="{FF2B5EF4-FFF2-40B4-BE49-F238E27FC236}">
                <a16:creationId xmlns:a16="http://schemas.microsoft.com/office/drawing/2014/main" id="{10969A50-4787-8746-89AA-250A8804275E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2000"/>
                    </a14:imgEffect>
                    <a14:imgEffect>
                      <a14:brightnessContrast bright="39000" contras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725798" y="1202552"/>
            <a:ext cx="3966900" cy="45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00164A5-0CA7-4A46-9951-489BA908596B}"/>
              </a:ext>
            </a:extLst>
          </p:cNvPr>
          <p:cNvSpPr txBox="1"/>
          <p:nvPr/>
        </p:nvSpPr>
        <p:spPr>
          <a:xfrm>
            <a:off x="7724216" y="5818478"/>
            <a:ext cx="39669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Figure: A screenshot of PyDM displaying a beam profile image. 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ECE1E90A-9D90-594A-B73B-70458D7312C2}"/>
              </a:ext>
            </a:extLst>
          </p:cNvPr>
          <p:cNvSpPr/>
          <p:nvPr/>
        </p:nvSpPr>
        <p:spPr>
          <a:xfrm rot="20579636">
            <a:off x="6770244" y="3894249"/>
            <a:ext cx="938816" cy="24398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6B9476-4822-E74C-A22B-A921EB76FF43}"/>
              </a:ext>
            </a:extLst>
          </p:cNvPr>
          <p:cNvSpPr txBox="1"/>
          <p:nvPr/>
        </p:nvSpPr>
        <p:spPr>
          <a:xfrm>
            <a:off x="6246028" y="2535308"/>
            <a:ext cx="1732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Widget learns how to display image from metadata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1D290A9-35C8-C619-A5C0-282DB6CF3C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3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30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Data through EPICS 7 Control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1400" dirty="0"/>
              <a:t> Examples: SLAC Modelling Beam Dynamics. FRIB and APS have similar.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838200" y="1333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2198" y="5236040"/>
            <a:ext cx="4491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&gt;&gt;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twiss_l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eget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('BMAD:SYS0:1:CU_HXR:LIVE:TWISS',{'provider','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pva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'}); </a:t>
            </a:r>
            <a:b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&gt;&gt;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twiss_l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(find(</a:t>
            </a:r>
            <a:r>
              <a:rPr lang="en-US" sz="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strcmp</a:t>
            </a:r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(twiss_l.device_name,'BPMS:LI21:233’)), …</a:t>
            </a:r>
          </a:p>
          <a:p>
            <a:r>
              <a:rPr lang="en-US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[2,6,7,11,12]) </a:t>
            </a: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ans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	1x5 table 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device_name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alpha_x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beta_x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alpha_y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beta_y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_______________ _______ ______ ________ ______ </a:t>
            </a: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"BPMS:LI21:233" 1.9887 7.9179 -0.20858 4.8231</a:t>
            </a:r>
            <a:endParaRPr lang="fr-FR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3543" y="1147852"/>
            <a:ext cx="4839257" cy="5581058"/>
          </a:xfrm>
          <a:prstGeom prst="rect">
            <a:avLst/>
          </a:prstGeom>
          <a:noFill/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506838-47BF-C843-BE3B-B99C35B21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718" y="1588052"/>
            <a:ext cx="3231169" cy="189966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5541EDF-5EC1-D14D-B885-2355B680B4B7}"/>
              </a:ext>
            </a:extLst>
          </p:cNvPr>
          <p:cNvSpPr txBox="1"/>
          <p:nvPr/>
        </p:nvSpPr>
        <p:spPr>
          <a:xfrm>
            <a:off x="5000149" y="1726762"/>
            <a:ext cx="932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Transverse </a:t>
            </a:r>
          </a:p>
          <a:p>
            <a:pPr algn="ctr"/>
            <a:r>
              <a:rPr lang="en-US" sz="1200" dirty="0"/>
              <a:t>beam offset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2A944F-9B9A-9D4A-BB75-0A8D9B020F1A}"/>
              </a:ext>
            </a:extLst>
          </p:cNvPr>
          <p:cNvSpPr txBox="1"/>
          <p:nvPr/>
        </p:nvSpPr>
        <p:spPr>
          <a:xfrm>
            <a:off x="8927900" y="1999833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8BA472-77BA-A54A-8A0A-43E2BC0F0A2B}"/>
              </a:ext>
            </a:extLst>
          </p:cNvPr>
          <p:cNvSpPr txBox="1"/>
          <p:nvPr/>
        </p:nvSpPr>
        <p:spPr>
          <a:xfrm>
            <a:off x="7408851" y="1588492"/>
            <a:ext cx="457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“A”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478C9A-0A52-3D4E-B4BC-4ED9ADDAB4DB}"/>
              </a:ext>
            </a:extLst>
          </p:cNvPr>
          <p:cNvSpPr txBox="1"/>
          <p:nvPr/>
        </p:nvSpPr>
        <p:spPr>
          <a:xfrm>
            <a:off x="8116161" y="1593285"/>
            <a:ext cx="473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“B” </a:t>
            </a:r>
          </a:p>
        </p:txBody>
      </p:sp>
      <p:sp>
        <p:nvSpPr>
          <p:cNvPr id="30" name="Isosceles Triangle 11">
            <a:extLst>
              <a:ext uri="{FF2B5EF4-FFF2-40B4-BE49-F238E27FC236}">
                <a16:creationId xmlns:a16="http://schemas.microsoft.com/office/drawing/2014/main" id="{D631B7BA-5B96-F242-9A04-A1CA488C57B9}"/>
              </a:ext>
            </a:extLst>
          </p:cNvPr>
          <p:cNvSpPr/>
          <p:nvPr/>
        </p:nvSpPr>
        <p:spPr>
          <a:xfrm rot="10800000" flipH="1">
            <a:off x="7540680" y="2015070"/>
            <a:ext cx="190762" cy="184666"/>
          </a:xfrm>
          <a:prstGeom prst="triangl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3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200842-E4D1-C449-8550-658C169C1AD4}"/>
              </a:ext>
            </a:extLst>
          </p:cNvPr>
          <p:cNvSpPr txBox="1"/>
          <p:nvPr/>
        </p:nvSpPr>
        <p:spPr>
          <a:xfrm>
            <a:off x="4923665" y="3916892"/>
            <a:ext cx="6917278" cy="1361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50" dirty="0">
                <a:latin typeface="Courier"/>
                <a:cs typeface="Courier"/>
              </a:rPr>
              <a:t>$ </a:t>
            </a:r>
            <a:r>
              <a:rPr lang="da-DK" sz="1050" b="1" dirty="0">
                <a:latin typeface="Courier"/>
                <a:cs typeface="Courier"/>
              </a:rPr>
              <a:t>eget -s XCOR:IN20:491:RMAT -a b BPMS:IN20:525</a:t>
            </a:r>
          </a:p>
          <a:p>
            <a:r>
              <a:rPr lang="da-DK" sz="1050" dirty="0">
                <a:latin typeface="Courier"/>
                <a:cs typeface="Courier"/>
              </a:rPr>
              <a:t>      0.669591      0.694604             0             0  -3.08532e-19   2.41325e-19</a:t>
            </a:r>
          </a:p>
          <a:p>
            <a:r>
              <a:rPr lang="da-DK" sz="1050" dirty="0">
                <a:latin typeface="Courier"/>
                <a:cs typeface="Courier"/>
              </a:rPr>
              <a:t>     -0.570851      0.901275             0             0  -1.23627e-19   1.45491e-19</a:t>
            </a:r>
          </a:p>
          <a:p>
            <a:r>
              <a:rPr lang="da-DK" sz="1050" dirty="0">
                <a:latin typeface="Courier"/>
                <a:cs typeface="Courier"/>
              </a:rPr>
              <a:t>             0             0       1.33379      0.966896             0             0</a:t>
            </a:r>
          </a:p>
          <a:p>
            <a:r>
              <a:rPr lang="da-DK" sz="1050" dirty="0">
                <a:latin typeface="Courier"/>
                <a:cs typeface="Courier"/>
              </a:rPr>
              <a:t>             0             0      0.358415       1.00957             0             0</a:t>
            </a:r>
          </a:p>
          <a:p>
            <a:r>
              <a:rPr lang="da-DK" sz="1050" dirty="0">
                <a:latin typeface="Courier"/>
                <a:cs typeface="Courier"/>
              </a:rPr>
              <a:t>  -2.29302e-24   8.92892e-20             0             0             1   1.20724e-05</a:t>
            </a:r>
          </a:p>
          <a:p>
            <a:r>
              <a:rPr lang="da-DK" sz="1050" dirty="0">
                <a:latin typeface="Courier"/>
                <a:cs typeface="Courier"/>
              </a:rPr>
              <a:t>   1.00974e-28             0             0             0             0             1</a:t>
            </a:r>
          </a:p>
          <a:p>
            <a:endParaRPr lang="en-US" sz="900" dirty="0">
              <a:latin typeface="Courier"/>
              <a:cs typeface="Courier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4E4E38E-F3D9-5C46-AF07-3CFA5AADFDB8}"/>
              </a:ext>
            </a:extLst>
          </p:cNvPr>
          <p:cNvCxnSpPr/>
          <p:nvPr/>
        </p:nvCxnSpPr>
        <p:spPr>
          <a:xfrm flipH="1">
            <a:off x="5806279" y="2199737"/>
            <a:ext cx="1626106" cy="1687016"/>
          </a:xfrm>
          <a:prstGeom prst="straightConnector1">
            <a:avLst/>
          </a:prstGeom>
          <a:ln w="3175" cmpd="sng">
            <a:solidFill>
              <a:schemeClr val="accent1">
                <a:alpha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18AF30A-3816-334F-9D55-792064485EAB}"/>
              </a:ext>
            </a:extLst>
          </p:cNvPr>
          <p:cNvCxnSpPr>
            <a:cxnSpLocks/>
          </p:cNvCxnSpPr>
          <p:nvPr/>
        </p:nvCxnSpPr>
        <p:spPr>
          <a:xfrm flipH="1">
            <a:off x="7731442" y="2199737"/>
            <a:ext cx="499381" cy="1687016"/>
          </a:xfrm>
          <a:prstGeom prst="straightConnector1">
            <a:avLst/>
          </a:prstGeom>
          <a:ln w="3175" cmpd="sng">
            <a:solidFill>
              <a:schemeClr val="accent1">
                <a:alpha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29EB51A6-EA6C-054B-95C7-C7ABFFCF1E51}"/>
              </a:ext>
            </a:extLst>
          </p:cNvPr>
          <p:cNvCxnSpPr/>
          <p:nvPr/>
        </p:nvCxnSpPr>
        <p:spPr>
          <a:xfrm rot="10800000" flipH="1">
            <a:off x="5170486" y="2831224"/>
            <a:ext cx="896112" cy="1673352"/>
          </a:xfrm>
          <a:prstGeom prst="curvedConnector4">
            <a:avLst>
              <a:gd name="adj1" fmla="val -35436"/>
              <a:gd name="adj2" fmla="val 100053"/>
            </a:avLst>
          </a:prstGeom>
          <a:ln w="3175" cmpd="sng">
            <a:solidFill>
              <a:schemeClr val="accent1">
                <a:alpha val="3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ABCF03D-4F9E-E442-A9ED-30BE6888BA00}"/>
              </a:ext>
            </a:extLst>
          </p:cNvPr>
          <p:cNvSpPr/>
          <p:nvPr/>
        </p:nvSpPr>
        <p:spPr>
          <a:xfrm>
            <a:off x="5085326" y="1425413"/>
            <a:ext cx="6913044" cy="3675938"/>
          </a:xfrm>
          <a:prstGeom prst="rect">
            <a:avLst/>
          </a:prstGeom>
          <a:noFill/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61701C-F6CB-F448-85CE-A0FC66F7E398}"/>
              </a:ext>
            </a:extLst>
          </p:cNvPr>
          <p:cNvSpPr txBox="1"/>
          <p:nvPr/>
        </p:nvSpPr>
        <p:spPr>
          <a:xfrm>
            <a:off x="1770100" y="1121663"/>
            <a:ext cx="18022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Twiss Parameters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CCF443-537D-E34F-A418-5DE5D61EF037}"/>
              </a:ext>
            </a:extLst>
          </p:cNvPr>
          <p:cNvSpPr txBox="1"/>
          <p:nvPr/>
        </p:nvSpPr>
        <p:spPr>
          <a:xfrm>
            <a:off x="6106388" y="1211585"/>
            <a:ext cx="39643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Transfer Matrices, example shows A to 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7BB3F-8CA1-694F-A1B9-9F2C858BFAC9}"/>
              </a:ext>
            </a:extLst>
          </p:cNvPr>
          <p:cNvSpPr/>
          <p:nvPr/>
        </p:nvSpPr>
        <p:spPr>
          <a:xfrm>
            <a:off x="4923665" y="5448211"/>
            <a:ext cx="70747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Figures: EPICS 7 modelling service giving orbit response matrices and Twiss parameters for given devices - the basis of 90% of emittance minimization applications like feedback, steering, bumps, etc.</a:t>
            </a:r>
          </a:p>
          <a:p>
            <a:endParaRPr lang="en-US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E4E42B-271A-5A46-AD87-B49E8D0983F0}"/>
              </a:ext>
            </a:extLst>
          </p:cNvPr>
          <p:cNvSpPr txBox="1"/>
          <p:nvPr/>
        </p:nvSpPr>
        <p:spPr>
          <a:xfrm>
            <a:off x="2976780" y="5720865"/>
            <a:ext cx="1742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Structured data, presented as table by EPICS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E4AC18-91F2-904C-A27E-AD6B8F26E8EE}"/>
              </a:ext>
            </a:extLst>
          </p:cNvPr>
          <p:cNvSpPr txBox="1"/>
          <p:nvPr/>
        </p:nvSpPr>
        <p:spPr>
          <a:xfrm>
            <a:off x="8770163" y="3372000"/>
            <a:ext cx="3345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Process Variable value, computed subject to user’s arguments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B44140-F392-9646-86AD-1600F0A9928B}"/>
              </a:ext>
            </a:extLst>
          </p:cNvPr>
          <p:cNvSpPr txBox="1"/>
          <p:nvPr/>
        </p:nvSpPr>
        <p:spPr>
          <a:xfrm>
            <a:off x="-185530" y="609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Matlab plot of BMAD design computation of design x dispersion">
            <a:extLst>
              <a:ext uri="{FF2B5EF4-FFF2-40B4-BE49-F238E27FC236}">
                <a16:creationId xmlns:a16="http://schemas.microsoft.com/office/drawing/2014/main" id="{28D51B64-DAA5-0ED5-45A8-6B7B4F9DF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45" y="2403116"/>
            <a:ext cx="4170765" cy="261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BA20B9-EE40-D1A6-82C0-58B60115DB69}"/>
              </a:ext>
            </a:extLst>
          </p:cNvPr>
          <p:cNvSpPr txBox="1"/>
          <p:nvPr/>
        </p:nvSpPr>
        <p:spPr>
          <a:xfrm>
            <a:off x="-15286" y="1464805"/>
            <a:ext cx="50064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&gt;&gt; </a:t>
            </a:r>
            <a:r>
              <a:rPr lang="en-US" sz="9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twiss_d</a:t>
            </a:r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9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eget</a:t>
            </a:r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('BMAD:SYS0:1:CU_HXR:DESIGN:TWISS',{'provider','</a:t>
            </a:r>
            <a:r>
              <a:rPr lang="en-US" sz="9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pva</a:t>
            </a:r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'});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&gt;&gt; </a:t>
            </a:r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plot(</a:t>
            </a:r>
            <a:r>
              <a:rPr lang="en-US" sz="9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twiss_d.s</a:t>
            </a:r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9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twiss_d.beta_x</a:t>
            </a:r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&gt;&gt; </a:t>
            </a:r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hold on 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&gt;&gt; </a:t>
            </a:r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plot(</a:t>
            </a:r>
            <a:r>
              <a:rPr lang="en-US" sz="9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twiss_d.s</a:t>
            </a:r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9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twiss_d.beta_y</a:t>
            </a:r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&gt;&gt; </a:t>
            </a:r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title('Design beta X and beta Y of CU\_HXR'); </a:t>
            </a:r>
            <a:endParaRPr 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340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Infrastructure data through EPICS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1400" dirty="0"/>
              <a:t>Examples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838200" y="1333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729970" y="6557433"/>
            <a:ext cx="2602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Greg White, Murali Shankar SLAC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0625" y="1845519"/>
            <a:ext cx="186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Directory Services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2934" y="4115932"/>
            <a:ext cx="4937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Oracle Database accessed through Control System: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52203" y="6034213"/>
            <a:ext cx="6977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Figure: Access to Oracle gives device infrastructure, magnet calibrations, drawing names, etc.</a:t>
            </a:r>
            <a:br>
              <a:rPr lang="en-US" sz="1400" i="1" dirty="0"/>
            </a:br>
            <a:r>
              <a:rPr lang="en-US" sz="1400" i="1" dirty="0"/>
              <a:t>Will be used in LCLS-II for such things as cryogenic plant system hierarchy etc.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6074" y="2226514"/>
            <a:ext cx="4421762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urier"/>
                <a:cs typeface="Courier"/>
              </a:rPr>
              <a:t># The names of PVs, by device name pattern:</a:t>
            </a:r>
          </a:p>
          <a:p>
            <a:r>
              <a:rPr lang="en-US" sz="1200" dirty="0">
                <a:latin typeface="Courier"/>
                <a:cs typeface="Courier"/>
              </a:rPr>
              <a:t>$ </a:t>
            </a:r>
            <a:r>
              <a:rPr lang="en-US" sz="1200" b="1" dirty="0">
                <a:latin typeface="Courier"/>
                <a:cs typeface="Courier"/>
              </a:rPr>
              <a:t>eget -s ds -a name=XCOR:LI21:135:% </a:t>
            </a:r>
          </a:p>
          <a:p>
            <a:r>
              <a:rPr lang="en-US" sz="1200" dirty="0">
                <a:latin typeface="Courier"/>
                <a:cs typeface="Courier"/>
              </a:rPr>
              <a:t>       name</a:t>
            </a:r>
          </a:p>
          <a:p>
            <a:r>
              <a:rPr lang="en-US" sz="1200" dirty="0">
                <a:latin typeface="Courier"/>
                <a:cs typeface="Courier"/>
              </a:rPr>
              <a:t>       XCOR:LI21:135:ABORT</a:t>
            </a:r>
          </a:p>
          <a:p>
            <a:r>
              <a:rPr lang="en-US" sz="1200" dirty="0">
                <a:latin typeface="Courier"/>
                <a:cs typeface="Courier"/>
              </a:rPr>
              <a:t>       XCOR:LI21:135:ACCESS</a:t>
            </a:r>
          </a:p>
          <a:p>
            <a:r>
              <a:rPr lang="en-US" sz="1200" dirty="0">
                <a:latin typeface="Courier"/>
                <a:cs typeface="Courier"/>
              </a:rPr>
              <a:t>       XCOR:LI21:135:ALLFUNCGO</a:t>
            </a:r>
          </a:p>
          <a:p>
            <a:r>
              <a:rPr lang="en-US" sz="1200" dirty="0">
                <a:latin typeface="Courier"/>
                <a:cs typeface="Courier"/>
              </a:rPr>
              <a:t>       XCOR:LI21:135:BACT</a:t>
            </a:r>
          </a:p>
          <a:p>
            <a:r>
              <a:rPr lang="en-US" sz="1200" dirty="0">
                <a:latin typeface="Courier"/>
                <a:cs typeface="Courier"/>
              </a:rPr>
              <a:t>       XCOR:LI21:135:BACTFO</a:t>
            </a:r>
          </a:p>
          <a:p>
            <a:r>
              <a:rPr lang="en-US" sz="1200" i="1" dirty="0">
                <a:latin typeface="Courier"/>
                <a:cs typeface="Courier"/>
              </a:rPr>
              <a:t>… (many rows snipped)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00358" y="1702080"/>
            <a:ext cx="6054829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urier"/>
                <a:cs typeface="Courier"/>
              </a:rPr>
              <a:t># Regular expression (restrict to sectors LI25-LI29)</a:t>
            </a:r>
          </a:p>
          <a:p>
            <a:r>
              <a:rPr lang="en-US" sz="1200" dirty="0">
                <a:latin typeface="Courier"/>
                <a:cs typeface="Courier"/>
              </a:rPr>
              <a:t>$ </a:t>
            </a:r>
            <a:r>
              <a:rPr lang="en-US" sz="1200" b="1" dirty="0">
                <a:latin typeface="Courier"/>
                <a:cs typeface="Courier"/>
              </a:rPr>
              <a:t>eget -s ds -a regex='XCOR:LI2[5-9]:.*:BDES’</a:t>
            </a:r>
          </a:p>
          <a:p>
            <a:r>
              <a:rPr lang="en-US" sz="1200" dirty="0">
                <a:latin typeface="Courier"/>
                <a:cs typeface="Courier"/>
              </a:rPr>
              <a:t>…</a:t>
            </a:r>
          </a:p>
          <a:p>
            <a:r>
              <a:rPr lang="en-US" sz="1200" dirty="0">
                <a:latin typeface="Courier"/>
                <a:cs typeface="Courier"/>
              </a:rPr>
              <a:t># Device names of the instruments in the laser heater region</a:t>
            </a:r>
          </a:p>
          <a:p>
            <a:r>
              <a:rPr lang="en-US" sz="1200" dirty="0">
                <a:latin typeface="Courier"/>
                <a:cs typeface="Courier"/>
              </a:rPr>
              <a:t>$ </a:t>
            </a:r>
            <a:r>
              <a:rPr lang="en-US" sz="1200" b="1" dirty="0">
                <a:latin typeface="Courier"/>
                <a:cs typeface="Courier"/>
              </a:rPr>
              <a:t>eget -s ds -a etype INST -a tag LSRHTR -a show dname</a:t>
            </a:r>
          </a:p>
          <a:p>
            <a:r>
              <a:rPr lang="en-US" sz="1200" dirty="0">
                <a:latin typeface="Courier"/>
                <a:cs typeface="Courier"/>
              </a:rPr>
              <a:t>…</a:t>
            </a:r>
          </a:p>
          <a:p>
            <a:r>
              <a:rPr lang="en-US" sz="1200" dirty="0">
                <a:latin typeface="Courier"/>
                <a:cs typeface="Courier"/>
              </a:rPr>
              <a:t># A recent search for invalid data in corrector PVs</a:t>
            </a:r>
          </a:p>
          <a:p>
            <a:r>
              <a:rPr lang="en-US" sz="1200" dirty="0">
                <a:latin typeface="Courier"/>
                <a:cs typeface="Courier"/>
              </a:rPr>
              <a:t>$ </a:t>
            </a:r>
            <a:r>
              <a:rPr lang="en-US" sz="1200" b="1" dirty="0">
                <a:latin typeface="Courier"/>
                <a:cs typeface="Courier"/>
              </a:rPr>
              <a:t>eget -tTs ds -a name %COR:LTU%:%:%DES | \</a:t>
            </a:r>
            <a:br>
              <a:rPr lang="en-US" sz="1200" b="1" dirty="0">
                <a:latin typeface="Courier"/>
                <a:cs typeface="Courier"/>
              </a:rPr>
            </a:br>
            <a:r>
              <a:rPr lang="en-US" sz="1200" b="1" dirty="0">
                <a:latin typeface="Courier"/>
                <a:cs typeface="Courier"/>
              </a:rPr>
              <a:t>eget -p ca -f - | grep nan</a:t>
            </a:r>
          </a:p>
          <a:p>
            <a:r>
              <a:rPr lang="en-US" sz="1200" dirty="0">
                <a:latin typeface="Courier"/>
                <a:cs typeface="Courier"/>
              </a:rPr>
              <a:t>XCOR:LTU1:558:BDES </a:t>
            </a:r>
            <a:r>
              <a:rPr lang="en-US" sz="1200" dirty="0">
                <a:solidFill>
                  <a:srgbClr val="FF0000"/>
                </a:solidFill>
                <a:latin typeface="Courier"/>
                <a:cs typeface="Courier"/>
              </a:rPr>
              <a:t>nan</a:t>
            </a:r>
          </a:p>
          <a:p>
            <a:r>
              <a:rPr lang="en-US" sz="1200" dirty="0">
                <a:latin typeface="Courier"/>
                <a:cs typeface="Courier"/>
              </a:rPr>
              <a:t>XCOR:LTU1:558:IDES </a:t>
            </a:r>
            <a:r>
              <a:rPr lang="en-US" sz="1200" dirty="0">
                <a:solidFill>
                  <a:srgbClr val="FF0000"/>
                </a:solidFill>
                <a:latin typeface="Courier"/>
                <a:cs typeface="Courier"/>
              </a:rPr>
              <a:t>nan</a:t>
            </a:r>
            <a:r>
              <a:rPr lang="en-US" sz="1200" dirty="0">
                <a:latin typeface="Courier"/>
                <a:cs typeface="Courier"/>
              </a:rPr>
              <a:t> </a:t>
            </a:r>
          </a:p>
          <a:p>
            <a:r>
              <a:rPr lang="en-US" sz="1200" dirty="0">
                <a:latin typeface="Courier"/>
                <a:cs typeface="Courier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A1CA1A-457B-964B-81BA-BB7AA7928F56}"/>
              </a:ext>
            </a:extLst>
          </p:cNvPr>
          <p:cNvSpPr txBox="1"/>
          <p:nvPr/>
        </p:nvSpPr>
        <p:spPr>
          <a:xfrm>
            <a:off x="2368757" y="1141852"/>
            <a:ext cx="8035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Data Services now trivial </a:t>
            </a:r>
            <a:r>
              <a:rPr lang="en-US" dirty="0"/>
              <a:t>to implement in EPICS. In Python, Java, C++, even MATLAB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B675D-6881-9448-ABB1-A03D2F77D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78" y="4418446"/>
            <a:ext cx="10160000" cy="1536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7769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68D2E7-3825-704E-B249-C44AEBA813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52DA7F-9069-6C4A-BDB5-3943D661B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US" dirty="0"/>
              <a:t>EPICS 7 network performance (pvAccess)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5579FA-F19F-4C40-B071-CA7D474395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1400" dirty="0"/>
              <a:t>Performance and Reliability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B165E9-6448-7B47-A99C-0FB640173568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6333332" y="1513542"/>
            <a:ext cx="4616450" cy="41656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A30BED5-88A7-1B48-B529-BFB4C7A8449C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1108611" y="1623733"/>
            <a:ext cx="4464050" cy="40259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20AE76-AE04-E642-91A5-AA61DEEB554A}"/>
              </a:ext>
            </a:extLst>
          </p:cNvPr>
          <p:cNvSpPr txBox="1"/>
          <p:nvPr/>
        </p:nvSpPr>
        <p:spPr>
          <a:xfrm>
            <a:off x="2180034" y="1228758"/>
            <a:ext cx="71926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Comparison of new data protocol included in EPICS 7 compared to EPICS 3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E00527-AEF0-6048-838A-10A6FF5670FC}"/>
              </a:ext>
            </a:extLst>
          </p:cNvPr>
          <p:cNvSpPr txBox="1"/>
          <p:nvPr/>
        </p:nvSpPr>
        <p:spPr>
          <a:xfrm>
            <a:off x="1477780" y="5634935"/>
            <a:ext cx="9236439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pvAccess is significantly faster than EPICS 3 at big data. CA is faster at many small ops in parallel.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2CD431-4AD0-FC4B-B277-61B77297C400}"/>
              </a:ext>
            </a:extLst>
          </p:cNvPr>
          <p:cNvSpPr txBox="1"/>
          <p:nvPr/>
        </p:nvSpPr>
        <p:spPr>
          <a:xfrm>
            <a:off x="238229" y="5993600"/>
            <a:ext cx="1171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Cases Indication: Use pvAccess for machine beam synchronous accelerator data, experimental data, camera data,  structured data or data &amp; metadata. Maybe use CA for very full synoptic displays and compatibility with legacy display mgr.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2E4AEA-077E-8D4F-BB5B-4DCD630A1D15}"/>
              </a:ext>
            </a:extLst>
          </p:cNvPr>
          <p:cNvSpPr txBox="1"/>
          <p:nvPr/>
        </p:nvSpPr>
        <p:spPr>
          <a:xfrm>
            <a:off x="9346985" y="6537255"/>
            <a:ext cx="2014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Matej </a:t>
            </a:r>
            <a:r>
              <a:rPr lang="en-US" sz="1400" dirty="0" err="1"/>
              <a:t>Sekoranja</a:t>
            </a:r>
            <a:r>
              <a:rPr lang="en-US" sz="1400" dirty="0"/>
              <a:t>, </a:t>
            </a:r>
            <a:r>
              <a:rPr lang="en-US" sz="1400" dirty="0" err="1"/>
              <a:t>Cosylab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79208688"/>
      </p:ext>
    </p:extLst>
  </p:cSld>
  <p:clrMapOvr>
    <a:masterClrMapping/>
  </p:clrMapOvr>
</p:sld>
</file>

<file path=ppt/theme/theme1.xml><?xml version="1.0" encoding="utf-8"?>
<a:theme xmlns:a="http://schemas.openxmlformats.org/drawingml/2006/main" name="Gregs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PICS7forPhysics" id="{4A4E3D98-067C-6F41-94A5-787EDB4EC91F}" vid="{2FB366DA-96A0-4844-9F1D-7C9BD30681D5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ICS7forPhysics" id="{4A4E3D98-067C-6F41-94A5-787EDB4EC91F}" vid="{D01F23D3-E741-5243-8605-A9FC878A2A54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PICS7forPhysics" id="{4A4E3D98-067C-6F41-94A5-787EDB4EC91F}" vid="{23D6B43F-B8D5-744B-8F6E-35006B11254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GregsTheme</Template>
  <TotalTime>37186</TotalTime>
  <Words>3318</Words>
  <Application>Microsoft Macintosh PowerPoint</Application>
  <PresentationFormat>Widescreen</PresentationFormat>
  <Paragraphs>384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Courier</vt:lpstr>
      <vt:lpstr>Courier New</vt:lpstr>
      <vt:lpstr>Lato</vt:lpstr>
      <vt:lpstr>Symbol</vt:lpstr>
      <vt:lpstr>GregsTheme</vt:lpstr>
      <vt:lpstr>1_Custom Design</vt:lpstr>
      <vt:lpstr>Custom Design</vt:lpstr>
      <vt:lpstr> EPICS in Context of Machine Learning, Beam Tuning and Offline Scientific Computing</vt:lpstr>
      <vt:lpstr>Talk Outline: EPICS is changing to include AI/ML and HPC</vt:lpstr>
      <vt:lpstr>Physics ML / Modelling EPICS Drivers  </vt:lpstr>
      <vt:lpstr>Emerging EPICS Ecosystem Roles in AI/ML &amp; Physics Applications</vt:lpstr>
      <vt:lpstr>EPICS Version 7 in a Nutshell</vt:lpstr>
      <vt:lpstr>EPICS 7 Image Type (NTNDArray) Example Helping ML answer e.g. – What does the cathode look like when the photon flux intensity is high  </vt:lpstr>
      <vt:lpstr>Model Data through EPICS 7 Control System</vt:lpstr>
      <vt:lpstr>Accelerator Infrastructure data through EPICS</vt:lpstr>
      <vt:lpstr>EPICS 7 network performance (pvAccess)</vt:lpstr>
      <vt:lpstr>SNS uses EPICS v7 for high throughput event readout, of structured PV data. </vt:lpstr>
      <vt:lpstr>EPICS 7 – Beam Synchronous Data – and Event building</vt:lpstr>
      <vt:lpstr> “All the data, all the time” at SLAC’s LCLS</vt:lpstr>
      <vt:lpstr>All past beam synchronous data, available to Matlab</vt:lpstr>
      <vt:lpstr>Data will drive analytics. Both data generated and storage requirement are set to grow enormously </vt:lpstr>
      <vt:lpstr>Machine Learning and Multi-particle simulation  computing pipeline in development at SLAC</vt:lpstr>
      <vt:lpstr>Accelerator Computing Architecture Early 2023</vt:lpstr>
      <vt:lpstr>PowerPoint Presentation</vt:lpstr>
      <vt:lpstr>Summary: EPICS is changing to include AI/ML and HPC</vt:lpstr>
      <vt:lpstr>PowerPoint Presentation</vt:lpstr>
      <vt:lpstr>New Data Sizes, ML and Online Multi-particle Model, their Implications and Requirements on Architecture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DEVELOPMENT AND PHYSICS ANALYSIS ENVIRONMENT </dc:title>
  <dc:creator>White, Greg</dc:creator>
  <cp:lastModifiedBy>White, Greg</cp:lastModifiedBy>
  <cp:revision>214</cp:revision>
  <dcterms:created xsi:type="dcterms:W3CDTF">2021-08-16T17:01:26Z</dcterms:created>
  <dcterms:modified xsi:type="dcterms:W3CDTF">2023-04-25T21:06:19Z</dcterms:modified>
</cp:coreProperties>
</file>