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6" r:id="rId4"/>
    <p:sldId id="257" r:id="rId5"/>
    <p:sldId id="259" r:id="rId6"/>
    <p:sldId id="263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95F"/>
    <a:srgbClr val="223F64"/>
    <a:srgbClr val="2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04"/>
  </p:normalViewPr>
  <p:slideViewPr>
    <p:cSldViewPr snapToGrid="0">
      <p:cViewPr>
        <p:scale>
          <a:sx n="100" d="100"/>
          <a:sy n="100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8485-816D-99D9-8A5F-999205697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3E6F-7C6E-7EE7-D656-49B9CD27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0326-149B-22DE-CBB7-89C0D169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9B63C-6E17-B348-6F10-0D920102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42140-DDF6-B1CD-848C-2272E0E7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1CE9-6E59-895C-BBD8-EFA08BFB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B6B1F-4024-7FD6-3A27-BC6AB967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3EB3-C27B-3356-4EEC-19AF6307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1EB6-13BC-0871-C6FE-53B153D8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7B39-B4C2-E2C1-D4B5-AC618067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C9039-96C6-DD09-9E9B-C59EEB78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71AAF-DA79-DD40-0C39-71775ABA3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4797E-25CE-AF15-BEE8-5B13E198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FC10-085E-6B60-5BB4-9EA55BB6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16DA-DA7C-01C4-679C-EA9A9F2E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5B56-B476-C30D-4C04-13971D2A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CA42-8B0F-F5D1-3325-D4F5AC22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9ABD-5169-2AA3-9C68-A204ABAF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74CE-3A33-10B7-A9DE-868F6CC8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9423-7250-C2FC-8C0F-3439B4E3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6ADD-8CAD-B555-6D56-E0123D6D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851C2-F850-9EEB-2BB0-FB75EA1E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2134-8035-9011-A3AA-2157B1AE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FB60-8808-D4A5-F8A1-0D5FD491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A83A-5775-8929-A5CF-6789708F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983-CBFD-723F-BBC6-10278F97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71E73-32C4-65CC-8A73-7C071EFDC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F199B-685F-D45A-CA46-46B74C442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636E4-3AE3-ACB2-3555-CAA0CCF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13BC-776D-33AA-36F2-D342A3DA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9D02E-F4CC-756A-3F9F-CAA1C5D6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8FC2-14FB-6963-6F89-DC3F50F0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FBE4-EC16-876C-7D05-E8E6056B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9949-3251-7EF8-1853-D5FB1583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76061-7DC5-A421-EEF6-A740B074A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D7552-D264-8397-00D9-738631F5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1DDA7-4276-5C67-3B5F-CF0EDF66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62E65-7151-2912-EB65-BC35E89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78986-3D53-6FB6-C6F9-42ED5332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911B-7C24-B781-CD0E-EAB1C1B7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DDE63-2331-D0FF-C438-50D93C7C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19F4F-88EF-ACBA-4F2C-344AAE19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032AB-07C7-4C00-3528-0F17EA01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DDBCC-2C6E-A0AE-02D4-C241ABCE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3956F-5D11-388F-1E11-BF6A9722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A6E5-1B21-88F7-6285-27A588AD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B817-068C-B360-F596-0E1661DC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DF32-B839-D996-767E-B5C91982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52F3-BB57-166F-7F54-00A9E4F4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D096A-89C9-BC28-2322-227796BB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4885F-50FE-1050-DD86-F62875ED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6D626-A83B-C15B-8A37-028B354F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4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2056-A34F-3BAB-CFA2-80B2125F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EB463-C7FB-0F52-34C8-31F38EE65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B3F1-00D0-E668-702D-AEA0880C0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AF8E-3409-119E-F2E5-3E4BC3CA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300CD-E5B3-D1AE-F87C-0371EB3B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18F19-CDEC-060B-8073-E29D8353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F9ADA-A692-8779-B809-B9EB0430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914CD-9197-878A-0AFF-3FC423E9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A121A-7B29-E125-9E00-0DCEE1966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CD3C-E7B4-A749-A043-1B8061D162DC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F4A0-C24E-02DB-E969-E78F66555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A99F-6C3F-D51E-9EC3-50730525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C029-6DDD-3148-B098-45E8DD8D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D5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A0CE57-8DCC-AFF3-439B-252B17FF6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990487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  <a:t>EPICS Collaboration Meeting</a:t>
            </a:r>
            <a:b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800" b="1" dirty="0">
                <a:solidFill>
                  <a:schemeClr val="accent1">
                    <a:lumMod val="50000"/>
                  </a:schemeClr>
                </a:solidFill>
              </a:rPr>
              <a:t>Closeout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61FA3-31CE-2F3A-371F-19CEF3AE7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D544E"/>
                </a:solidFill>
              </a:rPr>
              <a:t>April 27,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17049-7879-ABA9-398C-FD3E50DFB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1" r="30119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 are collaborating more in person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693"/>
            <a:ext cx="10515600" cy="3984159"/>
          </a:xfrm>
        </p:spPr>
        <p:txBody>
          <a:bodyPr>
            <a:noAutofit/>
          </a:bodyPr>
          <a:lstStyle/>
          <a:p>
            <a:r>
              <a:rPr lang="en-US" dirty="0"/>
              <a:t>After a break from in person meetings due to COVID, it is fantastic to see so many people attending EPICS meetings in person again </a:t>
            </a:r>
          </a:p>
          <a:p>
            <a:r>
              <a:rPr lang="en-US" dirty="0"/>
              <a:t>Collaboration meetings</a:t>
            </a:r>
          </a:p>
          <a:p>
            <a:pPr lvl="1"/>
            <a:r>
              <a:rPr lang="en-US" dirty="0"/>
              <a:t>Cosylab in Ljubljana September 2022 – hybrid, first meeting with in-person participation since the pandemic began - ~100 participants</a:t>
            </a:r>
          </a:p>
          <a:p>
            <a:pPr lvl="1"/>
            <a:r>
              <a:rPr lang="en-US" dirty="0"/>
              <a:t>Fermilab April 2023, hybrid but more in person - 182 participants</a:t>
            </a:r>
          </a:p>
          <a:p>
            <a:r>
              <a:rPr lang="en-US" dirty="0"/>
              <a:t>Code-a-thons</a:t>
            </a:r>
          </a:p>
          <a:p>
            <a:pPr lvl="1"/>
            <a:r>
              <a:rPr lang="en-US" dirty="0"/>
              <a:t>Diamond Light Source – March 2023 – 32 participants</a:t>
            </a:r>
          </a:p>
          <a:p>
            <a:pPr lvl="1"/>
            <a:r>
              <a:rPr lang="en-US" dirty="0"/>
              <a:t>SLAC – May 2022 – 53 participants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91747"/>
            <a:ext cx="10515600" cy="71470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Some meeting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299"/>
            <a:ext cx="10515600" cy="4273501"/>
          </a:xfrm>
        </p:spPr>
        <p:txBody>
          <a:bodyPr>
            <a:noAutofit/>
          </a:bodyPr>
          <a:lstStyle/>
          <a:p>
            <a:r>
              <a:rPr lang="en-US" sz="2400" dirty="0"/>
              <a:t>FNAL will use EPICS for PIP-II, considering options for legacy system upgrades – Welcome to the collaboration and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thank you </a:t>
            </a:r>
            <a:r>
              <a:rPr lang="en-US" sz="2400" dirty="0"/>
              <a:t>for hosting this meeting</a:t>
            </a:r>
          </a:p>
          <a:p>
            <a:r>
              <a:rPr lang="en-US" sz="2400" dirty="0"/>
              <a:t>BNL will use EPICS for the EIC, some hybrid for legacy RHIC system</a:t>
            </a:r>
          </a:p>
          <a:p>
            <a:r>
              <a:rPr lang="en-US" sz="2400" dirty="0"/>
              <a:t>Very successful meeting, largest in person EPICS meeting post COVID</a:t>
            </a:r>
          </a:p>
          <a:p>
            <a:r>
              <a:rPr lang="en-US" sz="2400" dirty="0"/>
              <a:t>Emerging themes (topics we have not discussed too much before)</a:t>
            </a:r>
          </a:p>
          <a:p>
            <a:pPr lvl="1"/>
            <a:r>
              <a:rPr lang="en-US" dirty="0"/>
              <a:t>ML/AI, ipv6, cyber security</a:t>
            </a:r>
          </a:p>
          <a:p>
            <a:r>
              <a:rPr lang="en-US" sz="2400" dirty="0"/>
              <a:t>Upgrades due hardware/software obsolescence, performance</a:t>
            </a:r>
          </a:p>
          <a:p>
            <a:pPr lvl="1"/>
            <a:r>
              <a:rPr lang="en-US" dirty="0"/>
              <a:t>VME, VxWorks</a:t>
            </a:r>
          </a:p>
          <a:p>
            <a:pPr lvl="1"/>
            <a:r>
              <a:rPr lang="en-US" dirty="0"/>
              <a:t>Eclipse -&gt; Phoebus</a:t>
            </a:r>
          </a:p>
          <a:p>
            <a:pPr lvl="1"/>
            <a:r>
              <a:rPr lang="en-US" dirty="0"/>
              <a:t>Legacy systems look to EPICS for modernization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1731"/>
            <a:ext cx="10515600" cy="10704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 do we pay for EPICS?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02294"/>
            <a:ext cx="10515600" cy="39672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EPICS is open source but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not free, </a:t>
            </a:r>
            <a:r>
              <a:rPr lang="en-US" sz="3200" dirty="0"/>
              <a:t>but also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not funded</a:t>
            </a:r>
          </a:p>
          <a:p>
            <a:r>
              <a:rPr lang="en-US" sz="3200" dirty="0"/>
              <a:t>The EPICS Collaboration does not receive any specific funding to maintain and improve the software, but this work is essential to ensure future viability</a:t>
            </a:r>
          </a:p>
          <a:p>
            <a:r>
              <a:rPr lang="en-US" sz="3200" dirty="0"/>
              <a:t>The collaboration relies on donated labor from organizations using EPICS software</a:t>
            </a:r>
          </a:p>
          <a:p>
            <a:r>
              <a:rPr lang="en-US" sz="3200" dirty="0"/>
              <a:t>The collaboration provides an incredible community of support (free)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9865"/>
            <a:ext cx="10515600" cy="105410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 and your organization </a:t>
            </a:r>
            <a:r>
              <a:rPr lang="en-US" b="1" strike="sngStrike" dirty="0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should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445498"/>
            <a:ext cx="10515600" cy="3764026"/>
          </a:xfrm>
        </p:spPr>
        <p:txBody>
          <a:bodyPr>
            <a:normAutofit/>
          </a:bodyPr>
          <a:lstStyle/>
          <a:p>
            <a:r>
              <a:rPr lang="en-US" sz="3200" dirty="0"/>
              <a:t>If your organization benefits from EPICS, consider how you can help</a:t>
            </a:r>
          </a:p>
          <a:p>
            <a:r>
              <a:rPr lang="en-US" sz="3200" dirty="0"/>
              <a:t>New projects are well positioned to fund new capabilities</a:t>
            </a:r>
          </a:p>
          <a:p>
            <a:r>
              <a:rPr lang="en-US" sz="3200" dirty="0"/>
              <a:t>Tell your boss EPICS needs your organization to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donate</a:t>
            </a:r>
            <a:r>
              <a:rPr lang="en-US" sz="3200" dirty="0"/>
              <a:t> time/money to help with maintenance, testing, support, development or documentation</a:t>
            </a:r>
          </a:p>
          <a:p>
            <a:r>
              <a:rPr lang="en-US" sz="3200" dirty="0"/>
              <a:t>You can donate labor or fund a contract developer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D45-D58A-2610-B4EB-051B0F2B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39726"/>
            <a:ext cx="10515600" cy="82484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 can you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269-A220-A47D-0DD8-56291516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338197"/>
            <a:ext cx="11214100" cy="389585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Opportunities to join working groups such as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EPICS core</a:t>
            </a:r>
            <a:r>
              <a:rPr lang="en-US" sz="3600" dirty="0"/>
              <a:t>, </a:t>
            </a:r>
            <a:r>
              <a:rPr lang="en-US" sz="3600" b="1" dirty="0"/>
              <a:t>CS-Studio</a:t>
            </a:r>
          </a:p>
          <a:p>
            <a:r>
              <a:rPr lang="en-US" sz="3600" dirty="0"/>
              <a:t>Send someone to a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code-a-thon</a:t>
            </a:r>
            <a:r>
              <a:rPr lang="en-US" sz="3600" dirty="0"/>
              <a:t> or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document-a-thon</a:t>
            </a:r>
          </a:p>
          <a:p>
            <a:r>
              <a:rPr lang="en-US" sz="3600" dirty="0"/>
              <a:t>Many of the talks this week mentioned opportunities to contribute:</a:t>
            </a:r>
          </a:p>
          <a:p>
            <a:pPr lvl="1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Michael Davidsaver needs some testers</a:t>
            </a:r>
            <a:endParaRPr lang="en-US" sz="3600" dirty="0"/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en-US" sz="3600" dirty="0"/>
              <a:t> can work with international experts =&gt; develop more advanced skills that benefit your professional development and your effectiveness for your home organization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2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9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“Win-win-win: Good for you, good for your lab, good for EPICS”</a:t>
            </a:r>
            <a:endParaRPr lang="en-US" sz="3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3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									</a:t>
            </a:r>
            <a:r>
              <a:rPr lang="en-US" sz="2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– Ralph Lange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4BBED-A225-F0B7-1EB8-2D0CE6D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51"/>
            <a:ext cx="12161520" cy="1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A8C41C1-6142-A422-1EEE-E02AE737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4" y="880558"/>
            <a:ext cx="3141906" cy="16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34B9B-900F-DD21-B8AC-520ED6E52EAB}"/>
              </a:ext>
            </a:extLst>
          </p:cNvPr>
          <p:cNvSpPr txBox="1"/>
          <p:nvPr/>
        </p:nvSpPr>
        <p:spPr>
          <a:xfrm>
            <a:off x="4062376" y="2549695"/>
            <a:ext cx="71770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1D395F"/>
                </a:solidFill>
              </a:rPr>
              <a:t>VOLUNTEERS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74187A-FBC8-8D44-C809-AD617FBF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5" y="4383072"/>
            <a:ext cx="7954397" cy="2471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36DA6-7DE5-22EE-D4A8-B4A18604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794" y="5675"/>
            <a:ext cx="3708206" cy="2347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F35DE-5C4C-3BD5-65A5-36A9035AF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70" y="6734"/>
            <a:ext cx="5382660" cy="2347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7A60B0-3382-6321-7184-435C942E7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336" y="4382013"/>
            <a:ext cx="4425935" cy="2487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6F112-3955-82ED-36A4-9316E48B6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188368"/>
            <a:ext cx="3165943" cy="36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1CAD2-9FA9-564E-8444-7362D251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798" y="4683980"/>
            <a:ext cx="5219700" cy="1784009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Next EPICS Collaboration Meeting one-day pre-conference workshop 10/7 or 10/8, 2023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Hosted by iThemba LABS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1C71462-8196-1BF8-D75D-6EB122061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35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91E8D3-45F9-8F58-41EC-10AF6123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973" y="173462"/>
            <a:ext cx="4273550" cy="1173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ICALEPCS 2023 abstracts due April 30, 2023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9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432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EPICS Collaboration Meeting Closeout</vt:lpstr>
      <vt:lpstr>We are collaborating more in person again</vt:lpstr>
      <vt:lpstr>Some meeting highlights</vt:lpstr>
      <vt:lpstr>How do we pay for EPICS?</vt:lpstr>
      <vt:lpstr>You and your organization can should help</vt:lpstr>
      <vt:lpstr>How can you get involved?</vt:lpstr>
      <vt:lpstr>PowerPoint Presentation</vt:lpstr>
      <vt:lpstr>Next EPICS Collaboration Meeting one-day pre-conference workshop 10/7 or 10/8, 2023 Hosted by iThemba LABS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EPICS Council</dc:title>
  <dc:creator>White, Karen S.</dc:creator>
  <cp:lastModifiedBy>White, Karen S.</cp:lastModifiedBy>
  <cp:revision>22</cp:revision>
  <dcterms:created xsi:type="dcterms:W3CDTF">2022-09-20T12:13:27Z</dcterms:created>
  <dcterms:modified xsi:type="dcterms:W3CDTF">2023-04-27T16:33:48Z</dcterms:modified>
</cp:coreProperties>
</file>