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5.jpeg" ContentType="image/jpeg"/>
  <Override PartName="/ppt/notesSlides/notesSlide4.xml" ContentType="application/vnd.openxmlformats-officedocument.presentationml.notesSlide+xml"/>
  <Override PartName="/ppt/media/image6.jpeg" ContentType="image/jpeg"/>
  <Override PartName="/ppt/notesSlides/notesSlide5.xml" ContentType="application/vnd.openxmlformats-officedocument.presentationml.notesSlide+xml"/>
  <Override PartName="/ppt/media/image7.jpe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222222"/>
        </a:solidFill>
        <a:effectLst/>
        <a:uFillTx/>
        <a:latin typeface="DIN Condensed Bold"/>
        <a:ea typeface="DIN Condensed Bold"/>
        <a:cs typeface="DIN Condensed Bold"/>
        <a:sym typeface="DIN Condensed Bold"/>
      </a:defRPr>
    </a:lvl1pPr>
    <a:lvl2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222222"/>
        </a:solidFill>
        <a:effectLst/>
        <a:uFillTx/>
        <a:latin typeface="DIN Condensed Bold"/>
        <a:ea typeface="DIN Condensed Bold"/>
        <a:cs typeface="DIN Condensed Bold"/>
        <a:sym typeface="DIN Condensed Bold"/>
      </a:defRPr>
    </a:lvl2pPr>
    <a:lvl3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222222"/>
        </a:solidFill>
        <a:effectLst/>
        <a:uFillTx/>
        <a:latin typeface="DIN Condensed Bold"/>
        <a:ea typeface="DIN Condensed Bold"/>
        <a:cs typeface="DIN Condensed Bold"/>
        <a:sym typeface="DIN Condensed Bold"/>
      </a:defRPr>
    </a:lvl3pPr>
    <a:lvl4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222222"/>
        </a:solidFill>
        <a:effectLst/>
        <a:uFillTx/>
        <a:latin typeface="DIN Condensed Bold"/>
        <a:ea typeface="DIN Condensed Bold"/>
        <a:cs typeface="DIN Condensed Bold"/>
        <a:sym typeface="DIN Condensed Bold"/>
      </a:defRPr>
    </a:lvl4pPr>
    <a:lvl5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222222"/>
        </a:solidFill>
        <a:effectLst/>
        <a:uFillTx/>
        <a:latin typeface="DIN Condensed Bold"/>
        <a:ea typeface="DIN Condensed Bold"/>
        <a:cs typeface="DIN Condensed Bold"/>
        <a:sym typeface="DIN Condensed Bold"/>
      </a:defRPr>
    </a:lvl5pPr>
    <a:lvl6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222222"/>
        </a:solidFill>
        <a:effectLst/>
        <a:uFillTx/>
        <a:latin typeface="DIN Condensed Bold"/>
        <a:ea typeface="DIN Condensed Bold"/>
        <a:cs typeface="DIN Condensed Bold"/>
        <a:sym typeface="DIN Condensed Bold"/>
      </a:defRPr>
    </a:lvl6pPr>
    <a:lvl7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222222"/>
        </a:solidFill>
        <a:effectLst/>
        <a:uFillTx/>
        <a:latin typeface="DIN Condensed Bold"/>
        <a:ea typeface="DIN Condensed Bold"/>
        <a:cs typeface="DIN Condensed Bold"/>
        <a:sym typeface="DIN Condensed Bold"/>
      </a:defRPr>
    </a:lvl7pPr>
    <a:lvl8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222222"/>
        </a:solidFill>
        <a:effectLst/>
        <a:uFillTx/>
        <a:latin typeface="DIN Condensed Bold"/>
        <a:ea typeface="DIN Condensed Bold"/>
        <a:cs typeface="DIN Condensed Bold"/>
        <a:sym typeface="DIN Condensed Bold"/>
      </a:defRPr>
    </a:lvl8pPr>
    <a:lvl9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222222"/>
        </a:solidFill>
        <a:effectLst/>
        <a:uFillTx/>
        <a:latin typeface="DIN Condensed Bold"/>
        <a:ea typeface="DIN Condensed Bold"/>
        <a:cs typeface="DIN Condensed Bold"/>
        <a:sym typeface="DIN Condensed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DIN Condensed Bold"/>
          <a:ea typeface="DIN Condensed Bold"/>
          <a:cs typeface="DIN Condensed Bold"/>
        </a:font>
        <a:srgbClr val="222222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CCE0F1"/>
          </a:solidFill>
        </a:fill>
      </a:tcStyle>
    </a:wholeTbl>
    <a:band2H>
      <a:tcTxStyle b="def" i="def"/>
      <a:tcStyle>
        <a:tcBdr/>
        <a:fill>
          <a:solidFill>
            <a:srgbClr val="E7F0F8"/>
          </a:solidFill>
        </a:fill>
      </a:tcStyle>
    </a:band2H>
    <a:firstCol>
      <a:tcTxStyle b="on" i="off">
        <a:font>
          <a:latin typeface="DIN Condensed Bold"/>
          <a:ea typeface="DIN Condensed Bold"/>
          <a:cs typeface="DIN Condensed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IN Condensed Bold"/>
          <a:ea typeface="DIN Condensed Bold"/>
          <a:cs typeface="DIN Condensed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381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DIN Condensed Bold"/>
          <a:ea typeface="DIN Condensed Bold"/>
          <a:cs typeface="DIN Condensed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381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DIN Condensed Bold"/>
          <a:ea typeface="DIN Condensed Bold"/>
          <a:cs typeface="DIN Condensed Bold"/>
        </a:font>
        <a:srgbClr val="222222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D9E8D1"/>
          </a:solidFill>
        </a:fill>
      </a:tcStyle>
    </a:wholeTbl>
    <a:band2H>
      <a:tcTxStyle b="def" i="def"/>
      <a:tcStyle>
        <a:tcBdr/>
        <a:fill>
          <a:solidFill>
            <a:srgbClr val="EDF4E9"/>
          </a:solidFill>
        </a:fill>
      </a:tcStyle>
    </a:band2H>
    <a:firstCol>
      <a:tcTxStyle b="on" i="off">
        <a:font>
          <a:latin typeface="DIN Condensed Bold"/>
          <a:ea typeface="DIN Condensed Bold"/>
          <a:cs typeface="DIN Condensed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DIN Condensed Bold"/>
          <a:ea typeface="DIN Condensed Bold"/>
          <a:cs typeface="DIN Condensed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381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DIN Condensed Bold"/>
          <a:ea typeface="DIN Condensed Bold"/>
          <a:cs typeface="DIN Condensed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381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DIN Condensed Bold"/>
          <a:ea typeface="DIN Condensed Bold"/>
          <a:cs typeface="DIN Condensed Bold"/>
        </a:font>
        <a:srgbClr val="222222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EACBD1"/>
          </a:solidFill>
        </a:fill>
      </a:tcStyle>
    </a:wholeTbl>
    <a:band2H>
      <a:tcTxStyle b="def" i="def"/>
      <a:tcStyle>
        <a:tcBdr/>
        <a:fill>
          <a:solidFill>
            <a:srgbClr val="F5E7E9"/>
          </a:solidFill>
        </a:fill>
      </a:tcStyle>
    </a:band2H>
    <a:firstCol>
      <a:tcTxStyle b="on" i="off">
        <a:font>
          <a:latin typeface="DIN Condensed Bold"/>
          <a:ea typeface="DIN Condensed Bold"/>
          <a:cs typeface="DIN Condensed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DIN Condensed Bold"/>
          <a:ea typeface="DIN Condensed Bold"/>
          <a:cs typeface="DIN Condensed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381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DIN Condensed Bold"/>
          <a:ea typeface="DIN Condensed Bold"/>
          <a:cs typeface="DIN Condensed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381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DIN Condensed Bold"/>
          <a:ea typeface="DIN Condensed Bold"/>
          <a:cs typeface="DIN Condensed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 b="def" i="def"/>
      <a:tcStyle>
        <a:tcBdr/>
        <a:fill>
          <a:solidFill>
            <a:srgbClr val="838787"/>
          </a:solidFill>
        </a:fill>
      </a:tcStyle>
    </a:band2H>
    <a:firstCol>
      <a:tcTxStyle b="on" i="off">
        <a:font>
          <a:latin typeface="DIN Condensed Bold"/>
          <a:ea typeface="DIN Condensed Bold"/>
          <a:cs typeface="DIN Condensed Bold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IN Condensed Bold"/>
          <a:ea typeface="DIN Condensed Bold"/>
          <a:cs typeface="DIN Condensed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22222"/>
              </a:solidFill>
              <a:prstDash val="solid"/>
              <a:round/>
            </a:ln>
          </a:top>
          <a:bottom>
            <a:ln w="25400" cap="flat">
              <a:solidFill>
                <a:srgbClr val="22222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DIN Condensed Bold"/>
          <a:ea typeface="DIN Condensed Bold"/>
          <a:cs typeface="DIN Condensed Bold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round/>
            </a:ln>
          </a:top>
          <a:bottom>
            <a:ln w="25400" cap="flat">
              <a:solidFill>
                <a:srgbClr val="22222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DIN Condensed Bold"/>
          <a:ea typeface="DIN Condensed Bold"/>
          <a:cs typeface="DIN Condensed Bold"/>
        </a:font>
        <a:srgbClr val="222222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ff">
        <a:font>
          <a:latin typeface="DIN Condensed Bold"/>
          <a:ea typeface="DIN Condensed Bold"/>
          <a:cs typeface="DIN Condensed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222222"/>
          </a:solidFill>
        </a:fill>
      </a:tcStyle>
    </a:firstCol>
    <a:lastRow>
      <a:tcTxStyle b="on" i="off">
        <a:font>
          <a:latin typeface="DIN Condensed Bold"/>
          <a:ea typeface="DIN Condensed Bold"/>
          <a:cs typeface="DIN Condensed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381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222222"/>
          </a:solidFill>
        </a:fill>
      </a:tcStyle>
    </a:lastRow>
    <a:firstRow>
      <a:tcTxStyle b="on" i="off">
        <a:font>
          <a:latin typeface="DIN Condensed Bold"/>
          <a:ea typeface="DIN Condensed Bold"/>
          <a:cs typeface="DIN Condensed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381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222222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DIN Condensed Bold"/>
          <a:ea typeface="DIN Condensed Bold"/>
          <a:cs typeface="DIN Condensed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838787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DIN Condensed Bold"/>
          <a:ea typeface="DIN Condensed Bold"/>
          <a:cs typeface="DIN Condensed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838787">
              <a:alpha val="20000"/>
            </a:srgbClr>
          </a:solidFill>
        </a:fill>
      </a:tcStyle>
    </a:firstCol>
    <a:lastRow>
      <a:tcTxStyle b="on" i="off">
        <a:font>
          <a:latin typeface="DIN Condensed Bold"/>
          <a:ea typeface="DIN Condensed Bold"/>
          <a:cs typeface="DIN Condensed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508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DIN Condensed Bold"/>
          <a:ea typeface="DIN Condensed Bold"/>
          <a:cs typeface="DIN Condensed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254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hape 17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hape 19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Trigger on inclusive bbbar final states</a:t>
            </a:r>
          </a:p>
          <a:p>
            <a:pPr/>
            <a:r>
              <a:t>Seek unprescaled trigger with jet Pt &gt; 15 GeV</a:t>
            </a:r>
          </a:p>
          <a:p>
            <a:pPr/>
            <a:r>
              <a:t>Zbbbar:Should be able to reduce total top mass uncertainty by 35%</a:t>
            </a:r>
          </a:p>
          <a:p>
            <a:pPr/>
            <a:r>
              <a:t>From reduction JES uncertainty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9" name="Shape 20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Worked with Kevin Black on integration and commissioning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0" name="Shape 23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Serban just covers preparation before Run II with MC</a:t>
            </a:r>
          </a:p>
          <a:p>
            <a:pPr/>
            <a:r>
              <a:t>He will cover the framework</a:t>
            </a:r>
          </a:p>
          <a:p>
            <a:pPr/>
            <a:r>
              <a:t>Worked with A. Schwartzmann 2001-2005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8" name="Shape 23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Meena as Gandalf</a:t>
            </a:r>
          </a:p>
          <a:p>
            <a:pPr/>
            <a:r>
              <a:t>Everywhere</a:t>
            </a:r>
          </a:p>
          <a:p>
            <a:pPr/>
            <a:r>
              <a:t>Able to do whatever needed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6" name="Shape 24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Meena as Gandalf</a:t>
            </a:r>
          </a:p>
          <a:p>
            <a:pPr/>
            <a:r>
              <a:t>Everywhere</a:t>
            </a:r>
          </a:p>
          <a:p>
            <a:pPr/>
            <a:r>
              <a:t>Able to do whatever needed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6" name="Shape 26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2-3 years: too little data and difficulty understanding it</a:t>
            </a:r>
          </a:p>
          <a:p>
            <a:pPr/>
            <a:r>
              <a:t>2004 finally enough data to make sense</a:t>
            </a:r>
          </a:p>
          <a:p>
            <a:pPr/>
            <a:r>
              <a:t>Could see peak in btag sample</a:t>
            </a:r>
          </a:p>
          <a:p>
            <a:pPr/>
            <a:r>
              <a:t>Template and ideogram methods first, ME later</a:t>
            </a:r>
          </a:p>
          <a:p>
            <a:pPr/>
            <a:r>
              <a:t>Anecdote: trouble with code that needed Fortran: stuck</a:t>
            </a:r>
          </a:p>
          <a:p>
            <a:pPr/>
            <a:r>
              <a:t>Meena understood what to do, could look at the code and work out the problem</a:t>
            </a:r>
          </a:p>
          <a:p>
            <a:pPr/>
            <a:r>
              <a:t>Pushed whole thing along</a:t>
            </a:r>
          </a:p>
          <a:p>
            <a:pPr/>
            <a:r>
              <a:t>2004 could see peak in btag sample</a:t>
            </a:r>
          </a:p>
          <a:p>
            <a:pPr/>
          </a:p>
          <a:p>
            <a:pPr/>
            <a:r>
              <a:t>Felt protected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8" name="Shape 28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Probe of Wtb vertex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7" name="Shape 29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W’ analysis</a:t>
            </a:r>
          </a:p>
          <a:p>
            <a:pPr/>
            <a:r>
              <a:t>0.9fb-1, 5602 note</a:t>
            </a:r>
          </a:p>
          <a:p>
            <a:pPr/>
            <a:r>
              <a:t>limits for W’&gt;731 GeV (738/761) depending on MW’ compared to M_nu_R</a:t>
            </a:r>
          </a:p>
          <a:p>
            <a:pPr/>
            <a:r>
              <a:t>constraints on coupling to fermions as function of W’ mass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Line"/>
          <p:cNvSpPr/>
          <p:nvPr/>
        </p:nvSpPr>
        <p:spPr>
          <a:xfrm flipV="1">
            <a:off x="406400" y="993160"/>
            <a:ext cx="12192000" cy="264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</a:p>
        </p:txBody>
      </p:sp>
      <p:sp>
        <p:nvSpPr>
          <p:cNvPr id="109" name="Body Level One…"/>
          <p:cNvSpPr txBox="1"/>
          <p:nvPr>
            <p:ph type="body" sz="quarter" idx="1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/>
          <a:lstStyle>
            <a:lvl1pPr defTabSz="457200">
              <a:spcBef>
                <a:spcPts val="0"/>
              </a:spcBef>
              <a:defRPr spc="120">
                <a:solidFill>
                  <a:srgbClr val="838787"/>
                </a:solidFill>
              </a:defRPr>
            </a:lvl1pPr>
            <a:lvl2pPr marL="758264" indent="-313764" defTabSz="457200">
              <a:spcBef>
                <a:spcPts val="0"/>
              </a:spcBef>
              <a:buSzPct val="104999"/>
              <a:buChar char="‣"/>
              <a:defRPr spc="120">
                <a:solidFill>
                  <a:srgbClr val="838787"/>
                </a:solidFill>
              </a:defRPr>
            </a:lvl2pPr>
            <a:lvl3pPr marL="1202764" indent="-313764" defTabSz="457200">
              <a:spcBef>
                <a:spcPts val="0"/>
              </a:spcBef>
              <a:buSzPct val="104999"/>
              <a:buChar char="‣"/>
              <a:defRPr spc="120">
                <a:solidFill>
                  <a:srgbClr val="838787"/>
                </a:solidFill>
              </a:defRPr>
            </a:lvl3pPr>
            <a:lvl4pPr marL="1647264" indent="-313764" defTabSz="457200">
              <a:spcBef>
                <a:spcPts val="0"/>
              </a:spcBef>
              <a:buSzPct val="104999"/>
              <a:buChar char="‣"/>
              <a:defRPr spc="120">
                <a:solidFill>
                  <a:srgbClr val="838787"/>
                </a:solidFill>
              </a:defRPr>
            </a:lvl4pPr>
            <a:lvl5pPr marL="2091764" indent="-313764" defTabSz="457200">
              <a:spcBef>
                <a:spcPts val="0"/>
              </a:spcBef>
              <a:buSzPct val="104999"/>
              <a:buChar char="‣"/>
              <a:defRPr spc="120">
                <a:solidFill>
                  <a:srgbClr val="838787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Body Level One…"/>
          <p:cNvSpPr txBox="1"/>
          <p:nvPr>
            <p:ph type="body" idx="2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</p:spPr>
        <p:txBody>
          <a:bodyPr/>
          <a:lstStyle/>
          <a:p>
            <a:pPr marL="444500" indent="-444500">
              <a:lnSpc>
                <a:spcPct val="100000"/>
              </a:lnSpc>
              <a:spcBef>
                <a:spcPts val="28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34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lack and white photo of a solar panel"/>
          <p:cNvSpPr/>
          <p:nvPr>
            <p:ph type="pic" sz="half" idx="21"/>
          </p:nvPr>
        </p:nvSpPr>
        <p:spPr>
          <a:xfrm>
            <a:off x="5463161" y="-90806"/>
            <a:ext cx="8585201" cy="50438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9" name="Black and white photo of water flowing over the spillway gates of a dam"/>
          <p:cNvSpPr/>
          <p:nvPr>
            <p:ph type="pic" sz="half" idx="22"/>
          </p:nvPr>
        </p:nvSpPr>
        <p:spPr>
          <a:xfrm>
            <a:off x="5918717" y="4660900"/>
            <a:ext cx="7669766" cy="5219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0" name="Black and white photo of windmills under a cloudy sky"/>
          <p:cNvSpPr/>
          <p:nvPr>
            <p:ph type="pic" idx="23"/>
          </p:nvPr>
        </p:nvSpPr>
        <p:spPr>
          <a:xfrm>
            <a:off x="-1016000" y="-12700"/>
            <a:ext cx="8860898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Line"/>
          <p:cNvSpPr/>
          <p:nvPr/>
        </p:nvSpPr>
        <p:spPr>
          <a:xfrm flipV="1">
            <a:off x="406400" y="993160"/>
            <a:ext cx="12192000" cy="264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</a:p>
        </p:txBody>
      </p:sp>
      <p:sp>
        <p:nvSpPr>
          <p:cNvPr id="129" name="Callout"/>
          <p:cNvSpPr/>
          <p:nvPr/>
        </p:nvSpPr>
        <p:spPr>
          <a:xfrm>
            <a:off x="469900" y="2362200"/>
            <a:ext cx="12065001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</a:defRPr>
            </a:pPr>
          </a:p>
        </p:txBody>
      </p:sp>
      <p:sp>
        <p:nvSpPr>
          <p:cNvPr id="130" name="Body Level One…"/>
          <p:cNvSpPr txBox="1"/>
          <p:nvPr>
            <p:ph type="body" sz="quarter" idx="1"/>
          </p:nvPr>
        </p:nvSpPr>
        <p:spPr>
          <a:xfrm>
            <a:off x="889000" y="2908300"/>
            <a:ext cx="11226800" cy="129794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400">
                <a:solidFill>
                  <a:srgbClr val="FFFFFF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  <a:lvl2pPr marL="1673411" indent="-1228911">
              <a:spcBef>
                <a:spcPts val="0"/>
              </a:spcBef>
              <a:buSzPct val="104999"/>
              <a:buChar char="‣"/>
              <a:defRPr sz="9400">
                <a:solidFill>
                  <a:srgbClr val="FFFFFF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2pPr>
            <a:lvl3pPr marL="2117911" indent="-1228911">
              <a:spcBef>
                <a:spcPts val="0"/>
              </a:spcBef>
              <a:buSzPct val="104999"/>
              <a:buChar char="‣"/>
              <a:defRPr sz="9400">
                <a:solidFill>
                  <a:srgbClr val="FFFFFF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3pPr>
            <a:lvl4pPr marL="2562411" indent="-1228911">
              <a:spcBef>
                <a:spcPts val="0"/>
              </a:spcBef>
              <a:buSzPct val="104999"/>
              <a:buChar char="‣"/>
              <a:defRPr sz="9400">
                <a:solidFill>
                  <a:srgbClr val="FFFFFF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4pPr>
            <a:lvl5pPr marL="3006911" indent="-1228911">
              <a:spcBef>
                <a:spcPts val="0"/>
              </a:spcBef>
              <a:buSzPct val="104999"/>
              <a:buChar char="‣"/>
              <a:defRPr sz="9400">
                <a:solidFill>
                  <a:srgbClr val="FFFFFF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Johnny Appleseed"/>
          <p:cNvSpPr txBox="1"/>
          <p:nvPr>
            <p:ph type="body" sz="quarter" idx="21"/>
          </p:nvPr>
        </p:nvSpPr>
        <p:spPr>
          <a:xfrm>
            <a:off x="406400" y="7789333"/>
            <a:ext cx="12192000" cy="863602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ts val="0"/>
              </a:spcBef>
              <a:defRPr cap="none" sz="6000">
                <a:solidFill>
                  <a:srgbClr val="838787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pPr>
          </a:p>
        </p:txBody>
      </p:sp>
      <p:sp>
        <p:nvSpPr>
          <p:cNvPr id="132" name="Text"/>
          <p:cNvSpPr txBox="1"/>
          <p:nvPr>
            <p:ph type="body" sz="quarter" idx="22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/>
          <a:lstStyle/>
          <a:p>
            <a:pPr defTabSz="457200">
              <a:spcBef>
                <a:spcPts val="0"/>
              </a:spcBef>
              <a:defRPr spc="100">
                <a:solidFill>
                  <a:srgbClr val="838787"/>
                </a:solidFill>
              </a:defRPr>
            </a:pPr>
          </a:p>
        </p:txBody>
      </p:sp>
      <p:sp>
        <p:nvSpPr>
          <p:cNvPr id="133" name="Slide Number"/>
          <p:cNvSpPr txBox="1"/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 Alt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Body Level One…"/>
          <p:cNvSpPr txBox="1"/>
          <p:nvPr>
            <p:ph type="body" sz="quarter" idx="1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400">
                <a:solidFill>
                  <a:srgbClr val="FFFFFF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  <a:lvl2pPr marL="1673411" indent="-1228911">
              <a:spcBef>
                <a:spcPts val="0"/>
              </a:spcBef>
              <a:buSzPct val="104999"/>
              <a:buChar char="‣"/>
              <a:defRPr sz="9400">
                <a:solidFill>
                  <a:srgbClr val="FFFFFF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2pPr>
            <a:lvl3pPr marL="2117911" indent="-1228911">
              <a:spcBef>
                <a:spcPts val="0"/>
              </a:spcBef>
              <a:buSzPct val="104999"/>
              <a:buChar char="‣"/>
              <a:defRPr sz="9400">
                <a:solidFill>
                  <a:srgbClr val="FFFFFF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3pPr>
            <a:lvl4pPr marL="2562411" indent="-1228911">
              <a:spcBef>
                <a:spcPts val="0"/>
              </a:spcBef>
              <a:buSzPct val="104999"/>
              <a:buChar char="‣"/>
              <a:defRPr sz="9400">
                <a:solidFill>
                  <a:srgbClr val="FFFFFF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4pPr>
            <a:lvl5pPr marL="3006911" indent="-1228911">
              <a:spcBef>
                <a:spcPts val="0"/>
              </a:spcBef>
              <a:buSzPct val="104999"/>
              <a:buChar char="‣"/>
              <a:defRPr sz="9400">
                <a:solidFill>
                  <a:srgbClr val="FFFFFF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" name="Black and white photo of windmills under a cloudy sky"/>
          <p:cNvSpPr/>
          <p:nvPr>
            <p:ph type="pic" idx="21"/>
          </p:nvPr>
        </p:nvSpPr>
        <p:spPr>
          <a:xfrm>
            <a:off x="-1016000" y="-12700"/>
            <a:ext cx="8860898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2" name="Johnny Appleseed"/>
          <p:cNvSpPr txBox="1"/>
          <p:nvPr>
            <p:ph type="body" sz="quarter" idx="22"/>
          </p:nvPr>
        </p:nvSpPr>
        <p:spPr>
          <a:xfrm>
            <a:off x="5892800" y="7789333"/>
            <a:ext cx="6705600" cy="863602"/>
          </a:xfrm>
          <a:prstGeom prst="rect">
            <a:avLst/>
          </a:prstGeom>
        </p:spPr>
        <p:txBody>
          <a:bodyPr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cap="none" sz="6000">
                <a:solidFill>
                  <a:srgbClr val="232323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pPr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Black and white aerial photo of a person standing on top of a dam"/>
          <p:cNvSpPr/>
          <p:nvPr>
            <p:ph type="pic" idx="21"/>
          </p:nvPr>
        </p:nvSpPr>
        <p:spPr>
          <a:xfrm>
            <a:off x="-914400" y="-12700"/>
            <a:ext cx="14814645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lide Number"/>
          <p:cNvSpPr txBox="1"/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A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lide Number"/>
          <p:cNvSpPr txBox="1"/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lack and white aerial photo of a person standing on top of a dam"/>
          <p:cNvSpPr/>
          <p:nvPr>
            <p:ph type="pic" idx="21"/>
          </p:nvPr>
        </p:nvSpPr>
        <p:spPr>
          <a:xfrm>
            <a:off x="-914400" y="-12700"/>
            <a:ext cx="14814645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Line"/>
          <p:cNvSpPr/>
          <p:nvPr/>
        </p:nvSpPr>
        <p:spPr>
          <a:xfrm flipV="1">
            <a:off x="406400" y="6140894"/>
            <a:ext cx="12192000" cy="264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</a:p>
        </p:txBody>
      </p:sp>
      <p:sp>
        <p:nvSpPr>
          <p:cNvPr id="24" name="Title Text"/>
          <p:cNvSpPr txBox="1"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  <a:lvl2pPr>
              <a:defRPr sz="5400"/>
            </a:lvl2pPr>
            <a:lvl3pPr>
              <a:defRPr sz="5400"/>
            </a:lvl3pPr>
            <a:lvl4pPr>
              <a:defRPr sz="5400"/>
            </a:lvl4pPr>
            <a:lvl5pPr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Subtitle A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"/>
          <p:cNvSpPr/>
          <p:nvPr/>
        </p:nvSpPr>
        <p:spPr>
          <a:xfrm flipV="1">
            <a:off x="406400" y="6140894"/>
            <a:ext cx="12192000" cy="264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</a:p>
        </p:txBody>
      </p:sp>
      <p:sp>
        <p:nvSpPr>
          <p:cNvPr id="34" name="Title Text"/>
          <p:cNvSpPr txBox="1"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35" name="Body Level One…"/>
          <p:cNvSpPr txBox="1"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  <a:lvl2pPr>
              <a:defRPr sz="5400"/>
            </a:lvl2pPr>
            <a:lvl3pPr>
              <a:defRPr sz="5400"/>
            </a:lvl3pPr>
            <a:lvl4pPr>
              <a:defRPr sz="5400"/>
            </a:lvl4pPr>
            <a:lvl5pPr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xfrm>
            <a:off x="12161860" y="419100"/>
            <a:ext cx="406897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/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 flipV="1">
            <a:off x="5892800" y="6141011"/>
            <a:ext cx="6705600" cy="146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</a:p>
        </p:txBody>
      </p:sp>
      <p:sp>
        <p:nvSpPr>
          <p:cNvPr id="52" name="Black and white photo of windmills under a cloudy sky"/>
          <p:cNvSpPr/>
          <p:nvPr>
            <p:ph type="pic" idx="21"/>
          </p:nvPr>
        </p:nvSpPr>
        <p:spPr>
          <a:xfrm>
            <a:off x="-1016000" y="-12700"/>
            <a:ext cx="8860898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  <a:lvl2pPr>
              <a:defRPr sz="5400"/>
            </a:lvl2pPr>
            <a:lvl3pPr>
              <a:defRPr sz="5400"/>
            </a:lvl3pPr>
            <a:lvl4pPr>
              <a:defRPr sz="5400"/>
            </a:lvl4pPr>
            <a:lvl5pPr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To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"/>
          <p:cNvSpPr/>
          <p:nvPr/>
        </p:nvSpPr>
        <p:spPr>
          <a:xfrm flipV="1">
            <a:off x="406400" y="993160"/>
            <a:ext cx="12192000" cy="264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</a:p>
        </p:txBody>
      </p:sp>
      <p:sp>
        <p:nvSpPr>
          <p:cNvPr id="63" name="Body Level One…"/>
          <p:cNvSpPr txBox="1"/>
          <p:nvPr>
            <p:ph type="body" sz="quarter" idx="1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/>
          <a:lstStyle>
            <a:lvl1pPr defTabSz="457200">
              <a:spcBef>
                <a:spcPts val="0"/>
              </a:spcBef>
              <a:defRPr spc="120">
                <a:solidFill>
                  <a:srgbClr val="838787"/>
                </a:solidFill>
              </a:defRPr>
            </a:lvl1pPr>
            <a:lvl2pPr marL="758264" indent="-313764" defTabSz="457200">
              <a:spcBef>
                <a:spcPts val="0"/>
              </a:spcBef>
              <a:buSzPct val="104999"/>
              <a:buChar char="‣"/>
              <a:defRPr spc="120">
                <a:solidFill>
                  <a:srgbClr val="838787"/>
                </a:solidFill>
              </a:defRPr>
            </a:lvl2pPr>
            <a:lvl3pPr marL="1202764" indent="-313764" defTabSz="457200">
              <a:spcBef>
                <a:spcPts val="0"/>
              </a:spcBef>
              <a:buSzPct val="104999"/>
              <a:buChar char="‣"/>
              <a:defRPr spc="120">
                <a:solidFill>
                  <a:srgbClr val="838787"/>
                </a:solidFill>
              </a:defRPr>
            </a:lvl3pPr>
            <a:lvl4pPr marL="1647264" indent="-313764" defTabSz="457200">
              <a:spcBef>
                <a:spcPts val="0"/>
              </a:spcBef>
              <a:buSzPct val="104999"/>
              <a:buChar char="‣"/>
              <a:defRPr spc="120">
                <a:solidFill>
                  <a:srgbClr val="838787"/>
                </a:solidFill>
              </a:defRPr>
            </a:lvl4pPr>
            <a:lvl5pPr marL="2091764" indent="-313764" defTabSz="457200">
              <a:spcBef>
                <a:spcPts val="0"/>
              </a:spcBef>
              <a:buSzPct val="104999"/>
              <a:buChar char="‣"/>
              <a:defRPr spc="120">
                <a:solidFill>
                  <a:srgbClr val="838787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Title Text"/>
          <p:cNvSpPr txBox="1"/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2800"/>
              </a:spcBef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Line"/>
          <p:cNvSpPr/>
          <p:nvPr/>
        </p:nvSpPr>
        <p:spPr>
          <a:xfrm flipV="1">
            <a:off x="406400" y="993160"/>
            <a:ext cx="12192000" cy="264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</a:p>
        </p:txBody>
      </p:sp>
      <p:sp>
        <p:nvSpPr>
          <p:cNvPr id="73" name="Body Level One…"/>
          <p:cNvSpPr txBox="1"/>
          <p:nvPr>
            <p:ph type="body" sz="quarter" idx="1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/>
          <a:lstStyle>
            <a:lvl1pPr defTabSz="457200">
              <a:spcBef>
                <a:spcPts val="0"/>
              </a:spcBef>
              <a:defRPr spc="120">
                <a:solidFill>
                  <a:srgbClr val="838787"/>
                </a:solidFill>
              </a:defRPr>
            </a:lvl1pPr>
            <a:lvl2pPr marL="758264" indent="-313764" defTabSz="457200">
              <a:spcBef>
                <a:spcPts val="0"/>
              </a:spcBef>
              <a:buSzPct val="104999"/>
              <a:buChar char="‣"/>
              <a:defRPr spc="120">
                <a:solidFill>
                  <a:srgbClr val="838787"/>
                </a:solidFill>
              </a:defRPr>
            </a:lvl2pPr>
            <a:lvl3pPr marL="1202764" indent="-313764" defTabSz="457200">
              <a:spcBef>
                <a:spcPts val="0"/>
              </a:spcBef>
              <a:buSzPct val="104999"/>
              <a:buChar char="‣"/>
              <a:defRPr spc="120">
                <a:solidFill>
                  <a:srgbClr val="838787"/>
                </a:solidFill>
              </a:defRPr>
            </a:lvl3pPr>
            <a:lvl4pPr marL="1647264" indent="-313764" defTabSz="457200">
              <a:spcBef>
                <a:spcPts val="0"/>
              </a:spcBef>
              <a:buSzPct val="104999"/>
              <a:buChar char="‣"/>
              <a:defRPr spc="120">
                <a:solidFill>
                  <a:srgbClr val="838787"/>
                </a:solidFill>
              </a:defRPr>
            </a:lvl4pPr>
            <a:lvl5pPr marL="2091764" indent="-313764" defTabSz="457200">
              <a:spcBef>
                <a:spcPts val="0"/>
              </a:spcBef>
              <a:buSzPct val="104999"/>
              <a:buChar char="‣"/>
              <a:defRPr spc="120">
                <a:solidFill>
                  <a:srgbClr val="838787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itle Text"/>
          <p:cNvSpPr txBox="1"/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2800"/>
              </a:spcBef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75" name="Body Level One…"/>
          <p:cNvSpPr txBox="1"/>
          <p:nvPr>
            <p:ph type="body" idx="2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</p:spPr>
        <p:txBody>
          <a:bodyPr/>
          <a:lstStyle/>
          <a:p>
            <a:pPr marL="366058" indent="-366058">
              <a:lnSpc>
                <a:spcPct val="100000"/>
              </a:lnSpc>
              <a:spcBef>
                <a:spcPts val="22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8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A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Line"/>
          <p:cNvSpPr/>
          <p:nvPr/>
        </p:nvSpPr>
        <p:spPr>
          <a:xfrm flipV="1">
            <a:off x="406400" y="993160"/>
            <a:ext cx="12192000" cy="264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/>
          <a:lstStyle>
            <a:lvl1pPr defTabSz="457200">
              <a:spcBef>
                <a:spcPts val="0"/>
              </a:spcBef>
              <a:defRPr spc="120">
                <a:solidFill>
                  <a:srgbClr val="838787"/>
                </a:solidFill>
              </a:defRPr>
            </a:lvl1pPr>
            <a:lvl2pPr marL="758264" indent="-313764" defTabSz="457200">
              <a:spcBef>
                <a:spcPts val="0"/>
              </a:spcBef>
              <a:buSzPct val="104999"/>
              <a:buChar char="‣"/>
              <a:defRPr spc="120">
                <a:solidFill>
                  <a:srgbClr val="838787"/>
                </a:solidFill>
              </a:defRPr>
            </a:lvl2pPr>
            <a:lvl3pPr marL="1202764" indent="-313764" defTabSz="457200">
              <a:spcBef>
                <a:spcPts val="0"/>
              </a:spcBef>
              <a:buSzPct val="104999"/>
              <a:buChar char="‣"/>
              <a:defRPr spc="120">
                <a:solidFill>
                  <a:srgbClr val="838787"/>
                </a:solidFill>
              </a:defRPr>
            </a:lvl3pPr>
            <a:lvl4pPr marL="1647264" indent="-313764" defTabSz="457200">
              <a:spcBef>
                <a:spcPts val="0"/>
              </a:spcBef>
              <a:buSzPct val="104999"/>
              <a:buChar char="‣"/>
              <a:defRPr spc="120">
                <a:solidFill>
                  <a:srgbClr val="838787"/>
                </a:solidFill>
              </a:defRPr>
            </a:lvl4pPr>
            <a:lvl5pPr marL="2091764" indent="-313764" defTabSz="457200">
              <a:spcBef>
                <a:spcPts val="0"/>
              </a:spcBef>
              <a:buSzPct val="104999"/>
              <a:buChar char="‣"/>
              <a:defRPr spc="120">
                <a:solidFill>
                  <a:srgbClr val="838787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Title Text"/>
          <p:cNvSpPr txBox="1"/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2800"/>
              </a:spcBef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idx="2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</p:spPr>
        <p:txBody>
          <a:bodyPr/>
          <a:lstStyle/>
          <a:p>
            <a:pPr marL="444500" indent="-444500">
              <a:lnSpc>
                <a:spcPct val="100000"/>
              </a:lnSpc>
              <a:spcBef>
                <a:spcPts val="28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34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ine"/>
          <p:cNvSpPr/>
          <p:nvPr/>
        </p:nvSpPr>
        <p:spPr>
          <a:xfrm flipV="1">
            <a:off x="406400" y="993160"/>
            <a:ext cx="12192000" cy="264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</a:p>
        </p:txBody>
      </p:sp>
      <p:sp>
        <p:nvSpPr>
          <p:cNvPr id="95" name="Body Level One…"/>
          <p:cNvSpPr txBox="1"/>
          <p:nvPr>
            <p:ph type="body" sz="quarter" idx="1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/>
          <a:lstStyle>
            <a:lvl1pPr defTabSz="457200">
              <a:spcBef>
                <a:spcPts val="0"/>
              </a:spcBef>
              <a:defRPr spc="120">
                <a:solidFill>
                  <a:srgbClr val="838787"/>
                </a:solidFill>
              </a:defRPr>
            </a:lvl1pPr>
            <a:lvl2pPr marL="758264" indent="-313764" defTabSz="457200">
              <a:spcBef>
                <a:spcPts val="0"/>
              </a:spcBef>
              <a:buSzPct val="104999"/>
              <a:buChar char="‣"/>
              <a:defRPr spc="120">
                <a:solidFill>
                  <a:srgbClr val="838787"/>
                </a:solidFill>
              </a:defRPr>
            </a:lvl2pPr>
            <a:lvl3pPr marL="1202764" indent="-313764" defTabSz="457200">
              <a:spcBef>
                <a:spcPts val="0"/>
              </a:spcBef>
              <a:buSzPct val="104999"/>
              <a:buChar char="‣"/>
              <a:defRPr spc="120">
                <a:solidFill>
                  <a:srgbClr val="838787"/>
                </a:solidFill>
              </a:defRPr>
            </a:lvl3pPr>
            <a:lvl4pPr marL="1647264" indent="-313764" defTabSz="457200">
              <a:spcBef>
                <a:spcPts val="0"/>
              </a:spcBef>
              <a:buSzPct val="104999"/>
              <a:buChar char="‣"/>
              <a:defRPr spc="120">
                <a:solidFill>
                  <a:srgbClr val="838787"/>
                </a:solidFill>
              </a:defRPr>
            </a:lvl4pPr>
            <a:lvl5pPr marL="2091764" indent="-313764" defTabSz="457200">
              <a:spcBef>
                <a:spcPts val="0"/>
              </a:spcBef>
              <a:buSzPct val="104999"/>
              <a:buChar char="‣"/>
              <a:defRPr spc="120">
                <a:solidFill>
                  <a:srgbClr val="838787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Black and white photo of windmills under a cloudy sky"/>
          <p:cNvSpPr/>
          <p:nvPr>
            <p:ph type="pic" idx="21"/>
          </p:nvPr>
        </p:nvSpPr>
        <p:spPr>
          <a:xfrm>
            <a:off x="6665376" y="1219200"/>
            <a:ext cx="7445459" cy="8216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7" name="Title Text"/>
          <p:cNvSpPr txBox="1"/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2800"/>
              </a:spcBef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98" name="Body Level One…"/>
          <p:cNvSpPr txBox="1"/>
          <p:nvPr>
            <p:ph type="body" sz="half" idx="22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/>
          <a:p>
            <a:pPr marL="444500" indent="-444500">
              <a:lnSpc>
                <a:spcPct val="100000"/>
              </a:lnSpc>
              <a:spcBef>
                <a:spcPts val="28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8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</p:txBody>
      </p:sp>
      <p:pic>
        <p:nvPicPr>
          <p:cNvPr id="9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208" y="9321333"/>
            <a:ext cx="482086" cy="255975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R. Kehoe (SMU) - 3/3/23 Meena Memorial"/>
          <p:cNvSpPr txBox="1"/>
          <p:nvPr/>
        </p:nvSpPr>
        <p:spPr>
          <a:xfrm>
            <a:off x="855543" y="9333866"/>
            <a:ext cx="4217518" cy="300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838787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R. Kehoe (SMU) - 3/3/23 Meena Memorial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2">
            <a:alphaModFix amt="59589"/>
            <a:extLst/>
          </a:blip>
          <a:stretch>
            <a:fillRect/>
          </a:stretch>
        </p:blipFill>
        <p:spPr>
          <a:xfrm>
            <a:off x="-12395" y="2417"/>
            <a:ext cx="13015450" cy="976158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Line"/>
          <p:cNvSpPr/>
          <p:nvPr/>
        </p:nvSpPr>
        <p:spPr>
          <a:xfrm flipV="1">
            <a:off x="406400" y="6140894"/>
            <a:ext cx="12192000" cy="264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421732" y="3711492"/>
            <a:ext cx="12192002" cy="2705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406400" y="6383246"/>
            <a:ext cx="12192000" cy="1803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12194441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solidFill>
                  <a:srgbClr val="838787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7000" u="none">
          <a:solidFill>
            <a:schemeClr val="accent1"/>
          </a:solidFill>
          <a:uFillTx/>
          <a:latin typeface="DIN Condensed Bold"/>
          <a:ea typeface="DIN Condensed Bold"/>
          <a:cs typeface="DIN Condensed Bold"/>
          <a:sym typeface="DIN Condensed Bold"/>
        </a:defRPr>
      </a:lvl1pPr>
      <a:lvl2pPr marL="0" marR="0" indent="0" algn="l" defTabSz="58420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7000" u="none">
          <a:solidFill>
            <a:schemeClr val="accent1"/>
          </a:solidFill>
          <a:uFillTx/>
          <a:latin typeface="DIN Condensed Bold"/>
          <a:ea typeface="DIN Condensed Bold"/>
          <a:cs typeface="DIN Condensed Bold"/>
          <a:sym typeface="DIN Condensed Bold"/>
        </a:defRPr>
      </a:lvl2pPr>
      <a:lvl3pPr marL="0" marR="0" indent="0" algn="l" defTabSz="58420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7000" u="none">
          <a:solidFill>
            <a:schemeClr val="accent1"/>
          </a:solidFill>
          <a:uFillTx/>
          <a:latin typeface="DIN Condensed Bold"/>
          <a:ea typeface="DIN Condensed Bold"/>
          <a:cs typeface="DIN Condensed Bold"/>
          <a:sym typeface="DIN Condensed Bold"/>
        </a:defRPr>
      </a:lvl3pPr>
      <a:lvl4pPr marL="0" marR="0" indent="0" algn="l" defTabSz="58420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7000" u="none">
          <a:solidFill>
            <a:schemeClr val="accent1"/>
          </a:solidFill>
          <a:uFillTx/>
          <a:latin typeface="DIN Condensed Bold"/>
          <a:ea typeface="DIN Condensed Bold"/>
          <a:cs typeface="DIN Condensed Bold"/>
          <a:sym typeface="DIN Condensed Bold"/>
        </a:defRPr>
      </a:lvl4pPr>
      <a:lvl5pPr marL="0" marR="0" indent="0" algn="l" defTabSz="58420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7000" u="none">
          <a:solidFill>
            <a:schemeClr val="accent1"/>
          </a:solidFill>
          <a:uFillTx/>
          <a:latin typeface="DIN Condensed Bold"/>
          <a:ea typeface="DIN Condensed Bold"/>
          <a:cs typeface="DIN Condensed Bold"/>
          <a:sym typeface="DIN Condensed Bold"/>
        </a:defRPr>
      </a:lvl5pPr>
      <a:lvl6pPr marL="0" marR="0" indent="0" algn="l" defTabSz="58420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7000" u="none">
          <a:solidFill>
            <a:schemeClr val="accent1"/>
          </a:solidFill>
          <a:uFillTx/>
          <a:latin typeface="DIN Condensed Bold"/>
          <a:ea typeface="DIN Condensed Bold"/>
          <a:cs typeface="DIN Condensed Bold"/>
          <a:sym typeface="DIN Condensed Bold"/>
        </a:defRPr>
      </a:lvl6pPr>
      <a:lvl7pPr marL="0" marR="0" indent="0" algn="l" defTabSz="58420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7000" u="none">
          <a:solidFill>
            <a:schemeClr val="accent1"/>
          </a:solidFill>
          <a:uFillTx/>
          <a:latin typeface="DIN Condensed Bold"/>
          <a:ea typeface="DIN Condensed Bold"/>
          <a:cs typeface="DIN Condensed Bold"/>
          <a:sym typeface="DIN Condensed Bold"/>
        </a:defRPr>
      </a:lvl7pPr>
      <a:lvl8pPr marL="0" marR="0" indent="0" algn="l" defTabSz="58420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7000" u="none">
          <a:solidFill>
            <a:schemeClr val="accent1"/>
          </a:solidFill>
          <a:uFillTx/>
          <a:latin typeface="DIN Condensed Bold"/>
          <a:ea typeface="DIN Condensed Bold"/>
          <a:cs typeface="DIN Condensed Bold"/>
          <a:sym typeface="DIN Condensed Bold"/>
        </a:defRPr>
      </a:lvl8pPr>
      <a:lvl9pPr marL="0" marR="0" indent="0" algn="l" defTabSz="58420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7000" u="none">
          <a:solidFill>
            <a:schemeClr val="accent1"/>
          </a:solidFill>
          <a:uFillTx/>
          <a:latin typeface="DIN Condensed Bold"/>
          <a:ea typeface="DIN Condensed Bold"/>
          <a:cs typeface="DIN Condensed Bold"/>
          <a:sym typeface="DIN Condensed Bold"/>
        </a:defRPr>
      </a:lvl9pPr>
    </p:titleStyle>
    <p:bodyStyle>
      <a:lvl1pPr marL="0" marR="0" indent="0" algn="l" defTabSz="584200" rtl="0" latinLnBrk="0">
        <a:lnSpc>
          <a:spcPct val="8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400" u="none">
          <a:solidFill>
            <a:srgbClr val="A6AAA9"/>
          </a:solidFill>
          <a:uFillTx/>
          <a:latin typeface="DIN Alternate Bold"/>
          <a:ea typeface="DIN Alternate Bold"/>
          <a:cs typeface="DIN Alternate Bold"/>
          <a:sym typeface="DIN Alternate Bold"/>
        </a:defRPr>
      </a:lvl1pPr>
      <a:lvl2pPr marL="0" marR="0" indent="0" algn="l" defTabSz="584200" rtl="0" latinLnBrk="0">
        <a:lnSpc>
          <a:spcPct val="8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400" u="none">
          <a:solidFill>
            <a:srgbClr val="A6AAA9"/>
          </a:solidFill>
          <a:uFillTx/>
          <a:latin typeface="DIN Alternate Bold"/>
          <a:ea typeface="DIN Alternate Bold"/>
          <a:cs typeface="DIN Alternate Bold"/>
          <a:sym typeface="DIN Alternate Bold"/>
        </a:defRPr>
      </a:lvl2pPr>
      <a:lvl3pPr marL="0" marR="0" indent="0" algn="l" defTabSz="584200" rtl="0" latinLnBrk="0">
        <a:lnSpc>
          <a:spcPct val="8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400" u="none">
          <a:solidFill>
            <a:srgbClr val="A6AAA9"/>
          </a:solidFill>
          <a:uFillTx/>
          <a:latin typeface="DIN Alternate Bold"/>
          <a:ea typeface="DIN Alternate Bold"/>
          <a:cs typeface="DIN Alternate Bold"/>
          <a:sym typeface="DIN Alternate Bold"/>
        </a:defRPr>
      </a:lvl3pPr>
      <a:lvl4pPr marL="0" marR="0" indent="0" algn="l" defTabSz="584200" rtl="0" latinLnBrk="0">
        <a:lnSpc>
          <a:spcPct val="8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400" u="none">
          <a:solidFill>
            <a:srgbClr val="A6AAA9"/>
          </a:solidFill>
          <a:uFillTx/>
          <a:latin typeface="DIN Alternate Bold"/>
          <a:ea typeface="DIN Alternate Bold"/>
          <a:cs typeface="DIN Alternate Bold"/>
          <a:sym typeface="DIN Alternate Bold"/>
        </a:defRPr>
      </a:lvl4pPr>
      <a:lvl5pPr marL="0" marR="0" indent="0" algn="l" defTabSz="584200" rtl="0" latinLnBrk="0">
        <a:lnSpc>
          <a:spcPct val="8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400" u="none">
          <a:solidFill>
            <a:srgbClr val="A6AAA9"/>
          </a:solidFill>
          <a:uFillTx/>
          <a:latin typeface="DIN Alternate Bold"/>
          <a:ea typeface="DIN Alternate Bold"/>
          <a:cs typeface="DIN Alternate Bold"/>
          <a:sym typeface="DIN Alternate Bold"/>
        </a:defRPr>
      </a:lvl5pPr>
      <a:lvl6pPr marL="2536264" marR="0" indent="-313764" algn="l" defTabSz="584200" rtl="0" latinLnBrk="0">
        <a:lnSpc>
          <a:spcPct val="80000"/>
        </a:lnSpc>
        <a:spcBef>
          <a:spcPts val="2300"/>
        </a:spcBef>
        <a:spcAft>
          <a:spcPts val="0"/>
        </a:spcAft>
        <a:buClrTx/>
        <a:buSzPct val="104999"/>
        <a:buFontTx/>
        <a:buChar char="‣"/>
        <a:tabLst/>
        <a:defRPr b="0" baseline="0" cap="all" i="0" spc="0" strike="noStrike" sz="2400" u="none">
          <a:solidFill>
            <a:srgbClr val="A6AAA9"/>
          </a:solidFill>
          <a:uFillTx/>
          <a:latin typeface="DIN Alternate Bold"/>
          <a:ea typeface="DIN Alternate Bold"/>
          <a:cs typeface="DIN Alternate Bold"/>
          <a:sym typeface="DIN Alternate Bold"/>
        </a:defRPr>
      </a:lvl6pPr>
      <a:lvl7pPr marL="2980764" marR="0" indent="-313764" algn="l" defTabSz="584200" rtl="0" latinLnBrk="0">
        <a:lnSpc>
          <a:spcPct val="80000"/>
        </a:lnSpc>
        <a:spcBef>
          <a:spcPts val="2300"/>
        </a:spcBef>
        <a:spcAft>
          <a:spcPts val="0"/>
        </a:spcAft>
        <a:buClrTx/>
        <a:buSzPct val="104999"/>
        <a:buFontTx/>
        <a:buChar char="‣"/>
        <a:tabLst/>
        <a:defRPr b="0" baseline="0" cap="all" i="0" spc="0" strike="noStrike" sz="2400" u="none">
          <a:solidFill>
            <a:srgbClr val="A6AAA9"/>
          </a:solidFill>
          <a:uFillTx/>
          <a:latin typeface="DIN Alternate Bold"/>
          <a:ea typeface="DIN Alternate Bold"/>
          <a:cs typeface="DIN Alternate Bold"/>
          <a:sym typeface="DIN Alternate Bold"/>
        </a:defRPr>
      </a:lvl7pPr>
      <a:lvl8pPr marL="3425264" marR="0" indent="-313764" algn="l" defTabSz="584200" rtl="0" latinLnBrk="0">
        <a:lnSpc>
          <a:spcPct val="80000"/>
        </a:lnSpc>
        <a:spcBef>
          <a:spcPts val="2300"/>
        </a:spcBef>
        <a:spcAft>
          <a:spcPts val="0"/>
        </a:spcAft>
        <a:buClrTx/>
        <a:buSzPct val="104999"/>
        <a:buFontTx/>
        <a:buChar char="‣"/>
        <a:tabLst/>
        <a:defRPr b="0" baseline="0" cap="all" i="0" spc="0" strike="noStrike" sz="2400" u="none">
          <a:solidFill>
            <a:srgbClr val="A6AAA9"/>
          </a:solidFill>
          <a:uFillTx/>
          <a:latin typeface="DIN Alternate Bold"/>
          <a:ea typeface="DIN Alternate Bold"/>
          <a:cs typeface="DIN Alternate Bold"/>
          <a:sym typeface="DIN Alternate Bold"/>
        </a:defRPr>
      </a:lvl8pPr>
      <a:lvl9pPr marL="3869764" marR="0" indent="-313764" algn="l" defTabSz="584200" rtl="0" latinLnBrk="0">
        <a:lnSpc>
          <a:spcPct val="80000"/>
        </a:lnSpc>
        <a:spcBef>
          <a:spcPts val="2300"/>
        </a:spcBef>
        <a:spcAft>
          <a:spcPts val="0"/>
        </a:spcAft>
        <a:buClrTx/>
        <a:buSzPct val="104999"/>
        <a:buFontTx/>
        <a:buChar char="‣"/>
        <a:tabLst/>
        <a:defRPr b="0" baseline="0" cap="all" i="0" spc="0" strike="noStrike" sz="2400" u="none">
          <a:solidFill>
            <a:srgbClr val="A6AAA9"/>
          </a:solidFill>
          <a:uFillTx/>
          <a:latin typeface="DIN Alternate Bold"/>
          <a:ea typeface="DIN Alternate Bold"/>
          <a:cs typeface="DIN Alternate Bold"/>
          <a:sym typeface="DIN Alternate Bold"/>
        </a:defRPr>
      </a:lvl9pPr>
    </p:bodyStyle>
    <p:otherStyle>
      <a:lvl1pPr marL="0" marR="0" indent="0" algn="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1pPr>
      <a:lvl2pPr marL="0" marR="0" indent="0" algn="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2pPr>
      <a:lvl3pPr marL="0" marR="0" indent="0" algn="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3pPr>
      <a:lvl4pPr marL="0" marR="0" indent="0" algn="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4pPr>
      <a:lvl5pPr marL="0" marR="0" indent="0" algn="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5pPr>
      <a:lvl6pPr marL="0" marR="0" indent="0" algn="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6pPr>
      <a:lvl7pPr marL="0" marR="0" indent="0" algn="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7pPr>
      <a:lvl8pPr marL="0" marR="0" indent="0" algn="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8pPr>
      <a:lvl9pPr marL="0" marR="0" indent="0" algn="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Relationship Id="rId4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Meena in           Run II"/>
          <p:cNvSpPr txBox="1"/>
          <p:nvPr>
            <p:ph type="ctrTitle"/>
          </p:nvPr>
        </p:nvSpPr>
        <p:spPr>
          <a:xfrm>
            <a:off x="282032" y="3711492"/>
            <a:ext cx="12192003" cy="2705102"/>
          </a:xfrm>
          <a:prstGeom prst="rect">
            <a:avLst/>
          </a:prstGeom>
        </p:spPr>
        <p:txBody>
          <a:bodyPr/>
          <a:lstStyle>
            <a:lvl1pPr>
              <a:defRPr sz="13000"/>
            </a:lvl1pPr>
          </a:lstStyle>
          <a:p>
            <a:pPr/>
            <a:r>
              <a:t>Meena in           Run II</a:t>
            </a:r>
          </a:p>
        </p:txBody>
      </p:sp>
      <p:sp>
        <p:nvSpPr>
          <p:cNvPr id="175" name="Robert Kehoe (SMU) **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96569">
              <a:spcBef>
                <a:spcPts val="1900"/>
              </a:spcBef>
              <a:defRPr sz="2000"/>
            </a:pPr>
            <a:r>
              <a:t>Robert Kehoe (SMU) **</a:t>
            </a:r>
          </a:p>
          <a:p>
            <a:pPr defTabSz="496569">
              <a:spcBef>
                <a:spcPts val="1900"/>
              </a:spcBef>
              <a:defRPr sz="2000"/>
            </a:pPr>
            <a:r>
              <a:t>Meenakshi Narain memorial symposium - march 3, 2023</a:t>
            </a:r>
          </a:p>
          <a:p>
            <a:pPr defTabSz="496569">
              <a:spcBef>
                <a:spcPts val="1900"/>
              </a:spcBef>
              <a:defRPr sz="2000"/>
            </a:pPr>
          </a:p>
          <a:p>
            <a:pPr defTabSz="496569">
              <a:spcBef>
                <a:spcPts val="1900"/>
              </a:spcBef>
              <a:defRPr sz="1500"/>
            </a:pPr>
            <a:r>
              <a:t>** S. Jabeen, J. Hobbs, I. Iashvili, J. Qian, B. Klima, D. Denisov, T. Bose, K. Black, A. Schwartzmann, S. Protopropescu, P. Grannis </a:t>
            </a:r>
          </a:p>
        </p:txBody>
      </p:sp>
      <p:pic>
        <p:nvPicPr>
          <p:cNvPr id="176" name="IMG_0924.jpeg" descr="IMG_092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68709" y="26650"/>
            <a:ext cx="3094521" cy="4177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33207" y="4680534"/>
            <a:ext cx="2405449" cy="12772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Μεενα in d0 run II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100"/>
            </a:lvl1pPr>
          </a:lstStyle>
          <a:p>
            <a:pPr/>
            <a:r>
              <a:t>Μεενα in d0 run II</a:t>
            </a:r>
          </a:p>
        </p:txBody>
      </p:sp>
      <p:sp>
        <p:nvSpPr>
          <p:cNvPr id="257" name="Top quark Ma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Top quark Mass</a:t>
            </a:r>
          </a:p>
        </p:txBody>
      </p:sp>
      <p:sp>
        <p:nvSpPr>
          <p:cNvPr id="258" name="Two analyses…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373379" indent="-373379" defTabSz="490727">
              <a:lnSpc>
                <a:spcPct val="100000"/>
              </a:lnSpc>
              <a:buClr>
                <a:schemeClr val="accent1"/>
              </a:buClr>
              <a:buSzPct val="104999"/>
              <a:buFont typeface="Avenir Next Regular"/>
              <a:buChar char="▸"/>
              <a:defRPr cap="none" sz="23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Two analyses</a:t>
            </a:r>
          </a:p>
          <a:p>
            <a:pPr lvl="1" marL="693419" indent="-320038" defTabSz="490727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0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topological variables</a:t>
            </a:r>
          </a:p>
          <a:p>
            <a:pPr lvl="1" marL="693419" indent="-320038" defTabSz="490727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0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Btag analysis</a:t>
            </a:r>
          </a:p>
          <a:p>
            <a:pPr lvl="2" marL="1066800" indent="-320038" defTabSz="490727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0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first D0 top mass effort with b-tagging</a:t>
            </a:r>
          </a:p>
          <a:p>
            <a:pPr marL="373379" indent="-373379" defTabSz="490727">
              <a:lnSpc>
                <a:spcPct val="100000"/>
              </a:lnSpc>
              <a:buClr>
                <a:schemeClr val="accent1"/>
              </a:buClr>
              <a:buSzPct val="104999"/>
              <a:buFont typeface="Avenir Next Regular"/>
              <a:buChar char="▸"/>
              <a:defRPr cap="none" sz="23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Made sure people worked on this got credit and it was presented adequately</a:t>
            </a:r>
          </a:p>
          <a:p>
            <a:pPr marL="373379" indent="-373379" defTabSz="490727">
              <a:lnSpc>
                <a:spcPct val="100000"/>
              </a:lnSpc>
              <a:buClr>
                <a:schemeClr val="accent1"/>
              </a:buClr>
              <a:buSzPct val="104999"/>
              <a:buFont typeface="Avenir Next Regular"/>
              <a:buChar char="▸"/>
              <a:defRPr cap="none" sz="23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Problem of stuck code</a:t>
            </a:r>
          </a:p>
          <a:p>
            <a:pPr lvl="1" marL="693419" indent="-320038" defTabSz="490727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0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Anecdote: trouble with code that needed Fortran: stuck</a:t>
            </a:r>
          </a:p>
          <a:p>
            <a:pPr lvl="2" marL="1066800" indent="-320038" defTabSz="490727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0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Meena understood what to do, could look at the code and work out the problem</a:t>
            </a:r>
          </a:p>
          <a:p>
            <a:pPr lvl="1" marL="636941" indent="-263561" defTabSz="490727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0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Pushed whole thing along</a:t>
            </a:r>
          </a:p>
        </p:txBody>
      </p:sp>
      <p:sp>
        <p:nvSpPr>
          <p:cNvPr id="259" name="Slide Number"/>
          <p:cNvSpPr txBox="1"/>
          <p:nvPr>
            <p:ph type="sldNum" sz="quarter" idx="4294967295"/>
          </p:nvPr>
        </p:nvSpPr>
        <p:spPr>
          <a:xfrm>
            <a:off x="12186621" y="431800"/>
            <a:ext cx="406897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62" name="Group"/>
          <p:cNvGrpSpPr/>
          <p:nvPr/>
        </p:nvGrpSpPr>
        <p:grpSpPr>
          <a:xfrm>
            <a:off x="7113933" y="4573535"/>
            <a:ext cx="5002406" cy="2369903"/>
            <a:chOff x="0" y="0"/>
            <a:chExt cx="5002405" cy="2369902"/>
          </a:xfrm>
        </p:grpSpPr>
        <p:sp>
          <p:nvSpPr>
            <p:cNvPr id="260" name="Rectangle"/>
            <p:cNvSpPr/>
            <p:nvPr/>
          </p:nvSpPr>
          <p:spPr>
            <a:xfrm>
              <a:off x="-1" y="-1"/>
              <a:ext cx="5002406" cy="236990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61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2844" y="96300"/>
              <a:ext cx="4786722" cy="2234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6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69406" y="1078679"/>
            <a:ext cx="5938109" cy="3167884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“Felt protected”"/>
          <p:cNvSpPr txBox="1"/>
          <p:nvPr/>
        </p:nvSpPr>
        <p:spPr>
          <a:xfrm>
            <a:off x="7558640" y="7766831"/>
            <a:ext cx="234086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spcBef>
                <a:spcPts val="800"/>
              </a:spcBef>
              <a:defRPr sz="2400">
                <a:solidFill>
                  <a:srgbClr val="B1DD8B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“Felt protected”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Μεενα in d0 run II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100"/>
            </a:lvl1pPr>
          </a:lstStyle>
          <a:p>
            <a:pPr/>
            <a:r>
              <a:t>Μεενα in d0 run II</a:t>
            </a:r>
          </a:p>
        </p:txBody>
      </p:sp>
      <p:sp>
        <p:nvSpPr>
          <p:cNvPr id="269" name="Searches for Top"/>
          <p:cNvSpPr txBox="1"/>
          <p:nvPr>
            <p:ph type="title"/>
          </p:nvPr>
        </p:nvSpPr>
        <p:spPr>
          <a:xfrm>
            <a:off x="406400" y="1536700"/>
            <a:ext cx="6299200" cy="1053576"/>
          </a:xfrm>
          <a:prstGeom prst="rect">
            <a:avLst/>
          </a:prstGeom>
        </p:spPr>
        <p:txBody>
          <a:bodyPr/>
          <a:lstStyle/>
          <a:p>
            <a:pPr/>
            <a:r>
              <a:t>Searches for Top</a:t>
            </a:r>
          </a:p>
        </p:txBody>
      </p:sp>
      <p:sp>
        <p:nvSpPr>
          <p:cNvPr id="270" name="Search for top-antitop…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342264" indent="-342264" defTabSz="449833">
              <a:lnSpc>
                <a:spcPct val="100000"/>
              </a:lnSpc>
              <a:spcBef>
                <a:spcPts val="21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1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Search for top-antitop </a:t>
            </a:r>
          </a:p>
          <a:p>
            <a:pPr lvl="1" marL="635634" indent="-293369" defTabSz="449833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8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High mass top optimization</a:t>
            </a:r>
          </a:p>
          <a:p>
            <a:pPr marL="342264" indent="-342264" defTabSz="449833">
              <a:lnSpc>
                <a:spcPct val="100000"/>
              </a:lnSpc>
              <a:spcBef>
                <a:spcPts val="21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1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Very orderly development guided by Meena</a:t>
            </a:r>
          </a:p>
          <a:p>
            <a:pPr marL="342264" indent="-342264" defTabSz="449833">
              <a:lnSpc>
                <a:spcPct val="100000"/>
              </a:lnSpc>
              <a:spcBef>
                <a:spcPts val="21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1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Look at new variables</a:t>
            </a:r>
          </a:p>
          <a:p>
            <a:pPr lvl="1" marL="635634" indent="-293369" defTabSz="449833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8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Event shapes, kinematic calculations</a:t>
            </a:r>
          </a:p>
          <a:p>
            <a:pPr lvl="1" marL="635634" indent="-293369" defTabSz="449833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8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What works?  </a:t>
            </a:r>
          </a:p>
          <a:p>
            <a:pPr lvl="1" marL="635634" indent="-293369" defTabSz="449833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8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What can be modeled adequately</a:t>
            </a:r>
          </a:p>
          <a:p>
            <a:pPr lvl="1" marL="635634" indent="-293369" defTabSz="449833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8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Some crazy ideas got shot down</a:t>
            </a:r>
          </a:p>
          <a:p>
            <a:pPr marL="342264" indent="-342264" defTabSz="449833">
              <a:lnSpc>
                <a:spcPct val="100000"/>
              </a:lnSpc>
              <a:spcBef>
                <a:spcPts val="21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1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Systematic scan thru cut space </a:t>
            </a:r>
          </a:p>
          <a:p>
            <a:pPr lvl="1" marL="635634" indent="-293369" defTabSz="449833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8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Figure of merit at each operating point</a:t>
            </a:r>
          </a:p>
          <a:p>
            <a:pPr lvl="1" marL="635634" indent="-293369" defTabSz="449833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8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Objective determination of optimal point</a:t>
            </a:r>
          </a:p>
          <a:p>
            <a:pPr marL="342264" indent="-342264" defTabSz="449833">
              <a:lnSpc>
                <a:spcPct val="100000"/>
              </a:lnSpc>
              <a:spcBef>
                <a:spcPts val="21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1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Once you pick it, stick with it!</a:t>
            </a:r>
          </a:p>
        </p:txBody>
      </p:sp>
      <p:sp>
        <p:nvSpPr>
          <p:cNvPr id="271" name="Slide Number"/>
          <p:cNvSpPr txBox="1"/>
          <p:nvPr>
            <p:ph type="sldNum" sz="quarter" idx="4294967295"/>
          </p:nvPr>
        </p:nvSpPr>
        <p:spPr>
          <a:xfrm>
            <a:off x="12186621" y="431800"/>
            <a:ext cx="406897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74" name="Group"/>
          <p:cNvGrpSpPr/>
          <p:nvPr/>
        </p:nvGrpSpPr>
        <p:grpSpPr>
          <a:xfrm>
            <a:off x="6982006" y="2182358"/>
            <a:ext cx="5851120" cy="5728917"/>
            <a:chOff x="0" y="0"/>
            <a:chExt cx="5851119" cy="5728916"/>
          </a:xfrm>
        </p:grpSpPr>
        <p:sp>
          <p:nvSpPr>
            <p:cNvPr id="272" name="Rectangle"/>
            <p:cNvSpPr/>
            <p:nvPr/>
          </p:nvSpPr>
          <p:spPr>
            <a:xfrm>
              <a:off x="-1" y="0"/>
              <a:ext cx="5851121" cy="568604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73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84979" y="121766"/>
              <a:ext cx="5544291" cy="56071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Μεενα in d0 run II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100"/>
            </a:lvl1pPr>
          </a:lstStyle>
          <a:p>
            <a:pPr/>
            <a:r>
              <a:t>Μεενα in d0 run II</a:t>
            </a:r>
          </a:p>
        </p:txBody>
      </p:sp>
      <p:sp>
        <p:nvSpPr>
          <p:cNvPr id="277" name="Search for single to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Search for single top</a:t>
            </a:r>
          </a:p>
        </p:txBody>
      </p:sp>
      <p:sp>
        <p:nvSpPr>
          <p:cNvPr id="278" name="One of three methods: Bayesian NN…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329452" indent="-329452" defTabSz="525779">
              <a:lnSpc>
                <a:spcPct val="100000"/>
              </a:lnSpc>
              <a:spcBef>
                <a:spcPts val="1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5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One of three methods: Bayesian NN</a:t>
            </a:r>
          </a:p>
          <a:p>
            <a:pPr lvl="1" marL="729501" indent="-329452" defTabSz="525779">
              <a:lnSpc>
                <a:spcPct val="100000"/>
              </a:lnSpc>
              <a:spcBef>
                <a:spcPts val="1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5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Others already going and well along</a:t>
            </a:r>
          </a:p>
          <a:p>
            <a:pPr marL="329452" indent="-329452" defTabSz="525779">
              <a:lnSpc>
                <a:spcPct val="100000"/>
              </a:lnSpc>
              <a:spcBef>
                <a:spcPts val="1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5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A very active role, technical details</a:t>
            </a:r>
          </a:p>
          <a:p>
            <a:pPr marL="329452" indent="-329452" defTabSz="525779">
              <a:lnSpc>
                <a:spcPct val="100000"/>
              </a:lnSpc>
              <a:spcBef>
                <a:spcPts val="1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5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Hands-on, running scripts, talking to others</a:t>
            </a:r>
          </a:p>
          <a:p>
            <a:pPr marL="329452" indent="-329452" defTabSz="525779">
              <a:lnSpc>
                <a:spcPct val="100000"/>
              </a:lnSpc>
              <a:spcBef>
                <a:spcPts val="1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5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Learned from Meena: vision for automation</a:t>
            </a:r>
          </a:p>
          <a:p>
            <a:pPr lvl="1" marL="682437" indent="-282387" defTabSz="525779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1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Start from single thing, build up whole analysis</a:t>
            </a:r>
          </a:p>
          <a:p>
            <a:pPr marL="329452" indent="-329452" defTabSz="525779">
              <a:lnSpc>
                <a:spcPct val="100000"/>
              </a:lnSpc>
              <a:spcBef>
                <a:spcPts val="1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5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Thru Observation in 2.3 fb-1</a:t>
            </a:r>
          </a:p>
        </p:txBody>
      </p:sp>
      <p:sp>
        <p:nvSpPr>
          <p:cNvPr id="279" name="Slide Number"/>
          <p:cNvSpPr txBox="1"/>
          <p:nvPr>
            <p:ph type="sldNum" sz="quarter" idx="4294967295"/>
          </p:nvPr>
        </p:nvSpPr>
        <p:spPr>
          <a:xfrm>
            <a:off x="12186621" y="431800"/>
            <a:ext cx="406897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82" name="Group"/>
          <p:cNvGrpSpPr/>
          <p:nvPr/>
        </p:nvGrpSpPr>
        <p:grpSpPr>
          <a:xfrm>
            <a:off x="6856823" y="75546"/>
            <a:ext cx="5159849" cy="7023281"/>
            <a:chOff x="0" y="0"/>
            <a:chExt cx="5159848" cy="7023279"/>
          </a:xfrm>
        </p:grpSpPr>
        <p:sp>
          <p:nvSpPr>
            <p:cNvPr id="280" name="Rectangle"/>
            <p:cNvSpPr/>
            <p:nvPr/>
          </p:nvSpPr>
          <p:spPr>
            <a:xfrm>
              <a:off x="-1" y="0"/>
              <a:ext cx="5159850" cy="702328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81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9568" y="57043"/>
              <a:ext cx="4699289" cy="68734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85" name="Group"/>
          <p:cNvGrpSpPr/>
          <p:nvPr/>
        </p:nvGrpSpPr>
        <p:grpSpPr>
          <a:xfrm>
            <a:off x="8927434" y="1690740"/>
            <a:ext cx="3967200" cy="3345420"/>
            <a:chOff x="0" y="0"/>
            <a:chExt cx="3967199" cy="3345418"/>
          </a:xfrm>
        </p:grpSpPr>
        <p:sp>
          <p:nvSpPr>
            <p:cNvPr id="283" name="Rectangle"/>
            <p:cNvSpPr/>
            <p:nvPr/>
          </p:nvSpPr>
          <p:spPr>
            <a:xfrm>
              <a:off x="11333" y="66549"/>
              <a:ext cx="3955867" cy="327371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84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3847050" cy="33454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6" name="“Never give up”"/>
          <p:cNvSpPr txBox="1"/>
          <p:nvPr/>
        </p:nvSpPr>
        <p:spPr>
          <a:xfrm>
            <a:off x="8080619" y="8118423"/>
            <a:ext cx="2717293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2200"/>
              </a:spcBef>
              <a:defRPr sz="2800">
                <a:solidFill>
                  <a:srgbClr val="B1DD8B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“Never give up”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Μεενα in d0 run II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100"/>
            </a:lvl1pPr>
          </a:lstStyle>
          <a:p>
            <a:pPr/>
            <a:r>
              <a:t>Μεενα in d0 run II</a:t>
            </a:r>
          </a:p>
        </p:txBody>
      </p:sp>
      <p:sp>
        <p:nvSpPr>
          <p:cNvPr id="291" name="Search for W’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Search for W’</a:t>
            </a:r>
          </a:p>
        </p:txBody>
      </p:sp>
      <p:sp>
        <p:nvSpPr>
          <p:cNvPr id="292" name="Straightforward evolution of single top…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368933" indent="-368933" defTabSz="484886">
              <a:lnSpc>
                <a:spcPct val="100000"/>
              </a:lnSpc>
              <a:buClr>
                <a:schemeClr val="accent1"/>
              </a:buClr>
              <a:buSzPct val="104999"/>
              <a:buFont typeface="Avenir Next Regular"/>
              <a:buChar char="▸"/>
              <a:defRPr cap="none" sz="23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Straightforward evolution of single top </a:t>
            </a:r>
          </a:p>
          <a:p>
            <a:pPr marL="368933" indent="-368933" defTabSz="484886">
              <a:lnSpc>
                <a:spcPct val="100000"/>
              </a:lnSpc>
              <a:buClr>
                <a:schemeClr val="accent1"/>
              </a:buClr>
              <a:buSzPct val="104999"/>
              <a:buFont typeface="Avenir Next Regular"/>
              <a:buChar char="▸"/>
              <a:defRPr cap="none" sz="23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Effort to 2010</a:t>
            </a:r>
          </a:p>
          <a:p>
            <a:pPr marL="368933" indent="-368933" defTabSz="484886">
              <a:lnSpc>
                <a:spcPct val="100000"/>
              </a:lnSpc>
              <a:buClr>
                <a:schemeClr val="accent1"/>
              </a:buClr>
              <a:buSzPct val="104999"/>
              <a:buFont typeface="Avenir Next Regular"/>
              <a:buChar char="▸"/>
              <a:defRPr cap="none" sz="23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Interference between W and W’</a:t>
            </a:r>
          </a:p>
          <a:p>
            <a:pPr lvl="1" marL="685165" indent="-316229" defTabSz="484886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9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Can yield lower rate</a:t>
            </a:r>
          </a:p>
          <a:p>
            <a:pPr lvl="1" marL="685165" indent="-316229" defTabSz="484886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9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Few included interference (still rare) </a:t>
            </a:r>
          </a:p>
          <a:p>
            <a:pPr marL="368933" indent="-368933" defTabSz="484886">
              <a:lnSpc>
                <a:spcPct val="100000"/>
              </a:lnSpc>
              <a:buClr>
                <a:schemeClr val="accent1"/>
              </a:buClr>
              <a:buSzPct val="104999"/>
              <a:buFont typeface="Avenir Next Regular"/>
              <a:buChar char="▸"/>
              <a:defRPr cap="none" sz="23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Meena worked well with theorists</a:t>
            </a:r>
          </a:p>
          <a:p>
            <a:pPr marL="368933" indent="-368933" defTabSz="484886">
              <a:lnSpc>
                <a:spcPct val="100000"/>
              </a:lnSpc>
              <a:buClr>
                <a:schemeClr val="accent1"/>
              </a:buClr>
              <a:buSzPct val="104999"/>
              <a:buFont typeface="Avenir Next Regular"/>
              <a:buChar char="▸"/>
              <a:defRPr cap="none" sz="23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Moscow State produced signal modeling</a:t>
            </a:r>
          </a:p>
          <a:p>
            <a:pPr marL="368933" indent="-368933" defTabSz="484886">
              <a:lnSpc>
                <a:spcPct val="100000"/>
              </a:lnSpc>
              <a:buClr>
                <a:schemeClr val="accent1"/>
              </a:buClr>
              <a:buSzPct val="104999"/>
              <a:buFont typeface="Avenir Next Regular"/>
              <a:buChar char="▸"/>
              <a:defRPr cap="none" sz="23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Use BDT for analysis</a:t>
            </a:r>
          </a:p>
          <a:p>
            <a:pPr marL="368933" indent="-368933" defTabSz="484886">
              <a:lnSpc>
                <a:spcPct val="100000"/>
              </a:lnSpc>
              <a:buClr>
                <a:schemeClr val="accent1"/>
              </a:buClr>
              <a:buSzPct val="104999"/>
              <a:buFont typeface="Avenir Next Regular"/>
              <a:buChar char="▸"/>
              <a:defRPr cap="none" sz="23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First analysis with large data sample (2008)</a:t>
            </a:r>
          </a:p>
        </p:txBody>
      </p:sp>
      <p:sp>
        <p:nvSpPr>
          <p:cNvPr id="293" name="Slide Number"/>
          <p:cNvSpPr txBox="1"/>
          <p:nvPr>
            <p:ph type="sldNum" sz="quarter" idx="4294967295"/>
          </p:nvPr>
        </p:nvSpPr>
        <p:spPr>
          <a:xfrm>
            <a:off x="12186621" y="431800"/>
            <a:ext cx="406897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4" name="“pretty hands on”"/>
          <p:cNvSpPr txBox="1"/>
          <p:nvPr/>
        </p:nvSpPr>
        <p:spPr>
          <a:xfrm>
            <a:off x="8135367" y="7628828"/>
            <a:ext cx="2561540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spcBef>
                <a:spcPts val="1000"/>
              </a:spcBef>
              <a:defRPr sz="2400">
                <a:solidFill>
                  <a:srgbClr val="B1DD8B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“pretty hands on”</a:t>
            </a:r>
          </a:p>
        </p:txBody>
      </p:sp>
      <p:pic>
        <p:nvPicPr>
          <p:cNvPr id="29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2739" y="2080287"/>
            <a:ext cx="4976270" cy="40584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Μεενα in d0 run II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100"/>
            </a:lvl1pPr>
          </a:lstStyle>
          <a:p>
            <a:pPr/>
            <a:r>
              <a:t>Μεενα in d0 run II</a:t>
            </a:r>
          </a:p>
        </p:txBody>
      </p:sp>
      <p:sp>
        <p:nvSpPr>
          <p:cNvPr id="300" name="Review of Top Quark Physic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26186">
              <a:spcBef>
                <a:spcPts val="500"/>
              </a:spcBef>
              <a:defRPr sz="2160"/>
            </a:pPr>
            <a:r>
              <a:t>Review of Top Quark Physics</a:t>
            </a:r>
          </a:p>
          <a:p>
            <a:pPr defTabSz="126186">
              <a:spcBef>
                <a:spcPts val="500"/>
              </a:spcBef>
              <a:defRPr sz="2160"/>
            </a:pPr>
            <a:r>
              <a:t>- preface with story on top quark review article</a:t>
            </a:r>
          </a:p>
        </p:txBody>
      </p:sp>
      <p:sp>
        <p:nvSpPr>
          <p:cNvPr id="301" name="Wanted comprehensive review…"/>
          <p:cNvSpPr txBox="1"/>
          <p:nvPr>
            <p:ph type="body" idx="22"/>
          </p:nvPr>
        </p:nvSpPr>
        <p:spPr>
          <a:xfrm>
            <a:off x="406399" y="2743200"/>
            <a:ext cx="6069197" cy="6108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315594" indent="-315594" defTabSz="414780">
              <a:lnSpc>
                <a:spcPct val="100000"/>
              </a:lnSpc>
              <a:spcBef>
                <a:spcPts val="1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9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Wanted comprehensive review </a:t>
            </a:r>
          </a:p>
          <a:p>
            <a:pPr marL="315594" indent="-315594" defTabSz="414780">
              <a:lnSpc>
                <a:spcPct val="100000"/>
              </a:lnSpc>
              <a:spcBef>
                <a:spcPts val="1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9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Initially asked Meena, started in 2006</a:t>
            </a:r>
          </a:p>
          <a:p>
            <a:pPr marL="315594" indent="-315594" defTabSz="414780">
              <a:lnSpc>
                <a:spcPct val="100000"/>
              </a:lnSpc>
              <a:spcBef>
                <a:spcPts val="1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9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LHC results hoped for, but only Tevatron in end</a:t>
            </a:r>
          </a:p>
          <a:p>
            <a:pPr marL="315594" indent="-315594" defTabSz="414780">
              <a:lnSpc>
                <a:spcPct val="100000"/>
              </a:lnSpc>
              <a:spcBef>
                <a:spcPts val="1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9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Meena wanted to do single top</a:t>
            </a:r>
          </a:p>
          <a:p>
            <a:pPr lvl="1" marL="586104" indent="-270508" defTabSz="41478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7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Excellent, concise review of very complex analysis</a:t>
            </a:r>
          </a:p>
          <a:p>
            <a:pPr lvl="1" marL="586104" indent="-270508" defTabSz="41478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7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Includes ‘evidence’ results</a:t>
            </a:r>
          </a:p>
          <a:p>
            <a:pPr marL="315594" indent="-315594" defTabSz="414780">
              <a:lnSpc>
                <a:spcPct val="100000"/>
              </a:lnSpc>
              <a:spcBef>
                <a:spcPts val="1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9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Also did portions of rest, including parts of</a:t>
            </a:r>
          </a:p>
          <a:p>
            <a:pPr lvl="1" marL="586104" indent="-270508" defTabSz="41478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7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top properties</a:t>
            </a:r>
          </a:p>
          <a:p>
            <a:pPr lvl="1" marL="586104" indent="-270508" defTabSz="41478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7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nonstandard production and decay, incl. W’</a:t>
            </a:r>
          </a:p>
          <a:p>
            <a:pPr marL="315594" indent="-315594" defTabSz="414780">
              <a:lnSpc>
                <a:spcPct val="100000"/>
              </a:lnSpc>
              <a:spcBef>
                <a:spcPts val="1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9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Editing/proofing of whole</a:t>
            </a:r>
          </a:p>
          <a:p>
            <a:pPr marL="315594" indent="-315594" defTabSz="414780">
              <a:lnSpc>
                <a:spcPct val="100000"/>
              </a:lnSpc>
              <a:spcBef>
                <a:spcPts val="1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9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Very enjoyable collaboration</a:t>
            </a:r>
          </a:p>
          <a:p>
            <a:pPr lvl="1" marL="586104" indent="-270508" defTabSz="41478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7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Focused on making it the best it could be</a:t>
            </a:r>
          </a:p>
        </p:txBody>
      </p:sp>
      <p:sp>
        <p:nvSpPr>
          <p:cNvPr id="302" name="Slide Number"/>
          <p:cNvSpPr txBox="1"/>
          <p:nvPr>
            <p:ph type="sldNum" sz="quarter" idx="4294967295"/>
          </p:nvPr>
        </p:nvSpPr>
        <p:spPr>
          <a:xfrm>
            <a:off x="12186621" y="431800"/>
            <a:ext cx="406897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03" name="RevArticle08.pdf" descr="RevArticle08.pdf"/>
          <p:cNvPicPr>
            <a:picLocks noChangeAspect="1"/>
          </p:cNvPicPr>
          <p:nvPr/>
        </p:nvPicPr>
        <p:blipFill>
          <a:blip r:embed="rId2">
            <a:extLst/>
          </a:blip>
          <a:srcRect l="2475" t="0" r="0" b="784"/>
          <a:stretch>
            <a:fillRect/>
          </a:stretch>
        </p:blipFill>
        <p:spPr>
          <a:xfrm>
            <a:off x="6108984" y="26860"/>
            <a:ext cx="7353909" cy="9681683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Intl. Journ. Of Modern Phys. A, 23:353 (2009)"/>
          <p:cNvSpPr txBox="1"/>
          <p:nvPr/>
        </p:nvSpPr>
        <p:spPr>
          <a:xfrm>
            <a:off x="6835678" y="6968036"/>
            <a:ext cx="5548580" cy="32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solidFill>
                  <a:srgbClr val="011D57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Intl. Journ. Of Modern Phys. A, 23:353 (2009)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Μεενα in d0 run II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100"/>
            </a:lvl1pPr>
          </a:lstStyle>
          <a:p>
            <a:pPr/>
            <a:r>
              <a:t>Μεενα in d0 run II</a:t>
            </a:r>
          </a:p>
        </p:txBody>
      </p:sp>
      <p:sp>
        <p:nvSpPr>
          <p:cNvPr id="307" name="Other contribu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Other contributions</a:t>
            </a:r>
          </a:p>
        </p:txBody>
      </p:sp>
      <p:sp>
        <p:nvSpPr>
          <p:cNvPr id="308" name="Higgs associated production - WH…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386715" indent="-386715" defTabSz="508254">
              <a:lnSpc>
                <a:spcPct val="100000"/>
              </a:lnSpc>
              <a:spcBef>
                <a:spcPts val="24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Higgs associated production - WH</a:t>
            </a:r>
          </a:p>
          <a:p>
            <a:pPr marL="386715" indent="-386715" defTabSz="508254">
              <a:lnSpc>
                <a:spcPct val="100000"/>
              </a:lnSpc>
              <a:spcBef>
                <a:spcPts val="24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Technicolor search - </a:t>
            </a:r>
            <a14:m>
              <m:oMath>
                <m:sSub>
                  <m:e>
                    <m:r>
                      <a:rPr xmlns:a="http://schemas.openxmlformats.org/drawingml/2006/main" sz="2650" i="1">
                        <a:solidFill>
                          <a:srgbClr val="A6AAA8"/>
                        </a:solidFill>
                        <a:latin typeface="Cambria Math" panose="02040503050406030204" pitchFamily="18" charset="0"/>
                      </a:rPr>
                      <m:t>ρ</m:t>
                    </m:r>
                  </m:e>
                  <m:sub>
                    <m:r>
                      <a:rPr xmlns:a="http://schemas.openxmlformats.org/drawingml/2006/main" sz="2650" i="1">
                        <a:solidFill>
                          <a:srgbClr val="A6AAA8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2650" i="1">
                    <a:solidFill>
                      <a:srgbClr val="A6AAA8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2650" i="1">
                        <a:solidFill>
                          <a:srgbClr val="A6AAA8"/>
                        </a:solidFill>
                        <a:latin typeface="Cambria Math" panose="02040503050406030204" pitchFamily="18" charset="0"/>
                      </a:rPr>
                      <m:t>ω</m:t>
                    </m:r>
                  </m:e>
                  <m:sub>
                    <m:r>
                      <a:rPr xmlns:a="http://schemas.openxmlformats.org/drawingml/2006/main" sz="2650" i="1">
                        <a:solidFill>
                          <a:srgbClr val="A6AAA8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2650" i="1">
                    <a:solidFill>
                      <a:srgbClr val="A6AAA8"/>
                    </a:solidFill>
                    <a:latin typeface="Cambria Math" panose="02040503050406030204" pitchFamily="18" charset="0"/>
                  </a:rPr>
                  <m:t>→</m:t>
                </m:r>
                <m:sSup>
                  <m:e>
                    <m:r>
                      <a:rPr xmlns:a="http://schemas.openxmlformats.org/drawingml/2006/main" sz="2650" i="1">
                        <a:solidFill>
                          <a:srgbClr val="A6AAA8"/>
                        </a:solidFill>
                        <a:latin typeface="Cambria Math" panose="02040503050406030204" pitchFamily="18" charset="0"/>
                      </a:rPr>
                      <m:t>e</m:t>
                    </m:r>
                  </m:e>
                  <m:sup>
                    <m:r>
                      <a:rPr xmlns:a="http://schemas.openxmlformats.org/drawingml/2006/main" sz="2650" i="1">
                        <a:solidFill>
                          <a:srgbClr val="A6AAA8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p>
                <m:sSup>
                  <m:e>
                    <m:r>
                      <a:rPr xmlns:a="http://schemas.openxmlformats.org/drawingml/2006/main" sz="2650" i="1">
                        <a:solidFill>
                          <a:srgbClr val="A6AAA8"/>
                        </a:solidFill>
                        <a:latin typeface="Cambria Math" panose="02040503050406030204" pitchFamily="18" charset="0"/>
                      </a:rPr>
                      <m:t>e</m:t>
                    </m:r>
                  </m:e>
                  <m:sup>
                    <m:r>
                      <a:rPr xmlns:a="http://schemas.openxmlformats.org/drawingml/2006/main" sz="2650" i="1">
                        <a:solidFill>
                          <a:srgbClr val="A6AAA8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</m:oMath>
            </a14:m>
          </a:p>
          <a:p>
            <a:pPr marL="371246" indent="-371246" defTabSz="508254">
              <a:lnSpc>
                <a:spcPct val="100000"/>
              </a:lnSpc>
              <a:spcBef>
                <a:spcPts val="24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500">
                <a:solidFill>
                  <a:srgbClr val="A6AAA8"/>
                </a:solidFill>
                <a:latin typeface="Cambria Math"/>
                <a:ea typeface="Cambria Math"/>
                <a:cs typeface="Cambria Math"/>
                <a:sym typeface="Cambria Math"/>
              </a:defRPr>
            </a:pPr>
            <a14:m>
              <m:oMath>
                <m:r>
                  <a:rPr xmlns:a="http://schemas.openxmlformats.org/drawingml/2006/main" sz="2600" i="1">
                    <a:solidFill>
                      <a:srgbClr val="A6AAA8"/>
                    </a:solidFill>
                    <a:latin typeface="Cambria Math" panose="02040503050406030204" pitchFamily="18" charset="0"/>
                  </a:rPr>
                  <m:t>t</m:t>
                </m:r>
                <m:bar>
                  <m:barPr>
                    <m:ctrlPr>
                      <a:rPr xmlns:a="http://schemas.openxmlformats.org/drawingml/2006/main" sz="2600" i="1">
                        <a:solidFill>
                          <a:srgbClr val="A6AAA8"/>
                        </a:solidFill>
                        <a:latin typeface="Cambria Math" panose="02040503050406030204" pitchFamily="18" charset="0"/>
                      </a:rPr>
                    </m:ctrlPr>
                    <m:pos m:val="top"/>
                  </m:barPr>
                  <m:e>
                    <m:r>
                      <a:rPr xmlns:a="http://schemas.openxmlformats.org/drawingml/2006/main" sz="2600" i="1">
                        <a:solidFill>
                          <a:srgbClr val="A6AAA8"/>
                        </a:solidFill>
                        <a:latin typeface="Cambria Math" panose="02040503050406030204" pitchFamily="18" charset="0"/>
                      </a:rPr>
                      <m:t>t</m:t>
                    </m:r>
                  </m:e>
                </m:bar>
              </m:oMath>
            </a14:m>
            <a:r>
              <a:rPr sz="2400">
                <a:solidFill>
                  <a:srgbClr val="A6AAA9"/>
                </a:solidFill>
                <a:latin typeface="Avenir Next Medium"/>
                <a:ea typeface="Avenir Next Medium"/>
                <a:cs typeface="Avenir Next Medium"/>
                <a:sym typeface="Avenir Next Medium"/>
              </a:rPr>
              <a:t> cross section - topological selection</a:t>
            </a:r>
            <a:endParaRPr sz="2400"/>
          </a:p>
          <a:p>
            <a:pPr marL="371246" indent="-371246" defTabSz="508254">
              <a:lnSpc>
                <a:spcPct val="100000"/>
              </a:lnSpc>
              <a:spcBef>
                <a:spcPts val="24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500">
                <a:solidFill>
                  <a:srgbClr val="A6AAA8"/>
                </a:solidFill>
                <a:latin typeface="Cambria Math"/>
                <a:ea typeface="Cambria Math"/>
                <a:cs typeface="Cambria Math"/>
                <a:sym typeface="Cambria Math"/>
              </a:defRPr>
            </a:pPr>
            <a14:m>
              <m:oMath>
                <m:r>
                  <a:rPr xmlns:a="http://schemas.openxmlformats.org/drawingml/2006/main" sz="2600" i="1">
                    <a:solidFill>
                      <a:srgbClr val="A6AAA8"/>
                    </a:solidFill>
                    <a:latin typeface="Cambria Math" panose="02040503050406030204" pitchFamily="18" charset="0"/>
                  </a:rPr>
                  <m:t>t</m:t>
                </m:r>
                <m:bar>
                  <m:barPr>
                    <m:ctrlPr>
                      <a:rPr xmlns:a="http://schemas.openxmlformats.org/drawingml/2006/main" sz="2600" i="1">
                        <a:solidFill>
                          <a:srgbClr val="A6AAA8"/>
                        </a:solidFill>
                        <a:latin typeface="Cambria Math" panose="02040503050406030204" pitchFamily="18" charset="0"/>
                      </a:rPr>
                    </m:ctrlPr>
                    <m:pos m:val="top"/>
                  </m:barPr>
                  <m:e>
                    <m:r>
                      <a:rPr xmlns:a="http://schemas.openxmlformats.org/drawingml/2006/main" sz="2600" i="1">
                        <a:solidFill>
                          <a:srgbClr val="A6AAA8"/>
                        </a:solidFill>
                        <a:latin typeface="Cambria Math" panose="02040503050406030204" pitchFamily="18" charset="0"/>
                      </a:rPr>
                      <m:t>t</m:t>
                    </m:r>
                  </m:e>
                </m:bar>
              </m:oMath>
            </a14:m>
            <a:r>
              <a:rPr sz="2400">
                <a:solidFill>
                  <a:srgbClr val="A6AAA9"/>
                </a:solidFill>
                <a:latin typeface="Avenir Next Medium"/>
                <a:ea typeface="Avenir Next Medium"/>
                <a:cs typeface="Avenir Next Medium"/>
                <a:sym typeface="Avenir Next Medium"/>
              </a:rPr>
              <a:t> cross section - b-tag selection</a:t>
            </a:r>
            <a:endParaRPr sz="2400"/>
          </a:p>
          <a:p>
            <a:pPr marL="386715" indent="-386715" defTabSz="508254">
              <a:lnSpc>
                <a:spcPct val="100000"/>
              </a:lnSpc>
              <a:spcBef>
                <a:spcPts val="24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Top width measurement</a:t>
            </a:r>
          </a:p>
          <a:p>
            <a:pPr marL="356967" indent="-356967" defTabSz="508254">
              <a:lnSpc>
                <a:spcPct val="100000"/>
              </a:lnSpc>
              <a:spcBef>
                <a:spcPts val="24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600">
                <a:solidFill>
                  <a:srgbClr val="838686"/>
                </a:solidFill>
                <a:latin typeface="Cambria Math"/>
                <a:ea typeface="Cambria Math"/>
                <a:cs typeface="Cambria Math"/>
                <a:sym typeface="Cambria Math"/>
              </a:defRPr>
            </a:pPr>
            <a14:m>
              <m:oMath>
                <m:d>
                  <m:dPr>
                    <m:ctrlPr>
                      <a:rPr xmlns:a="http://schemas.openxmlformats.org/drawingml/2006/main" sz="2500" i="1">
                        <a:solidFill>
                          <a:srgbClr val="838686"/>
                        </a:solidFill>
                        <a:latin typeface="Cambria Math" panose="02040503050406030204" pitchFamily="18" charset="0"/>
                      </a:rPr>
                    </m:ctrlPr>
                    <m:begChr m:val="|"/>
                    <m:endChr m:val="|"/>
                  </m:dPr>
                  <m:e>
                    <m:sSub>
                      <m:e>
                        <m:r>
                          <a:rPr xmlns:a="http://schemas.openxmlformats.org/drawingml/2006/main" sz="2500" i="1">
                            <a:solidFill>
                              <a:srgbClr val="838686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xmlns:a="http://schemas.openxmlformats.org/drawingml/2006/main" sz="2500" i="1">
                            <a:solidFill>
                              <a:srgbClr val="838686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xmlns:a="http://schemas.openxmlformats.org/drawingml/2006/main" sz="2500" i="1">
                            <a:solidFill>
                              <a:srgbClr val="838686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</m:e>
                </m:d>
              </m:oMath>
            </a14:m>
            <a:r>
              <a:rPr sz="24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rPr>
              <a:t> measurement</a:t>
            </a:r>
            <a:endParaRPr sz="2400">
              <a:solidFill>
                <a:srgbClr val="838787"/>
              </a:solidFill>
            </a:endParaRPr>
          </a:p>
          <a:p>
            <a:pPr marL="371246" indent="-371246" defTabSz="508254">
              <a:lnSpc>
                <a:spcPct val="100000"/>
              </a:lnSpc>
              <a:spcBef>
                <a:spcPts val="24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500">
                <a:solidFill>
                  <a:srgbClr val="A6AAA8"/>
                </a:solidFill>
                <a:latin typeface="Cambria Math"/>
                <a:ea typeface="Cambria Math"/>
                <a:cs typeface="Cambria Math"/>
                <a:sym typeface="Cambria Math"/>
              </a:defRPr>
            </a:pPr>
            <a14:m>
              <m:oMath>
                <m:r>
                  <a:rPr xmlns:a="http://schemas.openxmlformats.org/drawingml/2006/main" sz="2600" i="1">
                    <a:solidFill>
                      <a:srgbClr val="A6AAA8"/>
                    </a:solidFill>
                    <a:latin typeface="Cambria Math" panose="02040503050406030204" pitchFamily="18" charset="0"/>
                  </a:rPr>
                  <m:t>t</m:t>
                </m:r>
                <m:bar>
                  <m:barPr>
                    <m:ctrlPr>
                      <a:rPr xmlns:a="http://schemas.openxmlformats.org/drawingml/2006/main" sz="2600" i="1">
                        <a:solidFill>
                          <a:srgbClr val="A6AAA8"/>
                        </a:solidFill>
                        <a:latin typeface="Cambria Math" panose="02040503050406030204" pitchFamily="18" charset="0"/>
                      </a:rPr>
                    </m:ctrlPr>
                    <m:pos m:val="top"/>
                  </m:barPr>
                  <m:e>
                    <m:r>
                      <a:rPr xmlns:a="http://schemas.openxmlformats.org/drawingml/2006/main" sz="2600" i="1">
                        <a:solidFill>
                          <a:srgbClr val="A6AAA8"/>
                        </a:solidFill>
                        <a:latin typeface="Cambria Math" panose="02040503050406030204" pitchFamily="18" charset="0"/>
                      </a:rPr>
                      <m:t>t</m:t>
                    </m:r>
                  </m:e>
                </m:bar>
              </m:oMath>
            </a14:m>
            <a:r>
              <a:rPr sz="2400">
                <a:solidFill>
                  <a:srgbClr val="A6AAA9"/>
                </a:solidFill>
                <a:latin typeface="Avenir Next Medium"/>
                <a:ea typeface="Avenir Next Medium"/>
                <a:cs typeface="Avenir Next Medium"/>
                <a:sym typeface="Avenir Next Medium"/>
              </a:rPr>
              <a:t> resonances</a:t>
            </a:r>
            <a:endParaRPr sz="2400"/>
          </a:p>
          <a:p>
            <a:pPr marL="371246" indent="-371246" defTabSz="508254">
              <a:lnSpc>
                <a:spcPct val="100000"/>
              </a:lnSpc>
              <a:spcBef>
                <a:spcPts val="24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500">
                <a:solidFill>
                  <a:srgbClr val="A6AAA8"/>
                </a:solidFill>
                <a:latin typeface="Cambria Math"/>
                <a:ea typeface="Cambria Math"/>
                <a:cs typeface="Cambria Math"/>
                <a:sym typeface="Cambria Math"/>
              </a:defRPr>
            </a:pPr>
            <a14:m>
              <m:oMath>
                <m:r>
                  <a:rPr xmlns:a="http://schemas.openxmlformats.org/drawingml/2006/main" sz="2600" i="1">
                    <a:solidFill>
                      <a:srgbClr val="A6AAA8"/>
                    </a:solidFill>
                    <a:latin typeface="Cambria Math" panose="02040503050406030204" pitchFamily="18" charset="0"/>
                  </a:rPr>
                  <m:t>t</m:t>
                </m:r>
                <m:bar>
                  <m:barPr>
                    <m:ctrlPr>
                      <a:rPr xmlns:a="http://schemas.openxmlformats.org/drawingml/2006/main" sz="2600" i="1">
                        <a:solidFill>
                          <a:srgbClr val="A6AAA8"/>
                        </a:solidFill>
                        <a:latin typeface="Cambria Math" panose="02040503050406030204" pitchFamily="18" charset="0"/>
                      </a:rPr>
                    </m:ctrlPr>
                    <m:pos m:val="top"/>
                  </m:barPr>
                  <m:e>
                    <m:r>
                      <a:rPr xmlns:a="http://schemas.openxmlformats.org/drawingml/2006/main" sz="2600" i="1">
                        <a:solidFill>
                          <a:srgbClr val="A6AAA8"/>
                        </a:solidFill>
                        <a:latin typeface="Cambria Math" panose="02040503050406030204" pitchFamily="18" charset="0"/>
                      </a:rPr>
                      <m:t>t</m:t>
                    </m:r>
                  </m:e>
                </m:bar>
              </m:oMath>
            </a14:m>
            <a:r>
              <a:rPr sz="2400">
                <a:solidFill>
                  <a:srgbClr val="A6AAA9"/>
                </a:solidFill>
                <a:latin typeface="Avenir Next Medium"/>
                <a:ea typeface="Avenir Next Medium"/>
                <a:cs typeface="Avenir Next Medium"/>
                <a:sym typeface="Avenir Next Medium"/>
              </a:rPr>
              <a:t> forward-backward asymmetry</a:t>
            </a:r>
            <a:endParaRPr sz="2400"/>
          </a:p>
        </p:txBody>
      </p:sp>
      <p:sp>
        <p:nvSpPr>
          <p:cNvPr id="309" name="Slide Number"/>
          <p:cNvSpPr txBox="1"/>
          <p:nvPr>
            <p:ph type="sldNum" sz="quarter" idx="4294967295"/>
          </p:nvPr>
        </p:nvSpPr>
        <p:spPr>
          <a:xfrm>
            <a:off x="12186621" y="431800"/>
            <a:ext cx="406897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0" name="And those she has taught:…"/>
          <p:cNvSpPr txBox="1"/>
          <p:nvPr/>
        </p:nvSpPr>
        <p:spPr>
          <a:xfrm>
            <a:off x="6922568" y="2618992"/>
            <a:ext cx="5812639" cy="440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44500" indent="-444500">
              <a:spcBef>
                <a:spcPts val="28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28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And those she has taught:</a:t>
            </a:r>
          </a:p>
          <a:p>
            <a:pPr lvl="1" marL="825500" indent="-381000">
              <a:spcBef>
                <a:spcPts val="10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24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Balamurali V. (Notre Dame)</a:t>
            </a:r>
          </a:p>
          <a:p>
            <a:pPr lvl="1" marL="825500" indent="-381000">
              <a:spcBef>
                <a:spcPts val="10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24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Robert Kehoe (Notre Dame)</a:t>
            </a:r>
          </a:p>
          <a:p>
            <a:pPr lvl="1" marL="825500" indent="-381000">
              <a:spcBef>
                <a:spcPts val="10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24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Sailesh Chopra </a:t>
            </a:r>
          </a:p>
          <a:p>
            <a:pPr lvl="1" marL="825500" indent="-381000">
              <a:spcBef>
                <a:spcPts val="10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24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Ariel Schwartzmann (Buenos Aires)</a:t>
            </a:r>
          </a:p>
          <a:p>
            <a:pPr lvl="1" marL="825500" indent="-381000">
              <a:spcBef>
                <a:spcPts val="10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24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Kevin Black (BU)</a:t>
            </a:r>
          </a:p>
          <a:p>
            <a:pPr lvl="1" marL="825500" indent="-381000">
              <a:spcBef>
                <a:spcPts val="10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24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Lorenzo Feligioni (BU)</a:t>
            </a:r>
          </a:p>
          <a:p>
            <a:pPr lvl="1" marL="825500" indent="-381000">
              <a:spcBef>
                <a:spcPts val="10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24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Monica Panglinan (Brown)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Μεενα in d0 run II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100"/>
            </a:lvl1pPr>
          </a:lstStyle>
          <a:p>
            <a:pPr/>
            <a:r>
              <a:t>Μεενα in d0 run II</a:t>
            </a:r>
          </a:p>
        </p:txBody>
      </p:sp>
      <p:pic>
        <p:nvPicPr>
          <p:cNvPr id="313" name="Black and white photo of windmills under a cloudy sky" descr="Black and white photo of windmills under a cloudy sky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4250" t="0" r="15449" b="0"/>
          <a:stretch>
            <a:fillRect/>
          </a:stretch>
        </p:blipFill>
        <p:spPr>
          <a:xfrm>
            <a:off x="6631040" y="1230025"/>
            <a:ext cx="5860026" cy="8328832"/>
          </a:xfrm>
          <a:prstGeom prst="rect">
            <a:avLst/>
          </a:prstGeom>
        </p:spPr>
      </p:pic>
      <p:sp>
        <p:nvSpPr>
          <p:cNvPr id="314" name="Farewel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Farewell</a:t>
            </a:r>
          </a:p>
        </p:txBody>
      </p:sp>
      <p:sp>
        <p:nvSpPr>
          <p:cNvPr id="315" name="“Work ethic 2nd to none”…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385572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Avenir Next Regular"/>
              <a:defRPr cap="none" sz="1800">
                <a:solidFill>
                  <a:srgbClr val="B1DD8B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“Work ethic 2nd to none”</a:t>
            </a:r>
          </a:p>
          <a:p>
            <a:pPr defTabSz="385572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Avenir Next Regular"/>
              <a:defRPr cap="none" sz="1800">
                <a:solidFill>
                  <a:srgbClr val="B1DD8B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“Great example for women, can have everything”</a:t>
            </a:r>
          </a:p>
          <a:p>
            <a:pPr defTabSz="385572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Avenir Next Regular"/>
              <a:defRPr cap="none" sz="1800">
                <a:solidFill>
                  <a:srgbClr val="B1DD8B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“An unstoppable force”</a:t>
            </a:r>
          </a:p>
          <a:p>
            <a:pPr defTabSz="385572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Avenir Next Regular"/>
              <a:defRPr cap="none" sz="1800">
                <a:solidFill>
                  <a:srgbClr val="B1DD8B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“Would not suffer a fool”</a:t>
            </a:r>
          </a:p>
          <a:p>
            <a:pPr defTabSz="385572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Avenir Next Regular"/>
              <a:defRPr cap="none" sz="1800">
                <a:solidFill>
                  <a:srgbClr val="B1DD8B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“Almost seemed invincible”</a:t>
            </a:r>
          </a:p>
          <a:p>
            <a:pPr defTabSz="385572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Avenir Next Regular"/>
              <a:defRPr cap="none" sz="1800">
                <a:solidFill>
                  <a:srgbClr val="B1DD8B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“Loved challenges”</a:t>
            </a:r>
          </a:p>
          <a:p>
            <a:pPr defTabSz="385572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Avenir Next Regular"/>
              <a:defRPr cap="none" sz="1800">
                <a:solidFill>
                  <a:srgbClr val="B1DD8B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“Very good at organizing people”</a:t>
            </a:r>
          </a:p>
          <a:p>
            <a:pPr defTabSz="385572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Avenir Next Regular"/>
              <a:defRPr cap="none" sz="1800">
                <a:solidFill>
                  <a:srgbClr val="B1DD8B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“She’s right!”</a:t>
            </a:r>
          </a:p>
          <a:p>
            <a:pPr defTabSz="385572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Avenir Next Regular"/>
              <a:defRPr cap="none" sz="1800">
                <a:solidFill>
                  <a:srgbClr val="B1DD8B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“Drives everyone to be more productive”</a:t>
            </a:r>
          </a:p>
          <a:p>
            <a:pPr defTabSz="385572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Avenir Next Regular"/>
              <a:defRPr cap="none" sz="1800">
                <a:solidFill>
                  <a:srgbClr val="B1DD8B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“You are not alone, we will help you”</a:t>
            </a:r>
          </a:p>
          <a:p>
            <a:pPr defTabSz="385572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Avenir Next Regular"/>
              <a:defRPr cap="none" sz="1800">
                <a:solidFill>
                  <a:srgbClr val="B1DD8B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“A brilliant physicist!”</a:t>
            </a:r>
          </a:p>
          <a:p>
            <a:pPr defTabSz="385572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Avenir Next Regular"/>
              <a:defRPr cap="none" sz="1800">
                <a:solidFill>
                  <a:srgbClr val="B1DD8B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“A great loss”</a:t>
            </a:r>
          </a:p>
        </p:txBody>
      </p:sp>
      <p:sp>
        <p:nvSpPr>
          <p:cNvPr id="316" name="Slide Number"/>
          <p:cNvSpPr txBox="1"/>
          <p:nvPr>
            <p:ph type="sldNum" sz="quarter" idx="4294967295"/>
          </p:nvPr>
        </p:nvSpPr>
        <p:spPr>
          <a:xfrm>
            <a:off x="12186621" y="431800"/>
            <a:ext cx="406897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Μεενα in d0 run II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100"/>
            </a:lvl1pPr>
          </a:lstStyle>
          <a:p>
            <a:pPr/>
            <a:r>
              <a:t>Μεενα in d0 run II</a:t>
            </a:r>
          </a:p>
        </p:txBody>
      </p:sp>
      <p:sp>
        <p:nvSpPr>
          <p:cNvPr id="180" name="Trigg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Trigger</a:t>
            </a:r>
          </a:p>
        </p:txBody>
      </p:sp>
      <p:sp>
        <p:nvSpPr>
          <p:cNvPr id="181" name="Improve trigger rate while preserving efficiency…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426719" indent="-426719" defTabSz="560830">
              <a:lnSpc>
                <a:spcPct val="100000"/>
              </a:lnSpc>
              <a:spcBef>
                <a:spcPts val="26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6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Improve trigger rate while preserving efficiency</a:t>
            </a:r>
          </a:p>
          <a:p>
            <a:pPr lvl="1" marL="792479" indent="-365759" defTabSz="56083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3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My first study with Meena in Top Group</a:t>
            </a:r>
          </a:p>
          <a:p>
            <a:pPr marL="426719" indent="-426719" defTabSz="560830">
              <a:lnSpc>
                <a:spcPct val="100000"/>
              </a:lnSpc>
              <a:spcBef>
                <a:spcPts val="26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6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What does a Meena project look like?</a:t>
            </a:r>
          </a:p>
          <a:p>
            <a:pPr lvl="1" marL="792479" indent="-365759" defTabSz="56083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3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Well-informed</a:t>
            </a:r>
          </a:p>
          <a:p>
            <a:pPr lvl="1" marL="792479" indent="-365759" defTabSz="56083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3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Thorough</a:t>
            </a:r>
          </a:p>
          <a:p>
            <a:pPr lvl="1" marL="792479" indent="-365759" defTabSz="56083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3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Flexible enough for changing requirements</a:t>
            </a:r>
          </a:p>
          <a:p>
            <a:pPr lvl="1" marL="792479" indent="-365759" defTabSz="56083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3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You know you accomplished something</a:t>
            </a:r>
          </a:p>
          <a:p>
            <a:pPr lvl="1" marL="792479" indent="-365759" defTabSz="56083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3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It is used</a:t>
            </a:r>
          </a:p>
        </p:txBody>
      </p:sp>
      <p:sp>
        <p:nvSpPr>
          <p:cNvPr id="182" name="Slide Number"/>
          <p:cNvSpPr txBox="1"/>
          <p:nvPr>
            <p:ph type="sldNum" sz="quarter" idx="4294967295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85" name="Group"/>
          <p:cNvGrpSpPr/>
          <p:nvPr/>
        </p:nvGrpSpPr>
        <p:grpSpPr>
          <a:xfrm>
            <a:off x="6901180" y="5786209"/>
            <a:ext cx="6044131" cy="3938496"/>
            <a:chOff x="0" y="0"/>
            <a:chExt cx="6044129" cy="3938494"/>
          </a:xfrm>
        </p:grpSpPr>
        <p:sp>
          <p:nvSpPr>
            <p:cNvPr id="183" name="Rectangle"/>
            <p:cNvSpPr/>
            <p:nvPr/>
          </p:nvSpPr>
          <p:spPr>
            <a:xfrm>
              <a:off x="0" y="-1"/>
              <a:ext cx="6044131" cy="393849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84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2529" y="513157"/>
              <a:ext cx="5588684" cy="30272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6" name="Black and white photo of windmills under a cloudy sky" descr="Black and white photo of windmills under a cloudy sky"/>
          <p:cNvPicPr>
            <a:picLocks noChangeAspect="1"/>
          </p:cNvPicPr>
          <p:nvPr/>
        </p:nvPicPr>
        <p:blipFill>
          <a:blip r:embed="rId3">
            <a:extLst/>
          </a:blip>
          <a:srcRect l="6291" t="0" r="6291" b="0"/>
          <a:stretch>
            <a:fillRect/>
          </a:stretch>
        </p:blipFill>
        <p:spPr>
          <a:xfrm>
            <a:off x="7469369" y="49332"/>
            <a:ext cx="3943644" cy="56050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Μεενα in d0 run II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100"/>
            </a:lvl1pPr>
          </a:lstStyle>
          <a:p>
            <a:pPr/>
            <a:r>
              <a:t>Μεενα in d0 run II</a:t>
            </a:r>
          </a:p>
        </p:txBody>
      </p:sp>
      <p:sp>
        <p:nvSpPr>
          <p:cNvPr id="189" name="the silicon track trigger (STT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9833">
              <a:spcBef>
                <a:spcPts val="2100"/>
              </a:spcBef>
              <a:defRPr sz="4600"/>
            </a:lvl1pPr>
          </a:lstStyle>
          <a:p>
            <a:pPr/>
            <a:r>
              <a:t>the silicon track trigger (STT)</a:t>
            </a:r>
          </a:p>
        </p:txBody>
      </p:sp>
      <p:sp>
        <p:nvSpPr>
          <p:cNvPr id="190" name="Early work to identify science motivation of STT…"/>
          <p:cNvSpPr txBox="1"/>
          <p:nvPr>
            <p:ph type="body" idx="22"/>
          </p:nvPr>
        </p:nvSpPr>
        <p:spPr>
          <a:xfrm>
            <a:off x="406400" y="2616200"/>
            <a:ext cx="6299200" cy="619303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324484" indent="-324484" defTabSz="426466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Early work to identify science motivation of STT</a:t>
            </a:r>
          </a:p>
          <a:p>
            <a:pPr lvl="1" marL="602615" indent="-278129" defTabSz="426466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7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Study in </a:t>
            </a:r>
            <a14:m>
              <m:oMath>
                <m:r>
                  <a:rPr xmlns:a="http://schemas.openxmlformats.org/drawingml/2006/main" sz="1850" i="1">
                    <a:solidFill>
                      <a:srgbClr val="838686"/>
                    </a:solidFill>
                    <a:latin typeface="Cambria Math" panose="02040503050406030204" pitchFamily="18" charset="0"/>
                  </a:rPr>
                  <m:t>Z</m:t>
                </m:r>
                <m:r>
                  <a:rPr xmlns:a="http://schemas.openxmlformats.org/drawingml/2006/main" sz="1850" i="1">
                    <a:solidFill>
                      <a:srgbClr val="838686"/>
                    </a:solidFill>
                    <a:latin typeface="Cambria Math" panose="02040503050406030204" pitchFamily="18" charset="0"/>
                  </a:rPr>
                  <m:t>→</m:t>
                </m:r>
                <m:r>
                  <a:rPr xmlns:a="http://schemas.openxmlformats.org/drawingml/2006/main" sz="1850" i="1">
                    <a:solidFill>
                      <a:srgbClr val="838686"/>
                    </a:solidFill>
                    <a:latin typeface="Cambria Math" panose="02040503050406030204" pitchFamily="18" charset="0"/>
                  </a:rPr>
                  <m:t>b</m:t>
                </m:r>
                <m:bar>
                  <m:barPr>
                    <m:ctrlPr>
                      <a:rPr xmlns:a="http://schemas.openxmlformats.org/drawingml/2006/main" sz="1850" i="1">
                        <a:solidFill>
                          <a:srgbClr val="838686"/>
                        </a:solidFill>
                        <a:latin typeface="Cambria Math" panose="02040503050406030204" pitchFamily="18" charset="0"/>
                      </a:rPr>
                    </m:ctrlPr>
                    <m:pos m:val="top"/>
                  </m:barPr>
                  <m:e>
                    <m:r>
                      <a:rPr xmlns:a="http://schemas.openxmlformats.org/drawingml/2006/main" sz="1850" i="1">
                        <a:solidFill>
                          <a:srgbClr val="838686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</m:bar>
              </m:oMath>
            </a14:m>
            <a:r>
              <a:t> simulation</a:t>
            </a:r>
          </a:p>
          <a:p>
            <a:pPr marL="324484" indent="-324484" defTabSz="426466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Not an easy trigger to develop</a:t>
            </a:r>
          </a:p>
          <a:p>
            <a:pPr lvl="1" marL="602615" indent="-278129" defTabSz="426466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7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Not originally part of upgrade plan</a:t>
            </a:r>
          </a:p>
          <a:p>
            <a:pPr marL="324484" indent="-324484" defTabSz="426466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Cluster board became Meena’s responsibility</a:t>
            </a:r>
          </a:p>
          <a:p>
            <a:pPr lvl="1" marL="602615" indent="-278129" defTabSz="426466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7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Wrote algorithms, integration, commissioning</a:t>
            </a:r>
          </a:p>
          <a:p>
            <a:pPr marL="324484" indent="-324484" defTabSz="426466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Not a lot of hardware experience</a:t>
            </a:r>
          </a:p>
          <a:p>
            <a:pPr lvl="1" marL="602615" indent="-278129" defTabSz="426466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7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Big change</a:t>
            </a:r>
          </a:p>
          <a:p>
            <a:pPr lvl="1" marL="602615" indent="-278129" defTabSz="426466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7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Redefined self as person to deliver</a:t>
            </a:r>
          </a:p>
          <a:p>
            <a:pPr lvl="1" marL="602615" indent="-278129" defTabSz="426466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7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Wonderful job getting hands dirty</a:t>
            </a:r>
          </a:p>
          <a:p>
            <a:pPr marL="324484" indent="-324484" defTabSz="426466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Force of nature</a:t>
            </a:r>
          </a:p>
          <a:p>
            <a:pPr lvl="1" marL="602615" indent="-278129" defTabSz="426466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7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Xilinx donated a large # of FPGAs for free/reduced price as she just kept calling</a:t>
            </a:r>
          </a:p>
        </p:txBody>
      </p:sp>
      <p:sp>
        <p:nvSpPr>
          <p:cNvPr id="191" name="Slide Number"/>
          <p:cNvSpPr txBox="1"/>
          <p:nvPr>
            <p:ph type="sldNum" sz="quarter" idx="4294967295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94" name="Group"/>
          <p:cNvGrpSpPr/>
          <p:nvPr/>
        </p:nvGrpSpPr>
        <p:grpSpPr>
          <a:xfrm>
            <a:off x="7132641" y="2686642"/>
            <a:ext cx="5171867" cy="3369007"/>
            <a:chOff x="0" y="0"/>
            <a:chExt cx="5171866" cy="3369006"/>
          </a:xfrm>
        </p:grpSpPr>
        <p:sp>
          <p:nvSpPr>
            <p:cNvPr id="192" name="Rectangle"/>
            <p:cNvSpPr/>
            <p:nvPr/>
          </p:nvSpPr>
          <p:spPr>
            <a:xfrm>
              <a:off x="63932" y="0"/>
              <a:ext cx="5107934" cy="33284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93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13555"/>
              <a:ext cx="5114004" cy="33554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5" name="“Extremely strong contribution”"/>
          <p:cNvSpPr txBox="1"/>
          <p:nvPr/>
        </p:nvSpPr>
        <p:spPr>
          <a:xfrm>
            <a:off x="7093342" y="6914729"/>
            <a:ext cx="527370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2200"/>
              </a:spcBef>
              <a:defRPr sz="2800">
                <a:solidFill>
                  <a:srgbClr val="B1DD8B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“Extremely strong contribution”</a:t>
            </a:r>
          </a:p>
        </p:txBody>
      </p:sp>
      <p:sp>
        <p:nvSpPr>
          <p:cNvPr id="196" name="“Important role in everything”"/>
          <p:cNvSpPr txBox="1"/>
          <p:nvPr/>
        </p:nvSpPr>
        <p:spPr>
          <a:xfrm>
            <a:off x="7112892" y="8310094"/>
            <a:ext cx="497393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2200"/>
              </a:spcBef>
              <a:defRPr sz="2800">
                <a:solidFill>
                  <a:srgbClr val="B1DD8B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“Important role in everything”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Μεενα in d0 run II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100"/>
            </a:lvl1pPr>
          </a:lstStyle>
          <a:p>
            <a:pPr/>
            <a:r>
              <a:t>Μεενα in d0 run II</a:t>
            </a:r>
          </a:p>
        </p:txBody>
      </p:sp>
      <p:sp>
        <p:nvSpPr>
          <p:cNvPr id="201" name="Role in Run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Role in Run 2</a:t>
            </a:r>
          </a:p>
        </p:txBody>
      </p:sp>
      <p:sp>
        <p:nvSpPr>
          <p:cNvPr id="202" name="Early commissioning…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324484" indent="-324484" defTabSz="426466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Early commissioning</a:t>
            </a:r>
          </a:p>
          <a:p>
            <a:pPr lvl="1" marL="602615" indent="-278129" defTabSz="426466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7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Organized shifts to help test offline code from SUNY</a:t>
            </a:r>
          </a:p>
          <a:p>
            <a:pPr lvl="1" marL="602615" indent="-278129" defTabSz="426466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7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Involved On 9/11 first integration tests @ BU</a:t>
            </a:r>
          </a:p>
          <a:p>
            <a:pPr lvl="1" marL="602615" indent="-278129" defTabSz="426466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7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Intense period</a:t>
            </a:r>
          </a:p>
          <a:p>
            <a:pPr lvl="2" marL="927100" indent="-278130" defTabSz="426466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7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Not a lot of testing before</a:t>
            </a:r>
          </a:p>
          <a:p>
            <a:pPr lvl="2" marL="927100" indent="-278130" defTabSz="426466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7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Run parasitically</a:t>
            </a:r>
          </a:p>
          <a:p>
            <a:pPr lvl="1" marL="602615" indent="-278129" defTabSz="426466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7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Biggest overall contribution</a:t>
            </a:r>
          </a:p>
          <a:p>
            <a:pPr lvl="2" marL="927100" indent="-278130" defTabSz="426466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7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Make sure on time</a:t>
            </a:r>
          </a:p>
          <a:p>
            <a:pPr lvl="2" marL="927100" indent="-278130" defTabSz="426466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7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The person putting pressure</a:t>
            </a:r>
          </a:p>
          <a:p>
            <a:pPr marL="324484" indent="-324484" defTabSz="426466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2006 shutdown Work on trigger boards</a:t>
            </a:r>
          </a:p>
          <a:p>
            <a:pPr lvl="1" marL="602615" indent="-278129" defTabSz="426466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7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Involved in trigger till end of Run 2</a:t>
            </a:r>
          </a:p>
          <a:p>
            <a:pPr marL="324484" indent="-324484" defTabSz="426466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Fly in, work to late night every day, fly out</a:t>
            </a:r>
          </a:p>
          <a:p>
            <a:pPr lvl="1" marL="602615" indent="-278129" defTabSz="426466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7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Important for understanding background distributions</a:t>
            </a:r>
          </a:p>
        </p:txBody>
      </p:sp>
      <p:sp>
        <p:nvSpPr>
          <p:cNvPr id="203" name="Slide Number"/>
          <p:cNvSpPr txBox="1"/>
          <p:nvPr>
            <p:ph type="sldNum" sz="quarter" idx="4294967295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06" name="Group"/>
          <p:cNvGrpSpPr/>
          <p:nvPr/>
        </p:nvGrpSpPr>
        <p:grpSpPr>
          <a:xfrm>
            <a:off x="7123723" y="1171219"/>
            <a:ext cx="4950809" cy="4746043"/>
            <a:chOff x="0" y="0"/>
            <a:chExt cx="4950807" cy="4746042"/>
          </a:xfrm>
        </p:grpSpPr>
        <p:sp>
          <p:nvSpPr>
            <p:cNvPr id="204" name="Rectangle"/>
            <p:cNvSpPr/>
            <p:nvPr/>
          </p:nvSpPr>
          <p:spPr>
            <a:xfrm>
              <a:off x="119367" y="0"/>
              <a:ext cx="4831440" cy="47460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05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116693"/>
              <a:ext cx="4815356" cy="45960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7" name="Used in many Higgs triggers…"/>
          <p:cNvSpPr txBox="1"/>
          <p:nvPr/>
        </p:nvSpPr>
        <p:spPr>
          <a:xfrm>
            <a:off x="7033248" y="6122997"/>
            <a:ext cx="4825912" cy="241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87616" indent="-287616">
              <a:spcBef>
                <a:spcPts val="8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2200">
                <a:solidFill>
                  <a:srgbClr val="B1DD8B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Used in many Higgs triggers</a:t>
            </a:r>
          </a:p>
          <a:p>
            <a:pPr lvl="1" marL="732116" indent="-287616">
              <a:spcBef>
                <a:spcPts val="8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2200">
                <a:solidFill>
                  <a:srgbClr val="A6AAA9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Supported final D0 analyses</a:t>
            </a:r>
          </a:p>
          <a:p>
            <a:pPr marL="287616" indent="-287616">
              <a:spcBef>
                <a:spcPts val="8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2200">
                <a:solidFill>
                  <a:srgbClr val="B1DD8B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B_s oscillations analysis</a:t>
            </a:r>
          </a:p>
          <a:p>
            <a:pPr lvl="1" marL="732116" indent="-287616">
              <a:spcBef>
                <a:spcPts val="8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2200">
                <a:solidFill>
                  <a:srgbClr val="A6AAA9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need cross checks, BG samples</a:t>
            </a:r>
          </a:p>
          <a:p>
            <a:pPr lvl="1" marL="732116" indent="-287616">
              <a:spcBef>
                <a:spcPts val="8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2200">
                <a:solidFill>
                  <a:srgbClr val="A6AAA9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Critical at analysis stage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Μεενα in d0 run II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100"/>
            </a:lvl1pPr>
          </a:lstStyle>
          <a:p>
            <a:pPr/>
            <a:r>
              <a:t>Μεενα in d0 run II</a:t>
            </a:r>
          </a:p>
        </p:txBody>
      </p:sp>
      <p:sp>
        <p:nvSpPr>
          <p:cNvPr id="212" name="Particle ID and Reconstr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8150">
              <a:spcBef>
                <a:spcPts val="2100"/>
              </a:spcBef>
              <a:defRPr sz="4500"/>
            </a:lvl1pPr>
          </a:lstStyle>
          <a:p>
            <a:pPr/>
            <a:r>
              <a:t>Particle ID and Reconstruction</a:t>
            </a:r>
          </a:p>
        </p:txBody>
      </p:sp>
      <p:sp>
        <p:nvSpPr>
          <p:cNvPr id="213" name="Run 1 TRD in forward region…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444500" indent="-444500">
              <a:lnSpc>
                <a:spcPct val="100000"/>
              </a:lnSpc>
              <a:spcBef>
                <a:spcPts val="28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8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Run 1 TRD in forward region</a:t>
            </a:r>
          </a:p>
          <a:p>
            <a:pPr lvl="1" marL="825500" indent="-3810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Possibly a bridge too far…</a:t>
            </a:r>
          </a:p>
          <a:p>
            <a:pPr lvl="1" marL="825500" indent="-3810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Not what designed for</a:t>
            </a:r>
          </a:p>
          <a:p>
            <a:pPr marL="444500" indent="-444500">
              <a:lnSpc>
                <a:spcPct val="100000"/>
              </a:lnSpc>
              <a:spcBef>
                <a:spcPts val="28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8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How does Meena approach? </a:t>
            </a:r>
          </a:p>
          <a:p>
            <a:pPr lvl="1" marL="825500" indent="-3810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Pragmatic: TRD software may not be up to it</a:t>
            </a:r>
          </a:p>
          <a:p>
            <a:pPr lvl="1" marL="825500" indent="-3810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Very high standard of correctness, usefulness and usability</a:t>
            </a:r>
          </a:p>
          <a:p>
            <a:pPr lvl="1" marL="825500" indent="-3810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Very thorough </a:t>
            </a:r>
          </a:p>
        </p:txBody>
      </p:sp>
      <p:sp>
        <p:nvSpPr>
          <p:cNvPr id="214" name="Slide Number"/>
          <p:cNvSpPr txBox="1"/>
          <p:nvPr>
            <p:ph type="sldNum" sz="quarter" idx="4294967295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17" name="Group"/>
          <p:cNvGrpSpPr/>
          <p:nvPr/>
        </p:nvGrpSpPr>
        <p:grpSpPr>
          <a:xfrm>
            <a:off x="7167759" y="1067907"/>
            <a:ext cx="5329061" cy="3498911"/>
            <a:chOff x="0" y="1"/>
            <a:chExt cx="5329059" cy="3498910"/>
          </a:xfrm>
        </p:grpSpPr>
        <p:sp>
          <p:nvSpPr>
            <p:cNvPr id="215" name="Rectangle"/>
            <p:cNvSpPr/>
            <p:nvPr/>
          </p:nvSpPr>
          <p:spPr>
            <a:xfrm>
              <a:off x="-1" y="13187"/>
              <a:ext cx="5329061" cy="34725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16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021" y="1"/>
              <a:ext cx="4929751" cy="34989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0" name="Group"/>
          <p:cNvGrpSpPr/>
          <p:nvPr/>
        </p:nvGrpSpPr>
        <p:grpSpPr>
          <a:xfrm>
            <a:off x="7223917" y="4608615"/>
            <a:ext cx="5180861" cy="5056388"/>
            <a:chOff x="0" y="0"/>
            <a:chExt cx="5180860" cy="5056387"/>
          </a:xfrm>
        </p:grpSpPr>
        <p:sp>
          <p:nvSpPr>
            <p:cNvPr id="218" name="Rectangle"/>
            <p:cNvSpPr/>
            <p:nvPr/>
          </p:nvSpPr>
          <p:spPr>
            <a:xfrm>
              <a:off x="-1" y="-1"/>
              <a:ext cx="5180861" cy="50563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19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577" y="147892"/>
              <a:ext cx="4945656" cy="47446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Μεενα in d0 run II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100"/>
            </a:lvl1pPr>
          </a:lstStyle>
          <a:p>
            <a:pPr/>
            <a:r>
              <a:t>Μεενα in d0 run II</a:t>
            </a:r>
          </a:p>
        </p:txBody>
      </p:sp>
      <p:sp>
        <p:nvSpPr>
          <p:cNvPr id="223" name="B-tagging in Run I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B-tagging in Run II</a:t>
            </a:r>
          </a:p>
        </p:txBody>
      </p:sp>
      <p:sp>
        <p:nvSpPr>
          <p:cNvPr id="224" name="Convenor of Vertexing group prior to Run 2…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417830" indent="-417830" defTabSz="549148">
              <a:lnSpc>
                <a:spcPct val="100000"/>
              </a:lnSpc>
              <a:spcBef>
                <a:spcPts val="26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6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Convenor of Vertexing group prior to Run 2</a:t>
            </a:r>
          </a:p>
          <a:p>
            <a:pPr marL="417830" indent="-417830" defTabSz="549148">
              <a:lnSpc>
                <a:spcPct val="100000"/>
              </a:lnSpc>
              <a:spcBef>
                <a:spcPts val="26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6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Wrote new code for secondary vertex tagger (SVT)</a:t>
            </a:r>
          </a:p>
          <a:p>
            <a:pPr marL="417830" indent="-417830" defTabSz="549148">
              <a:lnSpc>
                <a:spcPct val="100000"/>
              </a:lnSpc>
              <a:spcBef>
                <a:spcPts val="26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6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2 years of software development and simulations</a:t>
            </a:r>
          </a:p>
          <a:p>
            <a:pPr marL="417830" indent="-417830" defTabSz="549148">
              <a:lnSpc>
                <a:spcPct val="100000"/>
              </a:lnSpc>
              <a:spcBef>
                <a:spcPts val="26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6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Day and night work </a:t>
            </a:r>
          </a:p>
          <a:p>
            <a:pPr lvl="1" marL="775969" indent="-358140" defTabSz="549148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2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Focus was using b-tagging to ID top quarks</a:t>
            </a:r>
          </a:p>
          <a:p>
            <a:pPr marL="417830" indent="-417830" defTabSz="549148">
              <a:lnSpc>
                <a:spcPct val="100000"/>
              </a:lnSpc>
              <a:spcBef>
                <a:spcPts val="26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6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B ID convenor to 2005</a:t>
            </a:r>
          </a:p>
        </p:txBody>
      </p:sp>
      <p:sp>
        <p:nvSpPr>
          <p:cNvPr id="225" name="Slide Number"/>
          <p:cNvSpPr txBox="1"/>
          <p:nvPr>
            <p:ph type="sldNum" sz="quarter" idx="4294967295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31197" y="95691"/>
            <a:ext cx="3321142" cy="3024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25703" y="3440181"/>
            <a:ext cx="5915995" cy="3414835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“A driving force”"/>
          <p:cNvSpPr txBox="1"/>
          <p:nvPr/>
        </p:nvSpPr>
        <p:spPr>
          <a:xfrm>
            <a:off x="8195015" y="7659495"/>
            <a:ext cx="241157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spcBef>
                <a:spcPts val="1000"/>
              </a:spcBef>
              <a:defRPr sz="2400">
                <a:solidFill>
                  <a:srgbClr val="B1DD8B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“A driving force”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Μεενα in d0 run II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100"/>
            </a:lvl1pPr>
          </a:lstStyle>
          <a:p>
            <a:pPr/>
            <a:r>
              <a:t>Μεενα in d0 run II</a:t>
            </a:r>
          </a:p>
        </p:txBody>
      </p:sp>
      <p:sp>
        <p:nvSpPr>
          <p:cNvPr id="233" name="The HiT group - co-conveno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The HiT group - co-convenor</a:t>
            </a:r>
          </a:p>
        </p:txBody>
      </p:sp>
      <p:sp>
        <p:nvSpPr>
          <p:cNvPr id="234" name="Start search for Higgs…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284479" indent="-284479" defTabSz="373886">
              <a:lnSpc>
                <a:spcPct val="100000"/>
              </a:lnSpc>
              <a:spcBef>
                <a:spcPts val="17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7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Start search for Higgs</a:t>
            </a:r>
          </a:p>
          <a:p>
            <a:pPr lvl="1" marL="528319" indent="-243838" defTabSz="373886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5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Exploit similarities in top and Higgs characteristics</a:t>
            </a:r>
          </a:p>
          <a:p>
            <a:pPr lvl="1" marL="528319" indent="-243838" defTabSz="373886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5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Use experience of what worked in Run 1</a:t>
            </a:r>
          </a:p>
          <a:p>
            <a:pPr marL="284479" indent="-284479" defTabSz="373886">
              <a:lnSpc>
                <a:spcPct val="100000"/>
              </a:lnSpc>
              <a:spcBef>
                <a:spcPts val="17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7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Build group, build structure, add more to plate</a:t>
            </a:r>
          </a:p>
          <a:p>
            <a:pPr marL="284479" indent="-284479" defTabSz="373886">
              <a:lnSpc>
                <a:spcPct val="100000"/>
              </a:lnSpc>
              <a:spcBef>
                <a:spcPts val="17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7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Recruit people, energetic</a:t>
            </a:r>
          </a:p>
          <a:p>
            <a:pPr marL="284479" indent="-284479" defTabSz="373886">
              <a:lnSpc>
                <a:spcPct val="100000"/>
              </a:lnSpc>
              <a:spcBef>
                <a:spcPts val="17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7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Motivated and challenged people</a:t>
            </a:r>
          </a:p>
          <a:p>
            <a:pPr marL="284479" indent="-284479" defTabSz="373886">
              <a:lnSpc>
                <a:spcPct val="100000"/>
              </a:lnSpc>
              <a:spcBef>
                <a:spcPts val="17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7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Would go around to figure how you are progressing</a:t>
            </a:r>
          </a:p>
          <a:p>
            <a:pPr lvl="1" marL="528319" indent="-243838" defTabSz="373886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5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Eg. MC generation —&gt; unstick it</a:t>
            </a:r>
          </a:p>
          <a:p>
            <a:pPr lvl="2" marL="812800" indent="-243838" defTabSz="373886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5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We need it in 2 weeks</a:t>
            </a:r>
          </a:p>
          <a:p>
            <a:pPr lvl="1" marL="528319" indent="-243838" defTabSz="373886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5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help you get thru physics bureaucracy</a:t>
            </a:r>
          </a:p>
          <a:p>
            <a:pPr lvl="2" marL="812800" indent="-243838" defTabSz="373886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5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Get things moving</a:t>
            </a:r>
          </a:p>
          <a:p>
            <a:pPr lvl="1" marL="528319" indent="-243838" defTabSz="373886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5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Story all thru her career</a:t>
            </a:r>
          </a:p>
          <a:p>
            <a:pPr marL="284479" indent="-284479" defTabSz="373886">
              <a:lnSpc>
                <a:spcPct val="100000"/>
              </a:lnSpc>
              <a:spcBef>
                <a:spcPts val="17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7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Set expectations high</a:t>
            </a:r>
          </a:p>
          <a:p>
            <a:pPr lvl="1" marL="528319" indent="-243838" defTabSz="373886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5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Then keep with it — not absentee</a:t>
            </a:r>
          </a:p>
        </p:txBody>
      </p:sp>
      <p:sp>
        <p:nvSpPr>
          <p:cNvPr id="235" name="Slide Number"/>
          <p:cNvSpPr txBox="1"/>
          <p:nvPr>
            <p:ph type="sldNum" sz="quarter" idx="4294967295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36" name="IMG_0927.jpeg" descr="IMG_092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84941" y="2424431"/>
            <a:ext cx="4103716" cy="30867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Μεενα in d0 run II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100"/>
            </a:lvl1pPr>
          </a:lstStyle>
          <a:p>
            <a:pPr/>
            <a:r>
              <a:t>Μεενα in d0 run II</a:t>
            </a:r>
          </a:p>
        </p:txBody>
      </p:sp>
      <p:sp>
        <p:nvSpPr>
          <p:cNvPr id="241" name="Double-tap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67359">
              <a:spcBef>
                <a:spcPts val="2200"/>
              </a:spcBef>
              <a:defRPr sz="4800"/>
            </a:pPr>
          </a:p>
        </p:txBody>
      </p:sp>
      <p:sp>
        <p:nvSpPr>
          <p:cNvPr id="242" name="Double-tap to edit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 marL="444500" indent="-444500">
              <a:lnSpc>
                <a:spcPct val="100000"/>
              </a:lnSpc>
              <a:spcBef>
                <a:spcPts val="28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8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</p:txBody>
      </p:sp>
      <p:sp>
        <p:nvSpPr>
          <p:cNvPr id="243" name="Slide Number"/>
          <p:cNvSpPr txBox="1"/>
          <p:nvPr>
            <p:ph type="sldNum" sz="quarter" idx="4294967295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4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8343" y="1289935"/>
            <a:ext cx="12530954" cy="79780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Μεενα in d0 run II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100"/>
            </a:lvl1pPr>
          </a:lstStyle>
          <a:p>
            <a:pPr/>
            <a:r>
              <a:t>Μεενα in d0 run II</a:t>
            </a:r>
          </a:p>
        </p:txBody>
      </p:sp>
      <p:sp>
        <p:nvSpPr>
          <p:cNvPr id="249" name="Top quark Mass early in Run I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5674">
              <a:spcBef>
                <a:spcPts val="2100"/>
              </a:spcBef>
              <a:defRPr sz="4600"/>
            </a:lvl1pPr>
          </a:lstStyle>
          <a:p>
            <a:pPr/>
            <a:r>
              <a:t>Top quark Mass early in Run II</a:t>
            </a:r>
          </a:p>
        </p:txBody>
      </p:sp>
      <p:sp>
        <p:nvSpPr>
          <p:cNvPr id="250" name="lumi used 49.5 and 40.0 pb-1…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320040" indent="-320040" defTabSz="420623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lumi used 49.5 and 40.0 pb-1</a:t>
            </a:r>
          </a:p>
          <a:p>
            <a:pPr marL="320040" indent="-320040" defTabSz="420623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Testing and quantifying the ingredients</a:t>
            </a:r>
          </a:p>
          <a:p>
            <a:pPr lvl="1" marL="594359" indent="-274320" defTabSz="420623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7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muon, jets, electron, Etmiss performance</a:t>
            </a:r>
          </a:p>
          <a:p>
            <a:pPr marL="320040" indent="-320040" defTabSz="420623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jet parton corrections</a:t>
            </a:r>
          </a:p>
          <a:p>
            <a:pPr marL="263561" indent="-263561" defTabSz="420623">
              <a:lnSpc>
                <a:spcPct val="100000"/>
              </a:lnSpc>
              <a:spcBef>
                <a:spcPts val="15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0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Matrix element analysis very popular</a:t>
            </a:r>
          </a:p>
          <a:p>
            <a:pPr marL="263561" indent="-263561" defTabSz="420623">
              <a:lnSpc>
                <a:spcPct val="100000"/>
              </a:lnSpc>
              <a:spcBef>
                <a:spcPts val="15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20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Pursue template approach instead</a:t>
            </a:r>
          </a:p>
          <a:p>
            <a:pPr lvl="1" marL="545950" indent="-225909" defTabSz="420623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7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Resisted top group convenor</a:t>
            </a:r>
          </a:p>
          <a:p>
            <a:pPr lvl="1" marL="545950" indent="-225909" defTabSz="420623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7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Simpler analysis: easier to understand while learning the new detector and data</a:t>
            </a:r>
          </a:p>
          <a:p>
            <a:pPr lvl="1" marL="545950" indent="-225909" defTabSz="420623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7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Computationally fast</a:t>
            </a:r>
          </a:p>
          <a:p>
            <a:pPr lvl="1" marL="545950" indent="-225909" defTabSz="420623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7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Better stat. Uncertainty lost due to large systematics (eg. JES)</a:t>
            </a:r>
          </a:p>
          <a:p>
            <a:pPr lvl="1" marL="545950" indent="-225909" defTabSz="420623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cap="none" sz="1700">
                <a:solidFill>
                  <a:srgbClr val="FFF99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Establish something that works first, then do more complex analysis</a:t>
            </a:r>
          </a:p>
        </p:txBody>
      </p:sp>
      <p:sp>
        <p:nvSpPr>
          <p:cNvPr id="251" name="Slide Number"/>
          <p:cNvSpPr txBox="1"/>
          <p:nvPr>
            <p:ph type="sldNum" sz="quarter" idx="4294967295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2" name="Text"/>
          <p:cNvSpPr txBox="1"/>
          <p:nvPr/>
        </p:nvSpPr>
        <p:spPr>
          <a:xfrm>
            <a:off x="5346700" y="4063999"/>
            <a:ext cx="15240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2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55291" y="1378364"/>
            <a:ext cx="5984167" cy="21555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44547" y="4260863"/>
            <a:ext cx="5229209" cy="54946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222222"/>
      </a:dk1>
      <a:lt1>
        <a:srgbClr val="222222"/>
      </a:lt1>
      <a:dk2>
        <a:srgbClr val="A7A7A7"/>
      </a:dk2>
      <a:lt2>
        <a:srgbClr val="535353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8787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222222"/>
            </a:solidFill>
            <a:effectLst/>
            <a:uFillTx/>
            <a:latin typeface="DIN Condensed Bold"/>
            <a:ea typeface="DIN Condensed Bold"/>
            <a:cs typeface="DIN Condensed Bold"/>
            <a:sym typeface="DIN Condense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222222"/>
            </a:solidFill>
            <a:effectLst/>
            <a:uFillTx/>
            <a:latin typeface="DIN Condensed Bold"/>
            <a:ea typeface="DIN Condensed Bold"/>
            <a:cs typeface="DIN Condensed Bold"/>
            <a:sym typeface="DIN Condense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8787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222222"/>
            </a:solidFill>
            <a:effectLst/>
            <a:uFillTx/>
            <a:latin typeface="DIN Condensed Bold"/>
            <a:ea typeface="DIN Condensed Bold"/>
            <a:cs typeface="DIN Condensed Bold"/>
            <a:sym typeface="DIN Condense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222222"/>
            </a:solidFill>
            <a:effectLst/>
            <a:uFillTx/>
            <a:latin typeface="DIN Condensed Bold"/>
            <a:ea typeface="DIN Condensed Bold"/>
            <a:cs typeface="DIN Condensed Bold"/>
            <a:sym typeface="DIN Condense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