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7"/>
  </p:notesMasterIdLst>
  <p:handoutMasterIdLst>
    <p:handoutMasterId r:id="rId18"/>
  </p:handoutMasterIdLst>
  <p:sldIdLst>
    <p:sldId id="294" r:id="rId2"/>
    <p:sldId id="295" r:id="rId3"/>
    <p:sldId id="296" r:id="rId4"/>
    <p:sldId id="300" r:id="rId5"/>
    <p:sldId id="301" r:id="rId6"/>
    <p:sldId id="297" r:id="rId7"/>
    <p:sldId id="298" r:id="rId8"/>
    <p:sldId id="299" r:id="rId9"/>
    <p:sldId id="305" r:id="rId10"/>
    <p:sldId id="306" r:id="rId11"/>
    <p:sldId id="307" r:id="rId12"/>
    <p:sldId id="308" r:id="rId13"/>
    <p:sldId id="302" r:id="rId14"/>
    <p:sldId id="303" r:id="rId15"/>
    <p:sldId id="304" r:id="rId1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3562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  <p15:guide id="13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087"/>
    <a:srgbClr val="0F2D62"/>
    <a:srgbClr val="50504E"/>
    <a:srgbClr val="4E4E4E"/>
    <a:srgbClr val="404040"/>
    <a:srgbClr val="004C97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0" autoAdjust="0"/>
    <p:restoredTop sz="94663"/>
  </p:normalViewPr>
  <p:slideViewPr>
    <p:cSldViewPr snapToGrid="0" snapToObjects="1" showGuides="1">
      <p:cViewPr varScale="1">
        <p:scale>
          <a:sx n="215" d="100"/>
          <a:sy n="215" d="100"/>
        </p:scale>
        <p:origin x="216" y="79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3562"/>
        <p:guide pos="4453"/>
        <p:guide pos="5163"/>
        <p:guide pos="4632"/>
        <p:guide pos="5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3" d="100"/>
        <a:sy n="143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953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953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87DCF22-2F95-C14C-8BEA-719CB1D7D6CA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A.Norman | DUNE Framework, HEP-CCE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96397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74987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D01095B-1DD9-3241-9D0E-FC9B1689DFC1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42BAC3B-9548-4E4B-BEB6-5BCA1A5A3DB8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355599"/>
            <a:ext cx="8675688" cy="426329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FFB947-744C-B24E-A978-361880AB31B9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28600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00233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7611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57362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2367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28600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00233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7611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57362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2367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28600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00233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7611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57362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2367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37396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51156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395190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42647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5660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13815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B9B7C32-E082-B249-94FF-357EACE0A611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96397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96397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641561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641561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FB8C7A7-782A-434B-8AFD-8EAF15F40EE6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CD08538-5E0A-CF49-9629-33C3A8AA990E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EAF8D7-9E97-AA4D-8487-CA2D4C7C0B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D3D112-DF9B-9A4D-8B9D-29CE3CAF3F88}"/>
                </a:ext>
              </a:extLst>
            </p:cNvPr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 descr="FermiLogo_RGB_NALBlue.png">
              <a:extLst>
                <a:ext uri="{FF2B5EF4-FFF2-40B4-BE49-F238E27FC236}">
                  <a16:creationId xmlns:a16="http://schemas.microsoft.com/office/drawing/2014/main" id="{6D02763F-40A7-9F4E-9117-02DB77597369}"/>
                </a:ext>
              </a:extLst>
            </p:cNvPr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Andrew Norman &amp; Paul Laycock	</a:t>
            </a:r>
          </a:p>
          <a:p>
            <a:r>
              <a:rPr lang="en-US" sz="1400" dirty="0"/>
              <a:t>HEP-CCE Complex Workflows</a:t>
            </a:r>
          </a:p>
          <a:p>
            <a:r>
              <a:rPr lang="en-US" sz="1400" dirty="0"/>
              <a:t>December 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DUNE Framework Requirements and Roadmaps</a:t>
            </a:r>
          </a:p>
        </p:txBody>
      </p:sp>
      <p:pic>
        <p:nvPicPr>
          <p:cNvPr id="8" name="Picture 7" descr="DUNElogoMarkFINAL_090815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32" y="4531865"/>
            <a:ext cx="825140" cy="3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EE7F89-211A-8F34-CED6-BEDE97045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event level physics reproductivity in simulation and data analysis</a:t>
            </a:r>
          </a:p>
          <a:p>
            <a:pPr lvl="1"/>
            <a:r>
              <a:rPr lang="en-US" dirty="0"/>
              <a:t>This implies</a:t>
            </a:r>
          </a:p>
          <a:p>
            <a:pPr lvl="2"/>
            <a:r>
              <a:rPr lang="en-US" dirty="0"/>
              <a:t>deterministic parallelism safe random number generators</a:t>
            </a:r>
          </a:p>
          <a:p>
            <a:pPr lvl="2"/>
            <a:r>
              <a:rPr lang="en-US" dirty="0"/>
              <a:t>Execution order “commutation” of non-dependent modules. </a:t>
            </a:r>
            <a:br>
              <a:rPr lang="en-US" dirty="0"/>
            </a:br>
            <a:r>
              <a:rPr lang="en-US" dirty="0"/>
              <a:t>(i.e.  AB |data&gt; = BA |data&gt; if A and B have no dependencies)</a:t>
            </a:r>
          </a:p>
          <a:p>
            <a:pPr lvl="2"/>
            <a:r>
              <a:rPr lang="en-US" dirty="0"/>
              <a:t>Configuration language level coherence</a:t>
            </a:r>
          </a:p>
          <a:p>
            <a:pPr lvl="2"/>
            <a:r>
              <a:rPr lang="en-US" dirty="0"/>
              <a:t>Ability to specify/override execution ordering in the scheduler</a:t>
            </a:r>
          </a:p>
          <a:p>
            <a:r>
              <a:rPr lang="en-US" dirty="0"/>
              <a:t>Thread-safety</a:t>
            </a:r>
          </a:p>
          <a:p>
            <a:pPr lvl="1"/>
            <a:r>
              <a:rPr lang="en-US" dirty="0"/>
              <a:t>“</a:t>
            </a:r>
            <a:r>
              <a:rPr lang="en-US" sz="1800" dirty="0">
                <a:effectLst/>
                <a:latin typeface="LMSans12"/>
              </a:rPr>
              <a:t>The framework must be able to schedule thread-safe and non-thread-safe task modules, while ensuring coherence of the data, memory and I/O systems”</a:t>
            </a:r>
          </a:p>
          <a:p>
            <a:pPr lvl="2"/>
            <a:r>
              <a:rPr lang="en-US" dirty="0">
                <a:latin typeface="LMSans12"/>
              </a:rPr>
              <a:t>This actually implies needing mechanisms to tag work as non-parallel and to set fences within the framework.  It also implies restrictions regarding combining different parallelism toolkits.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81BD8-7AF2-3576-5AF2-C4613237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Novel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3ECF0-F48E-CFD3-C9FC-559C579D13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F1728CD-15B0-CC4C-905D-BFCC12A39EAD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B5D5F-4CA4-70AF-DFF7-81D02C4F2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55AB0-CAC1-D189-DBCB-D406ED9F7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5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81C1AD-D3F0-0B88-2538-3526DB288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43 separate (non-trivial) requirements that were identified by the framework taskforce</a:t>
            </a:r>
          </a:p>
          <a:p>
            <a:pPr lvl="1"/>
            <a:r>
              <a:rPr lang="en-US" dirty="0"/>
              <a:t>These were all distilled into the Computing CDR and have been refined by the HSF report and by internal discussions</a:t>
            </a:r>
          </a:p>
          <a:p>
            <a:pPr lvl="1"/>
            <a:endParaRPr lang="en-US" dirty="0"/>
          </a:p>
          <a:p>
            <a:r>
              <a:rPr lang="en-US" dirty="0"/>
              <a:t>We need to develop a realistic plan for how we accomplish this</a:t>
            </a:r>
          </a:p>
          <a:p>
            <a:pPr lvl="1"/>
            <a:r>
              <a:rPr lang="en-US" dirty="0"/>
              <a:t>Most likely path is to build off of an existing framework or toolkit</a:t>
            </a:r>
          </a:p>
          <a:p>
            <a:pPr lvl="2"/>
            <a:r>
              <a:rPr lang="en-US" dirty="0"/>
              <a:t>Retro-fit path (i.e. retro-fit art/</a:t>
            </a:r>
            <a:r>
              <a:rPr lang="en-US" dirty="0" err="1"/>
              <a:t>LArSoft</a:t>
            </a:r>
            <a:r>
              <a:rPr lang="en-US" dirty="0"/>
              <a:t> with different scheduling components)</a:t>
            </a:r>
          </a:p>
          <a:p>
            <a:pPr lvl="2"/>
            <a:r>
              <a:rPr lang="en-US" dirty="0"/>
              <a:t>Design and reuse path (i.e. Design a new framework, but reuse module components from art/</a:t>
            </a:r>
            <a:r>
              <a:rPr lang="en-US" dirty="0" err="1"/>
              <a:t>LArSoft</a:t>
            </a:r>
            <a:r>
              <a:rPr lang="en-US" dirty="0"/>
              <a:t> which already satisfy the requirements and are compatible with the new design)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This is where we are in the timeline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CE271E-BB82-A6B6-15BC-ECAECFFC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many more requirements….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CAD85-0D33-FA15-7442-5A69D431C8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7B8F889-085B-3E4C-9029-2D650D8B0645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D1D92-000F-8B17-2DFC-206AA6FA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C5F6A-4129-4774-BC2F-95BCC109F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6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88F99E-C8B5-4BB6-F8C7-6590A881B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 have a number of different prototypes and projects underway</a:t>
            </a:r>
          </a:p>
          <a:p>
            <a:endParaRPr lang="en-US" dirty="0"/>
          </a:p>
          <a:p>
            <a:r>
              <a:rPr lang="en-US" dirty="0"/>
              <a:t>FNAL-LDRD (Lead by Kyle K.) looks at developing new scheduling techniques</a:t>
            </a:r>
          </a:p>
          <a:p>
            <a:r>
              <a:rPr lang="en-US" dirty="0"/>
              <a:t>HDF5 I/O support for </a:t>
            </a:r>
            <a:r>
              <a:rPr lang="en-US" dirty="0" err="1"/>
              <a:t>dunesoft</a:t>
            </a:r>
            <a:r>
              <a:rPr lang="en-US" dirty="0"/>
              <a:t> (art/</a:t>
            </a:r>
            <a:r>
              <a:rPr lang="en-US" dirty="0" err="1"/>
              <a:t>LArSoft</a:t>
            </a:r>
            <a:r>
              <a:rPr lang="en-US" dirty="0"/>
              <a:t>) output and for DAQ data</a:t>
            </a:r>
          </a:p>
          <a:p>
            <a:r>
              <a:rPr lang="en-US" dirty="0"/>
              <a:t>Pythonic parallel analysis tools framework (</a:t>
            </a:r>
            <a:r>
              <a:rPr lang="en-US" dirty="0" err="1"/>
              <a:t>SciDAC</a:t>
            </a:r>
            <a:r>
              <a:rPr lang="en-US" dirty="0"/>
              <a:t> and DoE SCGSR supported) to speed up analysis (and make it more compatible with analysis facilities and HPC environments)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9706F2-170D-96AE-403A-9D20ED18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859BB-1B34-71A1-9B6E-96207B5AB9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B311DC5-8D81-0E41-BDF4-BE426AF4031F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A86F5-23A3-5D3F-BF8B-3394D1CD3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05A01-4D7D-DBD3-05B4-F5C7B3455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0F1DCD1-5219-404E-E2EF-AE33C32E9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416762"/>
              </p:ext>
            </p:extLst>
          </p:nvPr>
        </p:nvGraphicFramePr>
        <p:xfrm>
          <a:off x="228600" y="796925"/>
          <a:ext cx="8672511" cy="3307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90837">
                  <a:extLst>
                    <a:ext uri="{9D8B030D-6E8A-4147-A177-3AD203B41FA5}">
                      <a16:colId xmlns:a16="http://schemas.microsoft.com/office/drawing/2014/main" val="4267413650"/>
                    </a:ext>
                  </a:extLst>
                </a:gridCol>
                <a:gridCol w="2890837">
                  <a:extLst>
                    <a:ext uri="{9D8B030D-6E8A-4147-A177-3AD203B41FA5}">
                      <a16:colId xmlns:a16="http://schemas.microsoft.com/office/drawing/2014/main" val="593890472"/>
                    </a:ext>
                  </a:extLst>
                </a:gridCol>
                <a:gridCol w="2890837">
                  <a:extLst>
                    <a:ext uri="{9D8B030D-6E8A-4147-A177-3AD203B41FA5}">
                      <a16:colId xmlns:a16="http://schemas.microsoft.com/office/drawing/2014/main" val="1556882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Grid Computing (current)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HPC (Future)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339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Python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791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Nested Tuples/ROOT [across O(100k) files]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Multi-Index Tables</a:t>
                      </a:r>
                    </a:p>
                    <a:p>
                      <a:r>
                        <a:rPr lang="en-US" dirty="0"/>
                        <a:t>HDF5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80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 Loop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Columnar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555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Scalability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Limited by # of discrete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Strong Scaling (demonstrated to O(10</a:t>
                      </a:r>
                      <a:r>
                        <a:rPr lang="en-US" baseline="30000" dirty="0"/>
                        <a:t>6</a:t>
                      </a:r>
                      <a:r>
                        <a:rPr lang="en-US" baseline="0" dirty="0"/>
                        <a:t>) ranks)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28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08791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B16ED6F-5B86-DF81-A99C-5FEAFDB3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Data Filtering &amp; </a:t>
            </a:r>
            <a:r>
              <a:rPr lang="en-US" dirty="0" err="1"/>
              <a:t>Histogramming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77F45-61F9-5392-D5B7-021EC8943F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AF8DB25-FD46-DE4D-BB42-3B13CFF86518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25B0A-1FFD-68FC-6D71-3B7316DB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1745-D3A5-D654-8DEB-FD6A317AC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40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555EE5-F65B-2C08-5EBA-A427597C9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ROOT serialization is the default in our current frameworks, but has limitations in both scalability and access speed.</a:t>
            </a:r>
          </a:p>
          <a:p>
            <a:r>
              <a:rPr lang="en-US" dirty="0"/>
              <a:t>DUNE and </a:t>
            </a:r>
            <a:r>
              <a:rPr lang="en-US" dirty="0" err="1"/>
              <a:t>NOvA</a:t>
            </a:r>
            <a:r>
              <a:rPr lang="en-US" dirty="0"/>
              <a:t> have both added support for HDF5 data formats </a:t>
            </a:r>
            <a:br>
              <a:rPr lang="en-US" dirty="0"/>
            </a:br>
            <a:r>
              <a:rPr lang="en-US" dirty="0"/>
              <a:t>(and this looks to be the future)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Advantage is organizational &amp; 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parallel I/O access</a:t>
            </a:r>
          </a:p>
          <a:p>
            <a:r>
              <a:rPr lang="en-US" dirty="0">
                <a:solidFill>
                  <a:srgbClr val="0070C0"/>
                </a:solidFill>
              </a:rPr>
              <a:t>Effectively allows columnar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analysis patterns w/ strong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scaling behavior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Ideal for end stage datasets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and dataset hosting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357244-3863-A577-D3BE-93241E33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 File Format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00BA3-7C74-C818-F8A1-B5AFBB6B78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4F73CD-AD28-A349-8703-9C14B30AA2CD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686AD-0169-0852-32C4-F893CB8F5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1636F-800A-D07C-CA8B-76E1B6622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50694D-ECF9-9492-0503-338F515CE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322" y="1826740"/>
            <a:ext cx="4919546" cy="2764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91628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8881AE-5A78-C23B-EC49-1D6A0B6C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to HDF5 datasets also allow for pythonic analysis tool suites to be leveraged.</a:t>
            </a:r>
          </a:p>
          <a:p>
            <a:r>
              <a:rPr lang="en-US" dirty="0" err="1"/>
              <a:t>PandAna</a:t>
            </a:r>
            <a:r>
              <a:rPr lang="en-US" dirty="0"/>
              <a:t> is a next-generation </a:t>
            </a:r>
            <a:r>
              <a:rPr lang="en-US" dirty="0" err="1"/>
              <a:t>CAFAna</a:t>
            </a:r>
            <a:r>
              <a:rPr lang="en-US" dirty="0"/>
              <a:t> prototype</a:t>
            </a:r>
          </a:p>
          <a:p>
            <a:pPr lvl="1"/>
            <a:r>
              <a:rPr lang="en-US" dirty="0"/>
              <a:t>Combines Pandas </a:t>
            </a:r>
            <a:r>
              <a:rPr lang="en-US" dirty="0" err="1"/>
              <a:t>dataframes</a:t>
            </a:r>
            <a:br>
              <a:rPr lang="en-US" dirty="0"/>
            </a:br>
            <a:r>
              <a:rPr lang="en-US" dirty="0"/>
              <a:t>with data parallel HDF5 access</a:t>
            </a:r>
            <a:br>
              <a:rPr lang="en-US" dirty="0"/>
            </a:br>
            <a:r>
              <a:rPr lang="en-US" dirty="0"/>
              <a:t>and MPI compute/reduction </a:t>
            </a:r>
            <a:br>
              <a:rPr lang="en-US" dirty="0"/>
            </a:br>
            <a:r>
              <a:rPr lang="en-US" dirty="0"/>
              <a:t>distribution</a:t>
            </a:r>
          </a:p>
          <a:p>
            <a:pPr lvl="1"/>
            <a:r>
              <a:rPr lang="en-US" dirty="0"/>
              <a:t>Includes similar accounting</a:t>
            </a:r>
            <a:br>
              <a:rPr lang="en-US" dirty="0"/>
            </a:br>
            <a:r>
              <a:rPr lang="en-US" dirty="0"/>
              <a:t>and re-weighting/re-normal-</a:t>
            </a:r>
            <a:br>
              <a:rPr lang="en-US" dirty="0"/>
            </a:br>
            <a:r>
              <a:rPr lang="en-US" dirty="0" err="1"/>
              <a:t>ization</a:t>
            </a:r>
            <a:r>
              <a:rPr lang="en-US" dirty="0"/>
              <a:t> functionality for neutrino</a:t>
            </a:r>
            <a:br>
              <a:rPr lang="en-US" dirty="0"/>
            </a:br>
            <a:r>
              <a:rPr lang="en-US" dirty="0"/>
              <a:t>analysis</a:t>
            </a:r>
          </a:p>
          <a:p>
            <a:pPr lvl="1"/>
            <a:r>
              <a:rPr lang="en-US" dirty="0"/>
              <a:t>Exhibits near perfect strong</a:t>
            </a:r>
            <a:br>
              <a:rPr lang="en-US" dirty="0"/>
            </a:br>
            <a:r>
              <a:rPr lang="en-US" dirty="0"/>
              <a:t>scaling on realistic neutrino</a:t>
            </a:r>
            <a:br>
              <a:rPr lang="en-US" dirty="0"/>
            </a:br>
            <a:r>
              <a:rPr lang="en-US" dirty="0"/>
              <a:t>cross section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9282E7-252E-6C4E-0DD4-FBBE0FD8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Pythonic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65A8-B944-1278-DB6F-C44EDFF124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8B766CE-C9DA-D742-8306-36FF264F7063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177D8-527C-54BC-0D20-1379161D8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6281C-5B52-552B-D2D6-2A0ADED79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355F5-9098-4354-666B-97DBFE131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577" y="1620706"/>
            <a:ext cx="5283820" cy="2970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0152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8F98DA-E35F-DDB3-51DD-6291C89EF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DUNE is a combination of:</a:t>
            </a:r>
          </a:p>
          <a:p>
            <a:pPr lvl="1"/>
            <a:r>
              <a:rPr lang="en-US" sz="1400" dirty="0"/>
              <a:t>Massive </a:t>
            </a:r>
            <a:r>
              <a:rPr lang="en-US" sz="1400" dirty="0" err="1"/>
              <a:t>LArTPC</a:t>
            </a:r>
            <a:r>
              <a:rPr lang="en-US" sz="1400" dirty="0"/>
              <a:t> modules located at the far site </a:t>
            </a:r>
            <a:br>
              <a:rPr lang="en-US" sz="1400" dirty="0"/>
            </a:br>
            <a:r>
              <a:rPr lang="en-US" sz="1400" dirty="0"/>
              <a:t>(Sanford Underground Lab) in South Dakota</a:t>
            </a:r>
          </a:p>
          <a:p>
            <a:pPr lvl="1"/>
            <a:r>
              <a:rPr lang="en-US" sz="1400" dirty="0"/>
              <a:t>Combination of multiple technologies of high rate/granularity detectors at near site cavern </a:t>
            </a:r>
            <a:br>
              <a:rPr lang="en-US" sz="1400" dirty="0"/>
            </a:br>
            <a:r>
              <a:rPr lang="en-US" sz="1400" dirty="0"/>
              <a:t>(FNAL, </a:t>
            </a:r>
            <a:r>
              <a:rPr lang="en-US" sz="1400" dirty="0" err="1"/>
              <a:t>Bativia</a:t>
            </a:r>
            <a:r>
              <a:rPr lang="en-US" sz="1400" dirty="0"/>
              <a:t> IL)</a:t>
            </a:r>
          </a:p>
          <a:p>
            <a:pPr lvl="1"/>
            <a:r>
              <a:rPr lang="en-US" sz="1400" dirty="0"/>
              <a:t>And a mega-Watt+ neutrino beam (FNAL)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279BC9-B7B5-E409-FE90-AF4F9722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1026" name="Picture 2" descr="Fermilab | View Gallery">
            <a:extLst>
              <a:ext uri="{FF2B5EF4-FFF2-40B4-BE49-F238E27FC236}">
                <a16:creationId xmlns:a16="http://schemas.microsoft.com/office/drawing/2014/main" id="{319560FC-966F-DBE9-7F52-B0049E43E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32" y="2571750"/>
            <a:ext cx="6296447" cy="209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536C38-0F72-09E9-B189-367CCDE7D5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676A2AF-A055-3B40-AEE4-DF9EDADFFF7C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572427-0DD2-40FE-48CB-150C8BB8A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3386E1-AB1E-5A6F-7DCB-021928179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9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DFBE30-E294-8A5B-11F0-E278B06C2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DUNE data is different from </a:t>
            </a:r>
            <a:br>
              <a:rPr lang="en-US" dirty="0"/>
            </a:br>
            <a:r>
              <a:rPr lang="en-US" dirty="0"/>
              <a:t>prior large HEP detectors due</a:t>
            </a:r>
            <a:br>
              <a:rPr lang="en-US" dirty="0"/>
            </a:br>
            <a:r>
              <a:rPr lang="en-US" dirty="0"/>
              <a:t>to the readout technology and</a:t>
            </a:r>
            <a:br>
              <a:rPr lang="en-US" dirty="0"/>
            </a:br>
            <a:r>
              <a:rPr lang="en-US" dirty="0"/>
              <a:t>readout timing structure</a:t>
            </a:r>
          </a:p>
          <a:p>
            <a:r>
              <a:rPr lang="en-US" dirty="0"/>
              <a:t>A full detector module is </a:t>
            </a:r>
            <a:br>
              <a:rPr lang="en-US" dirty="0"/>
            </a:br>
            <a:r>
              <a:rPr lang="en-US" dirty="0"/>
              <a:t>sub-divided into 150 “Anode</a:t>
            </a:r>
            <a:br>
              <a:rPr lang="en-US" dirty="0"/>
            </a:br>
            <a:r>
              <a:rPr lang="en-US" dirty="0"/>
              <a:t>Plane Assembly” (APA) regions comprised of 2560 wires</a:t>
            </a:r>
          </a:p>
          <a:p>
            <a:pPr lvl="1"/>
            <a:r>
              <a:rPr lang="en-US" dirty="0"/>
              <a:t>Sampling frequency is 2 MHz (500ns) @ 12-bits</a:t>
            </a:r>
          </a:p>
          <a:p>
            <a:pPr lvl="1"/>
            <a:r>
              <a:rPr lang="en-US" dirty="0"/>
              <a:t>Readout duration is ~6ms (12000 samples)</a:t>
            </a:r>
          </a:p>
          <a:p>
            <a:pPr lvl="1"/>
            <a:r>
              <a:rPr lang="en-US" dirty="0"/>
              <a:t>Data volume ~40 MB/APA/readout, or </a:t>
            </a:r>
            <a:r>
              <a:rPr lang="en-US" b="1" dirty="0">
                <a:solidFill>
                  <a:srgbClr val="FF0000"/>
                </a:solidFill>
              </a:rPr>
              <a:t>6 GB/readout uncompressed</a:t>
            </a:r>
          </a:p>
          <a:p>
            <a:r>
              <a:rPr lang="en-US" b="1" dirty="0">
                <a:solidFill>
                  <a:schemeClr val="accent6"/>
                </a:solidFill>
              </a:rPr>
              <a:t>Characteristic Event Stream: 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Slow (~.8 Hz), LARGE Events </a:t>
            </a:r>
          </a:p>
          <a:p>
            <a:pPr lvl="1"/>
            <a:r>
              <a:rPr lang="en-US" sz="1200" b="1" dirty="0">
                <a:solidFill>
                  <a:srgbClr val="7030A0"/>
                </a:solidFill>
              </a:rPr>
              <a:t>Compression and zero suppression help but there are many caveats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FE4045-0872-50EE-D3FB-2E7BC255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4DDBB-CFEB-8AE8-41AB-216B27BDD5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91E2B1F-C290-814E-9723-F0767411EC63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35018-577D-D01D-CAC5-B10D33BE7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5E9F9-BD2F-610A-196F-084454F08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2BB05-C147-12F3-2CFA-E922C4F91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586" y="500402"/>
            <a:ext cx="5085623" cy="20713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A0F43D-9A13-DD22-2F3E-0A6CC183587E}"/>
              </a:ext>
            </a:extLst>
          </p:cNvPr>
          <p:cNvCxnSpPr>
            <a:cxnSpLocks/>
          </p:cNvCxnSpPr>
          <p:nvPr/>
        </p:nvCxnSpPr>
        <p:spPr>
          <a:xfrm flipV="1">
            <a:off x="8073482" y="2187672"/>
            <a:ext cx="0" cy="74091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6101CEA-025D-96A9-1B0C-7DD52A78C6C6}"/>
              </a:ext>
            </a:extLst>
          </p:cNvPr>
          <p:cNvSpPr txBox="1"/>
          <p:nvPr/>
        </p:nvSpPr>
        <p:spPr>
          <a:xfrm>
            <a:off x="7065608" y="2892665"/>
            <a:ext cx="201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 Modules total for full DUNE concept</a:t>
            </a:r>
          </a:p>
        </p:txBody>
      </p:sp>
    </p:spTree>
    <p:extLst>
      <p:ext uri="{BB962C8B-B14F-4D97-AF65-F5344CB8AC3E}">
        <p14:creationId xmlns:p14="http://schemas.microsoft.com/office/powerpoint/2010/main" val="323975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F8FFAD-51EA-C881-8F06-C21FF98B9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59227"/>
            <a:ext cx="8672513" cy="3794522"/>
          </a:xfrm>
        </p:spPr>
        <p:txBody>
          <a:bodyPr/>
          <a:lstStyle/>
          <a:p>
            <a:r>
              <a:rPr lang="en-US" dirty="0"/>
              <a:t>There are currently 2 primary framework that DUNE uses for simulation, sensitivity studies and analysis of [</a:t>
            </a:r>
            <a:r>
              <a:rPr lang="en-US" dirty="0" err="1"/>
              <a:t>ProtoDUNE</a:t>
            </a:r>
            <a:r>
              <a:rPr lang="en-US" dirty="0"/>
              <a:t>] data.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Art/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LArSoft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lvl="2"/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A combination of traditional ”event-loop” data processing framework (art) and highly integrated algorithms &amp; customized data structures toolkit for liquid argon TPC data (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LArSoft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).</a:t>
            </a:r>
          </a:p>
          <a:p>
            <a:pPr lvl="2"/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Process/thread level parallelism, modular components, scheduling based on data product dependency trees</a:t>
            </a:r>
          </a:p>
          <a:p>
            <a:pPr lvl="2"/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In use across large array of experiments (DUNE,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MicroBooNE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, SBND, g-2 [art], mu2e [art],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NOvA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[art]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CAFAna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sz="1200" dirty="0">
                <a:solidFill>
                  <a:srgbClr val="0070C0"/>
                </a:solidFill>
              </a:rPr>
              <a:t>Traditional </a:t>
            </a:r>
            <a:r>
              <a:rPr lang="en-US" sz="1200" dirty="0" err="1">
                <a:solidFill>
                  <a:srgbClr val="0070C0"/>
                </a:solidFill>
              </a:rPr>
              <a:t>TTree</a:t>
            </a:r>
            <a:r>
              <a:rPr lang="en-US" sz="1200" dirty="0">
                <a:solidFill>
                  <a:srgbClr val="0070C0"/>
                </a:solidFill>
              </a:rPr>
              <a:t> based ensemble analysis framework</a:t>
            </a:r>
          </a:p>
          <a:p>
            <a:pPr lvl="2"/>
            <a:r>
              <a:rPr lang="en-US" sz="1200" dirty="0">
                <a:solidFill>
                  <a:srgbClr val="0070C0"/>
                </a:solidFill>
              </a:rPr>
              <a:t>Carries spill-by-spill exposure information with the data</a:t>
            </a:r>
          </a:p>
          <a:p>
            <a:pPr lvl="2"/>
            <a:r>
              <a:rPr lang="en-US" sz="1200" dirty="0">
                <a:solidFill>
                  <a:srgbClr val="0070C0"/>
                </a:solidFill>
              </a:rPr>
              <a:t>Include re-weighting and systematics toolkits (tuned to neutrino analysis) </a:t>
            </a:r>
          </a:p>
          <a:p>
            <a:pPr lvl="2"/>
            <a:r>
              <a:rPr lang="en-US" sz="1200" dirty="0">
                <a:solidFill>
                  <a:srgbClr val="0070C0"/>
                </a:solidFill>
              </a:rPr>
              <a:t>Used by </a:t>
            </a:r>
            <a:r>
              <a:rPr lang="en-US" sz="1200" dirty="0" err="1">
                <a:solidFill>
                  <a:srgbClr val="0070C0"/>
                </a:solidFill>
              </a:rPr>
              <a:t>NOvA</a:t>
            </a:r>
            <a:r>
              <a:rPr lang="en-US" sz="1200" dirty="0">
                <a:solidFill>
                  <a:srgbClr val="0070C0"/>
                </a:solidFill>
              </a:rPr>
              <a:t> and DUNE</a:t>
            </a:r>
          </a:p>
          <a:p>
            <a:pPr lvl="1"/>
            <a:r>
              <a:rPr lang="en-US" sz="1300" dirty="0">
                <a:solidFill>
                  <a:srgbClr val="003087"/>
                </a:solidFill>
              </a:rPr>
              <a:t>Both frameworks are C++ based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146229-DDC7-5C11-8219-D4D7E8B1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Frameworks for Different Jobs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18854-22A5-EBE0-72F6-A5A42BAC67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C349FD2-879A-D24E-BEC8-CCEAC66C04EA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9B947-CD9C-07D6-38A7-F82B55E13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A314E-D7A3-4C9A-2C4F-8042774CD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4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C2C44-DA05-9A2A-36E4-EF896A01C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Already we have seen deficiencies with both Art/</a:t>
            </a:r>
            <a:r>
              <a:rPr lang="en-US" dirty="0" err="1"/>
              <a:t>LArSoft</a:t>
            </a:r>
            <a:r>
              <a:rPr lang="en-US" dirty="0"/>
              <a:t> and </a:t>
            </a:r>
            <a:r>
              <a:rPr lang="en-US" dirty="0" err="1"/>
              <a:t>CAFAna</a:t>
            </a:r>
            <a:endParaRPr lang="en-US" dirty="0"/>
          </a:p>
          <a:p>
            <a:pPr lvl="1"/>
            <a:r>
              <a:rPr lang="en-US" dirty="0"/>
              <a:t>Memory scaling and footprints</a:t>
            </a:r>
          </a:p>
          <a:p>
            <a:pPr lvl="1"/>
            <a:r>
              <a:rPr lang="en-US" dirty="0"/>
              <a:t>Inflexible ”event” data model</a:t>
            </a:r>
          </a:p>
          <a:p>
            <a:pPr lvl="1"/>
            <a:r>
              <a:rPr lang="en-US" dirty="0"/>
              <a:t>Parallelism and access to accelerator hardware</a:t>
            </a:r>
          </a:p>
          <a:p>
            <a:pPr lvl="1"/>
            <a:r>
              <a:rPr lang="en-US" dirty="0"/>
              <a:t>Computational costs of systematic variations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Disconnected from more industry standard Pythonic toolkits</a:t>
            </a:r>
          </a:p>
          <a:p>
            <a:endParaRPr lang="en-US" dirty="0"/>
          </a:p>
          <a:p>
            <a:r>
              <a:rPr lang="en-US" dirty="0"/>
              <a:t>We know that these frameworks will need to be either expanded or replaced prior to the start of Far Detector operations</a:t>
            </a:r>
          </a:p>
          <a:p>
            <a:pPr lvl="1"/>
            <a:r>
              <a:rPr lang="en-US" dirty="0"/>
              <a:t>Ques: What are the needs/requirements of the next generation of frameworks?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62FEC0-C8E0-2CF0-6610-466D2AAB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Outlook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5AA55-2AE0-8AD9-E0A2-3403FF1ED5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256B18F-336F-7B48-8A07-0866E2BF2081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7866F-1B01-5315-54DD-6FD5F76D4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A6027-0CA5-7FAB-0B5F-5AC67781A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1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1F8259-9D80-AD23-B9B7-C6A7F3E7E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generated from </a:t>
            </a:r>
            <a:r>
              <a:rPr lang="en-US" sz="1400" b="1" dirty="0">
                <a:solidFill>
                  <a:srgbClr val="00B050"/>
                </a:solidFill>
              </a:rPr>
              <a:t>PHYSICS USE CASES</a:t>
            </a:r>
            <a:r>
              <a:rPr lang="en-US" dirty="0"/>
              <a:t>, a set of realistic requirements that a data processing framework needs to be able to provide for DUNE.</a:t>
            </a:r>
          </a:p>
          <a:p>
            <a:pPr lvl="1"/>
            <a:r>
              <a:rPr lang="en-US" dirty="0"/>
              <a:t>Ref: DUNE-doc-21934. </a:t>
            </a:r>
            <a:r>
              <a:rPr lang="en-US" sz="1200" dirty="0"/>
              <a:t>(available by request)</a:t>
            </a:r>
          </a:p>
          <a:p>
            <a:pPr lvl="1"/>
            <a:r>
              <a:rPr lang="en-US" dirty="0"/>
              <a:t>Incorporated into full DUNE Computing TDR (Chapter 5)</a:t>
            </a:r>
          </a:p>
          <a:p>
            <a:r>
              <a:rPr lang="en-US" dirty="0"/>
              <a:t>This report was reviewed by DUNE, by the LBNC and by the HSF Frameworks committees.</a:t>
            </a:r>
          </a:p>
          <a:p>
            <a:pPr lvl="1"/>
            <a:r>
              <a:rPr lang="en-US" dirty="0"/>
              <a:t>In particular we were trying to identify areas where DUNE needs did NOT overlap with existing technologies or were in some way novel and require R&amp;D</a:t>
            </a:r>
          </a:p>
          <a:p>
            <a:pPr lvl="1"/>
            <a:r>
              <a:rPr lang="en-US" dirty="0"/>
              <a:t>Many novel requirements were identified, almost all were driven by the readout and data structure of the </a:t>
            </a:r>
            <a:r>
              <a:rPr lang="en-US" dirty="0" err="1"/>
              <a:t>LArTPC</a:t>
            </a:r>
            <a:r>
              <a:rPr lang="en-US" dirty="0"/>
              <a:t> technology (i.e. BIG readout trigger windows) and by “long readout” physics channels (i.e. supernova neutrino bursts)</a:t>
            </a:r>
          </a:p>
          <a:p>
            <a:pPr lvl="2"/>
            <a:r>
              <a:rPr lang="en-US" sz="1400" i="1" dirty="0"/>
              <a:t>Full report is available upon request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70A3E-84A3-D3DB-3FD8-CCABFE4F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Considerations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F34CB-56BA-D255-61A3-533A1BF34A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5BDB586-5663-594A-AAED-7B3470483EF4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B2F43-EC6F-E48C-E8FA-AE01632C5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882A4-7DC0-1517-CB81-F4711833C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5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539DA3-9B8F-B1CB-922E-35093A7B0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Memory Footprints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Full module readout windows are too big to be effectively treated as monolith analysis objects on most platforms (i.e. 6 GB data objects getting manipulated through multiple levels of transforms exhausts common compute node memory quickly)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But the data is naturally divisible along APA boundaries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Gives a natural 150-way parallelism to compute intensive DSP and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Reco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tasks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Need framework that can “subset” data and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contextually switch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 primary “data-atom”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Implies a more complex single node scheduler OR a multi-node scheduling capability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Need more advanced memory management than current frameworks provide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Need to be able to re-assemble events back into a full trigger record after DSP and partial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Reco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i.e. classic reduction operation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79D0BD-53CF-C9A5-7645-7125D13D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Novel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BC604-7095-D00A-EA36-03ECDF4BBA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AEF0962-B080-C64B-AD89-91D50AF16E99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07B73-BE3C-22FD-57F8-F3A3473DF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CD065-972C-54E7-333D-53737892C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5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D3CEFD-903B-5610-5932-B3DF32F18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Contextual switching also brings with it more complex accounting infrastructure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Neutrino analysis uses ”spill-by-spill” exposure accounting (i.e. not averaged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lumi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For near detector data (with significant interaction pileup) this requires careful accounting to avoid double counting and ensure proper normalizations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Multi-layer accounting and accounting w/ each data atom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Due to the TPC drift structure there is a need to ”stitch” sidebands onto events and across 6ms drift windows in the readout for longer readout events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This makes the trigger records non-independent and forces sequential processing in certain cases</a:t>
            </a:r>
          </a:p>
          <a:p>
            <a:pPr lvl="2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This is a big deal.  Essentially this breaks the “embarrassingly parallel” event model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Can be relieved w/ data duplication @ DAQ level**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82355-5F38-1C3B-EAAE-54AA049D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Novel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9506B-A139-E9E6-9692-4034AC849A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8B380F6-2E7B-5D47-A7ED-B5A7A03972EC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1D1E6-0C89-C1A4-2777-80BC880EA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09F4-DFA3-EE66-3D58-B221B3F0D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1848D-9EB0-E985-E0D4-F24A1ACF992E}"/>
              </a:ext>
            </a:extLst>
          </p:cNvPr>
          <p:cNvSpPr txBox="1"/>
          <p:nvPr/>
        </p:nvSpPr>
        <p:spPr>
          <a:xfrm>
            <a:off x="156116" y="4532622"/>
            <a:ext cx="1428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**Huge can of worms</a:t>
            </a:r>
          </a:p>
        </p:txBody>
      </p:sp>
    </p:spTree>
    <p:extLst>
      <p:ext uri="{BB962C8B-B14F-4D97-AF65-F5344CB8AC3E}">
        <p14:creationId xmlns:p14="http://schemas.microsoft.com/office/powerpoint/2010/main" val="302651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73B4B5-DCE9-2A09-816A-FE5C75FC4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Advanced memory management and data product propagation and paging</a:t>
            </a:r>
          </a:p>
          <a:p>
            <a:pPr lvl="1"/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Data views and transforms effectively need to be “page-able” to fit within realistic computing hardware.  </a:t>
            </a:r>
          </a:p>
          <a:p>
            <a:pPr lvl="1"/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Many workflows where views of the data need to be generated, passed to additional downstream modules, operated on, but then these intermediate views need NOT be persisted</a:t>
            </a:r>
          </a:p>
          <a:p>
            <a:pPr lvl="2"/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Need facilities to “drop” the data products, but still retain provenance information for other products which were derived from the expunged view</a:t>
            </a:r>
          </a:p>
          <a:p>
            <a:r>
              <a:rPr lang="en-US" sz="1600" dirty="0">
                <a:solidFill>
                  <a:srgbClr val="7030A0"/>
                </a:solidFill>
              </a:rPr>
              <a:t>Advanced management of accelerator hardware and/or external functionality</a:t>
            </a:r>
          </a:p>
          <a:p>
            <a:pPr lvl="1"/>
            <a:r>
              <a:rPr lang="en-US" sz="1400" dirty="0">
                <a:solidFill>
                  <a:srgbClr val="7030A0"/>
                </a:solidFill>
              </a:rPr>
              <a:t>DUNE data naturally lends itself to matrix like operations and transforms.  These are highly accelerable using GPU hardware.  Similarly AI/ML operations are highly accelerable or can be externally hosted and called out to.</a:t>
            </a:r>
          </a:p>
          <a:p>
            <a:pPr lvl="1"/>
            <a:r>
              <a:rPr lang="en-US" sz="1400" dirty="0">
                <a:solidFill>
                  <a:srgbClr val="7030A0"/>
                </a:solidFill>
              </a:rPr>
              <a:t>Concurrent (parallel) operation and scheduling need to be natively integrated in the framework to allow this to work without major blocking/fencing costs.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Parallel I/O (specifically write operations)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for APA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subsetting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and data reduction operations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1A9E11-477D-C618-DFE5-004BAEED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Novel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BAD5A-EA35-2E48-C52F-573310D048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A0548AB-B8D1-CB4E-AC79-B3A58BD12191}" type="datetime1">
              <a:rPr lang="en-US" smtClean="0"/>
              <a:t>12/2/22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EBA26-0DDB-3114-F739-2F4CBC924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A.Norman | DUNE Framework, HEP-CCE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15628-DAAD-484D-6267-7430450C3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5013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0" id="{6F79A8A8-7E59-DE46-9F52-67033200D98F}" vid="{DCA3FD45-64FF-C848-9829-631E881921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1385</TotalTime>
  <Words>1645</Words>
  <Application>Microsoft Macintosh PowerPoint</Application>
  <PresentationFormat>On-screen Show (16:9)</PresentationFormat>
  <Paragraphs>172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LMSans12</vt:lpstr>
      <vt:lpstr>Fermilab_PPT_090915</vt:lpstr>
      <vt:lpstr>PowerPoint Presentation</vt:lpstr>
      <vt:lpstr>Background</vt:lpstr>
      <vt:lpstr>Data Structure</vt:lpstr>
      <vt:lpstr>Different Frameworks for Different Jobs</vt:lpstr>
      <vt:lpstr>Framework Outlook</vt:lpstr>
      <vt:lpstr>Framework Considerations</vt:lpstr>
      <vt:lpstr>Major Novel Requirements</vt:lpstr>
      <vt:lpstr>Major Novel Requirements</vt:lpstr>
      <vt:lpstr>Major Novel Requirements</vt:lpstr>
      <vt:lpstr>Major Novel Requirements</vt:lpstr>
      <vt:lpstr>And many more requirements….</vt:lpstr>
      <vt:lpstr>But…..</vt:lpstr>
      <vt:lpstr>Neutrino Data Filtering &amp; Histogramming</vt:lpstr>
      <vt:lpstr>HDF5 File Format Support</vt:lpstr>
      <vt:lpstr>Pythonic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John Norman</dc:creator>
  <cp:lastModifiedBy>Andrew John Norman</cp:lastModifiedBy>
  <cp:revision>2</cp:revision>
  <cp:lastPrinted>2014-01-20T19:40:21Z</cp:lastPrinted>
  <dcterms:created xsi:type="dcterms:W3CDTF">2022-12-01T18:48:05Z</dcterms:created>
  <dcterms:modified xsi:type="dcterms:W3CDTF">2022-12-02T17:53:37Z</dcterms:modified>
</cp:coreProperties>
</file>