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05" r:id="rId3"/>
    <p:sldId id="475" r:id="rId4"/>
    <p:sldId id="484" r:id="rId5"/>
    <p:sldId id="483" r:id="rId6"/>
    <p:sldId id="502" r:id="rId7"/>
    <p:sldId id="506" r:id="rId8"/>
    <p:sldId id="503" r:id="rId9"/>
    <p:sldId id="499" r:id="rId10"/>
    <p:sldId id="500" r:id="rId11"/>
    <p:sldId id="463" r:id="rId12"/>
    <p:sldId id="465" r:id="rId13"/>
    <p:sldId id="507" r:id="rId14"/>
    <p:sldId id="508" r:id="rId15"/>
    <p:sldId id="504" r:id="rId16"/>
    <p:sldId id="509" r:id="rId17"/>
    <p:sldId id="510" r:id="rId18"/>
    <p:sldId id="511" r:id="rId19"/>
    <p:sldId id="514" r:id="rId20"/>
    <p:sldId id="515" r:id="rId21"/>
    <p:sldId id="516" r:id="rId22"/>
    <p:sldId id="517" r:id="rId23"/>
  </p:sldIdLst>
  <p:sldSz cx="9144000" cy="6858000" type="screen4x3"/>
  <p:notesSz cx="69469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97D27"/>
    <a:srgbClr val="FF0000"/>
    <a:srgbClr val="FF1F1F"/>
    <a:srgbClr val="0033CC"/>
    <a:srgbClr val="E1F4FF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1" autoAdjust="0"/>
    <p:restoredTop sz="94715" autoAdjust="0"/>
  </p:normalViewPr>
  <p:slideViewPr>
    <p:cSldViewPr>
      <p:cViewPr varScale="1">
        <p:scale>
          <a:sx n="106" d="100"/>
          <a:sy n="106" d="100"/>
        </p:scale>
        <p:origin x="-2552" y="-112"/>
      </p:cViewPr>
      <p:guideLst>
        <p:guide orient="horz" pos="2088"/>
        <p:guide pos="30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D6D5AFC7-0EE6-45E1-8E7D-8B2D2B32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EC1A-5C7A-4C22-9286-A90B9CBE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49E7-ABE5-4164-B725-77FE95D3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3CE438-BF8E-4F6D-A982-E993BC7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C5BE029-1FDF-4667-B5FF-7A0CE4652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0E99-9807-441D-AF7E-21CC01B4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D32FF-3B66-4CF1-9193-3A177C6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954-43C4-419B-ACBB-140890A7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2708-4FE2-4C09-8AC8-044192CD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BC-2217-483D-BF38-6584628A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8454-3FB3-4CEA-BD58-15533FFA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444-6FEB-48A1-8743-E0C72597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AAD73-9314-483C-BD39-3DABEA47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hyperlink" Target="http://www.uslarp.org/" TargetMode="External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892B5FC-9554-400C-8E08-6886F3BB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6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9" descr="FNAL_logo_sm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46" r:id="rId2"/>
    <p:sldLayoutId id="2147484954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5" r:id="rId9"/>
    <p:sldLayoutId id="2147484952" r:id="rId10"/>
    <p:sldLayoutId id="2147484956" r:id="rId11"/>
    <p:sldLayoutId id="2147484957" r:id="rId12"/>
    <p:sldLayoutId id="2147484958" r:id="rId13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104789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US LHC Accelerator Research Program (LARP)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077145" y="2084825"/>
            <a:ext cx="745057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r>
              <a:rPr lang="en-US" dirty="0" smtClean="0"/>
              <a:t>Director, LARP</a:t>
            </a:r>
          </a:p>
        </p:txBody>
      </p:sp>
      <p:sp>
        <p:nvSpPr>
          <p:cNvPr id="1127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19, 2012</a:t>
            </a:r>
            <a:endParaRPr smtClean="0">
              <a:latin typeface="Arial" pitchFamily="34" charset="0"/>
            </a:endParaRPr>
          </a:p>
        </p:txBody>
      </p:sp>
      <p:pic>
        <p:nvPicPr>
          <p:cNvPr id="294914" name="Picture 2" descr="US LHC Users Organization Annual Meeting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725" y="3314700"/>
            <a:ext cx="6330938" cy="303399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Design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587030"/>
            <a:ext cx="8355012" cy="3012950"/>
          </a:xfrm>
        </p:spPr>
        <p:txBody>
          <a:bodyPr/>
          <a:lstStyle/>
          <a:p>
            <a:r>
              <a:rPr lang="en-US" sz="1800" dirty="0" smtClean="0"/>
              <a:t>The Luminosity upgrade planning will be largely organized through EU,</a:t>
            </a:r>
          </a:p>
          <a:p>
            <a:pPr lvl="1"/>
            <a:r>
              <a:rPr lang="en-US" sz="1600" dirty="0" smtClean="0"/>
              <a:t>Centrally managed from CERN (</a:t>
            </a:r>
            <a:r>
              <a:rPr lang="en-US" sz="1600" dirty="0" err="1" smtClean="0"/>
              <a:t>Lucio</a:t>
            </a:r>
            <a:r>
              <a:rPr lang="en-US" sz="1600" dirty="0" smtClean="0"/>
              <a:t> Rossi and Oliver </a:t>
            </a:r>
            <a:r>
              <a:rPr lang="en-US" sz="1600" dirty="0" err="1" smtClean="0"/>
              <a:t>Bruning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Non-CERN funds provided by EU</a:t>
            </a:r>
          </a:p>
          <a:p>
            <a:pPr lvl="1"/>
            <a:r>
              <a:rPr lang="en-US" sz="1600" dirty="0" smtClean="0"/>
              <a:t>Non-EU partners (KEK, LARP, etc) will be coordinated by </a:t>
            </a:r>
            <a:r>
              <a:rPr lang="en-US" sz="1600" dirty="0" err="1" smtClean="0"/>
              <a:t>EuCARD</a:t>
            </a:r>
            <a:r>
              <a:rPr lang="en-US" sz="1600" dirty="0" smtClean="0"/>
              <a:t>, but receive no money.</a:t>
            </a:r>
          </a:p>
          <a:p>
            <a:r>
              <a:rPr lang="en-US" sz="1800" dirty="0" smtClean="0"/>
              <a:t>Work Packages:</a:t>
            </a:r>
          </a:p>
          <a:p>
            <a:pPr lvl="1"/>
            <a:r>
              <a:rPr lang="en-US" sz="1600" dirty="0" smtClean="0"/>
              <a:t>WP1: Management</a:t>
            </a:r>
          </a:p>
          <a:p>
            <a:pPr lvl="1"/>
            <a:r>
              <a:rPr lang="en-US" sz="1600" dirty="0" smtClean="0"/>
              <a:t>WP2: Beam Physics and Layout</a:t>
            </a:r>
          </a:p>
          <a:p>
            <a:pPr lvl="1"/>
            <a:r>
              <a:rPr lang="en-US" sz="1600" dirty="0" smtClean="0"/>
              <a:t>WP3: Magnet Design</a:t>
            </a:r>
          </a:p>
          <a:p>
            <a:pPr lvl="1"/>
            <a:r>
              <a:rPr lang="en-US" sz="1600" dirty="0" smtClean="0"/>
              <a:t>WP4: Crab Cavity Design</a:t>
            </a:r>
          </a:p>
          <a:p>
            <a:pPr lvl="1"/>
            <a:r>
              <a:rPr lang="en-US" sz="1600" dirty="0" smtClean="0"/>
              <a:t>WP5: Collimation and Beam Losses</a:t>
            </a:r>
          </a:p>
          <a:p>
            <a:pPr lvl="1"/>
            <a:r>
              <a:rPr lang="en-US" sz="1600" dirty="0" smtClean="0"/>
              <a:t>WP6: Machine Protection</a:t>
            </a:r>
          </a:p>
          <a:p>
            <a:pPr lvl="1"/>
            <a:r>
              <a:rPr lang="en-US" sz="1600" dirty="0" smtClean="0"/>
              <a:t>WP7: Machine/Experiment Interface</a:t>
            </a:r>
          </a:p>
          <a:p>
            <a:pPr lvl="1"/>
            <a:r>
              <a:rPr lang="en-US" sz="1600" dirty="0" smtClean="0"/>
              <a:t>WP8: Environment &amp; Safety</a:t>
            </a:r>
          </a:p>
          <a:p>
            <a:r>
              <a:rPr lang="en-US" sz="1800" dirty="0" smtClean="0"/>
              <a:t>LARP is now integrating most of its activities into this framework</a:t>
            </a:r>
          </a:p>
          <a:p>
            <a:pPr lvl="1"/>
            <a:r>
              <a:rPr lang="en-US" sz="1600" dirty="0" smtClean="0"/>
              <a:t>Two LARP meetings/year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two joint meetings/year (spring in US, fall in Europe)</a:t>
            </a:r>
          </a:p>
          <a:p>
            <a:r>
              <a:rPr lang="en-US" sz="1800" dirty="0" smtClean="0">
                <a:sym typeface="Wingdings"/>
              </a:rPr>
              <a:t>Goal</a:t>
            </a:r>
          </a:p>
          <a:p>
            <a:pPr lvl="1"/>
            <a:r>
              <a:rPr lang="en-US" sz="1600" dirty="0" smtClean="0">
                <a:sym typeface="Wingdings"/>
              </a:rPr>
              <a:t>CDR: 2014</a:t>
            </a:r>
          </a:p>
          <a:p>
            <a:pPr lvl="1"/>
            <a:r>
              <a:rPr lang="en-US" sz="1600" dirty="0" smtClean="0">
                <a:sym typeface="Wingdings"/>
              </a:rPr>
              <a:t>TDR: 2015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905" y="2468875"/>
            <a:ext cx="4416575" cy="149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885" y="2852925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Significant LARP and other US Involvement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475" y="4926795"/>
            <a:ext cx="8103455" cy="729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68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LARP Magnet Development Tree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6" descr="all_cross-section_cronological_label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" y="779055"/>
            <a:ext cx="6921500" cy="536892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/>
          </p:cNvSpPr>
          <p:nvPr/>
        </p:nvSpPr>
        <p:spPr bwMode="auto">
          <a:xfrm>
            <a:off x="7618412" y="944155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47012" y="1903005"/>
            <a:ext cx="1296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Completed</a:t>
            </a: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7618412" y="3531780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7618412" y="4893855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871809" y="3674655"/>
            <a:ext cx="124104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Achieved</a:t>
            </a: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220 </a:t>
            </a:r>
            <a:r>
              <a:rPr lang="en-US" sz="2000" dirty="0">
                <a:solidFill>
                  <a:srgbClr val="0033CC"/>
                </a:solidFill>
              </a:rPr>
              <a:t>T/m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9185" y="5042010"/>
            <a:ext cx="1726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Being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tested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56187" y="3865155"/>
            <a:ext cx="1963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Length scale-up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18087" y="5122455"/>
            <a:ext cx="262309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 High field</a:t>
            </a:r>
          </a:p>
          <a:p>
            <a:pPr>
              <a:buFontTx/>
              <a:buChar char="•"/>
            </a:pPr>
            <a:r>
              <a:rPr lang="en-US" sz="2000" dirty="0"/>
              <a:t> Accelerator features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7575" y="4773175"/>
            <a:ext cx="7527380" cy="14209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1070" y="126170"/>
            <a:ext cx="8371114" cy="507274"/>
          </a:xfrm>
        </p:spPr>
        <p:txBody>
          <a:bodyPr/>
          <a:lstStyle/>
          <a:p>
            <a:r>
              <a:rPr lang="en-US" dirty="0" smtClean="0"/>
              <a:t>HQ Tests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6" descr="D:\Reviews-Talks-conference\LARP-meetings\CM-14-April-FNAL_2010\DSC07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595" y="894270"/>
            <a:ext cx="4454980" cy="20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950" y="3083355"/>
            <a:ext cx="4956050" cy="32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40" y="740650"/>
            <a:ext cx="232660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1" descr="assembly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170" y="2584090"/>
            <a:ext cx="1752600" cy="11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260" y="3966670"/>
            <a:ext cx="3917310" cy="1958655"/>
          </a:xfrm>
        </p:spPr>
        <p:txBody>
          <a:bodyPr/>
          <a:lstStyle/>
          <a:p>
            <a:r>
              <a:rPr lang="en-US" sz="2000" dirty="0" smtClean="0"/>
              <a:t>Initial tests at LBNL </a:t>
            </a:r>
          </a:p>
          <a:p>
            <a:pPr lvl="1"/>
            <a:r>
              <a:rPr lang="en-US" sz="1600" dirty="0" smtClean="0"/>
              <a:t>Reached 14.6 kA @ 4.2K</a:t>
            </a:r>
          </a:p>
          <a:p>
            <a:r>
              <a:rPr lang="en-US" sz="2000" dirty="0" smtClean="0"/>
              <a:t>Recent tests at CERN </a:t>
            </a:r>
          </a:p>
          <a:p>
            <a:pPr lvl="1"/>
            <a:r>
              <a:rPr lang="en-US" sz="1600" dirty="0" smtClean="0"/>
              <a:t>Good agreement with LBNL results</a:t>
            </a:r>
          </a:p>
          <a:p>
            <a:pPr lvl="1"/>
            <a:r>
              <a:rPr lang="en-US" sz="1600" dirty="0" smtClean="0"/>
              <a:t>Reached 16.2 kA @ 1.9K</a:t>
            </a:r>
          </a:p>
          <a:p>
            <a:pPr lvl="2"/>
            <a:r>
              <a:rPr lang="en-US" sz="1200" dirty="0" smtClean="0"/>
              <a:t>85% of short sample limit</a:t>
            </a:r>
          </a:p>
          <a:p>
            <a:pPr lvl="2"/>
            <a:r>
              <a:rPr lang="en-US" sz="1200" dirty="0" smtClean="0"/>
              <a:t>&gt; nominal current of 14.9 kA!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Magnet 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plan</a:t>
            </a:r>
          </a:p>
          <a:p>
            <a:pPr lvl="1"/>
            <a:r>
              <a:rPr lang="en-US" dirty="0" smtClean="0"/>
              <a:t>Follow HQ with 4m x 120 mm LHQ</a:t>
            </a:r>
          </a:p>
          <a:p>
            <a:pPr lvl="1"/>
            <a:r>
              <a:rPr lang="en-US" dirty="0" smtClean="0"/>
              <a:t>Use this to demonstrate technology for 120 mm prototype as part of large scale construction project</a:t>
            </a:r>
          </a:p>
          <a:p>
            <a:r>
              <a:rPr lang="en-US" dirty="0" smtClean="0"/>
              <a:t>Developments</a:t>
            </a:r>
          </a:p>
          <a:p>
            <a:pPr lvl="1"/>
            <a:r>
              <a:rPr lang="en-US" dirty="0" smtClean="0"/>
              <a:t>In June 2012, CERN chose 150 mm as the aperture for the HL-LHC</a:t>
            </a:r>
          </a:p>
          <a:p>
            <a:pPr lvl="1"/>
            <a:r>
              <a:rPr lang="en-US" dirty="0" smtClean="0"/>
              <a:t>July 2012 LARP review recommends abandoning LHQ to pursue 150 mm prototype</a:t>
            </a:r>
          </a:p>
          <a:p>
            <a:r>
              <a:rPr lang="en-US" dirty="0" smtClean="0"/>
              <a:t>New plan</a:t>
            </a:r>
          </a:p>
          <a:p>
            <a:pPr lvl="1"/>
            <a:r>
              <a:rPr lang="en-US" dirty="0" smtClean="0"/>
              <a:t>Curtail 120 mm program to long ¼ magnet “mirror” tests</a:t>
            </a:r>
          </a:p>
          <a:p>
            <a:pPr lvl="2"/>
            <a:r>
              <a:rPr lang="en-US" dirty="0" smtClean="0"/>
              <a:t>We feel there are still important things to learn</a:t>
            </a:r>
          </a:p>
          <a:p>
            <a:pPr lvl="1"/>
            <a:r>
              <a:rPr lang="en-US" dirty="0" smtClean="0"/>
              <a:t>Begin working with CERN on 150 prototype as part of an integrated production plan for Nb</a:t>
            </a:r>
            <a:r>
              <a:rPr lang="en-US" baseline="-25000" dirty="0" smtClean="0"/>
              <a:t>3</a:t>
            </a:r>
            <a:r>
              <a:rPr lang="en-US" dirty="0" smtClean="0"/>
              <a:t>Sn quads in LS3.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892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Magnet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75" y="1163105"/>
            <a:ext cx="8426394" cy="48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1070" y="2968140"/>
            <a:ext cx="8564315" cy="16130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92250" y="2622495"/>
            <a:ext cx="253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F9307"/>
                </a:solidFill>
              </a:rPr>
              <a:t>This part being revised</a:t>
            </a:r>
            <a:endParaRPr lang="en-US" dirty="0">
              <a:solidFill>
                <a:srgbClr val="DF93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939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Crab Cavities</a:t>
            </a:r>
            <a:endParaRPr lang="en-US" dirty="0"/>
          </a:p>
        </p:txBody>
      </p:sp>
      <p:sp>
        <p:nvSpPr>
          <p:cNvPr id="15363" name="Content Placeholder 9"/>
          <p:cNvSpPr>
            <a:spLocks noGrp="1"/>
          </p:cNvSpPr>
          <p:nvPr>
            <p:ph idx="1"/>
          </p:nvPr>
        </p:nvSpPr>
        <p:spPr>
          <a:xfrm>
            <a:off x="424260" y="3390900"/>
            <a:ext cx="8372777" cy="2324100"/>
          </a:xfrm>
        </p:spPr>
        <p:txBody>
          <a:bodyPr/>
          <a:lstStyle/>
          <a:p>
            <a:r>
              <a:rPr lang="en-US" sz="1600" dirty="0" smtClean="0"/>
              <a:t>Technical Challenges</a:t>
            </a:r>
          </a:p>
          <a:p>
            <a:pPr lvl="1"/>
            <a:r>
              <a:rPr lang="en-US" sz="1400" dirty="0" smtClean="0"/>
              <a:t>Crab cavities have only </a:t>
            </a:r>
            <a:r>
              <a:rPr lang="en-US" sz="1400" i="1" dirty="0" smtClean="0"/>
              <a:t>barely</a:t>
            </a:r>
            <a:r>
              <a:rPr lang="en-US" sz="1400" dirty="0" smtClean="0"/>
              <a:t> been shown to work. </a:t>
            </a:r>
          </a:p>
          <a:p>
            <a:pPr lvl="2"/>
            <a:r>
              <a:rPr lang="en-US" sz="1400" dirty="0" smtClean="0"/>
              <a:t>Never in hadron machines</a:t>
            </a:r>
          </a:p>
          <a:p>
            <a:pPr lvl="1"/>
            <a:r>
              <a:rPr lang="en-US" sz="1400" dirty="0" smtClean="0"/>
              <a:t>LHC bunch length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low frequency (400 MHz)</a:t>
            </a:r>
            <a:endParaRPr lang="en-US" sz="1400" dirty="0" smtClean="0"/>
          </a:p>
          <a:p>
            <a:pPr lvl="1"/>
            <a:r>
              <a:rPr lang="en-US" sz="1400" smtClean="0"/>
              <a:t>19.4 </a:t>
            </a:r>
            <a:r>
              <a:rPr lang="en-US" sz="1400" dirty="0" smtClean="0"/>
              <a:t>cm beam separation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>
                <a:ea typeface="Wingdings"/>
                <a:cs typeface="Wingdings"/>
                <a:sym typeface="Wingdings"/>
              </a:rPr>
              <a:t>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“compact” </a:t>
            </a:r>
            <a:br>
              <a:rPr lang="en-US" sz="1400" dirty="0" smtClean="0">
                <a:ea typeface="Wingdings"/>
                <a:cs typeface="Wingdings"/>
                <a:sym typeface="Wingdings"/>
              </a:rPr>
            </a:br>
            <a:r>
              <a:rPr lang="en-US" sz="1400" dirty="0" smtClean="0">
                <a:ea typeface="Wingdings"/>
                <a:cs typeface="Wingdings"/>
                <a:sym typeface="Wingdings"/>
              </a:rPr>
              <a:t>(exotic) design</a:t>
            </a:r>
          </a:p>
          <a:p>
            <a:r>
              <a:rPr lang="en-US" sz="1800" dirty="0" smtClean="0">
                <a:ea typeface="Wingdings"/>
                <a:cs typeface="Wingdings"/>
                <a:sym typeface="Wingdings"/>
              </a:rPr>
              <a:t>Additional benefit</a:t>
            </a:r>
          </a:p>
          <a:p>
            <a:pPr lvl="1"/>
            <a:r>
              <a:rPr lang="en-US" sz="1400" dirty="0" smtClean="0">
                <a:ea typeface="Wingdings"/>
                <a:cs typeface="Wingdings"/>
                <a:sym typeface="Wingdings"/>
              </a:rPr>
              <a:t>Crab cavities are an easy way to level luminosity!</a:t>
            </a:r>
          </a:p>
          <a:p>
            <a:r>
              <a:rPr lang="en-US" sz="1800" dirty="0" smtClean="0">
                <a:ea typeface="Wingdings"/>
                <a:cs typeface="Wingdings"/>
                <a:sym typeface="Wingdings"/>
              </a:rPr>
              <a:t>Currently aiming for:</a:t>
            </a:r>
          </a:p>
          <a:p>
            <a:pPr lvl="1"/>
            <a:r>
              <a:rPr lang="en-US" sz="1400" dirty="0" smtClean="0">
                <a:ea typeface="Wingdings"/>
                <a:cs typeface="Wingdings"/>
                <a:sym typeface="Wingdings"/>
              </a:rPr>
              <a:t>Down-select ~next year</a:t>
            </a:r>
          </a:p>
          <a:p>
            <a:pPr lvl="1"/>
            <a:r>
              <a:rPr lang="en-US" sz="1400" dirty="0" smtClean="0">
                <a:ea typeface="Wingdings"/>
                <a:cs typeface="Wingdings"/>
                <a:sym typeface="Wingdings"/>
              </a:rPr>
              <a:t>SPS test in 2015</a:t>
            </a:r>
            <a:endParaRPr lang="en-US" sz="14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695325"/>
            <a:ext cx="4419600" cy="2695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953" y="797163"/>
            <a:ext cx="4076047" cy="2971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19, 2012</a:t>
            </a: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107119" y="6534150"/>
            <a:ext cx="588963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EBCBA-7FCE-4BD2-A1E2-01D01308745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969" y="4043480"/>
            <a:ext cx="1248938" cy="94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969" y="5181600"/>
            <a:ext cx="2762879" cy="94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75565" y="3889860"/>
            <a:ext cx="1382580" cy="23043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05994" y="6194160"/>
            <a:ext cx="99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LARP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2984" y="5234035"/>
            <a:ext cx="1382580" cy="9601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23414" y="6194160"/>
            <a:ext cx="99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052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LARP Projects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Bandwidth Feedback for SPS and/or LHC</a:t>
            </a:r>
          </a:p>
          <a:p>
            <a:pPr lvl="1"/>
            <a:r>
              <a:rPr lang="en-US" dirty="0" smtClean="0"/>
              <a:t>Leverage experience with LLRF to design feedback system to damp instabilities (particularly electron cloud)</a:t>
            </a:r>
          </a:p>
          <a:p>
            <a:r>
              <a:rPr lang="en-US" dirty="0" smtClean="0"/>
              <a:t>Energy Deposition Studies</a:t>
            </a:r>
          </a:p>
          <a:p>
            <a:pPr lvl="1"/>
            <a:r>
              <a:rPr lang="en-US" dirty="0" smtClean="0"/>
              <a:t>In response to requests from CERN and review recommendations, we have engaged the Fermilab Energy Deposition Group (</a:t>
            </a:r>
            <a:r>
              <a:rPr lang="en-US" dirty="0" err="1" smtClean="0"/>
              <a:t>Mokhov</a:t>
            </a:r>
            <a:r>
              <a:rPr lang="en-US" dirty="0" smtClean="0"/>
              <a:t> and Co.), as well as expertise at SLAC, to simulate energy deposition in the final focusing magnets.</a:t>
            </a:r>
          </a:p>
          <a:p>
            <a:pPr lvl="1"/>
            <a:r>
              <a:rPr lang="en-US" dirty="0" smtClean="0"/>
              <a:t>Investigating high radiation studies at BNL and/or CERN </a:t>
            </a:r>
            <a:r>
              <a:rPr lang="en-US" dirty="0" err="1" smtClean="0"/>
              <a:t>HiRadMat</a:t>
            </a:r>
            <a:r>
              <a:rPr lang="en-US" dirty="0" smtClean="0"/>
              <a:t> facility</a:t>
            </a:r>
          </a:p>
          <a:p>
            <a:r>
              <a:rPr lang="en-US" dirty="0" smtClean="0"/>
              <a:t>Rotatable Collimator</a:t>
            </a:r>
          </a:p>
          <a:p>
            <a:pPr lvl="1"/>
            <a:r>
              <a:rPr lang="en-US" dirty="0" smtClean="0"/>
              <a:t>A long time LARP project</a:t>
            </a:r>
          </a:p>
          <a:p>
            <a:pPr lvl="1"/>
            <a:r>
              <a:rPr lang="en-US" dirty="0" smtClean="0"/>
              <a:t>Completing prototype for tests</a:t>
            </a:r>
            <a:br>
              <a:rPr lang="en-US" dirty="0" smtClean="0"/>
            </a:br>
            <a:r>
              <a:rPr lang="en-US" dirty="0" smtClean="0"/>
              <a:t>at CERN</a:t>
            </a:r>
          </a:p>
          <a:p>
            <a:pPr lvl="1"/>
            <a:r>
              <a:rPr lang="en-US" dirty="0" smtClean="0"/>
              <a:t>Not certain what the future use </a:t>
            </a:r>
            <a:br>
              <a:rPr lang="en-US" dirty="0" smtClean="0"/>
            </a:br>
            <a:r>
              <a:rPr lang="en-US" dirty="0" smtClean="0"/>
              <a:t>may be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265" y="4197100"/>
            <a:ext cx="3319650" cy="2264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15313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225" y="1163105"/>
            <a:ext cx="2616545" cy="271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Projects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Hollow electron beam collimation</a:t>
            </a:r>
          </a:p>
          <a:p>
            <a:pPr lvl="1"/>
            <a:r>
              <a:rPr lang="en-US" dirty="0" smtClean="0"/>
              <a:t>Grew out of electron beam-beam compensation</a:t>
            </a:r>
          </a:p>
          <a:p>
            <a:pPr lvl="1"/>
            <a:r>
              <a:rPr lang="en-US" dirty="0" smtClean="0"/>
              <a:t>Tested at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Considering a test in the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170" y="2276850"/>
            <a:ext cx="3977997" cy="18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00" y="4312314"/>
            <a:ext cx="5215864" cy="21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39362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Evolving Priorities in Accelerator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5676900"/>
          </a:xfrm>
        </p:spPr>
        <p:txBody>
          <a:bodyPr/>
          <a:lstStyle/>
          <a:p>
            <a:r>
              <a:rPr lang="en-US" dirty="0" smtClean="0"/>
              <a:t>Top funded in FY12</a:t>
            </a:r>
          </a:p>
          <a:p>
            <a:pPr lvl="1"/>
            <a:r>
              <a:rPr lang="en-US" dirty="0" smtClean="0"/>
              <a:t>Crab cavities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Ecloud</a:t>
            </a:r>
            <a:r>
              <a:rPr lang="en-US" dirty="0" smtClean="0"/>
              <a:t>”, primarily in support of </a:t>
            </a:r>
            <a:r>
              <a:rPr lang="en-US" smtClean="0"/>
              <a:t>R&amp;D into SPS feedback</a:t>
            </a:r>
            <a:endParaRPr lang="en-US" dirty="0" smtClean="0"/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October 19, 2012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° </a:t>
            </a:r>
            <a:fld id="{802F06BE-5717-47E5-AA16-294B55FB75DA}" type="slidenum">
              <a:rPr lang="en-US" smtClean="0">
                <a:latin typeface="Arial" pitchFamily="34" charset="0"/>
              </a:rPr>
              <a:pPr/>
              <a:t>18</a:t>
            </a:fld>
            <a:endParaRPr lang="en-US" sz="1400" dirty="0" smtClean="0">
              <a:latin typeface="Times New Roman" pitchFamily="18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1969609"/>
            <a:ext cx="7911430" cy="412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33400" y="600394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* SUBSTANTIAL un-billed Labor from, especially, Fermilab NOT included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8630" y="3083355"/>
            <a:ext cx="1536200" cy="4608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79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Planning: New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580892" cy="5676900"/>
          </a:xfrm>
        </p:spPr>
        <p:txBody>
          <a:bodyPr/>
          <a:lstStyle/>
          <a:p>
            <a:r>
              <a:rPr lang="en-US" dirty="0" smtClean="0"/>
              <a:t>At the DOE’s request, we are in the process of transforming LARP into a project to encompass </a:t>
            </a:r>
            <a:r>
              <a:rPr lang="en-US" i="1" dirty="0" smtClean="0"/>
              <a:t>all</a:t>
            </a:r>
            <a:r>
              <a:rPr lang="en-US" dirty="0" smtClean="0"/>
              <a:t> US contributions to the luminosity upgrade of the LHC.</a:t>
            </a:r>
          </a:p>
          <a:p>
            <a:r>
              <a:rPr lang="en-US" dirty="0" smtClean="0"/>
              <a:t>Budget Guidance</a:t>
            </a:r>
          </a:p>
          <a:p>
            <a:pPr lvl="1"/>
            <a:r>
              <a:rPr lang="en-US" dirty="0" smtClean="0"/>
              <a:t>Flat-Flat LARP funding @ ~$12.3M/year through FY16</a:t>
            </a:r>
          </a:p>
          <a:p>
            <a:pPr lvl="1"/>
            <a:r>
              <a:rPr lang="en-US" dirty="0" smtClean="0"/>
              <a:t>A total of $200M (then year dollars) TPC, assuming CD-2 at approximately the beginning of FY17</a:t>
            </a:r>
          </a:p>
          <a:p>
            <a:pPr lvl="1"/>
            <a:r>
              <a:rPr lang="en-US" dirty="0" smtClean="0"/>
              <a:t>“Some amount” of General Accelerator Development (GAD) funds diverted in support of this program (still being negotiated).</a:t>
            </a:r>
          </a:p>
          <a:p>
            <a:r>
              <a:rPr lang="en-US" dirty="0" smtClean="0"/>
              <a:t>First Deadline</a:t>
            </a:r>
          </a:p>
          <a:p>
            <a:pPr lvl="1"/>
            <a:r>
              <a:rPr lang="en-US" dirty="0" smtClean="0"/>
              <a:t>Submit a list of candidate deliverables and a plan for down-selection by September 4, 2012</a:t>
            </a:r>
          </a:p>
          <a:p>
            <a:pPr lvl="2"/>
            <a:r>
              <a:rPr lang="en-US" dirty="0" smtClean="0"/>
              <a:t>Done: LARP-DOC-1069 [</a:t>
            </a:r>
            <a:r>
              <a:rPr lang="en-US" dirty="0"/>
              <a:t>http://</a:t>
            </a:r>
            <a:r>
              <a:rPr lang="en-US" dirty="0" err="1"/>
              <a:t>tinyurl.com</a:t>
            </a:r>
            <a:r>
              <a:rPr lang="en-US" dirty="0"/>
              <a:t>/LARP-Down-Selection]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799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681335" cy="1382580"/>
          </a:xfrm>
        </p:spPr>
        <p:txBody>
          <a:bodyPr/>
          <a:lstStyle/>
          <a:p>
            <a:r>
              <a:rPr lang="en-US" dirty="0" smtClean="0"/>
              <a:t>The US LHC Accelerator Research Program (LARP)  was formed in 2003 to coordinate US R&amp;D related to the LHC accelerator and injector chain at Fermilab, Brookhaven,  and Berkeley</a:t>
            </a:r>
          </a:p>
          <a:p>
            <a:pPr lvl="1"/>
            <a:r>
              <a:rPr lang="en-US" dirty="0" smtClean="0"/>
              <a:t>SLAC joined shortly thereafter </a:t>
            </a:r>
          </a:p>
          <a:p>
            <a:pPr lvl="1"/>
            <a:r>
              <a:rPr lang="en-US" dirty="0" smtClean="0"/>
              <a:t>Has also had some involvement with  Jefferson Lab, Old Dominion University and UT Austin</a:t>
            </a:r>
          </a:p>
          <a:p>
            <a:r>
              <a:rPr lang="en-US" dirty="0" smtClean="0"/>
              <a:t>LARP has contributed to the initial operation of the LHC, but much of the program is focused on future upgrades.</a:t>
            </a:r>
          </a:p>
          <a:p>
            <a:r>
              <a:rPr lang="en-US" dirty="0" smtClean="0"/>
              <a:t>The program is currently funded at a level of about </a:t>
            </a:r>
            <a:br>
              <a:rPr lang="en-US" dirty="0" smtClean="0"/>
            </a:br>
            <a:r>
              <a:rPr lang="en-US" dirty="0" smtClean="0"/>
              <a:t>$12-13M/year, divided among.</a:t>
            </a:r>
          </a:p>
          <a:p>
            <a:pPr lvl="1"/>
            <a:r>
              <a:rPr lang="en-US" dirty="0" smtClean="0"/>
              <a:t>Accelerator research</a:t>
            </a:r>
          </a:p>
          <a:p>
            <a:pPr lvl="1"/>
            <a:r>
              <a:rPr lang="en-US" dirty="0" smtClean="0"/>
              <a:t>Magnet research (~half of program)</a:t>
            </a:r>
          </a:p>
          <a:p>
            <a:pPr lvl="1"/>
            <a:r>
              <a:rPr lang="en-US" dirty="0" smtClean="0"/>
              <a:t>Programmatic activities, including support for personnel at CERN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7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Traditional LARP Scope</a:t>
            </a:r>
          </a:p>
          <a:p>
            <a:pPr lvl="1"/>
            <a:r>
              <a:rPr lang="en-US" sz="1800" dirty="0" smtClean="0"/>
              <a:t>150 mm aperture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</a:t>
            </a:r>
            <a:r>
              <a:rPr lang="en-US" sz="1800" dirty="0" err="1" smtClean="0"/>
              <a:t>quadrupoles</a:t>
            </a:r>
            <a:endParaRPr lang="en-US" sz="1800" dirty="0" smtClean="0"/>
          </a:p>
          <a:p>
            <a:pPr lvl="2"/>
            <a:r>
              <a:rPr lang="en-US" sz="1800" dirty="0" smtClean="0"/>
              <a:t>Likely just cold masses, divided between here and CERN</a:t>
            </a:r>
          </a:p>
          <a:p>
            <a:pPr lvl="1"/>
            <a:r>
              <a:rPr lang="en-US" sz="1800" dirty="0" smtClean="0"/>
              <a:t>Crab Cavities</a:t>
            </a:r>
          </a:p>
          <a:p>
            <a:pPr lvl="2"/>
            <a:r>
              <a:rPr lang="en-US" sz="1800" dirty="0" smtClean="0"/>
              <a:t>Prototypes? Production Units?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High Bandwidth Feedback System</a:t>
            </a:r>
          </a:p>
          <a:p>
            <a:pPr lvl="2"/>
            <a:r>
              <a:rPr lang="en-US" sz="1800" dirty="0" smtClean="0"/>
              <a:t>Pick-ups? Processing Systems? Response Kickers?</a:t>
            </a:r>
          </a:p>
          <a:p>
            <a:r>
              <a:rPr lang="en-US" sz="2000" dirty="0" smtClean="0"/>
              <a:t>New Scope</a:t>
            </a:r>
          </a:p>
          <a:p>
            <a:pPr lvl="1"/>
            <a:r>
              <a:rPr lang="en-US" sz="1800" dirty="0" smtClean="0"/>
              <a:t>11 T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dipoles</a:t>
            </a:r>
          </a:p>
          <a:p>
            <a:pPr lvl="2"/>
            <a:r>
              <a:rPr lang="en-US" sz="1800" dirty="0" smtClean="0"/>
              <a:t>Used to make room for collimation in dispersion suppression region</a:t>
            </a:r>
          </a:p>
          <a:p>
            <a:pPr lvl="2"/>
            <a:r>
              <a:rPr lang="en-US" sz="1800" dirty="0" smtClean="0"/>
              <a:t>Has been a bilateral CERN/FNAL effort</a:t>
            </a:r>
          </a:p>
          <a:p>
            <a:pPr lvl="1"/>
            <a:r>
              <a:rPr lang="en-US" sz="1800" dirty="0" smtClean="0"/>
              <a:t>Large Aperture </a:t>
            </a:r>
            <a:r>
              <a:rPr lang="en-US" sz="1800" dirty="0" err="1" smtClean="0"/>
              <a:t>NbTi</a:t>
            </a:r>
            <a:r>
              <a:rPr lang="en-US" sz="1800" dirty="0" smtClean="0"/>
              <a:t> D2 separator magnets</a:t>
            </a:r>
          </a:p>
          <a:p>
            <a:pPr lvl="2"/>
            <a:r>
              <a:rPr lang="en-US" sz="1800" dirty="0" smtClean="0"/>
              <a:t>First dual aperture magnets near </a:t>
            </a:r>
            <a:r>
              <a:rPr lang="en-US" sz="1800" dirty="0" err="1" smtClean="0"/>
              <a:t>Irs</a:t>
            </a:r>
            <a:endParaRPr lang="en-US" sz="1800" dirty="0" smtClean="0"/>
          </a:p>
          <a:p>
            <a:pPr lvl="2"/>
            <a:r>
              <a:rPr lang="en-US" sz="1800" dirty="0" smtClean="0"/>
              <a:t>Has been bilateral CERN/BNL effort</a:t>
            </a:r>
          </a:p>
          <a:p>
            <a:r>
              <a:rPr lang="en-US" sz="2000" dirty="0" smtClean="0"/>
              <a:t>Not included</a:t>
            </a:r>
          </a:p>
          <a:p>
            <a:pPr lvl="1"/>
            <a:r>
              <a:rPr lang="en-US" sz="1800" dirty="0" smtClean="0"/>
              <a:t>Collimation: No plan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no scope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669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working with Fermilab support to put all projects into consistent levels of budget and schedule</a:t>
            </a:r>
          </a:p>
          <a:p>
            <a:pPr lvl="1"/>
            <a:r>
              <a:rPr lang="en-US" dirty="0" smtClean="0"/>
              <a:t>Contingency, escalation,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We know the total will be &gt; $450M!</a:t>
            </a:r>
            <a:endParaRPr lang="en-US" dirty="0"/>
          </a:p>
          <a:p>
            <a:pPr lvl="1"/>
            <a:r>
              <a:rPr lang="en-US" dirty="0" smtClean="0"/>
              <a:t>Scheduled to finish by November 1, 2012</a:t>
            </a:r>
          </a:p>
          <a:p>
            <a:r>
              <a:rPr lang="en-US" dirty="0" smtClean="0"/>
              <a:t>Next, we will work with a committee to prioritize, down select, and re-scope to fit with the budget guidance</a:t>
            </a:r>
          </a:p>
          <a:p>
            <a:pPr lvl="1"/>
            <a:r>
              <a:rPr lang="en-US" dirty="0" smtClean="0"/>
              <a:t>Representation from LARP, CERN, DOE, and the member labs</a:t>
            </a:r>
            <a:endParaRPr lang="en-US" dirty="0"/>
          </a:p>
          <a:p>
            <a:r>
              <a:rPr lang="en-US" dirty="0" smtClean="0"/>
              <a:t>Submit proposal for project scope on December 21</a:t>
            </a:r>
            <a:r>
              <a:rPr lang="en-US" baseline="30000" dirty="0" smtClean="0"/>
              <a:t>st</a:t>
            </a:r>
            <a:r>
              <a:rPr lang="en-US" dirty="0" smtClean="0"/>
              <a:t>, 2012</a:t>
            </a:r>
          </a:p>
          <a:p>
            <a:pPr lvl="1"/>
            <a:r>
              <a:rPr lang="en-US" dirty="0" smtClean="0"/>
              <a:t>Proposal will also include time line of Project Execution Plan (PEP) to mean CD-2 milestone at beginning of FY17.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550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of LARP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647" y="1815990"/>
            <a:ext cx="3820353" cy="2841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4" y="1700775"/>
            <a:ext cx="4853637" cy="364022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1570" y="3044950"/>
            <a:ext cx="691290" cy="345645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475" y="5963730"/>
            <a:ext cx="3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Stay tuned!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40100" y="5003605"/>
            <a:ext cx="257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Will there be general R&amp;D scope?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76300" y="4773175"/>
            <a:ext cx="115215" cy="268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9738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469312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Contributions to Current LHC Operation</a:t>
            </a:r>
            <a:endParaRPr lang="en-US" dirty="0"/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24260" y="395005"/>
            <a:ext cx="8251825" cy="6057900"/>
          </a:xfrm>
        </p:spPr>
        <p:txBody>
          <a:bodyPr/>
          <a:lstStyle/>
          <a:p>
            <a:r>
              <a:rPr lang="en-US" sz="1600" dirty="0" err="1" smtClean="0"/>
              <a:t>Schottky</a:t>
            </a:r>
            <a:r>
              <a:rPr lang="en-US" sz="1600" dirty="0" smtClean="0"/>
              <a:t> detector</a:t>
            </a:r>
          </a:p>
          <a:p>
            <a:pPr lvl="1"/>
            <a:r>
              <a:rPr lang="en-US" sz="1400" dirty="0" smtClean="0"/>
              <a:t>Used for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tune measurements (+</a:t>
            </a:r>
            <a:r>
              <a:rPr lang="en-US" sz="1400" dirty="0" err="1" smtClean="0"/>
              <a:t>chromaticities</a:t>
            </a:r>
            <a:r>
              <a:rPr lang="en-US" sz="1400" dirty="0" smtClean="0"/>
              <a:t>, momentum spread and transverse </a:t>
            </a:r>
            <a:r>
              <a:rPr lang="en-US" sz="1400" dirty="0" err="1" smtClean="0"/>
              <a:t>emmitances</a:t>
            </a:r>
            <a:r>
              <a:rPr lang="en-US" sz="1400" dirty="0" smtClean="0"/>
              <a:t>) </a:t>
            </a:r>
            <a:r>
              <a:rPr lang="en-US" sz="1400" b="1" dirty="0" smtClean="0"/>
              <a:t>– </a:t>
            </a:r>
            <a:r>
              <a:rPr lang="en-US" sz="1400" b="1" dirty="0" smtClean="0">
                <a:solidFill>
                  <a:srgbClr val="097D27"/>
                </a:solidFill>
              </a:rPr>
              <a:t>Operational </a:t>
            </a:r>
            <a:r>
              <a:rPr lang="en-US" sz="1400" b="1" dirty="0" smtClean="0">
                <a:solidFill>
                  <a:srgbClr val="FF0000"/>
                </a:solidFill>
              </a:rPr>
              <a:t>(currently some issues)</a:t>
            </a:r>
          </a:p>
          <a:p>
            <a:r>
              <a:rPr lang="en-US" sz="1600" dirty="0" smtClean="0"/>
              <a:t>Tune tracking </a:t>
            </a:r>
          </a:p>
          <a:p>
            <a:pPr lvl="1"/>
            <a:r>
              <a:rPr lang="en-US" sz="1400" dirty="0" smtClean="0"/>
              <a:t>Implement a PLL with pick-ups and quads to lock LHC tune </a:t>
            </a:r>
            <a:r>
              <a:rPr lang="en-US" sz="1400" b="1" dirty="0" smtClean="0">
                <a:solidFill>
                  <a:srgbClr val="00B050"/>
                </a:solidFill>
              </a:rPr>
              <a:t>– </a:t>
            </a:r>
            <a:r>
              <a:rPr lang="en-US" sz="1400" b="1" dirty="0" smtClean="0">
                <a:solidFill>
                  <a:srgbClr val="00863D"/>
                </a:solidFill>
              </a:rPr>
              <a:t>Fully integrated</a:t>
            </a:r>
          </a:p>
          <a:p>
            <a:pPr lvl="1"/>
            <a:r>
              <a:rPr lang="en-US" sz="1400" dirty="0" smtClean="0"/>
              <a:t>Investigating generalization to chromaticity tracking</a:t>
            </a:r>
          </a:p>
          <a:p>
            <a:r>
              <a:rPr lang="en-US" sz="1600" dirty="0" smtClean="0"/>
              <a:t>AC dipole</a:t>
            </a:r>
          </a:p>
          <a:p>
            <a:pPr lvl="1"/>
            <a:r>
              <a:rPr lang="en-US" sz="1400" dirty="0" smtClean="0"/>
              <a:t>US AC dipole to drive beam</a:t>
            </a:r>
          </a:p>
          <a:p>
            <a:pPr lvl="1"/>
            <a:r>
              <a:rPr lang="en-US" sz="1400" dirty="0" smtClean="0"/>
              <a:t>Measure both linear and non-linear beam optics – </a:t>
            </a:r>
            <a:r>
              <a:rPr lang="en-US" sz="1400" b="1" dirty="0" smtClean="0">
                <a:solidFill>
                  <a:srgbClr val="00863D"/>
                </a:solidFill>
              </a:rPr>
              <a:t>Primary tool for high energy optics</a:t>
            </a:r>
          </a:p>
          <a:p>
            <a:r>
              <a:rPr lang="en-US" sz="1600" dirty="0" smtClean="0"/>
              <a:t>Luminosity monitor</a:t>
            </a:r>
          </a:p>
          <a:p>
            <a:pPr lvl="1"/>
            <a:r>
              <a:rPr lang="en-US" sz="1400" dirty="0" smtClean="0"/>
              <a:t>High radiation ionization detector  integrated with the LHC neutral beam </a:t>
            </a:r>
            <a:br>
              <a:rPr lang="en-US" sz="1400" dirty="0" smtClean="0"/>
            </a:br>
            <a:r>
              <a:rPr lang="en-US" sz="1400" dirty="0" smtClean="0"/>
              <a:t>absorber (TAN) at IP 1 and 5. </a:t>
            </a:r>
            <a:r>
              <a:rPr lang="en-US" sz="1400" b="1" dirty="0" smtClean="0">
                <a:solidFill>
                  <a:srgbClr val="00B050"/>
                </a:solidFill>
              </a:rPr>
              <a:t>– </a:t>
            </a:r>
            <a:r>
              <a:rPr lang="en-US" sz="1400" b="1" dirty="0" smtClean="0">
                <a:solidFill>
                  <a:srgbClr val="00863D"/>
                </a:solidFill>
              </a:rPr>
              <a:t>Functional, becoming primary fast system.</a:t>
            </a:r>
            <a:endParaRPr lang="en-US" sz="1800" b="1" dirty="0" smtClean="0">
              <a:solidFill>
                <a:srgbClr val="00863D"/>
              </a:solidFill>
            </a:endParaRPr>
          </a:p>
          <a:p>
            <a:r>
              <a:rPr lang="en-US" sz="1600" dirty="0" smtClean="0"/>
              <a:t>Synchrotron Light Monitor</a:t>
            </a:r>
          </a:p>
          <a:p>
            <a:pPr lvl="1"/>
            <a:r>
              <a:rPr lang="en-US" sz="1400" dirty="0" smtClean="0"/>
              <a:t>Used to passively measure transverse beam size and monitor abort gap</a:t>
            </a:r>
          </a:p>
          <a:p>
            <a:pPr lvl="1"/>
            <a:r>
              <a:rPr lang="en-US" sz="1400" dirty="0" smtClean="0"/>
              <a:t>Not a LARP project, but significantly improved by LARP – </a:t>
            </a:r>
            <a:r>
              <a:rPr lang="en-US" sz="1400" b="1" dirty="0" smtClean="0">
                <a:solidFill>
                  <a:srgbClr val="00863D"/>
                </a:solidFill>
              </a:rPr>
              <a:t>Operational </a:t>
            </a:r>
            <a:r>
              <a:rPr lang="en-US" sz="1400" b="1" dirty="0" smtClean="0">
                <a:solidFill>
                  <a:srgbClr val="FF0000"/>
                </a:solidFill>
              </a:rPr>
              <a:t>(currently some issues)</a:t>
            </a:r>
          </a:p>
          <a:p>
            <a:r>
              <a:rPr lang="en-US" sz="1600" dirty="0" smtClean="0"/>
              <a:t>Low level RF tools</a:t>
            </a:r>
          </a:p>
          <a:p>
            <a:pPr lvl="1"/>
            <a:r>
              <a:rPr lang="en-US" sz="1400" dirty="0" smtClean="0"/>
              <a:t>Leverage SLAC expertise for in situ characterization of RF cavities – </a:t>
            </a:r>
            <a:r>
              <a:rPr lang="en-US" sz="1400" b="1" dirty="0" smtClean="0">
                <a:solidFill>
                  <a:srgbClr val="00863D"/>
                </a:solidFill>
              </a:rPr>
              <a:t>Fully integrated</a:t>
            </a:r>
          </a:p>
          <a:p>
            <a:r>
              <a:rPr lang="en-US" sz="1600" dirty="0" smtClean="0"/>
              <a:t>Personnel Programs…</a:t>
            </a:r>
          </a:p>
        </p:txBody>
      </p:sp>
      <p:sp>
        <p:nvSpPr>
          <p:cNvPr id="7373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19, 2012</a:t>
            </a:r>
          </a:p>
        </p:txBody>
      </p:sp>
      <p:sp>
        <p:nvSpPr>
          <p:cNvPr id="7373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179CA-FC2F-445F-927D-1E3A1EBCE478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Toohig</a:t>
            </a:r>
            <a:r>
              <a:rPr lang="en-US" dirty="0" smtClean="0"/>
              <a:t> Fellowship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5676900"/>
          </a:xfrm>
        </p:spPr>
        <p:txBody>
          <a:bodyPr/>
          <a:lstStyle/>
          <a:p>
            <a:r>
              <a:rPr lang="en-US" sz="1800" dirty="0" smtClean="0"/>
              <a:t>Named for Tim </a:t>
            </a:r>
            <a:r>
              <a:rPr lang="en-US" sz="1800" dirty="0" err="1" smtClean="0"/>
              <a:t>Toohig</a:t>
            </a:r>
            <a:r>
              <a:rPr lang="en-US" sz="1800" dirty="0" smtClean="0"/>
              <a:t>, one of the founders of </a:t>
            </a:r>
            <a:r>
              <a:rPr lang="en-US" sz="1800" dirty="0" err="1" smtClean="0"/>
              <a:t>Fermilab</a:t>
            </a:r>
            <a:endParaRPr lang="en-US" sz="1800" dirty="0" smtClean="0"/>
          </a:p>
          <a:p>
            <a:r>
              <a:rPr lang="en-US" sz="1800" dirty="0" smtClean="0"/>
              <a:t>Open to recent PhD’s in accelerator science or HEP.</a:t>
            </a:r>
          </a:p>
          <a:p>
            <a:r>
              <a:rPr lang="en-US" sz="1800" dirty="0" smtClean="0"/>
              <a:t>Successful candidates divide their time between CERN and one of the four host labs.</a:t>
            </a:r>
          </a:p>
          <a:p>
            <a:r>
              <a:rPr lang="en-US" sz="1800" dirty="0" smtClean="0"/>
              <a:t>Past</a:t>
            </a:r>
          </a:p>
          <a:p>
            <a:pPr lvl="1"/>
            <a:r>
              <a:rPr lang="en-US" sz="1600" dirty="0" smtClean="0"/>
              <a:t>Helene </a:t>
            </a:r>
            <a:r>
              <a:rPr lang="en-US" sz="1600" dirty="0" err="1" smtClean="0"/>
              <a:t>Felice</a:t>
            </a:r>
            <a:r>
              <a:rPr lang="en-US" sz="1600" dirty="0" smtClean="0"/>
              <a:t>, LBNL, now staff</a:t>
            </a:r>
          </a:p>
          <a:p>
            <a:pPr lvl="1"/>
            <a:r>
              <a:rPr lang="en-US" sz="1600" dirty="0" smtClean="0"/>
              <a:t>Rama </a:t>
            </a:r>
            <a:r>
              <a:rPr lang="en-US" sz="1600" dirty="0" err="1" smtClean="0"/>
              <a:t>Calaga</a:t>
            </a:r>
            <a:r>
              <a:rPr lang="en-US" sz="1600" dirty="0" smtClean="0"/>
              <a:t>, BNL, now CERN staff</a:t>
            </a:r>
          </a:p>
          <a:p>
            <a:pPr lvl="1"/>
            <a:r>
              <a:rPr lang="en-US" sz="1600" dirty="0" err="1" smtClean="0"/>
              <a:t>Ricdardo</a:t>
            </a:r>
            <a:r>
              <a:rPr lang="en-US" sz="1600" dirty="0" smtClean="0"/>
              <a:t> de Maria, BNL, now CERN Fellow</a:t>
            </a:r>
          </a:p>
          <a:p>
            <a:pPr lvl="1"/>
            <a:r>
              <a:rPr lang="en-US" sz="1600" dirty="0" smtClean="0"/>
              <a:t>Themis </a:t>
            </a:r>
            <a:r>
              <a:rPr lang="en-US" sz="1600" dirty="0" err="1" smtClean="0"/>
              <a:t>Mastoridis</a:t>
            </a:r>
            <a:r>
              <a:rPr lang="en-US" sz="1600" dirty="0" smtClean="0"/>
              <a:t>, SLAC, now CERN Fellow</a:t>
            </a:r>
          </a:p>
          <a:p>
            <a:pPr lvl="1"/>
            <a:r>
              <a:rPr lang="en-US" sz="1600" dirty="0" smtClean="0"/>
              <a:t>Ryoichi Miyamoto, BNL, now ESS Staff</a:t>
            </a:r>
          </a:p>
          <a:p>
            <a:pPr lvl="1"/>
            <a:r>
              <a:rPr lang="en-US" sz="1600" dirty="0" err="1" smtClean="0"/>
              <a:t>Dariusz</a:t>
            </a:r>
            <a:r>
              <a:rPr lang="en-US" sz="1600" dirty="0" smtClean="0"/>
              <a:t> </a:t>
            </a:r>
            <a:r>
              <a:rPr lang="en-US" sz="1600" dirty="0" err="1" smtClean="0"/>
              <a:t>Bocian</a:t>
            </a:r>
            <a:r>
              <a:rPr lang="en-US" sz="1600" dirty="0" smtClean="0"/>
              <a:t>, FNAL, now Ass. Prof. </a:t>
            </a:r>
            <a:r>
              <a:rPr lang="en-US" sz="1600" dirty="0"/>
              <a:t>at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 err="1"/>
              <a:t>Henryk</a:t>
            </a:r>
            <a:r>
              <a:rPr lang="en-US" sz="1600" dirty="0"/>
              <a:t> </a:t>
            </a:r>
            <a:r>
              <a:rPr lang="en-US" sz="1600" dirty="0" err="1"/>
              <a:t>Niewodniczański</a:t>
            </a:r>
            <a:r>
              <a:rPr lang="en-US" sz="1600" dirty="0"/>
              <a:t> Institute of Nuclear Physics </a:t>
            </a:r>
            <a:endParaRPr lang="en-US" sz="1600" dirty="0" smtClean="0"/>
          </a:p>
          <a:p>
            <a:r>
              <a:rPr lang="en-US" sz="1800" dirty="0" smtClean="0"/>
              <a:t>Present</a:t>
            </a:r>
          </a:p>
          <a:p>
            <a:pPr lvl="1"/>
            <a:r>
              <a:rPr lang="en-US" sz="1600" dirty="0" smtClean="0"/>
              <a:t>Simon White, BNL</a:t>
            </a:r>
          </a:p>
          <a:p>
            <a:pPr lvl="1"/>
            <a:r>
              <a:rPr lang="en-US" sz="1600" dirty="0" err="1" smtClean="0"/>
              <a:t>Valentina</a:t>
            </a:r>
            <a:r>
              <a:rPr lang="en-US" sz="1600" dirty="0" smtClean="0"/>
              <a:t> </a:t>
            </a:r>
            <a:r>
              <a:rPr lang="en-US" sz="1600" dirty="0" err="1" smtClean="0"/>
              <a:t>Previtali</a:t>
            </a:r>
            <a:r>
              <a:rPr lang="en-US" sz="1600" dirty="0" smtClean="0"/>
              <a:t>, FNAL</a:t>
            </a:r>
          </a:p>
          <a:p>
            <a:pPr lvl="1"/>
            <a:r>
              <a:rPr lang="en-US" sz="1600" dirty="0" smtClean="0"/>
              <a:t>John </a:t>
            </a:r>
            <a:r>
              <a:rPr lang="en-US" sz="1600" dirty="0" err="1" smtClean="0"/>
              <a:t>Cesaratto</a:t>
            </a:r>
            <a:r>
              <a:rPr lang="en-US" sz="1600" dirty="0" smtClean="0"/>
              <a:t>, </a:t>
            </a:r>
            <a:r>
              <a:rPr lang="en-US" sz="1600" dirty="0" smtClean="0"/>
              <a:t>SLAC</a:t>
            </a:r>
          </a:p>
          <a:p>
            <a:pPr lvl="1"/>
            <a:r>
              <a:rPr lang="en-US" sz="1600" dirty="0" smtClean="0"/>
              <a:t>Ian Pong, LBNL</a:t>
            </a:r>
            <a:endParaRPr lang="en-US" sz="1600" dirty="0" smtClean="0"/>
          </a:p>
          <a:p>
            <a:r>
              <a:rPr lang="en-US" sz="1800" dirty="0" smtClean="0"/>
              <a:t>If interested, visit:</a:t>
            </a:r>
          </a:p>
          <a:p>
            <a:pPr lvl="1"/>
            <a:r>
              <a:rPr lang="en-US" sz="1400" dirty="0"/>
              <a:t>http://</a:t>
            </a:r>
            <a:r>
              <a:rPr lang="en-US" sz="1400" dirty="0" err="1"/>
              <a:t>www.interactions.org</a:t>
            </a:r>
            <a:r>
              <a:rPr lang="en-US" sz="1400" dirty="0"/>
              <a:t>/</a:t>
            </a:r>
            <a:r>
              <a:rPr lang="en-US" sz="1400" dirty="0" err="1"/>
              <a:t>toohig</a:t>
            </a:r>
            <a:r>
              <a:rPr lang="en-US" sz="1400" dirty="0"/>
              <a:t>/</a:t>
            </a:r>
            <a:endParaRPr lang="en-US" sz="1400" dirty="0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584090"/>
            <a:ext cx="3314700" cy="3914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19, 2012</a:t>
            </a: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 Term Visitors Program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LARP Pays transportations and living expenses for US scientists working at CERN for extended periods (at least 4 months)</a:t>
            </a:r>
          </a:p>
          <a:p>
            <a:pPr lvl="1"/>
            <a:r>
              <a:rPr lang="en-US" sz="1600" dirty="0" smtClean="0"/>
              <a:t>Past:</a:t>
            </a:r>
          </a:p>
          <a:p>
            <a:pPr lvl="2"/>
            <a:r>
              <a:rPr lang="en-US" sz="1600" dirty="0" smtClean="0"/>
              <a:t>Jim Strait, FNAL – Machine protection/splice consolidation</a:t>
            </a:r>
          </a:p>
          <a:p>
            <a:pPr lvl="2"/>
            <a:r>
              <a:rPr lang="en-US" sz="1600" dirty="0" smtClean="0"/>
              <a:t>Steve </a:t>
            </a:r>
            <a:r>
              <a:rPr lang="en-US" sz="1600" dirty="0" err="1" smtClean="0"/>
              <a:t>Peggs</a:t>
            </a:r>
            <a:r>
              <a:rPr lang="en-US" sz="1600" dirty="0" smtClean="0"/>
              <a:t> , BNL – UA9</a:t>
            </a:r>
          </a:p>
          <a:p>
            <a:pPr lvl="2"/>
            <a:r>
              <a:rPr lang="en-US" sz="1600" dirty="0" smtClean="0"/>
              <a:t>Alan Fisher, SLAC – Synchrotron Light Monitor</a:t>
            </a:r>
          </a:p>
          <a:p>
            <a:pPr lvl="2"/>
            <a:r>
              <a:rPr lang="en-US" sz="1600" dirty="0"/>
              <a:t>Rama </a:t>
            </a:r>
            <a:r>
              <a:rPr lang="en-US" sz="1600" dirty="0" err="1"/>
              <a:t>Calaga</a:t>
            </a:r>
            <a:r>
              <a:rPr lang="en-US" sz="1600" dirty="0"/>
              <a:t>, BNL – crab cavities and commissioning</a:t>
            </a:r>
          </a:p>
          <a:p>
            <a:pPr lvl="2"/>
            <a:r>
              <a:rPr lang="en-US" sz="1600" dirty="0" err="1"/>
              <a:t>Eliana</a:t>
            </a:r>
            <a:r>
              <a:rPr lang="en-US" sz="1600" dirty="0"/>
              <a:t> </a:t>
            </a:r>
            <a:r>
              <a:rPr lang="en-US" sz="1600" dirty="0" err="1"/>
              <a:t>Gianfelice</a:t>
            </a:r>
            <a:r>
              <a:rPr lang="en-US" sz="1600" dirty="0"/>
              <a:t>, FNAL – abort gap </a:t>
            </a:r>
            <a:r>
              <a:rPr lang="en-US" sz="1600" dirty="0" smtClean="0"/>
              <a:t>cleaning</a:t>
            </a:r>
          </a:p>
          <a:p>
            <a:pPr lvl="2"/>
            <a:r>
              <a:rPr lang="en-US" sz="1600" dirty="0" err="1"/>
              <a:t>Uli</a:t>
            </a:r>
            <a:r>
              <a:rPr lang="en-US" sz="1600" dirty="0"/>
              <a:t> </a:t>
            </a:r>
            <a:r>
              <a:rPr lang="en-US" sz="1600" dirty="0" err="1"/>
              <a:t>Wienands</a:t>
            </a:r>
            <a:r>
              <a:rPr lang="en-US" sz="1600" dirty="0"/>
              <a:t>, SLAC – UA9, PS2, </a:t>
            </a:r>
            <a:r>
              <a:rPr lang="en-US" sz="1600" dirty="0" smtClean="0"/>
              <a:t>PSB</a:t>
            </a:r>
          </a:p>
          <a:p>
            <a:pPr lvl="1"/>
            <a:r>
              <a:rPr lang="en-US" sz="1600" dirty="0" smtClean="0"/>
              <a:t>Present:</a:t>
            </a:r>
          </a:p>
          <a:p>
            <a:pPr lvl="2"/>
            <a:r>
              <a:rPr lang="en-US" sz="1600" dirty="0" smtClean="0"/>
              <a:t>Chandra </a:t>
            </a:r>
            <a:r>
              <a:rPr lang="en-US" sz="1600" dirty="0" err="1" smtClean="0"/>
              <a:t>Bhat</a:t>
            </a:r>
            <a:r>
              <a:rPr lang="en-US" sz="1600" dirty="0" smtClean="0"/>
              <a:t>, FNAL – flat bunches for Large </a:t>
            </a:r>
            <a:r>
              <a:rPr lang="en-US" sz="1600" dirty="0" err="1" smtClean="0"/>
              <a:t>Pewinski</a:t>
            </a:r>
            <a:r>
              <a:rPr lang="en-US" sz="1600" dirty="0" smtClean="0"/>
              <a:t> Angle solution,</a:t>
            </a:r>
            <a:br>
              <a:rPr lang="en-US" sz="1600" dirty="0" smtClean="0"/>
            </a:br>
            <a:r>
              <a:rPr lang="en-US" sz="1600" dirty="0" smtClean="0"/>
              <a:t>                                SPS lifetime issues</a:t>
            </a:r>
          </a:p>
          <a:p>
            <a:pPr lvl="2"/>
            <a:r>
              <a:rPr lang="en-US" sz="1600" dirty="0" smtClean="0"/>
              <a:t>Alexey </a:t>
            </a:r>
            <a:r>
              <a:rPr lang="en-US" sz="1600" dirty="0" err="1" smtClean="0"/>
              <a:t>Burov</a:t>
            </a:r>
            <a:r>
              <a:rPr lang="en-US" sz="1600" dirty="0" smtClean="0"/>
              <a:t>, FNAL – Instabilities in the injector chain.</a:t>
            </a:r>
          </a:p>
          <a:p>
            <a:r>
              <a:rPr lang="en-US" sz="1800" i="1" dirty="0"/>
              <a:t>Extremely</a:t>
            </a:r>
            <a:r>
              <a:rPr lang="en-US" sz="1800" dirty="0"/>
              <a:t> successful at integrating people into CERN </a:t>
            </a:r>
            <a:r>
              <a:rPr lang="en-US" sz="1800" dirty="0" smtClean="0"/>
              <a:t>operations</a:t>
            </a:r>
          </a:p>
          <a:p>
            <a:pPr lvl="1"/>
            <a:r>
              <a:rPr lang="en-US" sz="1400" dirty="0" smtClean="0"/>
              <a:t>Big thanks to CERN for their support of this program</a:t>
            </a:r>
          </a:p>
          <a:p>
            <a:r>
              <a:rPr lang="en-US" sz="1800" dirty="0" smtClean="0"/>
              <a:t>Interested parties coordinate with a CERN sponsor and apply to the program (contact me)</a:t>
            </a:r>
          </a:p>
        </p:txBody>
      </p:sp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19, 2012</a:t>
            </a: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CERN Re: LARP Personnel Programs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6E1F-C726-42C7-9AA3-688A0EA135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195" y="663840"/>
            <a:ext cx="6075249" cy="584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19850" y="433410"/>
            <a:ext cx="506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Michael </a:t>
            </a:r>
            <a:r>
              <a:rPr lang="en-US" sz="1600" dirty="0" err="1" smtClean="0">
                <a:solidFill>
                  <a:srgbClr val="FF0000"/>
                </a:solidFill>
              </a:rPr>
              <a:t>Procario</a:t>
            </a:r>
            <a:r>
              <a:rPr lang="en-US" sz="1600" dirty="0" smtClean="0">
                <a:solidFill>
                  <a:srgbClr val="FF0000"/>
                </a:solidFill>
              </a:rPr>
              <a:t>, Acting Head,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9-MARCH-2011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690170" y="740650"/>
            <a:ext cx="652871" cy="38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1195" y="1201510"/>
            <a:ext cx="6067990" cy="38405"/>
          </a:xfrm>
          <a:prstGeom prst="line">
            <a:avLst/>
          </a:prstGeom>
          <a:ln w="127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61195" y="1393535"/>
            <a:ext cx="6067990" cy="38405"/>
          </a:xfrm>
          <a:prstGeom prst="line">
            <a:avLst/>
          </a:prstGeom>
          <a:ln w="127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61195" y="1585560"/>
            <a:ext cx="1075340" cy="0"/>
          </a:xfrm>
          <a:prstGeom prst="line">
            <a:avLst/>
          </a:prstGeom>
          <a:ln w="127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7353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48088"/>
            <a:ext cx="8262937" cy="441325"/>
          </a:xfrm>
        </p:spPr>
        <p:txBody>
          <a:bodyPr/>
          <a:lstStyle/>
          <a:p>
            <a:r>
              <a:rPr lang="en-US" dirty="0" smtClean="0"/>
              <a:t>The Future: Baseline LHC Upgrade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" y="2852925"/>
            <a:ext cx="8251825" cy="3200400"/>
          </a:xfrm>
        </p:spPr>
        <p:txBody>
          <a:bodyPr/>
          <a:lstStyle/>
          <a:p>
            <a:r>
              <a:rPr lang="en-US" sz="1600" dirty="0" smtClean="0"/>
              <a:t>Time Line:</a:t>
            </a:r>
          </a:p>
          <a:p>
            <a:pPr lvl="1"/>
            <a:r>
              <a:rPr lang="en-US" sz="1400" dirty="0" smtClean="0"/>
              <a:t>LS1: </a:t>
            </a:r>
            <a:r>
              <a:rPr lang="en-US" sz="1400" dirty="0"/>
              <a:t>“Nominal” (2013-</a:t>
            </a:r>
            <a:r>
              <a:rPr lang="en-US" sz="1400" dirty="0" smtClean="0"/>
              <a:t>2014)</a:t>
            </a:r>
          </a:p>
          <a:p>
            <a:pPr lvl="2"/>
            <a:r>
              <a:rPr lang="en-US" sz="1400" dirty="0"/>
              <a:t>C</a:t>
            </a:r>
            <a:r>
              <a:rPr lang="en-US" sz="1400" dirty="0" smtClean="0"/>
              <a:t>omplete repairs of the superconducting joint and pressure relief problems which cause “the incident” in 2008 and currently limit the energy to 4+4 </a:t>
            </a:r>
            <a:r>
              <a:rPr lang="en-US" sz="1400" dirty="0" err="1" smtClean="0"/>
              <a:t>TeV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dirty="0" smtClean="0"/>
              <a:t>“Lost memory” issues may limit the beam energy to somewhere between 6.5 and 7 </a:t>
            </a:r>
            <a:r>
              <a:rPr lang="en-US" sz="1400" dirty="0" err="1" smtClean="0"/>
              <a:t>TeV</a:t>
            </a:r>
            <a:r>
              <a:rPr lang="en-US" sz="1400" dirty="0" smtClean="0"/>
              <a:t> per beam.</a:t>
            </a:r>
          </a:p>
          <a:p>
            <a:pPr lvl="2"/>
            <a:r>
              <a:rPr lang="en-US" sz="1400" dirty="0" smtClean="0"/>
              <a:t>At least 1x10</a:t>
            </a:r>
            <a:r>
              <a:rPr lang="en-US" sz="1400" baseline="30000" dirty="0" smtClean="0"/>
              <a:t>34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s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peak luminosity</a:t>
            </a:r>
          </a:p>
          <a:p>
            <a:pPr lvl="1"/>
            <a:r>
              <a:rPr lang="en-US" sz="1400" dirty="0" smtClean="0"/>
              <a:t>LS2: </a:t>
            </a:r>
            <a:r>
              <a:rPr lang="en-US" sz="1400" dirty="0"/>
              <a:t>“Ultimate” (</a:t>
            </a:r>
            <a:r>
              <a:rPr lang="en-US" sz="1400" dirty="0" smtClean="0"/>
              <a:t>2017)</a:t>
            </a:r>
          </a:p>
          <a:p>
            <a:pPr lvl="2"/>
            <a:r>
              <a:rPr lang="en-US" sz="1400" dirty="0" smtClean="0"/>
              <a:t>injector and collimation upgrades </a:t>
            </a:r>
          </a:p>
          <a:p>
            <a:pPr lvl="2"/>
            <a:r>
              <a:rPr lang="en-US" sz="1400" dirty="0" smtClean="0"/>
              <a:t>Increase current and/or lowering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, increasing the </a:t>
            </a:r>
            <a:r>
              <a:rPr lang="en-US" sz="1400" dirty="0"/>
              <a:t>luminosity </a:t>
            </a:r>
            <a:r>
              <a:rPr lang="en-US" sz="1400" dirty="0" smtClean="0"/>
              <a:t>further</a:t>
            </a:r>
          </a:p>
          <a:p>
            <a:pPr lvl="2"/>
            <a:r>
              <a:rPr lang="en-US" sz="1400" dirty="0"/>
              <a:t>At least </a:t>
            </a:r>
            <a:r>
              <a:rPr lang="en-US" sz="1400" dirty="0" smtClean="0"/>
              <a:t>2x10</a:t>
            </a:r>
            <a:r>
              <a:rPr lang="en-US" sz="1400" baseline="30000" dirty="0" smtClean="0"/>
              <a:t>34</a:t>
            </a:r>
            <a:r>
              <a:rPr lang="en-US" sz="1400" dirty="0" smtClean="0"/>
              <a:t> </a:t>
            </a:r>
            <a:r>
              <a:rPr lang="en-US" sz="1400" dirty="0"/>
              <a:t>cm</a:t>
            </a:r>
            <a:r>
              <a:rPr lang="en-US" sz="1400" baseline="30000" dirty="0"/>
              <a:t>-2</a:t>
            </a:r>
            <a:r>
              <a:rPr lang="en-US" sz="1400" dirty="0"/>
              <a:t>s</a:t>
            </a:r>
            <a:r>
              <a:rPr lang="en-US" sz="1400" baseline="30000" dirty="0"/>
              <a:t>-1</a:t>
            </a:r>
            <a:r>
              <a:rPr lang="en-US" sz="1400" dirty="0"/>
              <a:t> peak </a:t>
            </a:r>
            <a:r>
              <a:rPr lang="en-US" sz="1400" dirty="0" smtClean="0"/>
              <a:t>luminosity</a:t>
            </a:r>
            <a:endParaRPr lang="en-US" sz="1400" dirty="0"/>
          </a:p>
          <a:p>
            <a:pPr lvl="1"/>
            <a:r>
              <a:rPr lang="en-US" sz="1400" dirty="0" smtClean="0"/>
              <a:t>LS3: “HL-</a:t>
            </a:r>
            <a:r>
              <a:rPr lang="en-US" sz="1400" dirty="0"/>
              <a:t>LHC” (~2022-</a:t>
            </a:r>
            <a:r>
              <a:rPr lang="en-US" sz="1400" dirty="0" smtClean="0"/>
              <a:t>2023)</a:t>
            </a:r>
          </a:p>
          <a:p>
            <a:pPr lvl="2"/>
            <a:r>
              <a:rPr lang="en-US" sz="1400" dirty="0" smtClean="0"/>
              <a:t>Lower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/>
              <a:t>* and compensate for crossing angle to maximize luminosity</a:t>
            </a:r>
          </a:p>
          <a:p>
            <a:pPr lvl="2"/>
            <a:r>
              <a:rPr lang="en-US" sz="1400" dirty="0" smtClean="0"/>
              <a:t>5x10</a:t>
            </a:r>
            <a:r>
              <a:rPr lang="en-US" sz="1400" baseline="30000" dirty="0" smtClean="0"/>
              <a:t>34</a:t>
            </a:r>
            <a:r>
              <a:rPr lang="en-US" sz="1400" dirty="0" smtClean="0"/>
              <a:t> </a:t>
            </a:r>
            <a:r>
              <a:rPr lang="en-US" sz="1400" dirty="0"/>
              <a:t>cm</a:t>
            </a:r>
            <a:r>
              <a:rPr lang="en-US" sz="1400" baseline="30000" dirty="0"/>
              <a:t>-2</a:t>
            </a:r>
            <a:r>
              <a:rPr lang="en-US" sz="1400" dirty="0"/>
              <a:t>s</a:t>
            </a:r>
            <a:r>
              <a:rPr lang="en-US" sz="1400" baseline="30000" dirty="0"/>
              <a:t>-1</a:t>
            </a:r>
            <a:r>
              <a:rPr lang="en-US" sz="1400" i="1" dirty="0"/>
              <a:t> </a:t>
            </a:r>
            <a:r>
              <a:rPr lang="en-US" sz="1400" i="1" dirty="0" smtClean="0"/>
              <a:t>leveled</a:t>
            </a:r>
            <a:r>
              <a:rPr lang="en-US" sz="1400" dirty="0" smtClean="0"/>
              <a:t> luminosity</a:t>
            </a:r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67" y="587030"/>
            <a:ext cx="7305465" cy="22728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2286000"/>
            <a:ext cx="838200" cy="210312"/>
          </a:xfrm>
          <a:prstGeom prst="rect">
            <a:avLst/>
          </a:prstGeom>
          <a:solidFill>
            <a:srgbClr val="DFDFFF"/>
          </a:solidFill>
          <a:ln w="25400"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2133600"/>
            <a:ext cx="1143000" cy="210312"/>
          </a:xfrm>
          <a:prstGeom prst="rect">
            <a:avLst/>
          </a:prstGeom>
          <a:solidFill>
            <a:srgbClr val="DFDFFF"/>
          </a:solidFill>
          <a:ln w="25400"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22098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Reach nominal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1981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  <a:latin typeface="+mn-lt"/>
              </a:rPr>
              <a:t>Maximize current/brightness</a:t>
            </a:r>
          </a:p>
        </p:txBody>
      </p:sp>
    </p:spTree>
    <p:extLst>
      <p:ext uri="{BB962C8B-B14F-4D97-AF65-F5344CB8AC3E}">
        <p14:creationId xmlns:p14="http://schemas.microsoft.com/office/powerpoint/2010/main" val="27479801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99" y="471815"/>
            <a:ext cx="2688351" cy="23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HL-LHC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2510175"/>
          </a:xfrm>
        </p:spPr>
        <p:txBody>
          <a:bodyPr/>
          <a:lstStyle/>
          <a:p>
            <a:r>
              <a:rPr lang="en-US" sz="1800" dirty="0" smtClean="0"/>
              <a:t>Reduce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* from 55 cm to 15 cm</a:t>
            </a:r>
          </a:p>
          <a:p>
            <a:pPr lvl="1"/>
            <a:r>
              <a:rPr lang="en-US" sz="1600" dirty="0" smtClean="0"/>
              <a:t>Requires large aperture final</a:t>
            </a:r>
            <a:br>
              <a:rPr lang="en-US" sz="1600" dirty="0" smtClean="0"/>
            </a:br>
            <a:r>
              <a:rPr lang="en-US" sz="1600" dirty="0" smtClean="0"/>
              <a:t>focus quads</a:t>
            </a:r>
          </a:p>
          <a:p>
            <a:pPr lvl="1"/>
            <a:r>
              <a:rPr lang="en-US" sz="1600" dirty="0" smtClean="0"/>
              <a:t>Beyond </a:t>
            </a:r>
            <a:r>
              <a:rPr lang="en-US" sz="1600" dirty="0" err="1" smtClean="0"/>
              <a:t>NbTi</a:t>
            </a:r>
            <a:endParaRPr lang="en-US" sz="1600" dirty="0" smtClean="0"/>
          </a:p>
          <a:p>
            <a:pPr lvl="1"/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Requires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</a:t>
            </a:r>
          </a:p>
          <a:p>
            <a:pPr lvl="2"/>
            <a:r>
              <a:rPr lang="en-US" sz="1600" dirty="0" smtClean="0"/>
              <a:t>never before used in an accelerator!</a:t>
            </a:r>
          </a:p>
          <a:p>
            <a:pPr lvl="2"/>
            <a:r>
              <a:rPr lang="en-US" sz="1600" dirty="0" smtClean="0"/>
              <a:t>Nb3Sn R&amp;D key component of LARP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1800" dirty="0" smtClean="0"/>
              <a:t>BUT, reducing </a:t>
            </a:r>
            <a:r>
              <a:rPr lang="en-US" sz="1800" dirty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* </a:t>
            </a:r>
            <a:r>
              <a:rPr lang="en-US" sz="1800" i="1" dirty="0" smtClean="0"/>
              <a:t>increases</a:t>
            </a:r>
            <a:r>
              <a:rPr lang="en-US" sz="1800" dirty="0" smtClean="0"/>
              <a:t> the </a:t>
            </a:r>
            <a:br>
              <a:rPr lang="en-US" sz="1800" dirty="0" smtClean="0"/>
            </a:br>
            <a:r>
              <a:rPr lang="en-US" sz="1800" dirty="0" smtClean="0"/>
              <a:t>effect of crossing angle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4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07204"/>
              </p:ext>
            </p:extLst>
          </p:nvPr>
        </p:nvGraphicFramePr>
        <p:xfrm>
          <a:off x="1230765" y="4158695"/>
          <a:ext cx="216842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1092200" imgH="736600" progId="Equation.3">
                  <p:embed/>
                </p:oleObj>
              </mc:Choice>
              <mc:Fallback>
                <p:oleObj name="Equation" r:id="rId4" imgW="1092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65" y="4158695"/>
                        <a:ext cx="2168423" cy="146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760" y="3121760"/>
            <a:ext cx="4643077" cy="3239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9140" y="598018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1600" dirty="0" err="1" smtClean="0">
                <a:solidFill>
                  <a:srgbClr val="FF0000"/>
                </a:solidFill>
                <a:latin typeface="+mn-lt"/>
              </a:rPr>
              <a:t>Piwinski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Angle”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94480" y="5582106"/>
            <a:ext cx="207885" cy="398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11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Relevance of LARP to CERN Upgrade*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980" y="817460"/>
            <a:ext cx="5657879" cy="48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18" b="26181"/>
          <a:stretch>
            <a:fillRect/>
          </a:stretch>
        </p:blipFill>
        <p:spPr bwMode="auto">
          <a:xfrm>
            <a:off x="1538005" y="6002135"/>
            <a:ext cx="5437702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882180" y="2660900"/>
            <a:ext cx="3994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2790" y="2891330"/>
            <a:ext cx="54151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00" y="5656490"/>
            <a:ext cx="345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2790" y="5618085"/>
            <a:ext cx="180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7950" y="5387655"/>
            <a:ext cx="2688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81445" y="548625"/>
            <a:ext cx="46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Dennis </a:t>
            </a:r>
            <a:r>
              <a:rPr lang="en-US" sz="1600" dirty="0" err="1" smtClean="0">
                <a:solidFill>
                  <a:srgbClr val="FF0000"/>
                </a:solidFill>
              </a:rPr>
              <a:t>Kovar</a:t>
            </a:r>
            <a:r>
              <a:rPr lang="en-US" sz="1600" dirty="0" smtClean="0">
                <a:solidFill>
                  <a:srgbClr val="FF0000"/>
                </a:solidFill>
              </a:rPr>
              <a:t>, Head,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17-August-2010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21320" y="855864"/>
            <a:ext cx="921720" cy="19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0529" y="6539805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*letter suggested at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429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26790</TotalTime>
  <Words>1777</Words>
  <Application>Microsoft Macintosh PowerPoint</Application>
  <PresentationFormat>On-screen Show (4:3)</PresentationFormat>
  <Paragraphs>282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Opulent</vt:lpstr>
      <vt:lpstr>Equation</vt:lpstr>
      <vt:lpstr>US LHC Accelerator Research Program (LARP)</vt:lpstr>
      <vt:lpstr>LARP History</vt:lpstr>
      <vt:lpstr>LARP Contributions to Current LHC Operation</vt:lpstr>
      <vt:lpstr>Toohig Fellowship</vt:lpstr>
      <vt:lpstr>Long Term Visitors Program</vt:lpstr>
      <vt:lpstr>CERN Re: LARP Personnel Programs</vt:lpstr>
      <vt:lpstr>The Future: Baseline LHC Upgrade Path</vt:lpstr>
      <vt:lpstr>Key Components of HL-LHC</vt:lpstr>
      <vt:lpstr>Relevance of LARP to CERN Upgrade*</vt:lpstr>
      <vt:lpstr>HL-LHC Design Study</vt:lpstr>
      <vt:lpstr>LARP Magnet Development Tree</vt:lpstr>
      <vt:lpstr>HQ Tests</vt:lpstr>
      <vt:lpstr>Changes to Magnet Plans</vt:lpstr>
      <vt:lpstr>Approximate Magnet Schedule</vt:lpstr>
      <vt:lpstr>Crab Cavities</vt:lpstr>
      <vt:lpstr>Other Important LARP Projects</vt:lpstr>
      <vt:lpstr>Important Projects (cont’d)</vt:lpstr>
      <vt:lpstr>Evolving Priorities in Accelerator Systems</vt:lpstr>
      <vt:lpstr>Future Planning: New Direction</vt:lpstr>
      <vt:lpstr>Candidate Projects</vt:lpstr>
      <vt:lpstr>The Process</vt:lpstr>
      <vt:lpstr>Restructuring of LARP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Accelerator Division</cp:lastModifiedBy>
  <cp:revision>1159</cp:revision>
  <dcterms:created xsi:type="dcterms:W3CDTF">2003-09-15T21:58:19Z</dcterms:created>
  <dcterms:modified xsi:type="dcterms:W3CDTF">2012-10-19T14:02:13Z</dcterms:modified>
</cp:coreProperties>
</file>