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73"/>
  </p:notesMasterIdLst>
  <p:sldIdLst>
    <p:sldId id="314" r:id="rId2"/>
    <p:sldId id="315" r:id="rId3"/>
    <p:sldId id="329" r:id="rId4"/>
    <p:sldId id="309" r:id="rId5"/>
    <p:sldId id="310" r:id="rId6"/>
    <p:sldId id="311" r:id="rId7"/>
    <p:sldId id="390" r:id="rId8"/>
    <p:sldId id="330" r:id="rId9"/>
    <p:sldId id="258" r:id="rId10"/>
    <p:sldId id="397" r:id="rId11"/>
    <p:sldId id="313" r:id="rId12"/>
    <p:sldId id="259" r:id="rId13"/>
    <p:sldId id="260" r:id="rId14"/>
    <p:sldId id="289" r:id="rId15"/>
    <p:sldId id="263" r:id="rId16"/>
    <p:sldId id="326" r:id="rId17"/>
    <p:sldId id="325" r:id="rId18"/>
    <p:sldId id="328" r:id="rId19"/>
    <p:sldId id="332" r:id="rId20"/>
    <p:sldId id="333" r:id="rId21"/>
    <p:sldId id="348" r:id="rId22"/>
    <p:sldId id="349" r:id="rId23"/>
    <p:sldId id="331" r:id="rId24"/>
    <p:sldId id="346" r:id="rId25"/>
    <p:sldId id="338" r:id="rId26"/>
    <p:sldId id="336" r:id="rId27"/>
    <p:sldId id="392" r:id="rId28"/>
    <p:sldId id="393" r:id="rId29"/>
    <p:sldId id="394" r:id="rId30"/>
    <p:sldId id="339" r:id="rId31"/>
    <p:sldId id="395" r:id="rId32"/>
    <p:sldId id="341" r:id="rId33"/>
    <p:sldId id="342" r:id="rId34"/>
    <p:sldId id="345" r:id="rId35"/>
    <p:sldId id="396" r:id="rId36"/>
    <p:sldId id="301" r:id="rId37"/>
    <p:sldId id="347" r:id="rId38"/>
    <p:sldId id="322" r:id="rId39"/>
    <p:sldId id="350" r:id="rId40"/>
    <p:sldId id="353" r:id="rId41"/>
    <p:sldId id="354" r:id="rId42"/>
    <p:sldId id="356" r:id="rId43"/>
    <p:sldId id="359" r:id="rId44"/>
    <p:sldId id="366" r:id="rId45"/>
    <p:sldId id="284" r:id="rId46"/>
    <p:sldId id="291" r:id="rId47"/>
    <p:sldId id="285" r:id="rId48"/>
    <p:sldId id="370" r:id="rId49"/>
    <p:sldId id="302" r:id="rId50"/>
    <p:sldId id="367" r:id="rId51"/>
    <p:sldId id="369" r:id="rId52"/>
    <p:sldId id="371" r:id="rId53"/>
    <p:sldId id="364" r:id="rId54"/>
    <p:sldId id="372" r:id="rId55"/>
    <p:sldId id="386" r:id="rId56"/>
    <p:sldId id="387" r:id="rId57"/>
    <p:sldId id="388" r:id="rId58"/>
    <p:sldId id="389" r:id="rId59"/>
    <p:sldId id="383" r:id="rId60"/>
    <p:sldId id="400" r:id="rId61"/>
    <p:sldId id="398" r:id="rId62"/>
    <p:sldId id="399" r:id="rId63"/>
    <p:sldId id="385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6" autoAdjust="0"/>
    <p:restoredTop sz="99459" autoAdjust="0"/>
  </p:normalViewPr>
  <p:slideViewPr>
    <p:cSldViewPr snapToObjects="1">
      <p:cViewPr varScale="1">
        <p:scale>
          <a:sx n="72" d="100"/>
          <a:sy n="72" d="100"/>
        </p:scale>
        <p:origin x="-10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ee\Desktop\Weekend%20Work\jcprogfull-10-013111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72426566226899"/>
          <c:y val="4.7263796408087498E-2"/>
          <c:w val="0.81613692494794199"/>
          <c:h val="0.77114615192142499"/>
        </c:manualLayout>
      </c:layout>
      <c:scatterChart>
        <c:scatterStyle val="smoothMarker"/>
        <c:varyColors val="0"/>
        <c:ser>
          <c:idx val="9"/>
          <c:order val="0"/>
          <c:tx>
            <c:v>YBCO: Parallel to tape plane, 4.2 K</c:v>
          </c:tx>
          <c:spPr>
            <a:ln>
              <a:solidFill>
                <a:schemeClr val="accent6"/>
              </a:solidFill>
            </a:ln>
          </c:spPr>
          <c:marker>
            <c:symbol val="diamond"/>
            <c:size val="8"/>
            <c:spPr>
              <a:solidFill>
                <a:srgbClr val="F79646">
                  <a:lumMod val="20000"/>
                  <a:lumOff val="80000"/>
                  <a:alpha val="50000"/>
                </a:srgbClr>
              </a:solidFill>
              <a:ln>
                <a:solidFill>
                  <a:srgbClr val="F79646"/>
                </a:solidFill>
              </a:ln>
            </c:spPr>
          </c:marker>
          <c:xVal>
            <c:numRef>
              <c:f>YBaCuO!$AD$210:$AD$215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xVal>
          <c:yVal>
            <c:numRef>
              <c:f>YBaCuO!$AH$210:$AH$215</c:f>
              <c:numCache>
                <c:formatCode>General</c:formatCode>
                <c:ptCount val="6"/>
                <c:pt idx="0">
                  <c:v>4144.6766351351353</c:v>
                </c:pt>
                <c:pt idx="1">
                  <c:v>3507.9375000000159</c:v>
                </c:pt>
                <c:pt idx="2">
                  <c:v>3148.3332162162501</c:v>
                </c:pt>
                <c:pt idx="3">
                  <c:v>2909.0554054054051</c:v>
                </c:pt>
                <c:pt idx="4">
                  <c:v>2090.4933243243272</c:v>
                </c:pt>
                <c:pt idx="5">
                  <c:v>1888.9952027027059</c:v>
                </c:pt>
              </c:numCache>
            </c:numRef>
          </c:yVal>
          <c:smooth val="0"/>
        </c:ser>
        <c:ser>
          <c:idx val="8"/>
          <c:order val="1"/>
          <c:tx>
            <c:v>YBCO: Perpendicular to tape plane, 4.2 K</c:v>
          </c:tx>
          <c:spPr>
            <a:ln w="47625" cap="sq">
              <a:solidFill>
                <a:schemeClr val="accent6">
                  <a:lumMod val="75000"/>
                </a:schemeClr>
              </a:solidFill>
              <a:prstDash val="dashDot"/>
              <a:bevel/>
            </a:ln>
          </c:spPr>
          <c:marker>
            <c:symbol val="square"/>
            <c:size val="8"/>
            <c:spPr>
              <a:solidFill>
                <a:srgbClr val="F79646">
                  <a:lumMod val="20000"/>
                  <a:lumOff val="80000"/>
                  <a:alpha val="50000"/>
                </a:srgbClr>
              </a:solidFill>
              <a:ln>
                <a:solidFill>
                  <a:srgbClr val="F79646">
                    <a:lumMod val="60000"/>
                    <a:lumOff val="40000"/>
                  </a:srgbClr>
                </a:solidFill>
              </a:ln>
            </c:spPr>
          </c:marker>
          <c:xVal>
            <c:numRef>
              <c:f>YBaCuO!$U$210:$U$226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31</c:v>
                </c:pt>
              </c:numCache>
            </c:numRef>
          </c:xVal>
          <c:yVal>
            <c:numRef>
              <c:f>YBaCuO!$Y$210:$Y$226</c:f>
              <c:numCache>
                <c:formatCode>General</c:formatCode>
                <c:ptCount val="17"/>
                <c:pt idx="0">
                  <c:v>4144.6766351351353</c:v>
                </c:pt>
                <c:pt idx="1">
                  <c:v>1445.8385675675679</c:v>
                </c:pt>
                <c:pt idx="2">
                  <c:v>975.09972972972969</c:v>
                </c:pt>
                <c:pt idx="3">
                  <c:v>767.75083783783805</c:v>
                </c:pt>
                <c:pt idx="4">
                  <c:v>655.66872972972942</c:v>
                </c:pt>
                <c:pt idx="5">
                  <c:v>571.61144594594589</c:v>
                </c:pt>
                <c:pt idx="6">
                  <c:v>526.77774324324355</c:v>
                </c:pt>
                <c:pt idx="7">
                  <c:v>481.94404054054058</c:v>
                </c:pt>
                <c:pt idx="8">
                  <c:v>442.71831081081058</c:v>
                </c:pt>
                <c:pt idx="9">
                  <c:v>428.14617567567558</c:v>
                </c:pt>
                <c:pt idx="10">
                  <c:v>403.49043243243187</c:v>
                </c:pt>
                <c:pt idx="11">
                  <c:v>386.67725675675672</c:v>
                </c:pt>
                <c:pt idx="12">
                  <c:v>364.26255405405408</c:v>
                </c:pt>
                <c:pt idx="13">
                  <c:v>341.84570270270268</c:v>
                </c:pt>
                <c:pt idx="14">
                  <c:v>328.39516216216208</c:v>
                </c:pt>
                <c:pt idx="15">
                  <c:v>319.42885135135128</c:v>
                </c:pt>
                <c:pt idx="16">
                  <c:v>318.30725675675677</c:v>
                </c:pt>
              </c:numCache>
            </c:numRef>
          </c:yVal>
          <c:smooth val="0"/>
        </c:ser>
        <c:ser>
          <c:idx val="4"/>
          <c:order val="2"/>
          <c:tx>
            <c:v>2212: Round wire, 4.2 K</c:v>
          </c:tx>
          <c:xVal>
            <c:numRef>
              <c:f>'2212'!$C$196:$C$226</c:f>
              <c:numCache>
                <c:formatCode>General</c:formatCode>
                <c:ptCount val="31"/>
                <c:pt idx="0">
                  <c:v>1E-3</c:v>
                </c:pt>
                <c:pt idx="1">
                  <c:v>8.5000000000000006E-2</c:v>
                </c:pt>
                <c:pt idx="2">
                  <c:v>0.1</c:v>
                </c:pt>
                <c:pt idx="3">
                  <c:v>0.2</c:v>
                </c:pt>
                <c:pt idx="4">
                  <c:v>0.3</c:v>
                </c:pt>
                <c:pt idx="5">
                  <c:v>0.4</c:v>
                </c:pt>
                <c:pt idx="6">
                  <c:v>0.60000000000000098</c:v>
                </c:pt>
                <c:pt idx="7">
                  <c:v>0.8</c:v>
                </c:pt>
                <c:pt idx="8">
                  <c:v>1</c:v>
                </c:pt>
                <c:pt idx="9">
                  <c:v>1.5</c:v>
                </c:pt>
                <c:pt idx="10">
                  <c:v>2</c:v>
                </c:pt>
                <c:pt idx="11">
                  <c:v>3</c:v>
                </c:pt>
                <c:pt idx="12">
                  <c:v>5</c:v>
                </c:pt>
                <c:pt idx="13">
                  <c:v>7</c:v>
                </c:pt>
                <c:pt idx="14">
                  <c:v>10</c:v>
                </c:pt>
                <c:pt idx="15">
                  <c:v>11.49</c:v>
                </c:pt>
                <c:pt idx="16">
                  <c:v>12</c:v>
                </c:pt>
                <c:pt idx="17">
                  <c:v>14</c:v>
                </c:pt>
                <c:pt idx="18">
                  <c:v>16</c:v>
                </c:pt>
                <c:pt idx="19">
                  <c:v>18</c:v>
                </c:pt>
                <c:pt idx="20">
                  <c:v>20</c:v>
                </c:pt>
                <c:pt idx="21">
                  <c:v>22.5</c:v>
                </c:pt>
                <c:pt idx="22">
                  <c:v>25</c:v>
                </c:pt>
                <c:pt idx="23">
                  <c:v>27.5</c:v>
                </c:pt>
                <c:pt idx="24">
                  <c:v>30</c:v>
                </c:pt>
                <c:pt idx="25">
                  <c:v>32.5</c:v>
                </c:pt>
                <c:pt idx="26">
                  <c:v>35</c:v>
                </c:pt>
                <c:pt idx="27">
                  <c:v>37.5</c:v>
                </c:pt>
                <c:pt idx="28">
                  <c:v>40</c:v>
                </c:pt>
                <c:pt idx="29">
                  <c:v>42.5</c:v>
                </c:pt>
                <c:pt idx="30">
                  <c:v>45</c:v>
                </c:pt>
              </c:numCache>
            </c:numRef>
          </c:xVal>
          <c:yVal>
            <c:numRef>
              <c:f>'2212'!$E$196:$E$226</c:f>
              <c:numCache>
                <c:formatCode>General</c:formatCode>
                <c:ptCount val="31"/>
                <c:pt idx="0">
                  <c:v>1265.671641791045</c:v>
                </c:pt>
                <c:pt idx="1">
                  <c:v>1257.7114427860699</c:v>
                </c:pt>
                <c:pt idx="2">
                  <c:v>1257.7114427860699</c:v>
                </c:pt>
                <c:pt idx="3">
                  <c:v>1225.87064676617</c:v>
                </c:pt>
                <c:pt idx="4">
                  <c:v>1181.0945273631851</c:v>
                </c:pt>
                <c:pt idx="5">
                  <c:v>1126.36815920398</c:v>
                </c:pt>
                <c:pt idx="6">
                  <c:v>1040.7960199004981</c:v>
                </c:pt>
                <c:pt idx="7">
                  <c:v>973.13432835820902</c:v>
                </c:pt>
                <c:pt idx="8">
                  <c:v>929.3532338308454</c:v>
                </c:pt>
                <c:pt idx="9">
                  <c:v>835.82089552238813</c:v>
                </c:pt>
                <c:pt idx="10">
                  <c:v>780.09950248756252</c:v>
                </c:pt>
                <c:pt idx="11">
                  <c:v>704.4776119402984</c:v>
                </c:pt>
                <c:pt idx="12">
                  <c:v>623.88059701492409</c:v>
                </c:pt>
                <c:pt idx="13">
                  <c:v>577.71144278606971</c:v>
                </c:pt>
                <c:pt idx="14">
                  <c:v>529.3532338308454</c:v>
                </c:pt>
                <c:pt idx="15">
                  <c:v>513.43283582089543</c:v>
                </c:pt>
                <c:pt idx="16">
                  <c:v>509.45273631840797</c:v>
                </c:pt>
                <c:pt idx="17">
                  <c:v>489.55223880597021</c:v>
                </c:pt>
                <c:pt idx="18">
                  <c:v>469.65174129353238</c:v>
                </c:pt>
                <c:pt idx="19">
                  <c:v>453.73134328358123</c:v>
                </c:pt>
                <c:pt idx="20">
                  <c:v>435.82089552238818</c:v>
                </c:pt>
                <c:pt idx="21">
                  <c:v>416.91542288557213</c:v>
                </c:pt>
                <c:pt idx="22">
                  <c:v>398.0099502487563</c:v>
                </c:pt>
                <c:pt idx="23">
                  <c:v>380.09950248756218</c:v>
                </c:pt>
                <c:pt idx="24">
                  <c:v>364.17910447761187</c:v>
                </c:pt>
                <c:pt idx="25">
                  <c:v>347.26368159203997</c:v>
                </c:pt>
                <c:pt idx="26">
                  <c:v>330.34825870646767</c:v>
                </c:pt>
                <c:pt idx="27">
                  <c:v>315.42288557213931</c:v>
                </c:pt>
                <c:pt idx="28">
                  <c:v>298.50746268656968</c:v>
                </c:pt>
                <c:pt idx="29">
                  <c:v>282.58706467661699</c:v>
                </c:pt>
                <c:pt idx="30">
                  <c:v>265.47263681592051</c:v>
                </c:pt>
              </c:numCache>
            </c:numRef>
          </c:yVal>
          <c:smooth val="0"/>
        </c:ser>
        <c:ser>
          <c:idx val="5"/>
          <c:order val="3"/>
          <c:tx>
            <c:v>Nb3Sn: High Energy Physics, 4.2 K</c:v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</c:spPr>
          </c:marker>
          <c:xVal>
            <c:numRef>
              <c:f>Nb3Sn!$K$390:$K$401</c:f>
              <c:numCache>
                <c:formatCode>General</c:formatCode>
                <c:ptCount val="12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14.5</c:v>
                </c:pt>
                <c:pt idx="4">
                  <c:v>15</c:v>
                </c:pt>
                <c:pt idx="5">
                  <c:v>15.5</c:v>
                </c:pt>
                <c:pt idx="6">
                  <c:v>16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</c:numCache>
            </c:numRef>
          </c:xVal>
          <c:yVal>
            <c:numRef>
              <c:f>Nb3Sn!$M$390:$M$401</c:f>
              <c:numCache>
                <c:formatCode>0</c:formatCode>
                <c:ptCount val="12"/>
                <c:pt idx="0">
                  <c:v>1754.8557096240311</c:v>
                </c:pt>
                <c:pt idx="1">
                  <c:v>1454.9349156155599</c:v>
                </c:pt>
                <c:pt idx="2">
                  <c:v>1190.981412184507</c:v>
                </c:pt>
                <c:pt idx="3">
                  <c:v>1072.6374238329929</c:v>
                </c:pt>
                <c:pt idx="4">
                  <c:v>957.77414102124851</c:v>
                </c:pt>
                <c:pt idx="5">
                  <c:v>855.09332759861854</c:v>
                </c:pt>
                <c:pt idx="6">
                  <c:v>757.63357248561431</c:v>
                </c:pt>
                <c:pt idx="7">
                  <c:v>268.01432656076202</c:v>
                </c:pt>
                <c:pt idx="8">
                  <c:v>190.8586870963</c:v>
                </c:pt>
                <c:pt idx="9">
                  <c:v>118.9241059414632</c:v>
                </c:pt>
                <c:pt idx="10">
                  <c:v>65.553287665294363</c:v>
                </c:pt>
                <c:pt idx="11">
                  <c:v>28.30973838996767</c:v>
                </c:pt>
              </c:numCache>
            </c:numRef>
          </c:yVal>
          <c:smooth val="0"/>
        </c:ser>
        <c:ser>
          <c:idx val="7"/>
          <c:order val="4"/>
          <c:tx>
            <c:v>Nb-Ti (LHC) 1.9 K </c:v>
          </c:tx>
          <c:spPr>
            <a:ln>
              <a:solidFill>
                <a:schemeClr val="accent3"/>
              </a:solidFill>
            </a:ln>
          </c:spPr>
          <c:marker>
            <c:symbol val="triangle"/>
            <c:size val="9"/>
            <c:spPr>
              <a:solidFill>
                <a:schemeClr val="accent3"/>
              </a:solidFill>
              <a:ln>
                <a:solidFill>
                  <a:schemeClr val="tx1">
                    <a:alpha val="50000"/>
                  </a:schemeClr>
                </a:solidFill>
              </a:ln>
            </c:spPr>
          </c:marker>
          <c:xVal>
            <c:numRef>
              <c:f>'Nb-Ti'!$A$671:$A$675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9</c:v>
                </c:pt>
                <c:pt idx="3">
                  <c:v>10</c:v>
                </c:pt>
                <c:pt idx="4">
                  <c:v>11</c:v>
                </c:pt>
              </c:numCache>
            </c:numRef>
          </c:xVal>
          <c:yVal>
            <c:numRef>
              <c:f>'Nb-Ti'!$C$671:$C$675</c:f>
              <c:numCache>
                <c:formatCode>General</c:formatCode>
                <c:ptCount val="5"/>
                <c:pt idx="0">
                  <c:v>1430</c:v>
                </c:pt>
                <c:pt idx="1">
                  <c:v>1195.7692307692309</c:v>
                </c:pt>
                <c:pt idx="2">
                  <c:v>950.76923076923072</c:v>
                </c:pt>
                <c:pt idx="3">
                  <c:v>703.46153846153788</c:v>
                </c:pt>
                <c:pt idx="4">
                  <c:v>475.76923076923072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911616"/>
        <c:axId val="22918272"/>
      </c:scatterChart>
      <c:valAx>
        <c:axId val="22911616"/>
        <c:scaling>
          <c:orientation val="minMax"/>
          <c:max val="45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Applied Field (T)</a:t>
                </a:r>
              </a:p>
            </c:rich>
          </c:tx>
          <c:layout>
            <c:manualLayout>
              <c:xMode val="edge"/>
              <c:yMode val="edge"/>
              <c:x val="0.40441290728950002"/>
              <c:y val="0.91091852430256404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2918272"/>
        <c:crosses val="autoZero"/>
        <c:crossBetween val="midCat"/>
        <c:majorUnit val="5"/>
        <c:minorUnit val="1"/>
      </c:valAx>
      <c:valAx>
        <c:axId val="22918272"/>
        <c:scaling>
          <c:logBase val="10"/>
          <c:orientation val="minMax"/>
          <c:min val="10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J</a:t>
                </a:r>
                <a:r>
                  <a:rPr lang="en-US" baseline="-25000"/>
                  <a:t>E</a:t>
                </a:r>
                <a:r>
                  <a:rPr lang="en-US"/>
                  <a:t> (A/mm²) </a:t>
                </a:r>
              </a:p>
            </c:rich>
          </c:tx>
          <c:layout>
            <c:manualLayout>
              <c:xMode val="edge"/>
              <c:yMode val="edge"/>
              <c:x val="1.16208488827235E-2"/>
              <c:y val="0.33524051120404602"/>
            </c:manualLayout>
          </c:layout>
          <c:overlay val="0"/>
        </c:title>
        <c:numFmt formatCode="#,##0;[Red]#,##0" sourceLinked="0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229116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2256201845737"/>
          <c:y val="5.0314465408805097E-2"/>
          <c:w val="0.27031724012165997"/>
          <c:h val="0.3414333222860930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101.png"/><Relationship Id="rId4" Type="http://schemas.openxmlformats.org/officeDocument/2006/relationships/image" Target="../media/image104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0.53071</cdr:x>
      <cdr:y>0.05727</cdr:y>
    </cdr:from>
    <cdr:to>
      <cdr:x>0.67444</cdr:x>
      <cdr:y>0.1543</cdr:y>
    </cdr:to>
    <cdr:sp macro="" textlink="">
      <cdr:nvSpPr>
        <cdr:cNvPr id="10240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940149" y="222993"/>
          <a:ext cx="795421" cy="3724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0.51309</cdr:x>
      <cdr:y>0.07957</cdr:y>
    </cdr:from>
    <cdr:to>
      <cdr:x>0.68861</cdr:x>
      <cdr:y>0.10317</cdr:y>
    </cdr:to>
    <cdr:sp macro="" textlink="">
      <cdr:nvSpPr>
        <cdr:cNvPr id="10240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39086" y="475211"/>
          <a:ext cx="1347485" cy="140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6"/>
              </a:solidFill>
              <a:latin typeface="Arial"/>
              <a:cs typeface="Arial"/>
            </a:rPr>
            <a:t>YBCO B|| </a:t>
          </a:r>
          <a:r>
            <a:rPr lang="en-US" sz="1050" b="1" i="0" strike="noStrike">
              <a:solidFill>
                <a:schemeClr val="accent6"/>
              </a:solidFill>
              <a:latin typeface="Arial"/>
              <a:ea typeface="+mn-ea"/>
              <a:cs typeface="Arial"/>
            </a:rPr>
            <a:t>Tape</a:t>
          </a:r>
          <a:r>
            <a:rPr lang="en-US" sz="1050" b="1" i="0" strike="noStrike">
              <a:solidFill>
                <a:schemeClr val="accent6"/>
              </a:solidFill>
              <a:latin typeface="Arial"/>
              <a:cs typeface="Arial"/>
            </a:rPr>
            <a:t> Plane</a:t>
          </a:r>
        </a:p>
      </cdr:txBody>
    </cdr:sp>
  </cdr:relSizeAnchor>
  <cdr:relSizeAnchor xmlns:cdr="http://schemas.openxmlformats.org/drawingml/2006/chartDrawing">
    <cdr:from>
      <cdr:x>0.29144</cdr:x>
      <cdr:y>0.1954</cdr:y>
    </cdr:from>
    <cdr:to>
      <cdr:x>0.4718</cdr:x>
      <cdr:y>0.219</cdr:y>
    </cdr:to>
    <cdr:sp macro="" textlink="">
      <cdr:nvSpPr>
        <cdr:cNvPr id="102400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37429" y="1282356"/>
          <a:ext cx="1384674" cy="15485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6"/>
              </a:solidFill>
              <a:latin typeface="Arial"/>
              <a:ea typeface="+mn-ea"/>
              <a:cs typeface="Arial"/>
            </a:rPr>
            <a:t>YBCO</a:t>
          </a:r>
          <a:r>
            <a:rPr lang="en-US" sz="1050" b="1" i="0" strike="noStrike">
              <a:solidFill>
                <a:schemeClr val="accent6"/>
              </a:solidFill>
              <a:latin typeface="Arial"/>
              <a:cs typeface="Arial"/>
            </a:rPr>
            <a:t> B|_ Tape Plane</a:t>
          </a:r>
        </a:p>
      </cdr:txBody>
    </cdr:sp>
  </cdr:relSizeAnchor>
  <cdr:relSizeAnchor xmlns:cdr="http://schemas.openxmlformats.org/drawingml/2006/chartDrawing">
    <cdr:from>
      <cdr:x>0.18996</cdr:x>
      <cdr:y>0.20893</cdr:y>
    </cdr:from>
    <cdr:to>
      <cdr:x>0.28784</cdr:x>
      <cdr:y>0.25928</cdr:y>
    </cdr:to>
    <cdr:sp macro="" textlink="">
      <cdr:nvSpPr>
        <cdr:cNvPr id="1024004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1458333" y="1247776"/>
          <a:ext cx="751466" cy="30068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6"/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0.83152</cdr:x>
      <cdr:y>0.53464</cdr:y>
    </cdr:from>
    <cdr:to>
      <cdr:x>0.87054</cdr:x>
      <cdr:y>0.55823</cdr:y>
    </cdr:to>
    <cdr:sp macro="" textlink="">
      <cdr:nvSpPr>
        <cdr:cNvPr id="102400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83675" y="3192934"/>
          <a:ext cx="299569" cy="14091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5"/>
              </a:solidFill>
              <a:latin typeface="Arial"/>
              <a:cs typeface="Arial"/>
            </a:rPr>
            <a:t>2212</a:t>
          </a:r>
        </a:p>
      </cdr:txBody>
    </cdr:sp>
  </cdr:relSizeAnchor>
  <cdr:relSizeAnchor xmlns:cdr="http://schemas.openxmlformats.org/drawingml/2006/chartDrawing">
    <cdr:from>
      <cdr:x>0.6097</cdr:x>
      <cdr:y>0.53739</cdr:y>
    </cdr:from>
    <cdr:to>
      <cdr:x>0.70392</cdr:x>
      <cdr:y>0.56099</cdr:y>
    </cdr:to>
    <cdr:sp macro="" textlink="">
      <cdr:nvSpPr>
        <cdr:cNvPr id="1024006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80759" y="3209413"/>
          <a:ext cx="723340" cy="140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050" b="1" i="0" strike="noStrike">
              <a:solidFill>
                <a:schemeClr val="accent2"/>
              </a:solidFill>
              <a:latin typeface="Arial"/>
              <a:cs typeface="Arial"/>
            </a:rPr>
            <a:t>RRP Nb</a:t>
          </a:r>
          <a:r>
            <a:rPr lang="en-US" sz="1050" b="1" i="0" strike="noStrike" baseline="-2500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1050" b="1" i="0" strike="noStrike">
              <a:solidFill>
                <a:schemeClr val="accent2"/>
              </a:solidFill>
              <a:latin typeface="Arial"/>
              <a:cs typeface="Arial"/>
            </a:rPr>
            <a:t>Sn</a:t>
          </a:r>
        </a:p>
      </cdr:txBody>
    </cdr:sp>
  </cdr:relSizeAnchor>
  <cdr:relSizeAnchor xmlns:cdr="http://schemas.openxmlformats.org/drawingml/2006/chartDrawing">
    <cdr:from>
      <cdr:x>0.31144</cdr:x>
      <cdr:y>0.53261</cdr:y>
    </cdr:from>
    <cdr:to>
      <cdr:x>0.40791</cdr:x>
      <cdr:y>0.55621</cdr:y>
    </cdr:to>
    <cdr:sp macro="" textlink="">
      <cdr:nvSpPr>
        <cdr:cNvPr id="1024009" name="Text Box 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90999" y="3180838"/>
          <a:ext cx="740588" cy="1409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none" lIns="0" tIns="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050" b="1" i="0" strike="noStrike">
              <a:solidFill>
                <a:schemeClr val="accent3">
                  <a:lumMod val="75000"/>
                </a:schemeClr>
              </a:solidFill>
              <a:latin typeface="Arial"/>
              <a:cs typeface="Arial"/>
            </a:rPr>
            <a:t>Nb-Ti, 1.9 </a:t>
          </a:r>
          <a:r>
            <a:rPr lang="en-US" sz="1050" b="1" i="0" strike="noStrike" baseline="0">
              <a:solidFill>
                <a:schemeClr val="accent3">
                  <a:lumMod val="75000"/>
                </a:schemeClr>
              </a:solidFill>
              <a:latin typeface="Arial"/>
              <a:cs typeface="Arial"/>
            </a:rPr>
            <a:t>K</a:t>
          </a:r>
          <a:endParaRPr lang="en-US" sz="1050" b="1" i="0" strike="noStrike">
            <a:solidFill>
              <a:schemeClr val="accent3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0.50847</cdr:x>
      <cdr:y>0.11142</cdr:y>
    </cdr:from>
    <cdr:to>
      <cdr:x>0.54089</cdr:x>
      <cdr:y>0.16916</cdr:y>
    </cdr:to>
    <cdr:sp macro="" textlink="">
      <cdr:nvSpPr>
        <cdr:cNvPr id="1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3903618" y="665425"/>
          <a:ext cx="248893" cy="34483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6"/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0.32754</cdr:x>
      <cdr:y>0.56388</cdr:y>
    </cdr:from>
    <cdr:to>
      <cdr:x>0.38028</cdr:x>
      <cdr:y>0.6358</cdr:y>
    </cdr:to>
    <cdr:pic>
      <cdr:nvPicPr>
        <cdr:cNvPr id="15" name="Picture 14" descr="160w-x90-bse11-10ovwstrand2-hr01487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514574" y="3367591"/>
          <a:ext cx="404893" cy="429519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0.28847</cdr:x>
      <cdr:y>0.64169</cdr:y>
    </cdr:from>
    <cdr:to>
      <cdr:x>0.42444</cdr:x>
      <cdr:y>0.75498</cdr:y>
    </cdr:to>
    <cdr:sp macro="" textlink="">
      <cdr:nvSpPr>
        <cdr:cNvPr id="16" name="Rectangle 15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14620" y="3832286"/>
          <a:ext cx="1043862" cy="67658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195"/>
          </a:schemeClr>
        </a:solidFill>
        <a:ln xmlns:a="http://schemas.openxmlformats.org/drawingml/2006/main" w="9525" algn="ctr">
          <a:noFill/>
          <a:miter lim="800000"/>
          <a:headEnd/>
          <a:tailEnd/>
        </a:ln>
      </cdr:spPr>
      <cdr:txBody>
        <a:bodyPr xmlns:a="http://schemas.openxmlformats.org/drawingml/2006/main" wrap="square" lIns="0" tIns="0" rIns="0" bIns="0">
          <a:no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</a:pP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Maximal J</a:t>
          </a:r>
          <a:r>
            <a:rPr lang="en-US" sz="900" i="1" baseline="-25000" dirty="0">
              <a:solidFill>
                <a:schemeClr val="accent3">
                  <a:lumMod val="50000"/>
                </a:schemeClr>
              </a:solidFill>
            </a:rPr>
            <a:t>E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 for entire LHC Nb­Ti strand production (</a:t>
          </a:r>
          <a:r>
            <a:rPr lang="en-US" sz="900" b="1" i="1" dirty="0">
              <a:solidFill>
                <a:schemeClr val="accent3">
                  <a:lumMod val="50000"/>
                </a:schemeClr>
              </a:solidFill>
            </a:rPr>
            <a:t>–) 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CERN-T. </a:t>
          </a:r>
          <a:r>
            <a:rPr lang="en-US" sz="900" i="1" dirty="0" err="1">
              <a:solidFill>
                <a:schemeClr val="accent3">
                  <a:lumMod val="50000"/>
                </a:schemeClr>
              </a:solidFill>
            </a:rPr>
            <a:t>Boutboul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 '07,  and (- -) &lt;5 T data from </a:t>
          </a:r>
          <a:r>
            <a:rPr lang="en-US" sz="900" i="1" dirty="0" err="1">
              <a:solidFill>
                <a:schemeClr val="accent3">
                  <a:lumMod val="50000"/>
                </a:schemeClr>
              </a:solidFill>
            </a:rPr>
            <a:t>Boutboul</a:t>
          </a:r>
          <a:r>
            <a:rPr lang="en-US" sz="900" i="1" dirty="0">
              <a:solidFill>
                <a:schemeClr val="accent3">
                  <a:lumMod val="50000"/>
                </a:schemeClr>
              </a:solidFill>
            </a:rPr>
            <a:t> et al. MT-19, IEEE-TASC’06)</a:t>
          </a:r>
        </a:p>
      </cdr:txBody>
    </cdr:sp>
  </cdr:relSizeAnchor>
  <cdr:relSizeAnchor xmlns:cdr="http://schemas.openxmlformats.org/drawingml/2006/chartDrawing">
    <cdr:from>
      <cdr:x>0.62306</cdr:x>
      <cdr:y>0.56853</cdr:y>
    </cdr:from>
    <cdr:to>
      <cdr:x>0.6758</cdr:x>
      <cdr:y>0.64071</cdr:y>
    </cdr:to>
    <cdr:pic>
      <cdr:nvPicPr>
        <cdr:cNvPr id="19" name="Picture 18" descr="160w-x90-rb12-8kV-strandovw-hr05279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83288" y="3395389"/>
          <a:ext cx="404893" cy="431072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0.60548</cdr:x>
      <cdr:y>0.64647</cdr:y>
    </cdr:from>
    <cdr:to>
      <cdr:x>0.69338</cdr:x>
      <cdr:y>0.78561</cdr:y>
    </cdr:to>
    <cdr:sp macro="" textlink="">
      <cdr:nvSpPr>
        <cdr:cNvPr id="20" name="Rectangle 19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648361" y="3860832"/>
          <a:ext cx="674821" cy="8309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000"/>
          </a:schemeClr>
        </a:solidFill>
        <a:ln xmlns:a="http://schemas.openxmlformats.org/drawingml/2006/main" w="9525" algn="ctr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900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rPr>
            <a:t>Compiled </a:t>
          </a:r>
          <a:r>
            <a:rPr lang="en-US" sz="900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rPr>
            <a:t>from ASC'02 and ICMC'03 papers (J. Parrell OI-ST)</a:t>
          </a:r>
        </a:p>
      </cdr:txBody>
    </cdr:sp>
  </cdr:relSizeAnchor>
  <cdr:relSizeAnchor xmlns:cdr="http://schemas.openxmlformats.org/drawingml/2006/chartDrawing">
    <cdr:from>
      <cdr:x>0.8216</cdr:x>
      <cdr:y>0.56553</cdr:y>
    </cdr:from>
    <cdr:to>
      <cdr:x>0.87434</cdr:x>
      <cdr:y>0.63821</cdr:y>
    </cdr:to>
    <cdr:pic>
      <cdr:nvPicPr>
        <cdr:cNvPr id="21" name="Picture 20" descr="2212cs-160w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307518" y="3377418"/>
          <a:ext cx="404893" cy="43405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</cdr:pic>
  </cdr:relSizeAnchor>
  <cdr:relSizeAnchor xmlns:cdr="http://schemas.openxmlformats.org/drawingml/2006/chartDrawing">
    <cdr:from>
      <cdr:x>0.78643</cdr:x>
      <cdr:y>0.64372</cdr:y>
    </cdr:from>
    <cdr:to>
      <cdr:x>0.9095</cdr:x>
      <cdr:y>0.72458</cdr:y>
    </cdr:to>
    <cdr:sp macro="" textlink="">
      <cdr:nvSpPr>
        <cdr:cNvPr id="22" name="Text Box 56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037551" y="3844382"/>
          <a:ext cx="944827" cy="48290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195"/>
          </a:schemeClr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</a:pPr>
          <a:r>
            <a:rPr lang="en-US" sz="900" b="1" i="1" dirty="0">
              <a:solidFill>
                <a:schemeClr val="accent5">
                  <a:lumMod val="75000"/>
                </a:schemeClr>
              </a:solidFill>
            </a:rPr>
            <a:t>427 filament OI-ST strand with Ag alloy outer sheath tested at NHMFL</a:t>
          </a:r>
        </a:p>
      </cdr:txBody>
    </cdr:sp>
  </cdr:relSizeAnchor>
  <cdr:relSizeAnchor xmlns:cdr="http://schemas.openxmlformats.org/drawingml/2006/chartDrawing">
    <cdr:from>
      <cdr:x>0.5569</cdr:x>
      <cdr:y>0.10489</cdr:y>
    </cdr:from>
    <cdr:to>
      <cdr:x>0.6448</cdr:x>
      <cdr:y>0.18575</cdr:y>
    </cdr:to>
    <cdr:sp macro="" textlink="">
      <cdr:nvSpPr>
        <cdr:cNvPr id="24" name="Text Box 56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275418" y="626427"/>
          <a:ext cx="674821" cy="4829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50000"/>
          </a:schemeClr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lIns="0" tIns="0" rIns="0" bIns="0">
          <a:spAutoFit/>
        </a:bodyPr>
        <a:lstStyle xmlns:a="http://schemas.openxmlformats.org/drawingml/2006/main">
          <a:defPPr>
            <a:defRPr lang="en-US"/>
          </a:defPPr>
          <a:lvl1pPr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1pPr>
          <a:lvl2pPr marL="4572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2pPr>
          <a:lvl3pPr marL="9144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3pPr>
          <a:lvl4pPr marL="13716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4pPr>
          <a:lvl5pPr marL="1828800" algn="r" rtl="0" eaLnBrk="0" fontAlgn="base" hangingPunct="0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2400" kern="1200">
              <a:solidFill>
                <a:schemeClr val="tx1"/>
              </a:solidFill>
              <a:latin typeface="Times New Roman" pitchFamily="18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ct val="50000"/>
            </a:spcBef>
            <a:defRPr/>
          </a:pPr>
          <a:r>
            <a:rPr lang="en-US" sz="9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rPr>
            <a:t>SuperPower "Turbo" Double Layer Tape</a:t>
          </a:r>
        </a:p>
      </cdr:txBody>
    </cdr:sp>
  </cdr:relSizeAnchor>
  <cdr:relSizeAnchor xmlns:cdr="http://schemas.openxmlformats.org/drawingml/2006/chartDrawing">
    <cdr:from>
      <cdr:x>0.81739</cdr:x>
      <cdr:y>0.89665</cdr:y>
    </cdr:from>
    <cdr:to>
      <cdr:x>0.98473</cdr:x>
      <cdr:y>0.99033</cdr:y>
    </cdr:to>
    <cdr:pic>
      <cdr:nvPicPr>
        <cdr:cNvPr id="25" name="Picture 24" descr="ASC@NHMFL@FSU-Horizontal-perspembb-fog-512w.jp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7085504" y="5640478"/>
          <a:ext cx="1450540" cy="58928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0.35488</cdr:x>
      <cdr:y>0.4032</cdr:y>
    </cdr:from>
    <cdr:to>
      <cdr:x>0.35806</cdr:x>
      <cdr:y>0.5164</cdr:y>
    </cdr:to>
    <cdr:sp macro="" textlink="">
      <cdr:nvSpPr>
        <cdr:cNvPr id="30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2724442" y="2407957"/>
          <a:ext cx="24425" cy="67609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3">
              <a:lumMod val="75000"/>
            </a:schemeClr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0.84598</cdr:x>
      <cdr:y>0.45312</cdr:y>
    </cdr:from>
    <cdr:to>
      <cdr:x>0.84798</cdr:x>
      <cdr:y>0.52423</cdr:y>
    </cdr:to>
    <cdr:sp macro="" textlink="">
      <cdr:nvSpPr>
        <cdr:cNvPr id="31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6494696" y="2706093"/>
          <a:ext cx="15344" cy="42472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5">
              <a:lumMod val="75000"/>
            </a:schemeClr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0.54834</cdr:x>
      <cdr:y>0.48723</cdr:y>
    </cdr:from>
    <cdr:to>
      <cdr:x>0.61727</cdr:x>
      <cdr:y>0.52787</cdr:y>
    </cdr:to>
    <cdr:sp macro="" textlink="">
      <cdr:nvSpPr>
        <cdr:cNvPr id="3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4209718" y="2909838"/>
          <a:ext cx="529177" cy="2427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chemeClr val="accent2"/>
          </a:solidFill>
          <a:round/>
          <a:headEnd/>
          <a:tailEnd type="triangle" w="med" len="med"/>
        </a:ln>
        <a:effectLst xmlns:a="http://schemas.openxmlformats.org/drawingml/2006/main">
          <a:outerShdw blurRad="50800" dist="38100" dir="5400000" algn="t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n-US" sz="1100">
            <a:latin typeface="+mn-lt"/>
            <a:ea typeface="+mn-ea"/>
            <a:cs typeface="+mn-cs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65794-A2C5-F94B-AB02-CD65E96B534D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EA3BA-CF90-E242-9F39-707A85021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60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7238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CFCEF2-8C58-4BC0-839C-46E279AB120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6175" y="687388"/>
            <a:ext cx="4567238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This 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is not a big problem for HL-LHC, requiring 20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tonnes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of superconductors, however it is major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problem for HE-LHC ,requiring in total 3000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tonnes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of superconductor, most than half in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Nb3Sn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 </a:t>
            </a:r>
          </a:p>
          <a:p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 gauge these figures in the context, LHC has used 1200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tonnes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of </a:t>
            </a:r>
            <a:r>
              <a:rPr kumimoji="1" lang="en-US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Nb</a:t>
            </a:r>
            <a:r>
              <a:rPr kumimoji="1" lang="en-US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-Ti, while ITER requires about 500</a:t>
            </a:r>
          </a:p>
          <a:p>
            <a:r>
              <a:rPr kumimoji="1"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tonnes of </a:t>
            </a:r>
            <a:r>
              <a:rPr kumimoji="1" lang="en-GB" sz="1200" b="0" i="0" u="none" strike="noStrike" kern="1200" baseline="0" dirty="0" err="1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Nb3Sn</a:t>
            </a:r>
            <a:r>
              <a:rPr kumimoji="1" lang="en-GB" sz="1200" b="0" i="0" u="none" strike="noStrike" kern="1200" baseline="0" dirty="0" smtClean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2ED527-A8A7-41E7-A4EC-64C3ADA44EBF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67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0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CH" dirty="0" smtClean="0"/>
              <a:t>20</a:t>
            </a:r>
            <a:r>
              <a:rPr lang="fr-CH" baseline="0" dirty="0" smtClean="0"/>
              <a:t> T 33 </a:t>
            </a:r>
            <a:r>
              <a:rPr lang="fr-CH" baseline="0" dirty="0" err="1" smtClean="0"/>
              <a:t>Tev</a:t>
            </a:r>
            <a:r>
              <a:rPr lang="fr-CH" baseline="0" dirty="0" smtClean="0"/>
              <a:t> cm</a:t>
            </a:r>
          </a:p>
          <a:p>
            <a:pPr eaLnBrk="1" hangingPunct="1">
              <a:spcBef>
                <a:spcPct val="0"/>
              </a:spcBef>
            </a:pPr>
            <a:r>
              <a:rPr lang="fr-CH" baseline="0" dirty="0" smtClean="0"/>
              <a:t>16 T 26.5 </a:t>
            </a:r>
            <a:r>
              <a:rPr lang="fr-CH" baseline="0" dirty="0" err="1" smtClean="0"/>
              <a:t>TeV</a:t>
            </a:r>
            <a:r>
              <a:rPr lang="fr-CH" baseline="0" dirty="0" smtClean="0"/>
              <a:t> cm</a:t>
            </a:r>
            <a:endParaRPr lang="en-GB" dirty="0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8A97A8-7100-4FFF-A526-98801FC76ED6}" type="slidenum">
              <a:rPr lang="en-GB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6175" y="687388"/>
            <a:ext cx="4567238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3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D95D76-738F-413F-B07F-6CBAD35C058C}" type="slidenum">
              <a:rPr lang="en-GB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7625" y="876300"/>
            <a:ext cx="4222750" cy="31670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3" y="4350020"/>
            <a:ext cx="4740978" cy="351232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687388"/>
            <a:ext cx="4565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9EC9B2C-6E8F-414A-BE2E-0CB5776D3B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7763" y="687388"/>
            <a:ext cx="4565650" cy="3425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351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86426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algn="ctr" defTabSz="887413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887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>
              <a:defRPr/>
            </a:pPr>
            <a:fld id="{4FD73BF5-54CE-4AA6-B80F-601BF37E02F9}" type="slidenum">
              <a:rPr lang="en-US" smtClean="0"/>
              <a:pPr algn="r">
                <a:defRPr/>
              </a:pPr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25331-C60D-3945-A238-F41218FBF1EF}" type="slidenum">
              <a:rPr lang="en-US"/>
              <a:pPr/>
              <a:t>41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043AA9-A32C-441E-8638-8740F8CD1F23}" type="slidenum">
              <a:rPr lang="en-GB" smtClean="0">
                <a:solidFill>
                  <a:prstClr val="black"/>
                </a:solidFill>
              </a:rPr>
              <a:pPr/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263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13610-E1D5-0449-BFAE-C4DC31F86C54}" type="slidenum">
              <a:rPr lang="en-US"/>
              <a:pPr/>
              <a:t>56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 userDrawn="1"/>
        </p:nvSpPr>
        <p:spPr>
          <a:xfrm>
            <a:off x="1556048" y="1844824"/>
            <a:ext cx="6912768" cy="72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 userDrawn="1"/>
        </p:nvSpPr>
        <p:spPr>
          <a:xfrm>
            <a:off x="1556048" y="2060864"/>
            <a:ext cx="6912768" cy="180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 userDrawn="1"/>
        </p:nvSpPr>
        <p:spPr>
          <a:xfrm>
            <a:off x="1556048" y="2384904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 userDrawn="1"/>
        </p:nvSpPr>
        <p:spPr>
          <a:xfrm>
            <a:off x="1556048" y="2672936"/>
            <a:ext cx="6912768" cy="180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 userDrawn="1"/>
        </p:nvSpPr>
        <p:spPr>
          <a:xfrm>
            <a:off x="1556048" y="2996972"/>
            <a:ext cx="6912768" cy="180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1556048" y="3321008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 userDrawn="1"/>
        </p:nvSpPr>
        <p:spPr>
          <a:xfrm>
            <a:off x="1556048" y="3645064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 userDrawn="1"/>
        </p:nvSpPr>
        <p:spPr>
          <a:xfrm>
            <a:off x="1556048" y="4113076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 userDrawn="1"/>
        </p:nvSpPr>
        <p:spPr>
          <a:xfrm>
            <a:off x="1556048" y="4401128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 userDrawn="1"/>
        </p:nvSpPr>
        <p:spPr>
          <a:xfrm>
            <a:off x="1556048" y="4725184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 userDrawn="1"/>
        </p:nvSpPr>
        <p:spPr>
          <a:xfrm>
            <a:off x="1556048" y="5049180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 userDrawn="1"/>
        </p:nvSpPr>
        <p:spPr>
          <a:xfrm>
            <a:off x="1556048" y="5337212"/>
            <a:ext cx="6912768" cy="180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 userDrawn="1"/>
        </p:nvSpPr>
        <p:spPr>
          <a:xfrm>
            <a:off x="1556048" y="5661264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grpSp>
        <p:nvGrpSpPr>
          <p:cNvPr id="205" name="Group 98"/>
          <p:cNvGrpSpPr/>
          <p:nvPr userDrawn="1"/>
        </p:nvGrpSpPr>
        <p:grpSpPr>
          <a:xfrm>
            <a:off x="1772288" y="1844824"/>
            <a:ext cx="6696528" cy="4572492"/>
            <a:chOff x="1331712" y="1700808"/>
            <a:chExt cx="6696528" cy="216024"/>
          </a:xfrm>
          <a:noFill/>
        </p:grpSpPr>
        <p:sp>
          <p:nvSpPr>
            <p:cNvPr id="206" name="Rectangle 205"/>
            <p:cNvSpPr/>
            <p:nvPr userDrawn="1"/>
          </p:nvSpPr>
          <p:spPr>
            <a:xfrm>
              <a:off x="1331712" y="1700808"/>
              <a:ext cx="648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08" name="Rectangle 207"/>
            <p:cNvSpPr/>
            <p:nvPr userDrawn="1"/>
          </p:nvSpPr>
          <p:spPr>
            <a:xfrm>
              <a:off x="2195808" y="1700808"/>
              <a:ext cx="648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09" name="Rectangle 208"/>
            <p:cNvSpPr/>
            <p:nvPr userDrawn="1"/>
          </p:nvSpPr>
          <p:spPr>
            <a:xfrm>
              <a:off x="1979784" y="1700808"/>
              <a:ext cx="216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0" name="Rectangle 209"/>
            <p:cNvSpPr/>
            <p:nvPr userDrawn="1"/>
          </p:nvSpPr>
          <p:spPr>
            <a:xfrm>
              <a:off x="3059832" y="1700808"/>
              <a:ext cx="648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1" name="Rectangle 210"/>
            <p:cNvSpPr/>
            <p:nvPr userDrawn="1"/>
          </p:nvSpPr>
          <p:spPr>
            <a:xfrm>
              <a:off x="2843808" y="1700808"/>
              <a:ext cx="216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2" name="Rectangle 211"/>
            <p:cNvSpPr/>
            <p:nvPr userDrawn="1"/>
          </p:nvSpPr>
          <p:spPr>
            <a:xfrm>
              <a:off x="3923928" y="1700808"/>
              <a:ext cx="648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3" name="Rectangle 212"/>
            <p:cNvSpPr/>
            <p:nvPr userDrawn="1"/>
          </p:nvSpPr>
          <p:spPr>
            <a:xfrm>
              <a:off x="3707904" y="1700808"/>
              <a:ext cx="216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4" name="Rectangle 213"/>
            <p:cNvSpPr/>
            <p:nvPr userDrawn="1"/>
          </p:nvSpPr>
          <p:spPr>
            <a:xfrm>
              <a:off x="4788024" y="1700808"/>
              <a:ext cx="648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5" name="Rectangle 214"/>
            <p:cNvSpPr/>
            <p:nvPr userDrawn="1"/>
          </p:nvSpPr>
          <p:spPr>
            <a:xfrm>
              <a:off x="4572000" y="1700808"/>
              <a:ext cx="216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6" name="Rectangle 215"/>
            <p:cNvSpPr/>
            <p:nvPr userDrawn="1"/>
          </p:nvSpPr>
          <p:spPr>
            <a:xfrm>
              <a:off x="5652048" y="1700808"/>
              <a:ext cx="648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7" name="Rectangle 216"/>
            <p:cNvSpPr/>
            <p:nvPr userDrawn="1"/>
          </p:nvSpPr>
          <p:spPr>
            <a:xfrm>
              <a:off x="5436024" y="1700808"/>
              <a:ext cx="216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8" name="Rectangle 217"/>
            <p:cNvSpPr/>
            <p:nvPr userDrawn="1"/>
          </p:nvSpPr>
          <p:spPr>
            <a:xfrm>
              <a:off x="6516216" y="1700808"/>
              <a:ext cx="648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19" name="Rectangle 218"/>
            <p:cNvSpPr/>
            <p:nvPr userDrawn="1"/>
          </p:nvSpPr>
          <p:spPr>
            <a:xfrm>
              <a:off x="6300192" y="1700808"/>
              <a:ext cx="216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20" name="Rectangle 219"/>
            <p:cNvSpPr/>
            <p:nvPr userDrawn="1"/>
          </p:nvSpPr>
          <p:spPr>
            <a:xfrm>
              <a:off x="7380240" y="1700808"/>
              <a:ext cx="648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  <p:sp>
          <p:nvSpPr>
            <p:cNvPr id="221" name="Rectangle 220"/>
            <p:cNvSpPr/>
            <p:nvPr userDrawn="1"/>
          </p:nvSpPr>
          <p:spPr>
            <a:xfrm>
              <a:off x="7164216" y="1700808"/>
              <a:ext cx="216000" cy="216024"/>
            </a:xfrm>
            <a:prstGeom prst="rect">
              <a:avLst/>
            </a:prstGeom>
            <a:grpFill/>
            <a:ln w="63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050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1772072" y="1628800"/>
            <a:ext cx="648000" cy="21602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S</a:t>
            </a:r>
            <a:r>
              <a:rPr lang="fr-CH" sz="1050" dirty="0" smtClean="0">
                <a:solidFill>
                  <a:prstClr val="white"/>
                </a:solidFill>
              </a:rPr>
              <a:t>12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2636168" y="1628800"/>
            <a:ext cx="648000" cy="21602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S</a:t>
            </a:r>
            <a:r>
              <a:rPr lang="fr-CH" sz="1050" dirty="0" smtClean="0">
                <a:solidFill>
                  <a:prstClr val="white"/>
                </a:solidFill>
              </a:rPr>
              <a:t>23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2420144" y="1628800"/>
            <a:ext cx="21600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P</a:t>
            </a:r>
            <a:r>
              <a:rPr lang="fr-CH" sz="1050" dirty="0" smtClean="0">
                <a:solidFill>
                  <a:prstClr val="white"/>
                </a:solidFill>
              </a:rPr>
              <a:t>2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3500192" y="1628800"/>
            <a:ext cx="648000" cy="21602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S</a:t>
            </a:r>
            <a:r>
              <a:rPr lang="fr-CH" sz="1050" dirty="0" smtClean="0">
                <a:solidFill>
                  <a:prstClr val="white"/>
                </a:solidFill>
              </a:rPr>
              <a:t>34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84168" y="1628800"/>
            <a:ext cx="21600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P</a:t>
            </a:r>
            <a:r>
              <a:rPr lang="fr-CH" sz="1050" dirty="0" smtClean="0">
                <a:solidFill>
                  <a:prstClr val="white"/>
                </a:solidFill>
              </a:rPr>
              <a:t>3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4364288" y="1628800"/>
            <a:ext cx="648000" cy="21602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S</a:t>
            </a:r>
            <a:r>
              <a:rPr lang="fr-CH" sz="1050" dirty="0" smtClean="0">
                <a:solidFill>
                  <a:prstClr val="white"/>
                </a:solidFill>
              </a:rPr>
              <a:t>45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4148264" y="1628800"/>
            <a:ext cx="21600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P</a:t>
            </a:r>
            <a:r>
              <a:rPr lang="fr-CH" sz="1050" dirty="0" smtClean="0">
                <a:solidFill>
                  <a:prstClr val="white"/>
                </a:solidFill>
              </a:rPr>
              <a:t>4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5228384" y="1628800"/>
            <a:ext cx="648000" cy="21602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S</a:t>
            </a:r>
            <a:r>
              <a:rPr lang="fr-CH" sz="1050" dirty="0" smtClean="0">
                <a:solidFill>
                  <a:prstClr val="white"/>
                </a:solidFill>
              </a:rPr>
              <a:t>56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5012360" y="1628800"/>
            <a:ext cx="21600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P</a:t>
            </a:r>
            <a:r>
              <a:rPr lang="fr-CH" sz="1050" dirty="0" smtClean="0">
                <a:solidFill>
                  <a:prstClr val="white"/>
                </a:solidFill>
              </a:rPr>
              <a:t>5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6092408" y="1628800"/>
            <a:ext cx="648000" cy="21602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S</a:t>
            </a:r>
            <a:r>
              <a:rPr lang="fr-CH" sz="1050" dirty="0" smtClean="0">
                <a:solidFill>
                  <a:prstClr val="white"/>
                </a:solidFill>
              </a:rPr>
              <a:t>67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5876384" y="1628800"/>
            <a:ext cx="21600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P</a:t>
            </a:r>
            <a:r>
              <a:rPr lang="fr-CH" sz="1050" dirty="0" smtClean="0">
                <a:solidFill>
                  <a:prstClr val="white"/>
                </a:solidFill>
              </a:rPr>
              <a:t>6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6956576" y="1628800"/>
            <a:ext cx="648000" cy="21602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S</a:t>
            </a:r>
            <a:r>
              <a:rPr lang="fr-CH" sz="1050" dirty="0" smtClean="0">
                <a:solidFill>
                  <a:prstClr val="white"/>
                </a:solidFill>
              </a:rPr>
              <a:t>78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6740552" y="1628800"/>
            <a:ext cx="21600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P</a:t>
            </a:r>
            <a:r>
              <a:rPr lang="fr-CH" sz="1050" dirty="0" smtClean="0">
                <a:solidFill>
                  <a:prstClr val="white"/>
                </a:solidFill>
              </a:rPr>
              <a:t>7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820600" y="1628800"/>
            <a:ext cx="648000" cy="216024"/>
          </a:xfrm>
          <a:prstGeom prst="rect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S</a:t>
            </a:r>
            <a:r>
              <a:rPr lang="fr-CH" sz="1050" dirty="0" smtClean="0">
                <a:solidFill>
                  <a:prstClr val="white"/>
                </a:solidFill>
              </a:rPr>
              <a:t>81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7604576" y="1628800"/>
            <a:ext cx="21600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P</a:t>
            </a:r>
            <a:r>
              <a:rPr lang="fr-CH" sz="1050" dirty="0" smtClean="0">
                <a:solidFill>
                  <a:prstClr val="white"/>
                </a:solidFill>
              </a:rPr>
              <a:t>8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 userDrawn="1"/>
        </p:nvSpPr>
        <p:spPr>
          <a:xfrm>
            <a:off x="1124000" y="1844832"/>
            <a:ext cx="432048" cy="72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 userDrawn="1"/>
        </p:nvSpPr>
        <p:spPr>
          <a:xfrm>
            <a:off x="1124000" y="1916832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Dec.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1124000" y="2060848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Jan.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1124000" y="2240868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Feb.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1124000" y="2384884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1124000" y="252890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Apr.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1124000" y="2672932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May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1124000" y="2852952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Jun.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24000" y="2996952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Jul.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1124000" y="3176988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Aug.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1124000" y="3321004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Sep.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24000" y="3465020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Oct.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 userDrawn="1"/>
        </p:nvSpPr>
        <p:spPr>
          <a:xfrm>
            <a:off x="1124000" y="364504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Nov.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 userDrawn="1"/>
        </p:nvSpPr>
        <p:spPr>
          <a:xfrm>
            <a:off x="1124000" y="3789056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Dec.</a:t>
            </a:r>
            <a:endParaRPr lang="en-US" sz="800" i="1" dirty="0">
              <a:solidFill>
                <a:prstClr val="white"/>
              </a:solidFill>
            </a:endParaRPr>
          </a:p>
        </p:txBody>
      </p:sp>
      <p:cxnSp>
        <p:nvCxnSpPr>
          <p:cNvPr id="117" name="Straight Connector 116"/>
          <p:cNvCxnSpPr/>
          <p:nvPr userDrawn="1"/>
        </p:nvCxnSpPr>
        <p:spPr>
          <a:xfrm flipV="1">
            <a:off x="1564726" y="3933056"/>
            <a:ext cx="6904090" cy="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 userDrawn="1"/>
        </p:nvCxnSpPr>
        <p:spPr>
          <a:xfrm>
            <a:off x="1556048" y="2060848"/>
            <a:ext cx="691276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 userDrawn="1"/>
        </p:nvCxnSpPr>
        <p:spPr>
          <a:xfrm>
            <a:off x="1564510" y="5805264"/>
            <a:ext cx="691276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ctangle 102"/>
          <p:cNvSpPr/>
          <p:nvPr userDrawn="1"/>
        </p:nvSpPr>
        <p:spPr>
          <a:xfrm>
            <a:off x="1124000" y="3933072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Jan.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 userDrawn="1"/>
        </p:nvSpPr>
        <p:spPr>
          <a:xfrm>
            <a:off x="1124000" y="4113092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Feb.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 userDrawn="1"/>
        </p:nvSpPr>
        <p:spPr>
          <a:xfrm>
            <a:off x="1124000" y="4257108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 userDrawn="1"/>
        </p:nvSpPr>
        <p:spPr>
          <a:xfrm>
            <a:off x="1124000" y="4401108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Apr.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 userDrawn="1"/>
        </p:nvSpPr>
        <p:spPr>
          <a:xfrm>
            <a:off x="1124000" y="4545140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May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 userDrawn="1"/>
        </p:nvSpPr>
        <p:spPr>
          <a:xfrm>
            <a:off x="1124000" y="472516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Jun.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 userDrawn="1"/>
        </p:nvSpPr>
        <p:spPr>
          <a:xfrm>
            <a:off x="1124000" y="4869176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Jul.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 userDrawn="1"/>
        </p:nvSpPr>
        <p:spPr>
          <a:xfrm>
            <a:off x="1124000" y="5049196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Aug.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 userDrawn="1"/>
        </p:nvSpPr>
        <p:spPr>
          <a:xfrm>
            <a:off x="1124000" y="5193212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Sep.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 userDrawn="1"/>
        </p:nvSpPr>
        <p:spPr>
          <a:xfrm>
            <a:off x="1124000" y="5337228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Oct.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 userDrawn="1"/>
        </p:nvSpPr>
        <p:spPr>
          <a:xfrm>
            <a:off x="1124000" y="5517248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Nov.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 userDrawn="1"/>
        </p:nvSpPr>
        <p:spPr>
          <a:xfrm>
            <a:off x="1124000" y="5661264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Dec.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 userDrawn="1"/>
        </p:nvSpPr>
        <p:spPr>
          <a:xfrm>
            <a:off x="1124000" y="5805264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Jan.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 userDrawn="1"/>
        </p:nvSpPr>
        <p:spPr>
          <a:xfrm>
            <a:off x="8468816" y="1844824"/>
            <a:ext cx="432048" cy="72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 userDrawn="1"/>
        </p:nvSpPr>
        <p:spPr>
          <a:xfrm>
            <a:off x="8468816" y="1916824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Dec.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 userDrawn="1"/>
        </p:nvSpPr>
        <p:spPr>
          <a:xfrm>
            <a:off x="8468816" y="2060840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Jan.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 userDrawn="1"/>
        </p:nvSpPr>
        <p:spPr>
          <a:xfrm>
            <a:off x="8468816" y="224086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Feb.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 userDrawn="1"/>
        </p:nvSpPr>
        <p:spPr>
          <a:xfrm>
            <a:off x="8468816" y="2384876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 userDrawn="1"/>
        </p:nvSpPr>
        <p:spPr>
          <a:xfrm>
            <a:off x="8468816" y="2528892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Apr.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 userDrawn="1"/>
        </p:nvSpPr>
        <p:spPr>
          <a:xfrm>
            <a:off x="8468816" y="2672924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May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 userDrawn="1"/>
        </p:nvSpPr>
        <p:spPr>
          <a:xfrm>
            <a:off x="8468816" y="2852944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Jun.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5" name="Rectangle 134"/>
          <p:cNvSpPr/>
          <p:nvPr userDrawn="1"/>
        </p:nvSpPr>
        <p:spPr>
          <a:xfrm>
            <a:off x="8468816" y="2996944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Jul.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6" name="Rectangle 135"/>
          <p:cNvSpPr/>
          <p:nvPr userDrawn="1"/>
        </p:nvSpPr>
        <p:spPr>
          <a:xfrm>
            <a:off x="8468816" y="317698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Aug.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 userDrawn="1"/>
        </p:nvSpPr>
        <p:spPr>
          <a:xfrm>
            <a:off x="8468816" y="3320996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Sep.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8" name="Rectangle 137"/>
          <p:cNvSpPr/>
          <p:nvPr userDrawn="1"/>
        </p:nvSpPr>
        <p:spPr>
          <a:xfrm>
            <a:off x="8468816" y="3465012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Oct.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39" name="Rectangle 138"/>
          <p:cNvSpPr/>
          <p:nvPr userDrawn="1"/>
        </p:nvSpPr>
        <p:spPr>
          <a:xfrm>
            <a:off x="8468816" y="3645032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Nov.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0" name="Rectangle 139"/>
          <p:cNvSpPr/>
          <p:nvPr userDrawn="1"/>
        </p:nvSpPr>
        <p:spPr>
          <a:xfrm>
            <a:off x="8468816" y="3789048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Dec.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1" name="Rectangle 140"/>
          <p:cNvSpPr/>
          <p:nvPr userDrawn="1"/>
        </p:nvSpPr>
        <p:spPr>
          <a:xfrm>
            <a:off x="8468816" y="3933064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Jan.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2" name="Rectangle 141"/>
          <p:cNvSpPr/>
          <p:nvPr userDrawn="1"/>
        </p:nvSpPr>
        <p:spPr>
          <a:xfrm>
            <a:off x="8468816" y="4113084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Feb.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3" name="Rectangle 142"/>
          <p:cNvSpPr/>
          <p:nvPr userDrawn="1"/>
        </p:nvSpPr>
        <p:spPr>
          <a:xfrm>
            <a:off x="8468816" y="425710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4" name="Rectangle 143"/>
          <p:cNvSpPr/>
          <p:nvPr userDrawn="1"/>
        </p:nvSpPr>
        <p:spPr>
          <a:xfrm>
            <a:off x="8468816" y="440110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Apr.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5" name="Rectangle 144"/>
          <p:cNvSpPr/>
          <p:nvPr userDrawn="1"/>
        </p:nvSpPr>
        <p:spPr>
          <a:xfrm>
            <a:off x="8468816" y="4545132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May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6" name="Rectangle 145"/>
          <p:cNvSpPr/>
          <p:nvPr userDrawn="1"/>
        </p:nvSpPr>
        <p:spPr>
          <a:xfrm>
            <a:off x="8468816" y="4725152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Jun.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7" name="Rectangle 146"/>
          <p:cNvSpPr/>
          <p:nvPr userDrawn="1"/>
        </p:nvSpPr>
        <p:spPr>
          <a:xfrm>
            <a:off x="8468816" y="4869168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Jul.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8" name="Rectangle 147"/>
          <p:cNvSpPr/>
          <p:nvPr userDrawn="1"/>
        </p:nvSpPr>
        <p:spPr>
          <a:xfrm>
            <a:off x="8468816" y="5049188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Aug.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49" name="Rectangle 148"/>
          <p:cNvSpPr/>
          <p:nvPr userDrawn="1"/>
        </p:nvSpPr>
        <p:spPr>
          <a:xfrm>
            <a:off x="8468816" y="5193204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Sep.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50" name="Rectangle 149"/>
          <p:cNvSpPr/>
          <p:nvPr userDrawn="1"/>
        </p:nvSpPr>
        <p:spPr>
          <a:xfrm>
            <a:off x="8468816" y="5337220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Oct.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51" name="Rectangle 150"/>
          <p:cNvSpPr/>
          <p:nvPr userDrawn="1"/>
        </p:nvSpPr>
        <p:spPr>
          <a:xfrm>
            <a:off x="8468816" y="551724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Nov.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52" name="Rectangle 151"/>
          <p:cNvSpPr/>
          <p:nvPr userDrawn="1"/>
        </p:nvSpPr>
        <p:spPr>
          <a:xfrm>
            <a:off x="8468816" y="5661256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Dec.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53" name="Rectangle 152"/>
          <p:cNvSpPr/>
          <p:nvPr userDrawn="1"/>
        </p:nvSpPr>
        <p:spPr>
          <a:xfrm>
            <a:off x="8468816" y="5805256"/>
            <a:ext cx="432048" cy="180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Jan.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54" name="Rectangle 153"/>
          <p:cNvSpPr/>
          <p:nvPr userDrawn="1"/>
        </p:nvSpPr>
        <p:spPr>
          <a:xfrm>
            <a:off x="8900864" y="2060848"/>
            <a:ext cx="207640" cy="1872000"/>
          </a:xfrm>
          <a:prstGeom prst="rect">
            <a:avLst/>
          </a:prstGeom>
          <a:solidFill>
            <a:schemeClr val="tx2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white"/>
                </a:solidFill>
              </a:rPr>
              <a:t>2013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55" name="Rectangle 154"/>
          <p:cNvSpPr/>
          <p:nvPr userDrawn="1"/>
        </p:nvSpPr>
        <p:spPr>
          <a:xfrm>
            <a:off x="8900864" y="3932848"/>
            <a:ext cx="207640" cy="1872000"/>
          </a:xfrm>
          <a:prstGeom prst="rect">
            <a:avLst/>
          </a:prstGeom>
          <a:solidFill>
            <a:schemeClr val="tx2">
              <a:lumMod val="7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prstClr val="white"/>
                </a:solidFill>
              </a:rPr>
              <a:t>2014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 userDrawn="1"/>
        </p:nvSpPr>
        <p:spPr>
          <a:xfrm>
            <a:off x="1556048" y="1628800"/>
            <a:ext cx="216000" cy="21602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H" sz="800" dirty="0" smtClean="0">
                <a:solidFill>
                  <a:prstClr val="white"/>
                </a:solidFill>
              </a:rPr>
              <a:t>P</a:t>
            </a:r>
            <a:r>
              <a:rPr lang="fr-CH" sz="1050" dirty="0" smtClean="0">
                <a:solidFill>
                  <a:prstClr val="white"/>
                </a:solidFill>
              </a:rPr>
              <a:t>1</a:t>
            </a: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156" name="Rectangle 155"/>
          <p:cNvSpPr/>
          <p:nvPr userDrawn="1"/>
        </p:nvSpPr>
        <p:spPr>
          <a:xfrm>
            <a:off x="1556264" y="1844824"/>
            <a:ext cx="216000" cy="4140000"/>
          </a:xfrm>
          <a:prstGeom prst="rect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050" dirty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 userDrawn="1"/>
        </p:nvSpPr>
        <p:spPr>
          <a:xfrm>
            <a:off x="1124000" y="5985284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Feb.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 userDrawn="1"/>
        </p:nvSpPr>
        <p:spPr>
          <a:xfrm>
            <a:off x="1124000" y="612930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59" name="Rectangle 158"/>
          <p:cNvSpPr/>
          <p:nvPr userDrawn="1"/>
        </p:nvSpPr>
        <p:spPr>
          <a:xfrm>
            <a:off x="1124000" y="6273316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Apr.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60" name="Rectangle 159"/>
          <p:cNvSpPr/>
          <p:nvPr userDrawn="1"/>
        </p:nvSpPr>
        <p:spPr>
          <a:xfrm>
            <a:off x="8468600" y="5985284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Feb.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61" name="Rectangle 160"/>
          <p:cNvSpPr/>
          <p:nvPr userDrawn="1"/>
        </p:nvSpPr>
        <p:spPr>
          <a:xfrm>
            <a:off x="8468600" y="6129300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Mar.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 userDrawn="1"/>
        </p:nvSpPr>
        <p:spPr>
          <a:xfrm>
            <a:off x="8468600" y="6273316"/>
            <a:ext cx="432048" cy="144000"/>
          </a:xfrm>
          <a:prstGeom prst="rect">
            <a:avLst/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" i="1" dirty="0" smtClean="0">
                <a:solidFill>
                  <a:prstClr val="white"/>
                </a:solidFill>
              </a:rPr>
              <a:t>Apr.</a:t>
            </a:r>
            <a:endParaRPr lang="en-US" sz="800" i="1" dirty="0">
              <a:solidFill>
                <a:prstClr val="white"/>
              </a:solidFill>
            </a:endParaRPr>
          </a:p>
        </p:txBody>
      </p:sp>
      <p:sp>
        <p:nvSpPr>
          <p:cNvPr id="163" name="Rectangle 162"/>
          <p:cNvSpPr/>
          <p:nvPr userDrawn="1"/>
        </p:nvSpPr>
        <p:spPr>
          <a:xfrm>
            <a:off x="1556048" y="5985284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64" name="Rectangle 163"/>
          <p:cNvSpPr/>
          <p:nvPr userDrawn="1"/>
        </p:nvSpPr>
        <p:spPr>
          <a:xfrm>
            <a:off x="1555832" y="6129316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65" name="Rectangle 164"/>
          <p:cNvSpPr/>
          <p:nvPr userDrawn="1"/>
        </p:nvSpPr>
        <p:spPr>
          <a:xfrm>
            <a:off x="1555832" y="6273316"/>
            <a:ext cx="6912768" cy="144000"/>
          </a:xfrm>
          <a:prstGeom prst="rect">
            <a:avLst/>
          </a:prstGeom>
          <a:noFill/>
          <a:ln w="3175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123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2143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44624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187624"/>
            <a:ext cx="7498080" cy="5060776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FA5E001-1D83-D947-9F67-842FF0B2FEC2}" type="datetimeFigureOut">
              <a:rPr lang="en-US" smtClean="0"/>
              <a:t>10/20/2012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7A3A7A7-8E01-824A-B437-DB3D0536214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3" name="Picture 12" descr="Screen shot 2011-12-04 at 7.27.39 PM.pn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88213" y="4217642"/>
            <a:ext cx="4402869" cy="6666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tiff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wmf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1.jpeg"/><Relationship Id="rId5" Type="http://schemas.openxmlformats.org/officeDocument/2006/relationships/image" Target="../media/image78.png"/><Relationship Id="rId10" Type="http://schemas.openxmlformats.org/officeDocument/2006/relationships/image" Target="../media/image65.png"/><Relationship Id="rId4" Type="http://schemas.openxmlformats.org/officeDocument/2006/relationships/image" Target="../media/image77.png"/><Relationship Id="rId9" Type="http://schemas.openxmlformats.org/officeDocument/2006/relationships/image" Target="../media/image66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emf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3" Type="http://schemas.openxmlformats.org/officeDocument/2006/relationships/image" Target="../media/image118.wmf"/><Relationship Id="rId7" Type="http://schemas.openxmlformats.org/officeDocument/2006/relationships/image" Target="../media/image122.wmf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wmf"/><Relationship Id="rId10" Type="http://schemas.openxmlformats.org/officeDocument/2006/relationships/image" Target="../media/image125.wmf"/><Relationship Id="rId4" Type="http://schemas.openxmlformats.org/officeDocument/2006/relationships/image" Target="../media/image119.wmf"/><Relationship Id="rId9" Type="http://schemas.openxmlformats.org/officeDocument/2006/relationships/image" Target="../media/image124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2" Type="http://schemas.openxmlformats.org/officeDocument/2006/relationships/image" Target="../media/image136.jpeg"/><Relationship Id="rId16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5" Type="http://schemas.openxmlformats.org/officeDocument/2006/relationships/image" Target="../media/image149.jpe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Relationship Id="rId1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w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69.wmf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87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5" y="1251791"/>
            <a:ext cx="7377710" cy="792088"/>
          </a:xfrm>
        </p:spPr>
        <p:txBody>
          <a:bodyPr>
            <a:noAutofit/>
          </a:bodyPr>
          <a:lstStyle/>
          <a:p>
            <a:r>
              <a:rPr lang="en-US" sz="4400" dirty="0" smtClean="0"/>
              <a:t>Status and Outlook of the LHC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1960" y="4725144"/>
            <a:ext cx="4333040" cy="1944216"/>
          </a:xfrm>
        </p:spPr>
        <p:txBody>
          <a:bodyPr>
            <a:noAutofit/>
          </a:bodyPr>
          <a:lstStyle/>
          <a:p>
            <a:pPr algn="r"/>
            <a:r>
              <a:rPr lang="en-US" sz="2800" dirty="0" smtClean="0"/>
              <a:t>L. Bottura </a:t>
            </a:r>
          </a:p>
          <a:p>
            <a:pPr algn="r"/>
            <a:r>
              <a:rPr lang="en-US" sz="2800" dirty="0" smtClean="0"/>
              <a:t>CERN TE-MSC </a:t>
            </a:r>
          </a:p>
          <a:p>
            <a:pPr algn="r"/>
            <a:r>
              <a:rPr lang="en-US" sz="2400" dirty="0" smtClean="0"/>
              <a:t>US-LUO Meeting 2012</a:t>
            </a:r>
          </a:p>
          <a:p>
            <a:pPr algn="r"/>
            <a:r>
              <a:rPr lang="en-US" sz="2400" dirty="0" smtClean="0"/>
              <a:t>October 18-20, 2012, </a:t>
            </a:r>
            <a:r>
              <a:rPr lang="en-US" sz="2400" dirty="0" err="1" smtClean="0"/>
              <a:t>Fermilab</a:t>
            </a:r>
            <a:endParaRPr lang="en-US" sz="2400" dirty="0" smtClean="0"/>
          </a:p>
          <a:p>
            <a:pPr algn="r"/>
            <a:endParaRPr lang="en-US" sz="1600" dirty="0" smtClean="0"/>
          </a:p>
        </p:txBody>
      </p:sp>
      <p:pic>
        <p:nvPicPr>
          <p:cNvPr id="5" name="Picture 4" descr="Screen shot 2012-10-15 at 7.52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989" y="2043879"/>
            <a:ext cx="5484011" cy="26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2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luminosity 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261705"/>
            <a:ext cx="7995510" cy="166323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Peak luminosity 7.7 10</a:t>
            </a:r>
            <a:r>
              <a:rPr lang="en-US" baseline="30000" dirty="0" smtClean="0"/>
              <a:t>33</a:t>
            </a:r>
            <a:r>
              <a:rPr lang="en-US" dirty="0" smtClean="0"/>
              <a:t> 1/cm</a:t>
            </a:r>
            <a:r>
              <a:rPr lang="en-US" baseline="30000" dirty="0" smtClean="0"/>
              <a:t>2</a:t>
            </a:r>
            <a:r>
              <a:rPr lang="en-US" dirty="0" smtClean="0"/>
              <a:t> s </a:t>
            </a:r>
          </a:p>
          <a:p>
            <a:r>
              <a:rPr lang="en-US" dirty="0" smtClean="0"/>
              <a:t>LHC operation has reached good routine to deliver approximately 20 fb</a:t>
            </a:r>
            <a:r>
              <a:rPr lang="en-US" baseline="30000" dirty="0" smtClean="0"/>
              <a:t>-1</a:t>
            </a:r>
            <a:r>
              <a:rPr lang="en-US" dirty="0" smtClean="0"/>
              <a:t> by the end of 2012</a:t>
            </a:r>
            <a:endParaRPr lang="en-US" dirty="0"/>
          </a:p>
        </p:txBody>
      </p:sp>
      <p:pic>
        <p:nvPicPr>
          <p:cNvPr id="5" name="Picture 4" descr="Screen shot 2012-08-26 at 3.52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68446"/>
            <a:ext cx="3530178" cy="3772922"/>
          </a:xfrm>
          <a:prstGeom prst="rect">
            <a:avLst/>
          </a:prstGeom>
        </p:spPr>
      </p:pic>
      <p:pic>
        <p:nvPicPr>
          <p:cNvPr id="4" name="Picture 3" descr="luminosity_integrated_d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13318"/>
            <a:ext cx="3828050" cy="382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ATLAS on H-Day</a:t>
            </a:r>
            <a:endParaRPr lang="en-US" dirty="0"/>
          </a:p>
        </p:txBody>
      </p:sp>
      <p:pic>
        <p:nvPicPr>
          <p:cNvPr id="5" name="Picture 4" descr="cand-higgs-201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88" y="1205089"/>
            <a:ext cx="4087947" cy="3281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3735" y="1205089"/>
            <a:ext cx="3827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Candidate for a </a:t>
            </a:r>
            <a:r>
              <a:rPr lang="en-US" sz="2800" i="1" dirty="0" smtClean="0"/>
              <a:t>4-e</a:t>
            </a:r>
            <a:r>
              <a:rPr lang="en-US" sz="2800" i="1" baseline="30000" dirty="0" smtClean="0"/>
              <a:t>-</a:t>
            </a:r>
            <a:r>
              <a:rPr lang="en-US" sz="2800" i="1" dirty="0" smtClean="0"/>
              <a:t>decay </a:t>
            </a:r>
            <a:r>
              <a:rPr lang="en-US" sz="2800" dirty="0" smtClean="0"/>
              <a:t>of the Higgs boson </a:t>
            </a:r>
            <a:endParaRPr lang="en-US" sz="2800" dirty="0"/>
          </a:p>
        </p:txBody>
      </p:sp>
      <p:pic>
        <p:nvPicPr>
          <p:cNvPr id="7" name="Picture 6" descr="3-pl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90" y="2781562"/>
            <a:ext cx="4363695" cy="3455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4414" y="4437112"/>
            <a:ext cx="3551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Exclusion limits for the existence of a new particle in the range of 100 to 600 </a:t>
            </a:r>
            <a:r>
              <a:rPr lang="en-US" sz="2800" dirty="0" err="1" smtClean="0"/>
              <a:t>GeV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971600" y="6413266"/>
            <a:ext cx="8119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>
                <a:solidFill>
                  <a:srgbClr val="0000FF"/>
                </a:solidFill>
              </a:rPr>
              <a:t>Fabiola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Giannotti</a:t>
            </a:r>
            <a:r>
              <a:rPr lang="en-US" dirty="0" smtClean="0">
                <a:solidFill>
                  <a:srgbClr val="0000FF"/>
                </a:solidFill>
              </a:rPr>
              <a:t>,  ATLAS, Status </a:t>
            </a:r>
            <a:r>
              <a:rPr lang="en-US" dirty="0">
                <a:solidFill>
                  <a:srgbClr val="0000FF"/>
                </a:solidFill>
              </a:rPr>
              <a:t>of the SM Higgs Boson </a:t>
            </a:r>
            <a:r>
              <a:rPr lang="en-US" dirty="0" smtClean="0">
                <a:solidFill>
                  <a:srgbClr val="0000FF"/>
                </a:solidFill>
              </a:rPr>
              <a:t>Search, July 4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>
                <a:solidFill>
                  <a:srgbClr val="0000FF"/>
                </a:solidFill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88266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CMS on H-Day</a:t>
            </a:r>
            <a:endParaRPr lang="en-US" dirty="0"/>
          </a:p>
        </p:txBody>
      </p:sp>
      <p:pic>
        <p:nvPicPr>
          <p:cNvPr id="3" name="Picture 2" descr="Screen shot 2012-07-09 at 11.11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1295797"/>
            <a:ext cx="7374628" cy="50966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90695" y="6417699"/>
            <a:ext cx="666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J. </a:t>
            </a:r>
            <a:r>
              <a:rPr lang="en-US" dirty="0" err="1" smtClean="0">
                <a:solidFill>
                  <a:srgbClr val="0000FF"/>
                </a:solidFill>
              </a:rPr>
              <a:t>Incandela</a:t>
            </a:r>
            <a:r>
              <a:rPr lang="en-US" dirty="0" smtClean="0">
                <a:solidFill>
                  <a:srgbClr val="0000FF"/>
                </a:solidFill>
              </a:rPr>
              <a:t>, CMS, Status of the SM Higgs Boson Search, July 4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, 2012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6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CMS on H-Day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90695" y="6417699"/>
            <a:ext cx="6669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J. </a:t>
            </a:r>
            <a:r>
              <a:rPr lang="en-US" dirty="0" err="1" smtClean="0">
                <a:solidFill>
                  <a:srgbClr val="0000FF"/>
                </a:solidFill>
              </a:rPr>
              <a:t>Incandela</a:t>
            </a:r>
            <a:r>
              <a:rPr lang="en-US" dirty="0" smtClean="0">
                <a:solidFill>
                  <a:srgbClr val="0000FF"/>
                </a:solidFill>
              </a:rPr>
              <a:t>, CMS, Status of the SM Higgs Boson Search, July 4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, 2012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2-07-09 at 11.1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19" y="1243964"/>
            <a:ext cx="7602475" cy="52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be fair, results from </a:t>
            </a:r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80805" y="1417638"/>
            <a:ext cx="3501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Candidate events for Higgs boson decays at CDF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083703" y="4394000"/>
            <a:ext cx="36971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Exclusion limits for the existence of a new particle in the range of 100 to 200 </a:t>
            </a:r>
            <a:r>
              <a:rPr lang="en-US" sz="2800" dirty="0" err="1" smtClean="0"/>
              <a:t>GeV</a:t>
            </a:r>
            <a:endParaRPr lang="en-US" sz="2800" dirty="0"/>
          </a:p>
        </p:txBody>
      </p:sp>
      <p:pic>
        <p:nvPicPr>
          <p:cNvPr id="3" name="Picture 2" descr="ROW_Figure01_1207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805" y="3184655"/>
            <a:ext cx="4321779" cy="3233044"/>
          </a:xfrm>
          <a:prstGeom prst="rect">
            <a:avLst/>
          </a:prstGeom>
        </p:spPr>
      </p:pic>
      <p:pic>
        <p:nvPicPr>
          <p:cNvPr id="4" name="Picture 3" descr="Screen shot 2012-08-26 at 9.42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" y="1417638"/>
            <a:ext cx="3741377" cy="26594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6417699"/>
            <a:ext cx="8097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Homer Wolfe, CDF,  The Search For The </a:t>
            </a:r>
            <a:r>
              <a:rPr lang="en-US" dirty="0" err="1" smtClean="0">
                <a:solidFill>
                  <a:srgbClr val="0000FF"/>
                </a:solidFill>
              </a:rPr>
              <a:t>Brout­Englert­Higgs</a:t>
            </a:r>
            <a:r>
              <a:rPr lang="en-US" dirty="0" smtClean="0">
                <a:solidFill>
                  <a:srgbClr val="0000FF"/>
                </a:solidFill>
              </a:rPr>
              <a:t> Boson, March 7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, 2012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9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_MG_8333b-subformat-icon-64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88" y="1118241"/>
            <a:ext cx="3838573" cy="2561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448" y="38050"/>
            <a:ext cx="5448378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The “Higgs” is there !?!</a:t>
            </a:r>
            <a:endParaRPr lang="en-US" dirty="0"/>
          </a:p>
        </p:txBody>
      </p:sp>
      <p:pic>
        <p:nvPicPr>
          <p:cNvPr id="5" name="Picture 4" descr="higgs-applau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37" y="1971591"/>
            <a:ext cx="5210308" cy="3250468"/>
          </a:xfrm>
          <a:prstGeom prst="rect">
            <a:avLst/>
          </a:prstGeom>
        </p:spPr>
      </p:pic>
      <p:pic>
        <p:nvPicPr>
          <p:cNvPr id="6" name="Picture 5" descr="higg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39" y="4250891"/>
            <a:ext cx="3743584" cy="2508201"/>
          </a:xfrm>
          <a:prstGeom prst="rect">
            <a:avLst/>
          </a:prstGeom>
        </p:spPr>
      </p:pic>
      <p:pic>
        <p:nvPicPr>
          <p:cNvPr id="9" name="Picture 8" descr="IMG_1309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56" y="476672"/>
            <a:ext cx="2657640" cy="1773144"/>
          </a:xfrm>
          <a:prstGeom prst="rect">
            <a:avLst/>
          </a:prstGeom>
        </p:spPr>
      </p:pic>
      <p:pic>
        <p:nvPicPr>
          <p:cNvPr id="4" name="Picture 3" descr="phot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79288"/>
            <a:ext cx="3743584" cy="28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1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Cuddle your Higgs</a:t>
            </a:r>
            <a:endParaRPr lang="en-US" dirty="0"/>
          </a:p>
        </p:txBody>
      </p:sp>
      <p:pic>
        <p:nvPicPr>
          <p:cNvPr id="2" name="Picture 1" descr="OwnYourOwnHig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06" y="1417320"/>
            <a:ext cx="5359387" cy="533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6496_444755935545423_2096910254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39" y="1555205"/>
            <a:ext cx="7928841" cy="49885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Higgs in Catholic church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15011" y="6033482"/>
            <a:ext cx="5189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No, a pack of spaghetti !</a:t>
            </a:r>
            <a:endParaRPr lang="en-US" sz="4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Higgs event in CMS ?</a:t>
            </a:r>
            <a:endParaRPr lang="en-US" dirty="0"/>
          </a:p>
        </p:txBody>
      </p:sp>
      <p:pic>
        <p:nvPicPr>
          <p:cNvPr id="3" name="Picture 2" descr="599252_10151054791980700_7062969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7888936" cy="4725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15616" y="1340768"/>
            <a:ext cx="7888936" cy="5400600"/>
            <a:chOff x="1115616" y="1340768"/>
            <a:chExt cx="7888936" cy="5400600"/>
          </a:xfrm>
        </p:grpSpPr>
        <p:sp>
          <p:nvSpPr>
            <p:cNvPr id="2" name="Rectangle 1"/>
            <p:cNvSpPr/>
            <p:nvPr/>
          </p:nvSpPr>
          <p:spPr>
            <a:xfrm>
              <a:off x="1115616" y="1340768"/>
              <a:ext cx="7888936" cy="93610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15616" y="5589240"/>
              <a:ext cx="7888936" cy="1152128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2984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Do not forget heavy ions physics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87624" y="1124744"/>
            <a:ext cx="7877907" cy="4221088"/>
            <a:chOff x="1187624" y="1124744"/>
            <a:chExt cx="7877907" cy="4221088"/>
          </a:xfrm>
        </p:grpSpPr>
        <p:pic>
          <p:nvPicPr>
            <p:cNvPr id="3" name="Picture 2" descr="Screen shot 2012-09-20 at 10.44.5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1124744"/>
              <a:ext cx="5501643" cy="42210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87624" y="1527175"/>
              <a:ext cx="2637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  <a:r>
                <a:rPr lang="en-US" sz="2400" dirty="0" smtClean="0"/>
                <a:t>-</a:t>
              </a:r>
              <a:r>
                <a:rPr lang="en-US" sz="2400" dirty="0" err="1" smtClean="0"/>
                <a:t>Pb</a:t>
              </a:r>
              <a:r>
                <a:rPr lang="en-US" sz="2400" dirty="0" smtClean="0"/>
                <a:t> run coming up</a:t>
              </a:r>
              <a:endParaRPr lang="en-US" sz="2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87624" y="2492896"/>
            <a:ext cx="7618444" cy="4175000"/>
            <a:chOff x="1187624" y="2492896"/>
            <a:chExt cx="7618444" cy="4175000"/>
          </a:xfrm>
        </p:grpSpPr>
        <p:pic>
          <p:nvPicPr>
            <p:cNvPr id="4" name="Picture 3" descr="Screen shot 2012-09-20 at 10.41.4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2492896"/>
              <a:ext cx="5580112" cy="4175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48636" y="5589240"/>
              <a:ext cx="205743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Fascinating physics !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14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we come from</a:t>
            </a:r>
          </a:p>
          <a:p>
            <a:r>
              <a:rPr lang="en-US" dirty="0" smtClean="0"/>
              <a:t>The present production at the LHC</a:t>
            </a:r>
          </a:p>
          <a:p>
            <a:r>
              <a:rPr lang="en-US" dirty="0" smtClean="0"/>
              <a:t>The foreseeable LHC future</a:t>
            </a:r>
          </a:p>
          <a:p>
            <a:r>
              <a:rPr lang="en-US" dirty="0" smtClean="0"/>
              <a:t>Beyond the LHC</a:t>
            </a:r>
          </a:p>
          <a:p>
            <a:r>
              <a:rPr lang="en-US" dirty="0" smtClean="0"/>
              <a:t>A final message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39629" y="4924961"/>
            <a:ext cx="7969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 algn="ctr">
              <a:buNone/>
            </a:pPr>
            <a:r>
              <a:rPr lang="en-US" sz="4000" b="1" dirty="0">
                <a:solidFill>
                  <a:srgbClr val="FF0000"/>
                </a:solidFill>
              </a:rPr>
              <a:t>An insider view </a:t>
            </a:r>
          </a:p>
          <a:p>
            <a:pPr marL="82296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And a </a:t>
            </a:r>
            <a:r>
              <a:rPr lang="en-US" sz="4000" b="1" dirty="0">
                <a:solidFill>
                  <a:srgbClr val="FF0000"/>
                </a:solidFill>
              </a:rPr>
              <a:t>special eye </a:t>
            </a:r>
            <a:r>
              <a:rPr lang="en-US" sz="4000" b="1" dirty="0" smtClean="0">
                <a:solidFill>
                  <a:srgbClr val="FF0000"/>
                </a:solidFill>
              </a:rPr>
              <a:t>for technology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5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510" y="125700"/>
            <a:ext cx="799311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Not always plain sailing…</a:t>
            </a:r>
            <a:br>
              <a:rPr lang="en-US" dirty="0" smtClean="0"/>
            </a:b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8" y="1052736"/>
            <a:ext cx="7886956" cy="233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8" y="4041095"/>
            <a:ext cx="7918462" cy="230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8158" y="1442169"/>
            <a:ext cx="843771" cy="2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2e14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8158" y="4235811"/>
            <a:ext cx="843771" cy="277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7e33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2118" y="2003024"/>
            <a:ext cx="843771" cy="63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Mixed bag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9646" y="2214810"/>
            <a:ext cx="843771" cy="36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CRYO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58518" y="1961412"/>
            <a:ext cx="843771" cy="36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BSRT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793678" y="2076105"/>
            <a:ext cx="1427919" cy="36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Injectors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832118" y="4416128"/>
            <a:ext cx="7070171" cy="0"/>
          </a:xfrm>
          <a:prstGeom prst="line">
            <a:avLst/>
          </a:prstGeom>
          <a:solidFill>
            <a:schemeClr val="accent1"/>
          </a:solidFill>
          <a:ln w="15875" cap="sq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1410232" y="1622486"/>
            <a:ext cx="7301860" cy="3230"/>
          </a:xfrm>
          <a:prstGeom prst="line">
            <a:avLst/>
          </a:prstGeom>
          <a:solidFill>
            <a:schemeClr val="accent1"/>
          </a:solidFill>
          <a:ln w="15875" cap="sq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2626971" y="6378657"/>
            <a:ext cx="6378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Luminosity logs from weeks 34 and 35 (</a:t>
            </a:r>
            <a:r>
              <a:rPr lang="en-US" dirty="0"/>
              <a:t>20th to 29th August 2012)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0571" y="3407545"/>
            <a:ext cx="6304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Beam intensity from weeks 34 and 35 (</a:t>
            </a:r>
            <a:r>
              <a:rPr lang="en-US" dirty="0"/>
              <a:t>20th to 29th August 2012)</a:t>
            </a:r>
          </a:p>
        </p:txBody>
      </p:sp>
    </p:spTree>
    <p:extLst>
      <p:ext uri="{BB962C8B-B14F-4D97-AF65-F5344CB8AC3E}">
        <p14:creationId xmlns:p14="http://schemas.microsoft.com/office/powerpoint/2010/main" val="262444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did we learn?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187623"/>
            <a:ext cx="7416824" cy="2961457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LHC is </a:t>
            </a:r>
            <a:r>
              <a:rPr lang="en-GB" b="1" dirty="0" smtClean="0">
                <a:solidFill>
                  <a:srgbClr val="FF0000"/>
                </a:solidFill>
              </a:rPr>
              <a:t>magnetically very reproducible </a:t>
            </a:r>
            <a:r>
              <a:rPr lang="en-GB" dirty="0" smtClean="0"/>
              <a:t>on a month to month time scale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High precision </a:t>
            </a:r>
            <a:r>
              <a:rPr lang="en-GB" dirty="0" smtClean="0"/>
              <a:t>of the powering system </a:t>
            </a:r>
          </a:p>
          <a:p>
            <a:pPr lvl="1"/>
            <a:r>
              <a:rPr lang="en-GB" dirty="0" smtClean="0"/>
              <a:t>(8 independent sectors !)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High availability of the cryogenics </a:t>
            </a:r>
            <a:r>
              <a:rPr lang="en-GB" dirty="0" smtClean="0"/>
              <a:t>and hardware system</a:t>
            </a:r>
          </a:p>
          <a:p>
            <a:r>
              <a:rPr lang="en-GB" dirty="0" smtClean="0"/>
              <a:t>Head on beam-beam limit higher than foreseen</a:t>
            </a:r>
          </a:p>
          <a:p>
            <a:r>
              <a:rPr lang="en-GB" dirty="0" smtClean="0"/>
              <a:t>Aperture better than foreseen</a:t>
            </a:r>
          </a:p>
          <a:p>
            <a:r>
              <a:rPr lang="en-GB" dirty="0" smtClean="0"/>
              <a:t>Not a single magnet quenched due to beam </a:t>
            </a:r>
            <a:r>
              <a:rPr lang="en-GB" dirty="0"/>
              <a:t>, with 150 MJ per </a:t>
            </a:r>
            <a:r>
              <a:rPr lang="en-GB" dirty="0" smtClean="0"/>
              <a:t>beam and more than 3 GJ stored in the magnets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92" y="4509120"/>
            <a:ext cx="3679417" cy="217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65104"/>
            <a:ext cx="1809915" cy="194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02782" y="6381328"/>
            <a:ext cx="219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 2012, best so far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3898913" y="5427149"/>
            <a:ext cx="11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Q</a:t>
            </a:r>
            <a:r>
              <a:rPr lang="en-US" dirty="0" smtClean="0"/>
              <a:t>=0.007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06657" y="4077072"/>
            <a:ext cx="2982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Tune feedback during squeeze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3648" y="125760"/>
            <a:ext cx="770839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Concerns of intensity and energy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Single event upsets (SEU) </a:t>
            </a:r>
            <a:r>
              <a:rPr lang="en-US" dirty="0"/>
              <a:t>that depend on beam intensity and luminosity (Radiation to Electronics)</a:t>
            </a:r>
          </a:p>
          <a:p>
            <a:r>
              <a:rPr lang="en-US" dirty="0" smtClean="0"/>
              <a:t>Localized </a:t>
            </a:r>
            <a:r>
              <a:rPr lang="en-US" dirty="0"/>
              <a:t>short losses, commonly referred to as UFOs (</a:t>
            </a:r>
            <a:r>
              <a:rPr lang="en-US" b="1" dirty="0">
                <a:solidFill>
                  <a:srgbClr val="FF0000"/>
                </a:solidFill>
              </a:rPr>
              <a:t>Unidentified Falling Objects : dust ?</a:t>
            </a:r>
            <a:r>
              <a:rPr lang="en-US" dirty="0"/>
              <a:t>)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Beam </a:t>
            </a:r>
            <a:r>
              <a:rPr lang="en-US" b="1" dirty="0">
                <a:solidFill>
                  <a:srgbClr val="FF0000"/>
                </a:solidFill>
              </a:rPr>
              <a:t>induced heating </a:t>
            </a:r>
            <a:r>
              <a:rPr lang="en-US" dirty="0"/>
              <a:t>of injection kickers, collimators, beam screens, beam instrumentation, RF fingers</a:t>
            </a:r>
            <a:r>
              <a:rPr lang="en-US" dirty="0" smtClean="0"/>
              <a:t>, …</a:t>
            </a:r>
            <a:endParaRPr lang="en-US" dirty="0"/>
          </a:p>
          <a:p>
            <a:r>
              <a:rPr lang="en-US" dirty="0"/>
              <a:t>Electron </a:t>
            </a:r>
            <a:r>
              <a:rPr lang="en-US" dirty="0" smtClean="0"/>
              <a:t>cloud and dynamic </a:t>
            </a:r>
            <a:r>
              <a:rPr lang="en-US" dirty="0"/>
              <a:t>pressure rise at very high bunch </a:t>
            </a:r>
            <a:r>
              <a:rPr lang="en-US" dirty="0" smtClean="0"/>
              <a:t>intensities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3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Where do we come from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present production at the LHC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foreseeable LHC future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Beyond the LHC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 final message</a:t>
            </a:r>
          </a:p>
        </p:txBody>
      </p:sp>
    </p:spTree>
    <p:extLst>
      <p:ext uri="{BB962C8B-B14F-4D97-AF65-F5344CB8AC3E}">
        <p14:creationId xmlns:p14="http://schemas.microsoft.com/office/powerpoint/2010/main" val="38354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082881" y="93453"/>
            <a:ext cx="8001164" cy="639761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 The predictable future: LHC time-line</a:t>
            </a:r>
            <a:endParaRPr lang="en-GB" dirty="0"/>
          </a:p>
        </p:txBody>
      </p:sp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1623937" y="1445897"/>
            <a:ext cx="1440" cy="898654"/>
          </a:xfrm>
          <a:prstGeom prst="line">
            <a:avLst/>
          </a:prstGeom>
          <a:noFill/>
          <a:ln w="9525">
            <a:solidFill>
              <a:srgbClr val="198A8A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000" dirty="0" smtClean="0">
              <a:solidFill>
                <a:srgbClr val="FFFFFF"/>
              </a:solidFill>
              <a:latin typeface="Arial" charset="0"/>
              <a:ea typeface="msmincho"/>
              <a:cs typeface="msmincho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122817" y="5001632"/>
            <a:ext cx="87120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4399" rIns="0" bIns="0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</a:tabLst>
            </a:pPr>
            <a:r>
              <a:rPr lang="en-GB" sz="16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~2021/22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115616" y="3669496"/>
            <a:ext cx="992160" cy="2318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4399" rIns="0" bIns="0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</a:tabLst>
            </a:pPr>
            <a:r>
              <a:rPr lang="en-GB" sz="16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2017 or 18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1574977" y="4104428"/>
            <a:ext cx="1440" cy="877053"/>
          </a:xfrm>
          <a:prstGeom prst="line">
            <a:avLst/>
          </a:prstGeom>
          <a:noFill/>
          <a:ln w="9525">
            <a:solidFill>
              <a:srgbClr val="198A8A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000" dirty="0" smtClean="0">
              <a:solidFill>
                <a:srgbClr val="FFFFFF"/>
              </a:solidFill>
              <a:latin typeface="Arial" charset="0"/>
              <a:ea typeface="msmincho"/>
              <a:cs typeface="msmincho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286977" y="2382008"/>
            <a:ext cx="750240" cy="2318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4399" rIns="0" bIns="0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</a:tabLst>
            </a:pPr>
            <a:r>
              <a:rPr lang="en-GB" sz="16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2013/14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410817" y="1124744"/>
            <a:ext cx="462240" cy="231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4399" rIns="0" bIns="0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sz="16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2009</a:t>
            </a: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H="1">
            <a:off x="1598016" y="2685867"/>
            <a:ext cx="4320" cy="892894"/>
          </a:xfrm>
          <a:prstGeom prst="line">
            <a:avLst/>
          </a:prstGeom>
          <a:noFill/>
          <a:ln w="9525">
            <a:solidFill>
              <a:srgbClr val="198A8A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000" dirty="0" smtClean="0">
              <a:solidFill>
                <a:srgbClr val="FFFFFF"/>
              </a:solidFill>
              <a:latin typeface="Arial" charset="0"/>
              <a:ea typeface="msmincho"/>
              <a:cs typeface="msmincho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011417" y="1031400"/>
            <a:ext cx="1480320" cy="380200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lIns="65304" tIns="78104" rIns="65304" bIns="65304">
            <a:prstTxWarp prst="textNoShape">
              <a:avLst/>
            </a:prstTxWarp>
          </a:bodyPr>
          <a:lstStyle/>
          <a:p>
            <a:pPr algn="ctr" defTabSz="407484" eaLnBrk="1">
              <a:lnSpc>
                <a:spcPct val="93000"/>
              </a:lnSpc>
              <a:spcBef>
                <a:spcPts val="771"/>
              </a:spcBef>
              <a:spcAft>
                <a:spcPts val="771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</a:tabLst>
            </a:pP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Start of LHC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230299" y="1472098"/>
            <a:ext cx="4664160" cy="63942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65304" tIns="78104" rIns="65304" bIns="65304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</a:tabLst>
            </a:pP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Run 1: 7 </a:t>
            </a:r>
            <a:r>
              <a:rPr lang="en-GB" sz="1500" dirty="0" err="1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TeV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centre of mass energy,  luminosity  ramping up to few 10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33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cm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-2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s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-1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, few fb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-1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delivered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1599456" y="5342946"/>
            <a:ext cx="1440" cy="898654"/>
          </a:xfrm>
          <a:prstGeom prst="line">
            <a:avLst/>
          </a:prstGeom>
          <a:noFill/>
          <a:ln w="9525">
            <a:solidFill>
              <a:srgbClr val="198A8A"/>
            </a:solidFill>
            <a:round/>
            <a:headEnd/>
            <a:tailEnd type="triangle" w="med" len="med"/>
          </a:ln>
          <a:effectLst/>
        </p:spPr>
        <p:txBody>
          <a:bodyPr lIns="82936" tIns="41469" rIns="82936" bIns="41469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GB" sz="1000" dirty="0" smtClean="0">
              <a:solidFill>
                <a:srgbClr val="FFFFFF"/>
              </a:solidFill>
              <a:latin typeface="Arial" charset="0"/>
              <a:ea typeface="msmincho"/>
              <a:cs typeface="msmincho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1367617" y="6307860"/>
            <a:ext cx="462240" cy="23186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14399" rIns="0" bIns="0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GB" sz="16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2030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116539" y="6246188"/>
            <a:ext cx="3376438" cy="380200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lIns="65304" tIns="78104" rIns="65304" bIns="65304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</a:tabLst>
            </a:pPr>
            <a:r>
              <a:rPr lang="en-GB" sz="1500" dirty="0" smtClean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E</a:t>
            </a:r>
            <a:r>
              <a:rPr lang="en-GB" sz="1500" dirty="0" smtClean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nd of the LHC Era ? a Big 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P</a:t>
            </a:r>
            <a:r>
              <a:rPr lang="en-GB" sz="1500" dirty="0" smtClean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arty !</a:t>
            </a:r>
            <a:endParaRPr lang="en-GB" sz="1500" dirty="0">
              <a:solidFill>
                <a:srgbClr val="000080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110777" y="4795347"/>
            <a:ext cx="5690880" cy="542937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lIns="65304" tIns="78104" rIns="65304" bIns="65304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</a:tabLst>
            </a:pPr>
            <a:r>
              <a:rPr lang="en-GB" sz="1500" b="1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Phase-II: High-luminosity LHC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. New focussing magnets and CRAB cavities for very high luminosity </a:t>
            </a:r>
            <a:r>
              <a:rPr lang="en-GB" sz="1500" dirty="0" smtClean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with luminosity 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levelling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109337" y="3602069"/>
            <a:ext cx="5898240" cy="431277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lIns="65304" tIns="78104" rIns="65304" bIns="65304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</a:tabLst>
            </a:pPr>
            <a:r>
              <a:rPr lang="en-GB" sz="1500" b="1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Injector and LHC Phase-I upgrades 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to go to ultimate luminosity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2034457" y="2163370"/>
            <a:ext cx="4060800" cy="748879"/>
          </a:xfrm>
          <a:prstGeom prst="rect">
            <a:avLst/>
          </a:prstGeom>
          <a:solidFill>
            <a:srgbClr val="FFFF99"/>
          </a:solidFill>
          <a:ln w="9525">
            <a:noFill/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lIns="65304" tIns="78104" rIns="65304" bIns="65304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spcBef>
                <a:spcPts val="771"/>
              </a:spcBef>
              <a:spcAft>
                <a:spcPts val="771"/>
              </a:spcAft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</a:tabLst>
            </a:pP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LHC shut-down to prepare machine for design energy </a:t>
            </a:r>
            <a:r>
              <a:rPr lang="en-GB" sz="1500" dirty="0" smtClean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and 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luminosity </a:t>
            </a:r>
            <a:r>
              <a:rPr lang="en-GB" sz="1500" dirty="0" smtClean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  <a:endParaRPr lang="en-GB" sz="1500" dirty="0">
              <a:solidFill>
                <a:srgbClr val="000080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2371417" y="5557347"/>
            <a:ext cx="3133440" cy="561659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65304" tIns="78104" rIns="65304" bIns="65304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</a:tabLst>
            </a:pP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Run 4: Collect data until &gt; 3000 fb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-1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2316697" y="4153661"/>
            <a:ext cx="6116032" cy="63942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65304" tIns="78104" rIns="65304" bIns="65304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</a:tabLst>
            </a:pP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Run 3: Ramp up luminosity to 2.2 x </a:t>
            </a:r>
            <a:r>
              <a:rPr lang="en-GB" sz="1500" dirty="0" smtClean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design, 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reaching ~100 fb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-1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/ year accumulate few hundred fb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-1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276379" y="3096590"/>
            <a:ext cx="6012334" cy="48245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65304" tIns="78104" rIns="65304" bIns="65304">
            <a:prstTxWarp prst="textNoShape">
              <a:avLst/>
            </a:prstTxWarp>
          </a:bodyPr>
          <a:lstStyle/>
          <a:p>
            <a:pPr defTabSz="407484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</a:tabLst>
            </a:pP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Run 2: Ramp up luminosity to </a:t>
            </a:r>
            <a:r>
              <a:rPr lang="en-GB" sz="1500" dirty="0" smtClean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design 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(10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34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cm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-2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s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-1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), ~50 to 100 fb</a:t>
            </a:r>
            <a:r>
              <a:rPr lang="en-GB" sz="1500" baseline="330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-1</a:t>
            </a:r>
            <a:r>
              <a:rPr lang="en-GB" sz="1500" dirty="0">
                <a:solidFill>
                  <a:srgbClr val="000080"/>
                </a:solidFill>
                <a:latin typeface="Arial" charset="0"/>
                <a:ea typeface="msmincho" charset="0"/>
                <a:cs typeface="msmincho" charset="0"/>
              </a:rPr>
              <a:t> </a:t>
            </a:r>
          </a:p>
        </p:txBody>
      </p:sp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9377" y="1061546"/>
            <a:ext cx="1752600" cy="19817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838185" y="5838363"/>
            <a:ext cx="3198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By courtesy of R. </a:t>
            </a:r>
            <a:r>
              <a:rPr lang="en-US" sz="2400" dirty="0" err="1" smtClean="0">
                <a:solidFill>
                  <a:srgbClr val="000090"/>
                </a:solidFill>
              </a:rPr>
              <a:t>Heuer</a:t>
            </a:r>
            <a:r>
              <a:rPr lang="en-US" sz="2400" dirty="0" smtClean="0">
                <a:solidFill>
                  <a:srgbClr val="000090"/>
                </a:solidFill>
              </a:rPr>
              <a:t/>
            </a:r>
            <a:br>
              <a:rPr lang="en-US" sz="2400" dirty="0" smtClean="0">
                <a:solidFill>
                  <a:srgbClr val="000090"/>
                </a:solidFill>
              </a:rPr>
            </a:br>
            <a:r>
              <a:rPr lang="en-US" sz="2400" dirty="0" smtClean="0">
                <a:solidFill>
                  <a:srgbClr val="000090"/>
                </a:solidFill>
              </a:rPr>
              <a:t>CERN DG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79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43000"/>
          </a:xfrm>
        </p:spPr>
        <p:txBody>
          <a:bodyPr/>
          <a:lstStyle/>
          <a:p>
            <a:r>
              <a:rPr lang="en-US" dirty="0" smtClean="0"/>
              <a:t>LS1 scope and schedule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43608" y="1281534"/>
            <a:ext cx="7982222" cy="2939554"/>
            <a:chOff x="1054274" y="3861048"/>
            <a:chExt cx="7982222" cy="2939554"/>
          </a:xfrm>
        </p:grpSpPr>
        <p:sp>
          <p:nvSpPr>
            <p:cNvPr id="32" name="TextBox 31"/>
            <p:cNvSpPr txBox="1"/>
            <p:nvPr/>
          </p:nvSpPr>
          <p:spPr>
            <a:xfrm>
              <a:off x="5076564" y="5877272"/>
              <a:ext cx="395993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solidFill>
                    <a:srgbClr val="4F271C"/>
                  </a:solidFill>
                </a:rPr>
                <a:t>10-15 % of interconnections to be opened  and  to be re-welded</a:t>
              </a:r>
            </a:p>
            <a:p>
              <a:pPr algn="r"/>
              <a:r>
                <a:rPr lang="en-GB" dirty="0" smtClean="0">
                  <a:solidFill>
                    <a:srgbClr val="4F271C"/>
                  </a:solidFill>
                </a:rPr>
                <a:t>100% (10’000)  to be consolidated</a:t>
              </a:r>
              <a:endParaRPr lang="en-GB" dirty="0">
                <a:solidFill>
                  <a:srgbClr val="4F271C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4274" y="4019069"/>
              <a:ext cx="4675366" cy="27699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8913" lvl="1" indent="-188913"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Repair defective interconnects</a:t>
              </a:r>
            </a:p>
            <a:p>
              <a:pPr marL="188913" lvl="1" indent="-188913"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Consolidate all interconnects with new design</a:t>
              </a:r>
            </a:p>
            <a:p>
              <a:pPr marL="188913" lvl="1" indent="-188913"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Finish off pressure release valves (DN200)</a:t>
              </a:r>
            </a:p>
            <a:p>
              <a:pPr marL="188913" lvl="1" indent="-188913"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Exchange magnets with non-conformities</a:t>
              </a:r>
            </a:p>
            <a:p>
              <a:pPr marL="188913" lvl="1" indent="-188913"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Repair He leaks (sectors 3-4 and 4-5)</a:t>
              </a:r>
            </a:p>
            <a:p>
              <a:pPr marL="188913" lvl="1" indent="-188913">
                <a:buFont typeface="Arial" charset="0"/>
                <a:buChar char="•"/>
              </a:pPr>
              <a:r>
                <a:rPr lang="en-GB" dirty="0" smtClean="0">
                  <a:solidFill>
                    <a:schemeClr val="tx2"/>
                  </a:solidFill>
                </a:rPr>
                <a:t>Maintenance of all the systems after 3 years operation</a:t>
              </a:r>
            </a:p>
            <a:p>
              <a:pPr marL="188913" lvl="1" indent="-188913">
                <a:buFont typeface="Arial" charset="0"/>
                <a:buChar char="•"/>
              </a:pPr>
              <a:r>
                <a:rPr lang="en-GB" sz="2400" dirty="0">
                  <a:solidFill>
                    <a:srgbClr val="FF0000"/>
                  </a:solidFill>
                </a:rPr>
                <a:t>Bring all necessary equipment up to the level needed for 7TeV/</a:t>
              </a:r>
              <a:r>
                <a:rPr lang="en-GB" sz="2400" dirty="0" smtClean="0">
                  <a:solidFill>
                    <a:srgbClr val="FF0000"/>
                  </a:solidFill>
                </a:rPr>
                <a:t>beam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4346" y="3861048"/>
              <a:ext cx="2722057" cy="2041543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68701" y="5084729"/>
            <a:ext cx="8312918" cy="1296599"/>
            <a:chOff x="798492" y="4374682"/>
            <a:chExt cx="8312918" cy="1296599"/>
          </a:xfrm>
        </p:grpSpPr>
        <p:pic>
          <p:nvPicPr>
            <p:cNvPr id="7" name="Picture 6" descr="Screen shot 2012-09-22 at 6.03.39 PM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4374682"/>
              <a:ext cx="8067802" cy="835406"/>
            </a:xfrm>
            <a:prstGeom prst="rect">
              <a:avLst/>
            </a:prstGeom>
          </p:spPr>
        </p:pic>
        <p:pic>
          <p:nvPicPr>
            <p:cNvPr id="8" name="Picture 7" descr="Screen shot 2012-09-22 at 6.03.54 PM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92" y="5425917"/>
              <a:ext cx="8067802" cy="245364"/>
            </a:xfrm>
            <a:prstGeom prst="rect">
              <a:avLst/>
            </a:prstGeom>
          </p:spPr>
        </p:pic>
      </p:grpSp>
      <p:pic>
        <p:nvPicPr>
          <p:cNvPr id="11" name="Picture 10" descr="Screen shot 2012-09-22 at 6.03.39 PM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2" t="53535" r="30378"/>
          <a:stretch/>
        </p:blipFill>
        <p:spPr>
          <a:xfrm>
            <a:off x="4710487" y="5787074"/>
            <a:ext cx="2343693" cy="3881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59632" y="4489904"/>
            <a:ext cx="7758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Schedule is now consolidated, the countdown runs 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510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\\cern.ch\dfs\Users\s\savary\Documents\My Pictures\2011-11-24\06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9752" y="3010308"/>
            <a:ext cx="5173282" cy="178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\\cern.ch\dfs\Users\s\savary\Documents\LMF Interconnection\Material for Main Splices Review\Image dipole splice with surface milling.bmp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6829" y="1027103"/>
            <a:ext cx="3589534" cy="84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\\cern.ch\dfs\Users\s\savary\Documents\LMF Interconnection\Material for Main Splices Review\Image dipole splice with shunts separated.bmp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6829" y="1488459"/>
            <a:ext cx="3589534" cy="80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\\cern.ch\dfs\Users\s\savary\Documents\LMF Interconnection\Material for Main Splices Review\Image dipole splice with shunts.bmp"/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6829" y="1955094"/>
            <a:ext cx="3589534" cy="84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651610" y="2329716"/>
            <a:ext cx="21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Consolidated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dipole magnets bus splice</a:t>
            </a:r>
          </a:p>
        </p:txBody>
      </p:sp>
      <p:pic>
        <p:nvPicPr>
          <p:cNvPr id="25" name="Picture 24" descr="Opening_2012053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394220"/>
            <a:ext cx="3275856" cy="2456892"/>
          </a:xfrm>
          <a:prstGeom prst="rect">
            <a:avLst/>
          </a:prstGeom>
        </p:spPr>
      </p:pic>
      <p:pic>
        <p:nvPicPr>
          <p:cNvPr id="26" name="Picture 25" descr="DipShunt_20120606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4748622"/>
            <a:ext cx="2736304" cy="205222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1360" y="890745"/>
            <a:ext cx="3005229" cy="88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v4.gif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23"/>
          <a:stretch>
            <a:fillRect/>
          </a:stretch>
        </p:blipFill>
        <p:spPr>
          <a:xfrm rot="2062539">
            <a:off x="6078346" y="1212891"/>
            <a:ext cx="2365850" cy="16914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092281" y="2401724"/>
            <a:ext cx="205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Consolidated electrical </a:t>
            </a: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insulation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13416" y="4786088"/>
            <a:ext cx="1877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Final validation test on a laboratory interconnect: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- 13 KA quench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- 20 </a:t>
            </a:r>
            <a:r>
              <a:rPr lang="en-US" sz="1800" dirty="0" err="1" smtClean="0">
                <a:solidFill>
                  <a:srgbClr val="000000"/>
                </a:solidFill>
                <a:latin typeface="Arial"/>
              </a:rPr>
              <a:t>kCycles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Arial"/>
              </a:rPr>
              <a:t>- Thermal cycles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44624"/>
            <a:ext cx="7498080" cy="1143000"/>
          </a:xfrm>
        </p:spPr>
        <p:txBody>
          <a:bodyPr/>
          <a:lstStyle/>
          <a:p>
            <a:r>
              <a:rPr lang="en-US" dirty="0" smtClean="0"/>
              <a:t>13 kA splice consolidation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2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diode stacks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2323" y="3181039"/>
            <a:ext cx="7944173" cy="356032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August 2011 – anomalous resistance observed in diode circuits during provoked quenches (20…40 </a:t>
            </a:r>
            <a:r>
              <a:rPr lang="en-US" dirty="0" err="1" smtClean="0">
                <a:latin typeface="Symbol" charset="2"/>
                <a:cs typeface="Symbol" charset="2"/>
              </a:rPr>
              <a:t>mW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September 2011 – diode task-force activities launched</a:t>
            </a:r>
          </a:p>
          <a:p>
            <a:r>
              <a:rPr lang="en-US" dirty="0" smtClean="0"/>
              <a:t>Q4-2011, Q1-2012 – extensive testing of dipole diode stacks</a:t>
            </a:r>
          </a:p>
          <a:p>
            <a:r>
              <a:rPr lang="en-US" dirty="0" smtClean="0"/>
              <a:t>February 2012 – report at Chamonix 2012 that the </a:t>
            </a:r>
            <a:r>
              <a:rPr lang="en-US" dirty="0" err="1"/>
              <a:t>b</a:t>
            </a:r>
            <a:r>
              <a:rPr lang="en-US" dirty="0" err="1" smtClean="0"/>
              <a:t>ehaviour</a:t>
            </a:r>
            <a:r>
              <a:rPr lang="en-US" dirty="0" smtClean="0"/>
              <a:t> </a:t>
            </a:r>
            <a:r>
              <a:rPr lang="en-US" dirty="0"/>
              <a:t>observed in the LHC can be reproduced </a:t>
            </a:r>
            <a:r>
              <a:rPr lang="en-US" i="1" dirty="0">
                <a:solidFill>
                  <a:srgbClr val="FF0000"/>
                </a:solidFill>
              </a:rPr>
              <a:t>in most cases </a:t>
            </a:r>
            <a:r>
              <a:rPr lang="en-US" dirty="0" smtClean="0"/>
              <a:t>in the laboratory and </a:t>
            </a:r>
            <a:r>
              <a:rPr lang="en-US" b="1" dirty="0" smtClean="0">
                <a:solidFill>
                  <a:srgbClr val="FF0000"/>
                </a:solidFill>
              </a:rPr>
              <a:t>is not critical</a:t>
            </a:r>
            <a:r>
              <a:rPr lang="en-US" dirty="0" smtClean="0"/>
              <a:t>: the dipole diode stack and interconnects appear sound for operation at 7 </a:t>
            </a:r>
            <a:r>
              <a:rPr lang="en-US" dirty="0" err="1" smtClean="0"/>
              <a:t>TeV</a:t>
            </a:r>
            <a:r>
              <a:rPr lang="en-US" dirty="0" smtClean="0"/>
              <a:t>.</a:t>
            </a:r>
          </a:p>
          <a:p>
            <a:r>
              <a:rPr lang="en-US" dirty="0" smtClean="0"/>
              <a:t>Q2-2012 – extensive testing of </a:t>
            </a:r>
            <a:r>
              <a:rPr lang="en-US" dirty="0" err="1" smtClean="0"/>
              <a:t>quadrupole</a:t>
            </a:r>
            <a:r>
              <a:rPr lang="en-US" dirty="0" smtClean="0"/>
              <a:t> diode stacks</a:t>
            </a:r>
          </a:p>
          <a:p>
            <a:r>
              <a:rPr lang="en-US" dirty="0" smtClean="0"/>
              <a:t>Q3-2012 – bus-bus interconnects in </a:t>
            </a:r>
            <a:r>
              <a:rPr lang="en-US" dirty="0" err="1" smtClean="0"/>
              <a:t>quadrupole</a:t>
            </a:r>
            <a:r>
              <a:rPr lang="en-US" dirty="0" smtClean="0"/>
              <a:t> diode stacks found under-designed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October 2012 – recommend consolidation in the whole LHC</a:t>
            </a:r>
          </a:p>
        </p:txBody>
      </p:sp>
      <p:pic>
        <p:nvPicPr>
          <p:cNvPr id="2099" name="Picture 51" descr="P823002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1321772"/>
            <a:ext cx="2164778" cy="174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101" y="575847"/>
            <a:ext cx="5795403" cy="249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2"/>
          <p:cNvSpPr txBox="1">
            <a:spLocks noChangeArrowheads="1"/>
          </p:cNvSpPr>
          <p:nvPr/>
        </p:nvSpPr>
        <p:spPr bwMode="auto">
          <a:xfrm rot="20563720">
            <a:off x="6333885" y="1500988"/>
            <a:ext cx="1140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+mn-lt"/>
              </a:rPr>
              <a:t>R</a:t>
            </a:r>
            <a:r>
              <a:rPr lang="en-US" sz="2000" b="1" baseline="-25000" dirty="0" err="1">
                <a:solidFill>
                  <a:srgbClr val="FF0000"/>
                </a:solidFill>
                <a:latin typeface="+mn-lt"/>
              </a:rPr>
              <a:t>D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+mn-lt"/>
              </a:rPr>
              <a:t>iode</a:t>
            </a:r>
            <a:r>
              <a:rPr lang="en-US" sz="2000" b="1" baseline="-25000" dirty="0" smtClean="0">
                <a:solidFill>
                  <a:srgbClr val="FF0000"/>
                </a:solidFill>
                <a:latin typeface="+mn-lt"/>
              </a:rPr>
              <a:t>-HS</a:t>
            </a:r>
            <a:endParaRPr lang="en-US" sz="2000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475673" y="548680"/>
            <a:ext cx="9685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+mn-lt"/>
              </a:rPr>
              <a:t>R</a:t>
            </a:r>
            <a:r>
              <a:rPr lang="en-US" sz="2000" b="1" baseline="-25000" dirty="0">
                <a:solidFill>
                  <a:srgbClr val="0000CC"/>
                </a:solidFill>
                <a:latin typeface="+mn-lt"/>
              </a:rPr>
              <a:t>HS-bus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40345" y="2780928"/>
            <a:ext cx="10409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  <a:latin typeface="+mn-lt"/>
              </a:rPr>
              <a:t>R</a:t>
            </a:r>
            <a:r>
              <a:rPr lang="en-US" sz="2000" b="1" baseline="-25000" dirty="0" err="1">
                <a:solidFill>
                  <a:srgbClr val="008000"/>
                </a:solidFill>
              </a:rPr>
              <a:t>b</a:t>
            </a:r>
            <a:r>
              <a:rPr lang="en-US" sz="2000" b="1" baseline="-25000" dirty="0" err="1" smtClean="0">
                <a:solidFill>
                  <a:srgbClr val="008000"/>
                </a:solidFill>
                <a:latin typeface="+mn-lt"/>
              </a:rPr>
              <a:t>us</a:t>
            </a:r>
            <a:r>
              <a:rPr lang="en-US" sz="2000" b="1" baseline="-25000" dirty="0" smtClean="0">
                <a:solidFill>
                  <a:srgbClr val="008000"/>
                </a:solidFill>
                <a:latin typeface="+mn-lt"/>
              </a:rPr>
              <a:t>-bus</a:t>
            </a:r>
            <a:endParaRPr lang="en-US" sz="2000" b="1" baseline="-250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72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consolidation</a:t>
            </a:r>
            <a:endParaRPr lang="en-US" dirty="0"/>
          </a:p>
        </p:txBody>
      </p:sp>
      <p:pic>
        <p:nvPicPr>
          <p:cNvPr id="7" name="Picture 2" descr="E:\DCIM\100OLYMP\P912057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594332" y="4169966"/>
            <a:ext cx="2202631" cy="2652142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593714" y="3995773"/>
            <a:ext cx="142800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 </a:t>
            </a:r>
            <a:r>
              <a:rPr lang="en-US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BB </a:t>
            </a:r>
            <a:r>
              <a:rPr lang="en-US" baseline="-25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  <a:r>
              <a:rPr lang="en-US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iode/Plate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69578" y="3995773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 </a:t>
            </a:r>
            <a:r>
              <a:rPr lang="en-US" baseline="-250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BB SSS/Plate</a:t>
            </a:r>
            <a:endParaRPr lang="en-US" baseline="-25000" dirty="0"/>
          </a:p>
        </p:txBody>
      </p:sp>
      <p:sp>
        <p:nvSpPr>
          <p:cNvPr id="10" name="Rectangle 9"/>
          <p:cNvSpPr/>
          <p:nvPr/>
        </p:nvSpPr>
        <p:spPr>
          <a:xfrm>
            <a:off x="5868144" y="198883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0057" y="1124455"/>
            <a:ext cx="4996529" cy="324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7944" y="1420573"/>
            <a:ext cx="2535744" cy="265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390056" y="4461484"/>
            <a:ext cx="4838127" cy="2135869"/>
          </a:xfrm>
        </p:spPr>
        <p:txBody>
          <a:bodyPr/>
          <a:lstStyle/>
          <a:p>
            <a:r>
              <a:rPr lang="en-US" dirty="0" smtClean="0"/>
              <a:t>Room temperature test</a:t>
            </a:r>
          </a:p>
          <a:p>
            <a:pPr lvl="1"/>
            <a:r>
              <a:rPr lang="en-US" dirty="0" err="1" smtClean="0"/>
              <a:t>R</a:t>
            </a:r>
            <a:r>
              <a:rPr lang="en-US" baseline="-25000" dirty="0" err="1" smtClean="0"/>
              <a:t>BBdiode</a:t>
            </a:r>
            <a:r>
              <a:rPr lang="en-US" baseline="-25000" dirty="0" smtClean="0"/>
              <a:t>-plate</a:t>
            </a:r>
            <a:r>
              <a:rPr lang="en-US" dirty="0" smtClean="0"/>
              <a:t> ≈ 0.4 </a:t>
            </a:r>
            <a:r>
              <a:rPr lang="en-US" dirty="0" err="1" smtClean="0">
                <a:latin typeface="Symbol" charset="2"/>
                <a:cs typeface="Symbol" charset="2"/>
              </a:rPr>
              <a:t>mW</a:t>
            </a:r>
            <a:endParaRPr lang="en-US" dirty="0" smtClean="0">
              <a:latin typeface="Symbol" charset="2"/>
              <a:cs typeface="Symbol" charset="2"/>
            </a:endParaRPr>
          </a:p>
          <a:p>
            <a:pPr lvl="1"/>
            <a:r>
              <a:rPr lang="en-US" dirty="0" smtClean="0"/>
              <a:t>R</a:t>
            </a:r>
            <a:r>
              <a:rPr lang="en-US" baseline="-25000" dirty="0" smtClean="0"/>
              <a:t>BBSSS-</a:t>
            </a:r>
            <a:r>
              <a:rPr lang="en-US" baseline="-25000" dirty="0"/>
              <a:t>plate</a:t>
            </a:r>
            <a:r>
              <a:rPr lang="en-US" dirty="0"/>
              <a:t> </a:t>
            </a:r>
            <a:r>
              <a:rPr lang="en-US" dirty="0" smtClean="0"/>
              <a:t>≤ 0.1 </a:t>
            </a:r>
            <a:r>
              <a:rPr lang="en-US" dirty="0" err="1">
                <a:latin typeface="Symbol" charset="2"/>
                <a:cs typeface="Symbol" charset="2"/>
              </a:rPr>
              <a:t>mW</a:t>
            </a:r>
            <a:endParaRPr lang="en-US" dirty="0">
              <a:latin typeface="Symbol" charset="2"/>
              <a:cs typeface="Symbol" charset="2"/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3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88901" y="89972"/>
            <a:ext cx="2964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Courtesy of Katy </a:t>
            </a:r>
            <a:r>
              <a:rPr lang="en-GB" sz="1800" dirty="0" err="1" smtClean="0">
                <a:solidFill>
                  <a:prstClr val="black"/>
                </a:solidFill>
                <a:latin typeface="Calibri"/>
              </a:rPr>
              <a:t>Foraz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, CERN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LS1 schedule </a:t>
            </a:r>
            <a:r>
              <a:rPr lang="en-US" sz="1800" dirty="0" smtClean="0"/>
              <a:t>(</a:t>
            </a:r>
            <a:r>
              <a:rPr lang="en-US" sz="1800" dirty="0" err="1" smtClean="0"/>
              <a:t>october</a:t>
            </a:r>
            <a:r>
              <a:rPr lang="en-US" sz="1800" dirty="0" smtClean="0"/>
              <a:t> 2012)</a:t>
            </a:r>
            <a:endParaRPr lang="en-US" sz="1800" dirty="0"/>
          </a:p>
        </p:txBody>
      </p:sp>
      <p:pic>
        <p:nvPicPr>
          <p:cNvPr id="2" name="Picture 1" descr="Av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6936"/>
            <a:ext cx="9144000" cy="3260256"/>
          </a:xfrm>
          <a:prstGeom prst="rect">
            <a:avLst/>
          </a:prstGeom>
        </p:spPr>
      </p:pic>
      <p:pic>
        <p:nvPicPr>
          <p:cNvPr id="3" name="Picture 2" descr="Apre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461"/>
            <a:ext cx="9144000" cy="3249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5229200"/>
            <a:ext cx="7937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</a:t>
            </a:r>
            <a:r>
              <a:rPr lang="en-US" sz="3200" dirty="0" smtClean="0"/>
              <a:t>t is highly unlikely that the LHC will see beam in 2014 (</a:t>
            </a:r>
            <a:r>
              <a:rPr lang="en-US" sz="3200" i="1" dirty="0" smtClean="0"/>
              <a:t>politically corrected statement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281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Where do we come from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The present production at the LHC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foreseeable LHC future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Beyond the LHC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 final message</a:t>
            </a:r>
          </a:p>
        </p:txBody>
      </p:sp>
    </p:spTree>
    <p:extLst>
      <p:ext uri="{BB962C8B-B14F-4D97-AF65-F5344CB8AC3E}">
        <p14:creationId xmlns:p14="http://schemas.microsoft.com/office/powerpoint/2010/main" val="36802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608" y="44624"/>
            <a:ext cx="7498080" cy="1143000"/>
          </a:xfrm>
        </p:spPr>
        <p:txBody>
          <a:bodyPr/>
          <a:lstStyle/>
          <a:p>
            <a:r>
              <a:rPr lang="en-US" dirty="0" smtClean="0"/>
              <a:t>Radiation to Electronics  (R2E)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Operation in 2011 has identified most </a:t>
            </a:r>
            <a:r>
              <a:rPr lang="en-US" dirty="0"/>
              <a:t>critical </a:t>
            </a:r>
            <a:r>
              <a:rPr lang="en-US" dirty="0" smtClean="0"/>
              <a:t>equipment</a:t>
            </a:r>
          </a:p>
          <a:p>
            <a:r>
              <a:rPr lang="en-US" dirty="0"/>
              <a:t>M</a:t>
            </a:r>
            <a:r>
              <a:rPr lang="en-US" dirty="0" smtClean="0"/>
              <a:t>itigation </a:t>
            </a:r>
            <a:r>
              <a:rPr lang="en-US" dirty="0"/>
              <a:t>measures integrated “on-the-fly” </a:t>
            </a:r>
            <a:r>
              <a:rPr lang="en-US" dirty="0" smtClean="0"/>
              <a:t>if and when possible</a:t>
            </a:r>
          </a:p>
          <a:p>
            <a:r>
              <a:rPr lang="en-US" dirty="0"/>
              <a:t>2011</a:t>
            </a:r>
            <a:r>
              <a:rPr lang="en-US" dirty="0" smtClean="0"/>
              <a:t>/201212 Xmas </a:t>
            </a:r>
            <a:r>
              <a:rPr lang="en-US" dirty="0"/>
              <a:t>Break (and Technical Stops)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Relocation </a:t>
            </a:r>
            <a:r>
              <a:rPr lang="en-US" dirty="0"/>
              <a:t>of most critical </a:t>
            </a:r>
            <a:r>
              <a:rPr lang="en-US" dirty="0" smtClean="0"/>
              <a:t>elements</a:t>
            </a:r>
          </a:p>
          <a:p>
            <a:pPr lvl="1"/>
            <a:r>
              <a:rPr lang="en-US" dirty="0" smtClean="0"/>
              <a:t>Additional </a:t>
            </a:r>
            <a:r>
              <a:rPr lang="en-US" dirty="0"/>
              <a:t>shielding of most critical </a:t>
            </a:r>
            <a:r>
              <a:rPr lang="en-US" dirty="0" smtClean="0"/>
              <a:t>areas</a:t>
            </a:r>
          </a:p>
          <a:p>
            <a:r>
              <a:rPr lang="en-US" dirty="0" smtClean="0"/>
              <a:t>Aim for operation in 2012 is to dodge radiation issues (no limit to the performance)</a:t>
            </a:r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LS1 </a:t>
            </a:r>
            <a:r>
              <a:rPr lang="en-US" dirty="0"/>
              <a:t>(2013</a:t>
            </a:r>
            <a:r>
              <a:rPr lang="en-US" dirty="0" smtClean="0"/>
              <a:t>-2014): relocate </a:t>
            </a:r>
            <a:r>
              <a:rPr lang="en-US" dirty="0"/>
              <a:t>&amp; </a:t>
            </a:r>
            <a:r>
              <a:rPr lang="en-US" dirty="0" smtClean="0"/>
              <a:t>shield all </a:t>
            </a:r>
            <a:r>
              <a:rPr lang="en-US" dirty="0"/>
              <a:t>critical </a:t>
            </a:r>
            <a:r>
              <a:rPr lang="en-US" dirty="0" smtClean="0"/>
              <a:t>areas</a:t>
            </a:r>
          </a:p>
          <a:p>
            <a:r>
              <a:rPr lang="en-US" dirty="0" smtClean="0"/>
              <a:t>Beyond LS1: major action required for power converters and other electronics in the tunnel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252871" y="3356992"/>
            <a:ext cx="5680817" cy="3322252"/>
            <a:chOff x="3252871" y="3356992"/>
            <a:chExt cx="5680817" cy="3322252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3252871" y="3356992"/>
              <a:ext cx="5680817" cy="3322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Connector 19"/>
            <p:cNvCxnSpPr/>
            <p:nvPr/>
          </p:nvCxnSpPr>
          <p:spPr bwMode="auto">
            <a:xfrm rot="10800000">
              <a:off x="6981088" y="4061744"/>
              <a:ext cx="1368152" cy="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>
              <a:off x="6981089" y="5062040"/>
              <a:ext cx="1368152" cy="0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16200000" flipH="1">
              <a:off x="7240932" y="4553240"/>
              <a:ext cx="928857" cy="8385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99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16200000" flipH="1">
              <a:off x="7889004" y="5537907"/>
              <a:ext cx="928857" cy="8385"/>
            </a:xfrm>
            <a:prstGeom prst="line">
              <a:avLst/>
            </a:prstGeom>
            <a:solidFill>
              <a:schemeClr val="accent1"/>
            </a:solidFill>
            <a:ln w="44450" cap="flat" cmpd="sng" algn="ctr">
              <a:solidFill>
                <a:srgbClr val="990000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7100556" y="436540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990000"/>
                  </a:solidFill>
                </a:rPr>
                <a:t>x50</a:t>
              </a:r>
              <a:endParaRPr lang="en-US" b="1" dirty="0">
                <a:solidFill>
                  <a:srgbClr val="99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337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LS1 to LS2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412777"/>
            <a:ext cx="7818072" cy="52565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Push the dipole field to the maximum practical value (</a:t>
            </a:r>
            <a:r>
              <a:rPr lang="en-US" b="1" dirty="0" smtClean="0">
                <a:solidFill>
                  <a:srgbClr val="FF0000"/>
                </a:solidFill>
              </a:rPr>
              <a:t>6.5…6.8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 ?</a:t>
            </a:r>
            <a:r>
              <a:rPr lang="en-US" dirty="0" smtClean="0"/>
              <a:t>) that avoids extensive training and re-training (typically less than 100 quenches)</a:t>
            </a:r>
          </a:p>
          <a:p>
            <a:r>
              <a:rPr lang="en-US" dirty="0" smtClean="0"/>
              <a:t>Accumulate physics at the new </a:t>
            </a:r>
            <a:r>
              <a:rPr lang="en-US" dirty="0" err="1" smtClean="0"/>
              <a:t>c.o.m</a:t>
            </a:r>
            <a:r>
              <a:rPr lang="en-US" dirty="0" smtClean="0"/>
              <a:t>. energy, 25 ns bunch spacing (</a:t>
            </a:r>
            <a:r>
              <a:rPr lang="en-US" b="1" dirty="0" smtClean="0">
                <a:solidFill>
                  <a:srgbClr val="FF0000"/>
                </a:solidFill>
              </a:rPr>
              <a:t>efficient ?</a:t>
            </a:r>
            <a:r>
              <a:rPr lang="en-US" dirty="0" smtClean="0"/>
              <a:t>), without further changes (nominal operating parameters of the LHC)</a:t>
            </a:r>
          </a:p>
          <a:p>
            <a:r>
              <a:rPr lang="en-US" dirty="0" smtClean="0"/>
              <a:t>Run flat-out for (say) 3 years at “nominal” luminosity, which we expect to </a:t>
            </a:r>
            <a:r>
              <a:rPr lang="en-US" i="1" dirty="0" smtClean="0"/>
              <a:t>largely exceed </a:t>
            </a:r>
            <a:r>
              <a:rPr lang="en-US" dirty="0" smtClean="0"/>
              <a:t>the 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 (</a:t>
            </a:r>
            <a:r>
              <a:rPr lang="en-US" b="1" dirty="0" smtClean="0">
                <a:solidFill>
                  <a:srgbClr val="FF0000"/>
                </a:solidFill>
              </a:rPr>
              <a:t>by ≈ 30 % ?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3990" y="70661"/>
            <a:ext cx="1186914" cy="13421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14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0550" y="1291706"/>
            <a:ext cx="790313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366FF"/>
                </a:solidFill>
                <a:latin typeface="Comic Sans MS"/>
                <a:cs typeface="Comic Sans MS"/>
              </a:rPr>
              <a:t>Connect Linac4 to PS </a:t>
            </a:r>
            <a:r>
              <a:rPr lang="en-US" sz="20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Booster,</a:t>
            </a:r>
            <a:endParaRPr lang="en-US" b="1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New PS Booster injection channel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366FF"/>
                </a:solidFill>
                <a:latin typeface="Comic Sans MS"/>
                <a:cs typeface="Comic Sans MS"/>
              </a:rPr>
              <a:t>Upgrade PS Booster 1</a:t>
            </a:r>
            <a:r>
              <a:rPr lang="en-US" sz="20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.4 </a:t>
            </a:r>
            <a:r>
              <a:rPr lang="en-US" sz="2000" b="1" dirty="0" smtClean="0">
                <a:solidFill>
                  <a:srgbClr val="3366F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Comic Sans MS"/>
                <a:cs typeface="Comic Sans MS"/>
              </a:rPr>
              <a:t>2.0 </a:t>
            </a:r>
            <a:r>
              <a:rPr lang="en-US" sz="2000" b="1" dirty="0" err="1">
                <a:solidFill>
                  <a:srgbClr val="3366FF"/>
                </a:solidFill>
                <a:latin typeface="Comic Sans MS"/>
                <a:cs typeface="Comic Sans MS"/>
              </a:rPr>
              <a:t>GeV</a:t>
            </a:r>
            <a:endParaRPr lang="en-US" sz="2000" b="1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New Power Supplies, RF system etc.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Upgrade transfer lines</a:t>
            </a: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&amp; instrumentation </a:t>
            </a:r>
            <a:endParaRPr lang="en-US" sz="20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000" b="1" dirty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366FF"/>
                </a:solidFill>
                <a:latin typeface="Comic Sans MS"/>
                <a:cs typeface="Comic Sans MS"/>
              </a:rPr>
              <a:t>Upgrades </a:t>
            </a:r>
            <a:r>
              <a:rPr lang="en-US" sz="2000" b="1" dirty="0" smtClean="0">
                <a:solidFill>
                  <a:srgbClr val="3366FF"/>
                </a:solidFill>
                <a:latin typeface="Comic Sans MS"/>
                <a:cs typeface="Comic Sans MS"/>
              </a:rPr>
              <a:t>the </a:t>
            </a:r>
            <a:r>
              <a:rPr lang="en-US" sz="2000" b="1" dirty="0">
                <a:solidFill>
                  <a:srgbClr val="3366FF"/>
                </a:solidFill>
                <a:latin typeface="Comic Sans MS"/>
                <a:cs typeface="Comic Sans MS"/>
              </a:rPr>
              <a:t>PS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Injection </a:t>
            </a: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region for 2.0 </a:t>
            </a:r>
            <a:r>
              <a:rPr lang="en-US" sz="2000" b="1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GeV</a:t>
            </a: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 Injection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New/Upgraded RF systems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Upgrades to Feedbacks/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cs typeface="Arial" pitchFamily="34" charset="0"/>
              </a:rPr>
              <a:t>Instrumentation</a:t>
            </a:r>
            <a:endParaRPr lang="en-US" sz="20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2000" b="1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3366FF"/>
                </a:solidFill>
                <a:latin typeface="Comic Sans MS"/>
                <a:cs typeface="Comic Sans MS"/>
              </a:rPr>
              <a:t>Upgrades to the SPS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Electron Cloud mitigation – strong feedback system, or coating of the vacuum system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Impedance reduction, improved feedbacks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cs typeface="Arial" pitchFamily="34" charset="0"/>
              </a:rPr>
              <a:t>Large-scale modification to the main RF system </a:t>
            </a:r>
          </a:p>
        </p:txBody>
      </p:sp>
      <p:pic>
        <p:nvPicPr>
          <p:cNvPr id="4" name="Picture 2" descr="CERN complex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02686" y="1291705"/>
            <a:ext cx="3311922" cy="359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43000"/>
          </a:xfrm>
        </p:spPr>
        <p:txBody>
          <a:bodyPr/>
          <a:lstStyle/>
          <a:p>
            <a:r>
              <a:rPr lang="en-US" dirty="0" smtClean="0"/>
              <a:t>LS2 (2018): Injector Upgrades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untitled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95262" y="2092215"/>
            <a:ext cx="7918372" cy="171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3599009" y="2848018"/>
            <a:ext cx="1501691" cy="1427359"/>
            <a:chOff x="2937780" y="3163369"/>
            <a:chExt cx="1501691" cy="1428353"/>
          </a:xfrm>
        </p:grpSpPr>
        <p:pic>
          <p:nvPicPr>
            <p:cNvPr id="25" name="Picture 9" descr="6Bl_NC_BYoke2ACry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54" t="14047"/>
            <a:stretch>
              <a:fillRect/>
            </a:stretch>
          </p:blipFill>
          <p:spPr bwMode="auto">
            <a:xfrm>
              <a:off x="2937780" y="3163369"/>
              <a:ext cx="1501691" cy="1428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137140" y="4098353"/>
              <a:ext cx="11889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11 T Nb</a:t>
              </a:r>
              <a:r>
                <a:rPr lang="en-US" sz="1400" baseline="-25000" dirty="0" smtClean="0"/>
                <a:t>3</a:t>
              </a:r>
              <a:r>
                <a:rPr lang="en-US" sz="1400" dirty="0" smtClean="0"/>
                <a:t>Sn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262" y="72008"/>
            <a:ext cx="7913242" cy="764704"/>
          </a:xfrm>
        </p:spPr>
        <p:txBody>
          <a:bodyPr>
            <a:normAutofit/>
          </a:bodyPr>
          <a:lstStyle/>
          <a:p>
            <a:r>
              <a:rPr lang="en-US" dirty="0" smtClean="0"/>
              <a:t>DS Upgrade: collimators &amp; 11 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71600" y="1021368"/>
            <a:ext cx="5616623" cy="895464"/>
          </a:xfrm>
        </p:spPr>
        <p:txBody>
          <a:bodyPr>
            <a:noAutofit/>
          </a:bodyPr>
          <a:lstStyle/>
          <a:p>
            <a:r>
              <a:rPr lang="en-US" sz="2400" dirty="0" smtClean="0"/>
              <a:t>LS2 2017-2018</a:t>
            </a:r>
            <a:r>
              <a:rPr lang="en-US" sz="2400" dirty="0"/>
              <a:t>: </a:t>
            </a:r>
            <a:r>
              <a:rPr lang="en-US" sz="2400" dirty="0" smtClean="0"/>
              <a:t>IR2 (ions)</a:t>
            </a:r>
            <a:endParaRPr lang="en-US" sz="2400" dirty="0"/>
          </a:p>
          <a:p>
            <a:r>
              <a:rPr lang="en-US" sz="2400" dirty="0" smtClean="0"/>
              <a:t>LS3 2021-2022: </a:t>
            </a:r>
            <a:r>
              <a:rPr lang="en-US" sz="2400" dirty="0"/>
              <a:t>IR1</a:t>
            </a:r>
            <a:r>
              <a:rPr lang="en-US" sz="2400" dirty="0" smtClean="0"/>
              <a:t>, IR5 </a:t>
            </a:r>
            <a:r>
              <a:rPr lang="en-US" sz="1800" dirty="0" smtClean="0"/>
              <a:t>(HL</a:t>
            </a:r>
            <a:r>
              <a:rPr lang="en-US" sz="1800" dirty="0"/>
              <a:t>-</a:t>
            </a:r>
            <a:r>
              <a:rPr lang="en-US" sz="1800" dirty="0" smtClean="0"/>
              <a:t>LHC)</a:t>
            </a:r>
            <a:r>
              <a:rPr lang="en-US" sz="2400" dirty="0" smtClean="0"/>
              <a:t>, P3, P7 ?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2938705" y="2364038"/>
            <a:ext cx="397191" cy="354599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370005">
            <a:off x="6379085" y="2693737"/>
            <a:ext cx="362874" cy="354599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>
            <a:endCxn id="25" idx="3"/>
          </p:cNvCxnSpPr>
          <p:nvPr/>
        </p:nvCxnSpPr>
        <p:spPr bwMode="auto">
          <a:xfrm flipH="1">
            <a:off x="5100700" y="3007140"/>
            <a:ext cx="1328580" cy="554558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rot="445917">
            <a:off x="6222381" y="2699719"/>
            <a:ext cx="542197" cy="343923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08126" y="2356469"/>
            <a:ext cx="552160" cy="377641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 bwMode="auto">
          <a:xfrm flipV="1">
            <a:off x="6272577" y="1970795"/>
            <a:ext cx="658497" cy="747842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56027" y="2793259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MB.B8R/L</a:t>
            </a:r>
            <a:endParaRPr lang="en-US" sz="12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3438686" y="1970795"/>
            <a:ext cx="3492388" cy="524946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954566" y="3109768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MB.B11R/L</a:t>
            </a:r>
            <a:endParaRPr lang="en-US" sz="1200" dirty="0"/>
          </a:p>
        </p:txBody>
      </p:sp>
      <p:cxnSp>
        <p:nvCxnSpPr>
          <p:cNvPr id="35" name="Straight Connector 34"/>
          <p:cNvCxnSpPr/>
          <p:nvPr/>
        </p:nvCxnSpPr>
        <p:spPr bwMode="auto">
          <a:xfrm>
            <a:off x="3219114" y="2722304"/>
            <a:ext cx="533400" cy="525964"/>
          </a:xfrm>
          <a:prstGeom prst="line">
            <a:avLst/>
          </a:prstGeom>
          <a:ln w="34925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294540" y="4509280"/>
            <a:ext cx="4136897" cy="2064588"/>
            <a:chOff x="234547" y="4437272"/>
            <a:chExt cx="4136897" cy="2064588"/>
          </a:xfrm>
        </p:grpSpPr>
        <p:grpSp>
          <p:nvGrpSpPr>
            <p:cNvPr id="14" name="Group 13"/>
            <p:cNvGrpSpPr/>
            <p:nvPr/>
          </p:nvGrpSpPr>
          <p:grpSpPr>
            <a:xfrm>
              <a:off x="234547" y="5888451"/>
              <a:ext cx="4136897" cy="613409"/>
              <a:chOff x="234547" y="5965158"/>
              <a:chExt cx="4136897" cy="613409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17768" y="6025820"/>
                <a:ext cx="1468291" cy="365599"/>
              </a:xfrm>
              <a:prstGeom prst="rect">
                <a:avLst/>
              </a:prstGeom>
              <a:solidFill>
                <a:srgbClr val="3333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5.5 m Nb</a:t>
                </a:r>
                <a:r>
                  <a:rPr lang="en-US" sz="1400" baseline="-25000" dirty="0" smtClean="0"/>
                  <a:t>3</a:t>
                </a:r>
                <a:r>
                  <a:rPr lang="en-US" sz="1400" dirty="0" smtClean="0"/>
                  <a:t>Sn</a:t>
                </a:r>
                <a:endParaRPr lang="en-US" sz="1400" dirty="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789131" y="5990043"/>
                <a:ext cx="1468291" cy="388460"/>
              </a:xfrm>
              <a:prstGeom prst="rect">
                <a:avLst/>
              </a:prstGeom>
              <a:solidFill>
                <a:srgbClr val="3333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5.5 m Nb</a:t>
                </a:r>
                <a:r>
                  <a:rPr lang="en-US" sz="1400" baseline="-25000" dirty="0" smtClean="0"/>
                  <a:t>3</a:t>
                </a:r>
                <a:r>
                  <a:rPr lang="en-US" sz="1400" dirty="0" smtClean="0"/>
                  <a:t>Sn</a:t>
                </a:r>
                <a:endParaRPr lang="en-US" sz="1400" dirty="0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867892" y="6004734"/>
                <a:ext cx="851924" cy="387685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/>
                  <a:t>3 m </a:t>
                </a:r>
                <a:r>
                  <a:rPr lang="en-US" sz="1200" b="1" dirty="0" err="1" smtClean="0"/>
                  <a:t>Collim</a:t>
                </a:r>
                <a:r>
                  <a:rPr lang="en-US" sz="1200" b="1" dirty="0" smtClean="0"/>
                  <a:t>.</a:t>
                </a:r>
                <a:endParaRPr lang="en-US" sz="1200" b="1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34547" y="5965158"/>
                <a:ext cx="4136897" cy="613409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34547" y="5128671"/>
              <a:ext cx="4136897" cy="613409"/>
              <a:chOff x="234547" y="5205378"/>
              <a:chExt cx="4136897" cy="61340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25788" y="5255974"/>
                <a:ext cx="1468291" cy="379063"/>
              </a:xfrm>
              <a:prstGeom prst="rect">
                <a:avLst/>
              </a:prstGeom>
              <a:solidFill>
                <a:srgbClr val="3333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5.5 m Nb</a:t>
                </a:r>
                <a:r>
                  <a:rPr lang="en-US" sz="1400" baseline="-25000" dirty="0" smtClean="0"/>
                  <a:t>3</a:t>
                </a:r>
                <a:r>
                  <a:rPr lang="en-US" sz="1400" dirty="0" smtClean="0"/>
                  <a:t>Sn</a:t>
                </a:r>
                <a:endParaRPr lang="en-US" sz="140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847608" y="5251798"/>
                <a:ext cx="1468291" cy="386737"/>
              </a:xfrm>
              <a:prstGeom prst="rect">
                <a:avLst/>
              </a:prstGeom>
              <a:solidFill>
                <a:srgbClr val="3333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5.5 m Nb</a:t>
                </a:r>
                <a:r>
                  <a:rPr lang="en-US" sz="1400" baseline="-25000" dirty="0" smtClean="0"/>
                  <a:t>3</a:t>
                </a:r>
                <a:r>
                  <a:rPr lang="en-US" sz="1400" dirty="0" smtClean="0"/>
                  <a:t>Sn</a:t>
                </a:r>
                <a:endParaRPr lang="en-US" sz="1400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391723" y="5239337"/>
                <a:ext cx="877267" cy="40304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/>
                  <a:t>3 m </a:t>
                </a:r>
                <a:r>
                  <a:rPr lang="en-US" sz="1200" b="1" dirty="0" err="1" smtClean="0"/>
                  <a:t>Collim</a:t>
                </a:r>
                <a:endParaRPr lang="en-US" sz="1200" b="1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34547" y="5205378"/>
                <a:ext cx="4136897" cy="613409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34547" y="4437272"/>
              <a:ext cx="4136897" cy="613409"/>
              <a:chOff x="234547" y="4513979"/>
              <a:chExt cx="4136897" cy="613409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316860" y="4599076"/>
                <a:ext cx="2999039" cy="395534"/>
              </a:xfrm>
              <a:prstGeom prst="rect">
                <a:avLst/>
              </a:prstGeom>
              <a:solidFill>
                <a:srgbClr val="3333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11 m Nb</a:t>
                </a:r>
                <a:r>
                  <a:rPr lang="en-US" sz="1400" baseline="-25000" dirty="0" smtClean="0"/>
                  <a:t>3</a:t>
                </a:r>
                <a:r>
                  <a:rPr lang="en-US" sz="1400" dirty="0" smtClean="0"/>
                  <a:t>Sn</a:t>
                </a:r>
                <a:endParaRPr lang="en-US" sz="1400" dirty="0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417295" y="4616122"/>
                <a:ext cx="877267" cy="37848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 smtClean="0"/>
                  <a:t>3 m </a:t>
                </a:r>
                <a:r>
                  <a:rPr lang="en-US" sz="1200" b="1" dirty="0" err="1" smtClean="0"/>
                  <a:t>Collim</a:t>
                </a:r>
                <a:endParaRPr lang="en-US" sz="1200" b="1" dirty="0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34547" y="4513979"/>
                <a:ext cx="4136897" cy="613409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48" name="Content Placeholder 4"/>
          <p:cNvSpPr>
            <a:spLocks noGrp="1"/>
          </p:cNvSpPr>
          <p:nvPr>
            <p:ph sz="half" idx="2"/>
          </p:nvPr>
        </p:nvSpPr>
        <p:spPr>
          <a:xfrm>
            <a:off x="5722416" y="4437112"/>
            <a:ext cx="3170064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LS2: 12 </a:t>
            </a:r>
            <a:r>
              <a:rPr lang="de-DE" sz="1400" dirty="0" err="1">
                <a:solidFill>
                  <a:schemeClr val="tx1"/>
                </a:solidFill>
              </a:rPr>
              <a:t>coldmass</a:t>
            </a:r>
            <a:r>
              <a:rPr lang="de-DE" sz="1400" dirty="0">
                <a:solidFill>
                  <a:schemeClr val="tx1"/>
                </a:solidFill>
              </a:rPr>
              <a:t> + 2 </a:t>
            </a:r>
            <a:r>
              <a:rPr lang="de-DE" sz="1400" dirty="0" err="1">
                <a:solidFill>
                  <a:schemeClr val="tx1"/>
                </a:solidFill>
              </a:rPr>
              <a:t>spares</a:t>
            </a:r>
            <a:r>
              <a:rPr lang="de-DE" sz="1400" dirty="0">
                <a:solidFill>
                  <a:schemeClr val="tx1"/>
                </a:solidFill>
              </a:rPr>
              <a:t> = 14 CM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LS3</a:t>
            </a:r>
            <a:r>
              <a:rPr lang="de-DE" sz="1400" dirty="0">
                <a:solidFill>
                  <a:schemeClr val="tx1"/>
                </a:solidFill>
              </a:rPr>
              <a:t>:  </a:t>
            </a:r>
            <a:r>
              <a:rPr lang="de-DE" sz="1400" dirty="0" smtClean="0">
                <a:solidFill>
                  <a:schemeClr val="tx1"/>
                </a:solidFill>
              </a:rPr>
              <a:t> 8 </a:t>
            </a:r>
            <a:r>
              <a:rPr lang="de-DE" sz="1400" dirty="0" err="1">
                <a:solidFill>
                  <a:schemeClr val="tx1"/>
                </a:solidFill>
              </a:rPr>
              <a:t>coldmass</a:t>
            </a:r>
            <a:r>
              <a:rPr lang="de-DE" sz="1400" dirty="0">
                <a:solidFill>
                  <a:schemeClr val="tx1"/>
                </a:solidFill>
              </a:rPr>
              <a:t> + 2 </a:t>
            </a:r>
            <a:r>
              <a:rPr lang="de-DE" sz="1400" dirty="0" err="1">
                <a:solidFill>
                  <a:schemeClr val="tx1"/>
                </a:solidFill>
              </a:rPr>
              <a:t>spares</a:t>
            </a:r>
            <a:r>
              <a:rPr lang="de-DE" sz="1400" dirty="0">
                <a:solidFill>
                  <a:schemeClr val="tx1"/>
                </a:solidFill>
              </a:rPr>
              <a:t> = </a:t>
            </a:r>
            <a:r>
              <a:rPr lang="de-DE" sz="1400" dirty="0" smtClean="0">
                <a:solidFill>
                  <a:schemeClr val="tx1"/>
                </a:solidFill>
              </a:rPr>
              <a:t>10 CM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accent2"/>
                </a:solidFill>
              </a:rPr>
              <a:t>Total                                        24 CM</a:t>
            </a: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  </a:t>
            </a:r>
            <a:endParaRPr lang="de-DE" sz="1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e-DE" sz="1400" dirty="0" smtClean="0">
                <a:solidFill>
                  <a:schemeClr val="tx1"/>
                </a:solidFill>
              </a:rPr>
              <a:t>LS2: 24 </a:t>
            </a:r>
            <a:r>
              <a:rPr lang="de-DE" sz="1400" dirty="0" err="1">
                <a:solidFill>
                  <a:schemeClr val="tx1"/>
                </a:solidFill>
              </a:rPr>
              <a:t>coldmass</a:t>
            </a:r>
            <a:r>
              <a:rPr lang="de-DE" sz="1400" dirty="0">
                <a:solidFill>
                  <a:schemeClr val="tx1"/>
                </a:solidFill>
              </a:rPr>
              <a:t> + 4 </a:t>
            </a:r>
            <a:r>
              <a:rPr lang="de-DE" sz="1400" dirty="0" err="1">
                <a:solidFill>
                  <a:schemeClr val="tx1"/>
                </a:solidFill>
              </a:rPr>
              <a:t>spares</a:t>
            </a:r>
            <a:r>
              <a:rPr lang="de-DE" sz="1400" dirty="0">
                <a:solidFill>
                  <a:schemeClr val="tx1"/>
                </a:solidFill>
              </a:rPr>
              <a:t> = 28 CM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LS3: </a:t>
            </a:r>
            <a:r>
              <a:rPr lang="de-DE" sz="1400" dirty="0" smtClean="0">
                <a:solidFill>
                  <a:schemeClr val="tx1"/>
                </a:solidFill>
              </a:rPr>
              <a:t>16 </a:t>
            </a:r>
            <a:r>
              <a:rPr lang="de-DE" sz="1400" dirty="0" err="1">
                <a:solidFill>
                  <a:schemeClr val="tx1"/>
                </a:solidFill>
              </a:rPr>
              <a:t>coldmass</a:t>
            </a:r>
            <a:r>
              <a:rPr lang="de-DE" sz="1400" dirty="0">
                <a:solidFill>
                  <a:schemeClr val="tx1"/>
                </a:solidFill>
              </a:rPr>
              <a:t> + 4 </a:t>
            </a:r>
            <a:r>
              <a:rPr lang="de-DE" sz="1400" dirty="0" err="1">
                <a:solidFill>
                  <a:schemeClr val="tx1"/>
                </a:solidFill>
              </a:rPr>
              <a:t>spares</a:t>
            </a:r>
            <a:r>
              <a:rPr lang="de-DE" sz="1400" dirty="0">
                <a:solidFill>
                  <a:schemeClr val="tx1"/>
                </a:solidFill>
              </a:rPr>
              <a:t> = </a:t>
            </a:r>
            <a:r>
              <a:rPr lang="de-DE" sz="1400" dirty="0" smtClean="0">
                <a:solidFill>
                  <a:schemeClr val="tx1"/>
                </a:solidFill>
              </a:rPr>
              <a:t>20 </a:t>
            </a:r>
            <a:r>
              <a:rPr lang="de-DE" sz="1400" dirty="0">
                <a:solidFill>
                  <a:schemeClr val="tx1"/>
                </a:solidFill>
              </a:rPr>
              <a:t>CM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3333CC"/>
                </a:solidFill>
              </a:rPr>
              <a:t>Total                                        48 CM</a:t>
            </a:r>
            <a:endParaRPr lang="en-US" sz="1400" dirty="0">
              <a:solidFill>
                <a:srgbClr val="3333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22385" y="3653599"/>
            <a:ext cx="38071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00FF"/>
                </a:solidFill>
              </a:rPr>
              <a:t>∫</a:t>
            </a:r>
            <a:r>
              <a:rPr lang="en-US" sz="1800" b="0" dirty="0" err="1">
                <a:solidFill>
                  <a:srgbClr val="0000FF"/>
                </a:solidFill>
              </a:rPr>
              <a:t>BdL</a:t>
            </a:r>
            <a:r>
              <a:rPr lang="en-US" sz="1800" b="0" dirty="0">
                <a:solidFill>
                  <a:srgbClr val="0000FF"/>
                </a:solidFill>
              </a:rPr>
              <a:t> = 119.2 Tm @ </a:t>
            </a:r>
            <a:r>
              <a:rPr lang="en-US" sz="1800" b="0" dirty="0" err="1">
                <a:solidFill>
                  <a:srgbClr val="0000FF"/>
                </a:solidFill>
              </a:rPr>
              <a:t>I</a:t>
            </a:r>
            <a:r>
              <a:rPr lang="en-US" sz="1800" b="0" baseline="-25000" dirty="0" err="1">
                <a:solidFill>
                  <a:srgbClr val="0000FF"/>
                </a:solidFill>
              </a:rPr>
              <a:t>nom</a:t>
            </a:r>
            <a:r>
              <a:rPr lang="en-US" sz="1800" b="0" dirty="0">
                <a:solidFill>
                  <a:srgbClr val="0000FF"/>
                </a:solidFill>
              </a:rPr>
              <a:t> = 11.85 </a:t>
            </a:r>
            <a:r>
              <a:rPr lang="en-US" sz="1800" b="0" dirty="0" smtClean="0">
                <a:solidFill>
                  <a:srgbClr val="0000FF"/>
                </a:solidFill>
              </a:rPr>
              <a:t>kA</a:t>
            </a:r>
          </a:p>
          <a:p>
            <a:r>
              <a:rPr lang="en-US" sz="1800" b="0" dirty="0">
                <a:solidFill>
                  <a:srgbClr val="0000FF"/>
                </a:solidFill>
              </a:rPr>
              <a:t>i</a:t>
            </a:r>
            <a:r>
              <a:rPr lang="en-US" sz="1800" b="0" dirty="0" smtClean="0">
                <a:solidFill>
                  <a:srgbClr val="0000FF"/>
                </a:solidFill>
              </a:rPr>
              <a:t>n series with MB with 20 % margin</a:t>
            </a:r>
            <a:endParaRPr lang="en-US" sz="1800" b="0" dirty="0">
              <a:solidFill>
                <a:srgbClr val="0000FF"/>
              </a:solidFill>
            </a:endParaRPr>
          </a:p>
        </p:txBody>
      </p:sp>
      <p:sp>
        <p:nvSpPr>
          <p:cNvPr id="5" name="Right Brace 4"/>
          <p:cNvSpPr/>
          <p:nvPr/>
        </p:nvSpPr>
        <p:spPr bwMode="auto">
          <a:xfrm>
            <a:off x="5491872" y="5200679"/>
            <a:ext cx="254518" cy="1373189"/>
          </a:xfrm>
          <a:prstGeom prst="rightBrace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4" name="Picture 43" descr="Unknow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16" y="2821561"/>
            <a:ext cx="1828800" cy="1471535"/>
          </a:xfrm>
          <a:prstGeom prst="rect">
            <a:avLst/>
          </a:prstGeom>
        </p:spPr>
      </p:pic>
      <p:pic>
        <p:nvPicPr>
          <p:cNvPr id="30" name="Picture 29" descr="CryoCollAxon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208" y="756492"/>
            <a:ext cx="2557379" cy="15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/>
          <a:lstStyle/>
          <a:p>
            <a:r>
              <a:rPr lang="en-US" dirty="0" smtClean="0"/>
              <a:t>11 T DS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256" y="1268760"/>
            <a:ext cx="3511728" cy="5430407"/>
          </a:xfrm>
        </p:spPr>
        <p:txBody>
          <a:bodyPr>
            <a:normAutofit/>
          </a:bodyPr>
          <a:lstStyle/>
          <a:p>
            <a:r>
              <a:rPr lang="en-US" dirty="0" smtClean="0"/>
              <a:t>Single </a:t>
            </a:r>
            <a:r>
              <a:rPr lang="en-US" dirty="0"/>
              <a:t>aperture demonstrator (</a:t>
            </a:r>
            <a:r>
              <a:rPr lang="en-US" dirty="0" smtClean="0"/>
              <a:t>MBHSP1) tested at FNAL</a:t>
            </a:r>
            <a:endParaRPr lang="en-US" dirty="0"/>
          </a:p>
          <a:p>
            <a:r>
              <a:rPr lang="en-US" dirty="0"/>
              <a:t>CERN model manufacturing </a:t>
            </a:r>
            <a:r>
              <a:rPr lang="en-US" dirty="0" smtClean="0"/>
              <a:t>started</a:t>
            </a:r>
          </a:p>
          <a:p>
            <a:r>
              <a:rPr lang="en-US" dirty="0" smtClean="0"/>
              <a:t>Design of twin aperture in progress</a:t>
            </a:r>
            <a:endParaRPr lang="en-US" dirty="0"/>
          </a:p>
        </p:txBody>
      </p:sp>
      <p:pic>
        <p:nvPicPr>
          <p:cNvPr id="4" name="Picture 2" descr="DSC_4831-1d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462" y="1143000"/>
            <a:ext cx="4527554" cy="259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nknown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72" y="4439318"/>
            <a:ext cx="2980928" cy="239859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800224" y="332656"/>
            <a:ext cx="1108097" cy="577850"/>
            <a:chOff x="7578703" y="3716141"/>
            <a:chExt cx="1108097" cy="57785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703" y="3734963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875" y="3716141"/>
              <a:ext cx="542925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age 2" descr="\\Srv5_div\SHORTMOD\Develop\USERS\Jacky\11T\BOBINAGE\Bobinage coil  Cu 11TEX_MICA week 24\DSCN16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7823" y="3162141"/>
            <a:ext cx="2628393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047000" y="3803134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MBHSP1 at FNAL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68382" y="5471279"/>
            <a:ext cx="2628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11 T copper coil winding completed at CERN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884368" y="5877272"/>
            <a:ext cx="1099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Twin aperture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70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LS2 to LS3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412777"/>
            <a:ext cx="7818072" cy="52565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Increase beam intensity from injectors</a:t>
            </a:r>
          </a:p>
          <a:p>
            <a:r>
              <a:rPr lang="en-US" dirty="0"/>
              <a:t>Run flat-out for (say) </a:t>
            </a:r>
            <a:r>
              <a:rPr lang="en-US" dirty="0" smtClean="0"/>
              <a:t>3 </a:t>
            </a:r>
            <a:r>
              <a:rPr lang="en-US" dirty="0"/>
              <a:t>years at </a:t>
            </a:r>
            <a:r>
              <a:rPr lang="en-US" dirty="0" smtClean="0"/>
              <a:t>“ultimate” luminosity, as dictated by (so far unknown) limits of beam intensity, stability, optics, and vacuum</a:t>
            </a:r>
          </a:p>
          <a:p>
            <a:r>
              <a:rPr lang="en-US" dirty="0" smtClean="0"/>
              <a:t>Expect (typically) a factor 2 increase in peak luminosity, under increased heat and radiation loads</a:t>
            </a:r>
          </a:p>
          <a:p>
            <a:pPr lvl="1"/>
            <a:r>
              <a:rPr lang="en-US" dirty="0" smtClean="0"/>
              <a:t>Radiation induced faults (e.g. SEU)</a:t>
            </a:r>
          </a:p>
          <a:p>
            <a:pPr lvl="1"/>
            <a:r>
              <a:rPr lang="en-US" dirty="0" smtClean="0"/>
              <a:t>Beam losses (e.g. UFO’s)</a:t>
            </a:r>
          </a:p>
          <a:p>
            <a:pPr lvl="1"/>
            <a:r>
              <a:rPr lang="en-US" dirty="0" smtClean="0"/>
              <a:t>Ageing of equipment (e.g. magnet insulation)</a:t>
            </a:r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3990" y="70661"/>
            <a:ext cx="1186914" cy="134211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696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0120" y="1425773"/>
            <a:ext cx="5978198" cy="491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080120" y="6413266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smtClean="0">
                <a:solidFill>
                  <a:srgbClr val="3366FF"/>
                </a:solidFill>
              </a:rPr>
              <a:t>Lumi plot from M. Lamont (CERN)</a:t>
            </a:r>
            <a:endParaRPr lang="fr-CH" sz="2000" dirty="0">
              <a:solidFill>
                <a:srgbClr val="3366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5608" y="44624"/>
            <a:ext cx="7498080" cy="1143000"/>
          </a:xfrm>
        </p:spPr>
        <p:txBody>
          <a:bodyPr/>
          <a:lstStyle/>
          <a:p>
            <a:r>
              <a:rPr lang="fr-CH" dirty="0" smtClean="0"/>
              <a:t>LHC luminosity expectations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1232" y="2200353"/>
            <a:ext cx="248376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fr-CH" sz="2000" dirty="0" smtClean="0">
                <a:solidFill>
                  <a:srgbClr val="0000FF"/>
                </a:solidFill>
              </a:rPr>
              <a:t>220 fb</a:t>
            </a:r>
            <a:r>
              <a:rPr lang="fr-CH" sz="2000" baseline="30000" dirty="0" smtClean="0">
                <a:solidFill>
                  <a:srgbClr val="0000FF"/>
                </a:solidFill>
              </a:rPr>
              <a:t>-1</a:t>
            </a:r>
            <a:r>
              <a:rPr lang="fr-CH" sz="2000" dirty="0" smtClean="0">
                <a:solidFill>
                  <a:srgbClr val="0000FF"/>
                </a:solidFill>
              </a:rPr>
              <a:t> by 2020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3296" y="1242848"/>
            <a:ext cx="201520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LHC target is </a:t>
            </a:r>
            <a:r>
              <a:rPr lang="en-US" sz="2400" b="1" dirty="0" smtClean="0">
                <a:solidFill>
                  <a:srgbClr val="FF0000"/>
                </a:solidFill>
              </a:rPr>
              <a:t>3000 fb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-1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6256" y="4594125"/>
            <a:ext cx="2016224" cy="20621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</a:t>
            </a:r>
            <a:r>
              <a:rPr lang="en-US" sz="3200" dirty="0" smtClean="0">
                <a:solidFill>
                  <a:srgbClr val="FF0000"/>
                </a:solidFill>
              </a:rPr>
              <a:t>pgrade needed by </a:t>
            </a:r>
            <a:r>
              <a:rPr lang="en-US" sz="3200" dirty="0" smtClean="0">
                <a:solidFill>
                  <a:srgbClr val="FF0000"/>
                </a:solidFill>
                <a:ea typeface="ＭＳ ゴシック"/>
                <a:cs typeface="ＭＳ ゴシック"/>
              </a:rPr>
              <a:t>the </a:t>
            </a:r>
            <a:r>
              <a:rPr lang="en-US" sz="3200" dirty="0" smtClean="0">
                <a:solidFill>
                  <a:srgbClr val="FF0000"/>
                </a:solidFill>
              </a:rPr>
              <a:t>2020’s: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HL-LHC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450008" y="3465170"/>
            <a:ext cx="588433" cy="2040467"/>
          </a:xfrm>
          <a:custGeom>
            <a:avLst/>
            <a:gdLst>
              <a:gd name="connsiteX0" fmla="*/ 0 w 606113"/>
              <a:gd name="connsiteY0" fmla="*/ 1904800 h 1904800"/>
              <a:gd name="connsiteX1" fmla="*/ 432938 w 606113"/>
              <a:gd name="connsiteY1" fmla="*/ 288606 h 1904800"/>
              <a:gd name="connsiteX2" fmla="*/ 606113 w 606113"/>
              <a:gd name="connsiteY2" fmla="*/ 0 h 19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113" h="1904800">
                <a:moveTo>
                  <a:pt x="0" y="1904800"/>
                </a:moveTo>
                <a:lnTo>
                  <a:pt x="432938" y="288606"/>
                </a:lnTo>
                <a:lnTo>
                  <a:pt x="606113" y="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7144808">
            <a:off x="1785017" y="4100932"/>
            <a:ext cx="132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delivered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7144808">
            <a:off x="2280590" y="4310533"/>
            <a:ext cx="1320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planned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2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tabLst>
                <a:tab pos="457200" algn="l"/>
              </a:tabLst>
            </a:pPr>
            <a:r>
              <a:rPr lang="en-GB" dirty="0">
                <a:ea typeface="Times New Roman" pitchFamily="18" charset="0"/>
                <a:cs typeface="Arial" pitchFamily="34" charset="0"/>
              </a:rPr>
              <a:t>I</a:t>
            </a:r>
            <a:r>
              <a:rPr lang="en-GB" dirty="0" smtClean="0">
                <a:ea typeface="Times New Roman" pitchFamily="18" charset="0"/>
                <a:cs typeface="Arial" pitchFamily="34" charset="0"/>
              </a:rPr>
              <a:t>mplement </a:t>
            </a:r>
            <a:r>
              <a:rPr lang="en-GB" dirty="0">
                <a:ea typeface="Times New Roman" pitchFamily="18" charset="0"/>
                <a:cs typeface="Arial" pitchFamily="34" charset="0"/>
              </a:rPr>
              <a:t>a hardware configuration and a set of beam parameters that will allow </a:t>
            </a:r>
            <a:r>
              <a:rPr lang="en-GB" dirty="0" smtClean="0">
                <a:ea typeface="Times New Roman" pitchFamily="18" charset="0"/>
                <a:cs typeface="Arial" pitchFamily="34" charset="0"/>
              </a:rPr>
              <a:t>to reach a </a:t>
            </a:r>
            <a:r>
              <a:rPr lang="en-GB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peak </a:t>
            </a: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luminosity of 5×10</a:t>
            </a:r>
            <a:r>
              <a:rPr lang="en-GB" baseline="300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34</a:t>
            </a: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 cm</a:t>
            </a:r>
            <a:r>
              <a:rPr lang="en-GB" baseline="300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-2</a:t>
            </a: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s</a:t>
            </a:r>
            <a:r>
              <a:rPr lang="en-GB" baseline="300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-1</a:t>
            </a:r>
            <a:r>
              <a:rPr lang="en-GB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 with </a:t>
            </a:r>
            <a:r>
              <a:rPr lang="en-GB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levelling</a:t>
            </a:r>
            <a:r>
              <a:rPr lang="en-GB" dirty="0" smtClean="0">
                <a:ea typeface="Times New Roman" pitchFamily="18" charset="0"/>
                <a:cs typeface="Arial" pitchFamily="34" charset="0"/>
              </a:rPr>
              <a:t>, and integrated luminosity of 250-300 fb</a:t>
            </a:r>
            <a:r>
              <a:rPr lang="en-GB" baseline="30000" dirty="0" smtClean="0">
                <a:ea typeface="Times New Roman" pitchFamily="18" charset="0"/>
                <a:cs typeface="Arial" pitchFamily="34" charset="0"/>
              </a:rPr>
              <a:t>-1</a:t>
            </a:r>
            <a:r>
              <a:rPr lang="en-GB" dirty="0" smtClean="0">
                <a:ea typeface="Times New Roman" pitchFamily="18" charset="0"/>
                <a:cs typeface="Arial" pitchFamily="34" charset="0"/>
              </a:rPr>
              <a:t> per year </a:t>
            </a:r>
            <a:r>
              <a:rPr lang="en-GB" sz="2000" dirty="0" smtClean="0">
                <a:ea typeface="Times New Roman" pitchFamily="18" charset="0"/>
                <a:cs typeface="Arial" pitchFamily="34" charset="0"/>
              </a:rPr>
              <a:t>(10 times the present LHC)</a:t>
            </a:r>
          </a:p>
        </p:txBody>
      </p:sp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4330063"/>
            <a:ext cx="3858088" cy="241130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774" y="4042032"/>
            <a:ext cx="4240730" cy="260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368" y="274638"/>
            <a:ext cx="7498080" cy="1143000"/>
          </a:xfrm>
        </p:spPr>
        <p:txBody>
          <a:bodyPr/>
          <a:lstStyle/>
          <a:p>
            <a:r>
              <a:rPr lang="en-US" dirty="0" smtClean="0"/>
              <a:t>High-Luminosity LHC: Goal</a:t>
            </a:r>
            <a:endParaRPr lang="en-US" dirty="0"/>
          </a:p>
        </p:txBody>
      </p:sp>
      <p:pic>
        <p:nvPicPr>
          <p:cNvPr id="8" name="Picture 7" descr="SmallHiLumiLog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66" y="0"/>
            <a:ext cx="189497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331440" cy="864096"/>
          </a:xfrm>
        </p:spPr>
        <p:txBody>
          <a:bodyPr>
            <a:normAutofit/>
          </a:bodyPr>
          <a:lstStyle/>
          <a:p>
            <a:r>
              <a:rPr lang="en-US" dirty="0" smtClean="0"/>
              <a:t>Scope of HL-LHC</a:t>
            </a:r>
            <a:endParaRPr lang="en-US" dirty="0"/>
          </a:p>
        </p:txBody>
      </p:sp>
      <p:pic>
        <p:nvPicPr>
          <p:cNvPr id="18435" name="Object 1"/>
          <p:cNvPicPr>
            <a:picLocks noChangeAspect="1" noChangeArrowheads="1"/>
          </p:cNvPicPr>
          <p:nvPr/>
        </p:nvPicPr>
        <p:blipFill>
          <a:blip r:embed="rId2" cstate="print"/>
          <a:srcRect b="180"/>
          <a:stretch>
            <a:fillRect/>
          </a:stretch>
        </p:blipFill>
        <p:spPr bwMode="auto">
          <a:xfrm>
            <a:off x="2483768" y="1044288"/>
            <a:ext cx="5472608" cy="568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973671" y="1021378"/>
            <a:ext cx="2618928" cy="5709531"/>
            <a:chOff x="1541623" y="1021378"/>
            <a:chExt cx="2618928" cy="5709531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5641982"/>
              <a:ext cx="812687" cy="10889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453" y="1021378"/>
              <a:ext cx="789645" cy="1057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541623" y="1027731"/>
              <a:ext cx="1806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Cryoplant</a:t>
              </a:r>
              <a:r>
                <a:rPr lang="en-US" dirty="0" smtClean="0">
                  <a:solidFill>
                    <a:srgbClr val="0000FF"/>
                  </a:solidFill>
                </a:rPr>
                <a:t> for IR’s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59632" y="2359806"/>
            <a:ext cx="2051067" cy="1057210"/>
            <a:chOff x="827584" y="2359806"/>
            <a:chExt cx="2051067" cy="1057210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006" y="2359806"/>
              <a:ext cx="789645" cy="1057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827584" y="2387320"/>
              <a:ext cx="122413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dirty="0" err="1">
                  <a:solidFill>
                    <a:srgbClr val="0000FF"/>
                  </a:solidFill>
                </a:rPr>
                <a:t>Cryoplant</a:t>
              </a:r>
              <a:r>
                <a:rPr lang="en-US" dirty="0">
                  <a:solidFill>
                    <a:srgbClr val="0000FF"/>
                  </a:solidFill>
                </a:rPr>
                <a:t> for </a:t>
              </a:r>
              <a:r>
                <a:rPr lang="en-US" dirty="0" smtClean="0">
                  <a:solidFill>
                    <a:srgbClr val="0000FF"/>
                  </a:solidFill>
                </a:rPr>
                <a:t>RF cavities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058" name="Group 2057"/>
          <p:cNvGrpSpPr/>
          <p:nvPr/>
        </p:nvGrpSpPr>
        <p:grpSpPr>
          <a:xfrm>
            <a:off x="4073602" y="1765739"/>
            <a:ext cx="2132346" cy="4359640"/>
            <a:chOff x="3641554" y="1765739"/>
            <a:chExt cx="2132346" cy="4359640"/>
          </a:xfrm>
        </p:grpSpPr>
        <p:pic>
          <p:nvPicPr>
            <p:cNvPr id="2055" name="Picture 2054" descr="Screen shot 2011-11-04 at 7.29.57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760" y="1765739"/>
              <a:ext cx="644232" cy="594067"/>
            </a:xfrm>
            <a:prstGeom prst="rect">
              <a:avLst/>
            </a:prstGeom>
          </p:spPr>
        </p:pic>
        <p:pic>
          <p:nvPicPr>
            <p:cNvPr id="67" name="Picture 66" descr="Screen shot 2011-11-04 at 7.29.57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865" y="2302973"/>
              <a:ext cx="644232" cy="594067"/>
            </a:xfrm>
            <a:prstGeom prst="rect">
              <a:avLst/>
            </a:prstGeom>
          </p:spPr>
        </p:pic>
        <p:pic>
          <p:nvPicPr>
            <p:cNvPr id="2056" name="Picture 2055" descr="Screen shot 2011-11-04 at 7.30.03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5" y="5040563"/>
              <a:ext cx="555627" cy="525209"/>
            </a:xfrm>
            <a:prstGeom prst="rect">
              <a:avLst/>
            </a:prstGeom>
          </p:spPr>
        </p:pic>
        <p:pic>
          <p:nvPicPr>
            <p:cNvPr id="69" name="Picture 68" descr="Screen shot 2011-11-04 at 7.30.03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273" y="5600170"/>
              <a:ext cx="555627" cy="525209"/>
            </a:xfrm>
            <a:prstGeom prst="rect">
              <a:avLst/>
            </a:prstGeom>
          </p:spPr>
        </p:pic>
        <p:sp>
          <p:nvSpPr>
            <p:cNvPr id="2057" name="TextBox 2056"/>
            <p:cNvSpPr txBox="1"/>
            <p:nvPr/>
          </p:nvSpPr>
          <p:spPr>
            <a:xfrm>
              <a:off x="3641554" y="2387320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Crab cavities</a:t>
              </a:r>
              <a:endParaRPr lang="en-US" dirty="0"/>
            </a:p>
          </p:txBody>
        </p:sp>
      </p:grpSp>
      <p:pic>
        <p:nvPicPr>
          <p:cNvPr id="5" name="Picture 4" descr="SmallHiLumiLogo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066" y="0"/>
            <a:ext cx="1894973" cy="914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87624" y="1967409"/>
            <a:ext cx="7827376" cy="3831461"/>
            <a:chOff x="1187624" y="1967409"/>
            <a:chExt cx="7827376" cy="3831461"/>
          </a:xfrm>
        </p:grpSpPr>
        <p:grpSp>
          <p:nvGrpSpPr>
            <p:cNvPr id="2061" name="Group 2060"/>
            <p:cNvGrpSpPr/>
            <p:nvPr/>
          </p:nvGrpSpPr>
          <p:grpSpPr>
            <a:xfrm>
              <a:off x="3320849" y="1967409"/>
              <a:ext cx="5054272" cy="3831461"/>
              <a:chOff x="2888801" y="1967409"/>
              <a:chExt cx="5054272" cy="3831461"/>
            </a:xfrm>
          </p:grpSpPr>
          <p:sp>
            <p:nvSpPr>
              <p:cNvPr id="74" name="Oval 73"/>
              <p:cNvSpPr/>
              <p:nvPr/>
            </p:nvSpPr>
            <p:spPr>
              <a:xfrm rot="20483837">
                <a:off x="4995721" y="5464834"/>
                <a:ext cx="333178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 rot="816634" flipH="1">
                <a:off x="4263348" y="5452687"/>
                <a:ext cx="302675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 rot="2498725" flipH="1">
                <a:off x="3609010" y="5153347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 rot="1116163" flipV="1">
                <a:off x="4985397" y="1979556"/>
                <a:ext cx="333178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 rot="20783366" flipH="1" flipV="1">
                <a:off x="4253024" y="1967409"/>
                <a:ext cx="302675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 rot="3828857" flipH="1">
                <a:off x="3172931" y="4693678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 rot="5400000" flipH="1">
                <a:off x="2908400" y="3499343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 rot="5400000" flipH="1">
                <a:off x="2914591" y="4003451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 rot="5400000" flipH="1">
                <a:off x="6392947" y="3417871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 rot="5400000" flipH="1">
                <a:off x="6399138" y="3921979"/>
                <a:ext cx="294837" cy="334036"/>
              </a:xfrm>
              <a:prstGeom prst="ellipse">
                <a:avLst/>
              </a:prstGeom>
              <a:solidFill>
                <a:srgbClr val="008000">
                  <a:alpha val="50000"/>
                </a:srgbClr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0" name="Rectangle 2059"/>
              <p:cNvSpPr/>
              <p:nvPr/>
            </p:nvSpPr>
            <p:spPr>
              <a:xfrm>
                <a:off x="6713575" y="3232350"/>
                <a:ext cx="1229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rgbClr val="008000"/>
                    </a:solidFill>
                  </a:rPr>
                  <a:t>collimation</a:t>
                </a:r>
                <a:endParaRPr lang="en-US" dirty="0">
                  <a:solidFill>
                    <a:srgbClr val="008000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187624" y="4023051"/>
              <a:ext cx="2123075" cy="1206149"/>
              <a:chOff x="1187624" y="4023051"/>
              <a:chExt cx="2123075" cy="1206149"/>
            </a:xfrm>
          </p:grpSpPr>
          <p:pic>
            <p:nvPicPr>
              <p:cNvPr id="49" name="Picture 48" descr="CryoCollAxon.tif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163103" y="4023051"/>
                <a:ext cx="1147596" cy="682254"/>
              </a:xfrm>
              <a:prstGeom prst="rect">
                <a:avLst/>
              </a:prstGeom>
            </p:spPr>
          </p:pic>
          <p:pic>
            <p:nvPicPr>
              <p:cNvPr id="50" name="Picture 49" descr="Unknown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4458127"/>
                <a:ext cx="958277" cy="771073"/>
              </a:xfrm>
              <a:prstGeom prst="rect">
                <a:avLst/>
              </a:prstGeom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6969823" y="2255292"/>
              <a:ext cx="2045177" cy="1021649"/>
              <a:chOff x="1265522" y="4075945"/>
              <a:chExt cx="2045177" cy="1021649"/>
            </a:xfrm>
          </p:grpSpPr>
          <p:pic>
            <p:nvPicPr>
              <p:cNvPr id="52" name="Picture 51" descr="CryoCollAxon.tiff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252075" y="4075945"/>
                <a:ext cx="1058624" cy="629359"/>
              </a:xfrm>
              <a:prstGeom prst="rect">
                <a:avLst/>
              </a:prstGeom>
            </p:spPr>
          </p:pic>
          <p:pic>
            <p:nvPicPr>
              <p:cNvPr id="53" name="Picture 52" descr="Unknown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5522" y="4303769"/>
                <a:ext cx="986553" cy="793825"/>
              </a:xfrm>
              <a:prstGeom prst="rect">
                <a:avLst/>
              </a:prstGeom>
            </p:spPr>
          </p:pic>
        </p:grpSp>
      </p:grpSp>
      <p:grpSp>
        <p:nvGrpSpPr>
          <p:cNvPr id="8" name="Group 7"/>
          <p:cNvGrpSpPr/>
          <p:nvPr/>
        </p:nvGrpSpPr>
        <p:grpSpPr>
          <a:xfrm>
            <a:off x="5076054" y="476672"/>
            <a:ext cx="2016287" cy="5409728"/>
            <a:chOff x="5076054" y="476672"/>
            <a:chExt cx="2016287" cy="5409728"/>
          </a:xfrm>
        </p:grpSpPr>
        <p:grpSp>
          <p:nvGrpSpPr>
            <p:cNvPr id="24" name="Group 23"/>
            <p:cNvGrpSpPr/>
            <p:nvPr/>
          </p:nvGrpSpPr>
          <p:grpSpPr>
            <a:xfrm>
              <a:off x="5076054" y="1732166"/>
              <a:ext cx="2016287" cy="4154234"/>
              <a:chOff x="4644006" y="1732166"/>
              <a:chExt cx="2016287" cy="415423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44007" y="1916832"/>
                <a:ext cx="288033" cy="441176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644006" y="5445224"/>
                <a:ext cx="288033" cy="441176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062680" y="1732166"/>
                <a:ext cx="1597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IR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quadrupoles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56" name="Picture 2" descr="C:\Documents and Settings\caspi\Desktop\Reviews-Talks-conference\LARP-meetings\CM-12-April-NAPA_2009\hq_struct_assy_xsect-end-wht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5" t="10588" r="24545" b="9412"/>
            <a:stretch>
              <a:fillRect/>
            </a:stretch>
          </p:blipFill>
          <p:spPr bwMode="auto">
            <a:xfrm>
              <a:off x="5136591" y="476672"/>
              <a:ext cx="1337864" cy="1317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5509749" y="1103588"/>
            <a:ext cx="3552638" cy="5588002"/>
            <a:chOff x="5509749" y="1103588"/>
            <a:chExt cx="3552638" cy="5588002"/>
          </a:xfrm>
        </p:grpSpPr>
        <p:grpSp>
          <p:nvGrpSpPr>
            <p:cNvPr id="7" name="Group 6"/>
            <p:cNvGrpSpPr/>
            <p:nvPr/>
          </p:nvGrpSpPr>
          <p:grpSpPr>
            <a:xfrm>
              <a:off x="5509749" y="1103588"/>
              <a:ext cx="3552638" cy="5588002"/>
              <a:chOff x="5509749" y="1103588"/>
              <a:chExt cx="3552638" cy="5588002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8172400" y="4141855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660066"/>
                    </a:solidFill>
                  </a:rPr>
                  <a:t>SC links</a:t>
                </a:r>
                <a:endParaRPr lang="en-US" dirty="0">
                  <a:solidFill>
                    <a:srgbClr val="660066"/>
                  </a:solidFill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5509749" y="1103588"/>
                <a:ext cx="3225339" cy="5588002"/>
                <a:chOff x="5077701" y="1103588"/>
                <a:chExt cx="3225339" cy="5588002"/>
              </a:xfrm>
            </p:grpSpPr>
            <p:grpSp>
              <p:nvGrpSpPr>
                <p:cNvPr id="2052" name="Group 2051"/>
                <p:cNvGrpSpPr/>
                <p:nvPr/>
              </p:nvGrpSpPr>
              <p:grpSpPr>
                <a:xfrm>
                  <a:off x="6455067" y="3212976"/>
                  <a:ext cx="1847973" cy="1113545"/>
                  <a:chOff x="6455067" y="3212976"/>
                  <a:chExt cx="1847973" cy="1113545"/>
                </a:xfrm>
              </p:grpSpPr>
              <p:sp>
                <p:nvSpPr>
                  <p:cNvPr id="2048" name="Freeform 2047"/>
                  <p:cNvSpPr/>
                  <p:nvPr/>
                </p:nvSpPr>
                <p:spPr>
                  <a:xfrm>
                    <a:off x="6455067" y="3666361"/>
                    <a:ext cx="1628093" cy="660160"/>
                  </a:xfrm>
                  <a:custGeom>
                    <a:avLst/>
                    <a:gdLst>
                      <a:gd name="connsiteX0" fmla="*/ 13835 w 1628093"/>
                      <a:gd name="connsiteY0" fmla="*/ 345762 h 660160"/>
                      <a:gd name="connsiteX1" fmla="*/ 37574 w 1628093"/>
                      <a:gd name="connsiteY1" fmla="*/ 571295 h 660160"/>
                      <a:gd name="connsiteX2" fmla="*/ 334312 w 1628093"/>
                      <a:gd name="connsiteY2" fmla="*/ 618776 h 660160"/>
                      <a:gd name="connsiteX3" fmla="*/ 1153311 w 1628093"/>
                      <a:gd name="connsiteY3" fmla="*/ 618776 h 660160"/>
                      <a:gd name="connsiteX4" fmla="*/ 1283876 w 1628093"/>
                      <a:gd name="connsiteY4" fmla="*/ 84618 h 660160"/>
                      <a:gd name="connsiteX5" fmla="*/ 1628093 w 1628093"/>
                      <a:gd name="connsiteY5" fmla="*/ 1526 h 66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28093" h="660160">
                        <a:moveTo>
                          <a:pt x="13835" y="345762"/>
                        </a:moveTo>
                        <a:cubicBezTo>
                          <a:pt x="-1002" y="435777"/>
                          <a:pt x="-15839" y="525793"/>
                          <a:pt x="37574" y="571295"/>
                        </a:cubicBezTo>
                        <a:cubicBezTo>
                          <a:pt x="90987" y="616797"/>
                          <a:pt x="148356" y="610863"/>
                          <a:pt x="334312" y="618776"/>
                        </a:cubicBezTo>
                        <a:cubicBezTo>
                          <a:pt x="520268" y="626689"/>
                          <a:pt x="995050" y="707802"/>
                          <a:pt x="1153311" y="618776"/>
                        </a:cubicBezTo>
                        <a:cubicBezTo>
                          <a:pt x="1311572" y="529750"/>
                          <a:pt x="1204746" y="187493"/>
                          <a:pt x="1283876" y="84618"/>
                        </a:cubicBezTo>
                        <a:cubicBezTo>
                          <a:pt x="1363006" y="-18257"/>
                          <a:pt x="1628093" y="1526"/>
                          <a:pt x="1628093" y="1526"/>
                        </a:cubicBezTo>
                      </a:path>
                    </a:pathLst>
                  </a:custGeom>
                  <a:ln w="19050" cmpd="sng"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Freeform 47"/>
                  <p:cNvSpPr/>
                  <p:nvPr/>
                </p:nvSpPr>
                <p:spPr>
                  <a:xfrm>
                    <a:off x="6660233" y="3573016"/>
                    <a:ext cx="1422928" cy="660160"/>
                  </a:xfrm>
                  <a:custGeom>
                    <a:avLst/>
                    <a:gdLst>
                      <a:gd name="connsiteX0" fmla="*/ 13835 w 1628093"/>
                      <a:gd name="connsiteY0" fmla="*/ 345762 h 660160"/>
                      <a:gd name="connsiteX1" fmla="*/ 37574 w 1628093"/>
                      <a:gd name="connsiteY1" fmla="*/ 571295 h 660160"/>
                      <a:gd name="connsiteX2" fmla="*/ 334312 w 1628093"/>
                      <a:gd name="connsiteY2" fmla="*/ 618776 h 660160"/>
                      <a:gd name="connsiteX3" fmla="*/ 1153311 w 1628093"/>
                      <a:gd name="connsiteY3" fmla="*/ 618776 h 660160"/>
                      <a:gd name="connsiteX4" fmla="*/ 1283876 w 1628093"/>
                      <a:gd name="connsiteY4" fmla="*/ 84618 h 660160"/>
                      <a:gd name="connsiteX5" fmla="*/ 1628093 w 1628093"/>
                      <a:gd name="connsiteY5" fmla="*/ 1526 h 66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28093" h="660160">
                        <a:moveTo>
                          <a:pt x="13835" y="345762"/>
                        </a:moveTo>
                        <a:cubicBezTo>
                          <a:pt x="-1002" y="435777"/>
                          <a:pt x="-15839" y="525793"/>
                          <a:pt x="37574" y="571295"/>
                        </a:cubicBezTo>
                        <a:cubicBezTo>
                          <a:pt x="90987" y="616797"/>
                          <a:pt x="148356" y="610863"/>
                          <a:pt x="334312" y="618776"/>
                        </a:cubicBezTo>
                        <a:cubicBezTo>
                          <a:pt x="520268" y="626689"/>
                          <a:pt x="995050" y="707802"/>
                          <a:pt x="1153311" y="618776"/>
                        </a:cubicBezTo>
                        <a:cubicBezTo>
                          <a:pt x="1311572" y="529750"/>
                          <a:pt x="1204746" y="187493"/>
                          <a:pt x="1283876" y="84618"/>
                        </a:cubicBezTo>
                        <a:cubicBezTo>
                          <a:pt x="1363006" y="-18257"/>
                          <a:pt x="1628093" y="1526"/>
                          <a:pt x="1628093" y="1526"/>
                        </a:cubicBezTo>
                      </a:path>
                    </a:pathLst>
                  </a:custGeom>
                  <a:ln w="19050" cmpd="sng"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49" name="Rounded Rectangle 2048"/>
                  <p:cNvSpPr/>
                  <p:nvPr/>
                </p:nvSpPr>
                <p:spPr>
                  <a:xfrm>
                    <a:off x="8083161" y="3212976"/>
                    <a:ext cx="219879" cy="648072"/>
                  </a:xfrm>
                  <a:prstGeom prst="roundRect">
                    <a:avLst/>
                  </a:prstGeom>
                  <a:solidFill>
                    <a:srgbClr val="660066">
                      <a:alpha val="50000"/>
                    </a:srgbClr>
                  </a:solidFill>
                  <a:ln>
                    <a:solidFill>
                      <a:srgbClr val="660066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53" name="Group 2052"/>
                <p:cNvGrpSpPr/>
                <p:nvPr/>
              </p:nvGrpSpPr>
              <p:grpSpPr>
                <a:xfrm>
                  <a:off x="5148064" y="1103588"/>
                  <a:ext cx="1307003" cy="1605332"/>
                  <a:chOff x="5148064" y="1103588"/>
                  <a:chExt cx="1307003" cy="1605332"/>
                </a:xfrm>
              </p:grpSpPr>
              <p:sp>
                <p:nvSpPr>
                  <p:cNvPr id="57" name="Freeform 56"/>
                  <p:cNvSpPr/>
                  <p:nvPr/>
                </p:nvSpPr>
                <p:spPr>
                  <a:xfrm>
                    <a:off x="5265443" y="1556792"/>
                    <a:ext cx="966861" cy="1152128"/>
                  </a:xfrm>
                  <a:custGeom>
                    <a:avLst/>
                    <a:gdLst>
                      <a:gd name="connsiteX0" fmla="*/ 13835 w 1628093"/>
                      <a:gd name="connsiteY0" fmla="*/ 345762 h 660160"/>
                      <a:gd name="connsiteX1" fmla="*/ 37574 w 1628093"/>
                      <a:gd name="connsiteY1" fmla="*/ 571295 h 660160"/>
                      <a:gd name="connsiteX2" fmla="*/ 334312 w 1628093"/>
                      <a:gd name="connsiteY2" fmla="*/ 618776 h 660160"/>
                      <a:gd name="connsiteX3" fmla="*/ 1153311 w 1628093"/>
                      <a:gd name="connsiteY3" fmla="*/ 618776 h 660160"/>
                      <a:gd name="connsiteX4" fmla="*/ 1283876 w 1628093"/>
                      <a:gd name="connsiteY4" fmla="*/ 84618 h 660160"/>
                      <a:gd name="connsiteX5" fmla="*/ 1628093 w 1628093"/>
                      <a:gd name="connsiteY5" fmla="*/ 1526 h 660160"/>
                      <a:gd name="connsiteX0" fmla="*/ 4789 w 1659800"/>
                      <a:gd name="connsiteY0" fmla="*/ 420579 h 660160"/>
                      <a:gd name="connsiteX1" fmla="*/ 69281 w 1659800"/>
                      <a:gd name="connsiteY1" fmla="*/ 571295 h 660160"/>
                      <a:gd name="connsiteX2" fmla="*/ 366019 w 1659800"/>
                      <a:gd name="connsiteY2" fmla="*/ 618776 h 660160"/>
                      <a:gd name="connsiteX3" fmla="*/ 1185018 w 1659800"/>
                      <a:gd name="connsiteY3" fmla="*/ 618776 h 660160"/>
                      <a:gd name="connsiteX4" fmla="*/ 1315583 w 1659800"/>
                      <a:gd name="connsiteY4" fmla="*/ 84618 h 660160"/>
                      <a:gd name="connsiteX5" fmla="*/ 1659800 w 1659800"/>
                      <a:gd name="connsiteY5" fmla="*/ 1526 h 66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59800" h="660160">
                        <a:moveTo>
                          <a:pt x="4789" y="420579"/>
                        </a:moveTo>
                        <a:cubicBezTo>
                          <a:pt x="-10048" y="510594"/>
                          <a:pt x="9076" y="538262"/>
                          <a:pt x="69281" y="571295"/>
                        </a:cubicBezTo>
                        <a:cubicBezTo>
                          <a:pt x="129486" y="604328"/>
                          <a:pt x="180063" y="610863"/>
                          <a:pt x="366019" y="618776"/>
                        </a:cubicBezTo>
                        <a:cubicBezTo>
                          <a:pt x="551975" y="626689"/>
                          <a:pt x="1026757" y="707802"/>
                          <a:pt x="1185018" y="618776"/>
                        </a:cubicBezTo>
                        <a:cubicBezTo>
                          <a:pt x="1343279" y="529750"/>
                          <a:pt x="1236453" y="187493"/>
                          <a:pt x="1315583" y="84618"/>
                        </a:cubicBezTo>
                        <a:cubicBezTo>
                          <a:pt x="1394713" y="-18257"/>
                          <a:pt x="1659800" y="1526"/>
                          <a:pt x="1659800" y="1526"/>
                        </a:cubicBezTo>
                      </a:path>
                    </a:pathLst>
                  </a:custGeom>
                  <a:ln w="19050" cmpd="sng"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6232304" y="1103588"/>
                    <a:ext cx="222763" cy="597019"/>
                  </a:xfrm>
                  <a:prstGeom prst="roundRect">
                    <a:avLst/>
                  </a:prstGeom>
                  <a:solidFill>
                    <a:srgbClr val="660066">
                      <a:alpha val="50000"/>
                    </a:srgbClr>
                  </a:solidFill>
                  <a:ln>
                    <a:solidFill>
                      <a:srgbClr val="660066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Freeform 58"/>
                  <p:cNvSpPr/>
                  <p:nvPr/>
                </p:nvSpPr>
                <p:spPr>
                  <a:xfrm>
                    <a:off x="5148064" y="1397063"/>
                    <a:ext cx="1084240" cy="1311857"/>
                  </a:xfrm>
                  <a:custGeom>
                    <a:avLst/>
                    <a:gdLst>
                      <a:gd name="connsiteX0" fmla="*/ 13835 w 1628093"/>
                      <a:gd name="connsiteY0" fmla="*/ 345762 h 660160"/>
                      <a:gd name="connsiteX1" fmla="*/ 37574 w 1628093"/>
                      <a:gd name="connsiteY1" fmla="*/ 571295 h 660160"/>
                      <a:gd name="connsiteX2" fmla="*/ 334312 w 1628093"/>
                      <a:gd name="connsiteY2" fmla="*/ 618776 h 660160"/>
                      <a:gd name="connsiteX3" fmla="*/ 1153311 w 1628093"/>
                      <a:gd name="connsiteY3" fmla="*/ 618776 h 660160"/>
                      <a:gd name="connsiteX4" fmla="*/ 1283876 w 1628093"/>
                      <a:gd name="connsiteY4" fmla="*/ 84618 h 660160"/>
                      <a:gd name="connsiteX5" fmla="*/ 1628093 w 1628093"/>
                      <a:gd name="connsiteY5" fmla="*/ 1526 h 66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28093" h="660160">
                        <a:moveTo>
                          <a:pt x="13835" y="345762"/>
                        </a:moveTo>
                        <a:cubicBezTo>
                          <a:pt x="-1002" y="435777"/>
                          <a:pt x="-15839" y="525793"/>
                          <a:pt x="37574" y="571295"/>
                        </a:cubicBezTo>
                        <a:cubicBezTo>
                          <a:pt x="90987" y="616797"/>
                          <a:pt x="148356" y="610863"/>
                          <a:pt x="334312" y="618776"/>
                        </a:cubicBezTo>
                        <a:cubicBezTo>
                          <a:pt x="520268" y="626689"/>
                          <a:pt x="995050" y="707802"/>
                          <a:pt x="1153311" y="618776"/>
                        </a:cubicBezTo>
                        <a:cubicBezTo>
                          <a:pt x="1311572" y="529750"/>
                          <a:pt x="1204746" y="187493"/>
                          <a:pt x="1283876" y="84618"/>
                        </a:cubicBezTo>
                        <a:cubicBezTo>
                          <a:pt x="1363006" y="-18257"/>
                          <a:pt x="1628093" y="1526"/>
                          <a:pt x="1628093" y="1526"/>
                        </a:cubicBezTo>
                      </a:path>
                    </a:pathLst>
                  </a:custGeom>
                  <a:ln w="19050" cmpd="sng"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 flipV="1">
                  <a:off x="5077701" y="5085184"/>
                  <a:ext cx="1307003" cy="1606406"/>
                  <a:chOff x="5148064" y="1103588"/>
                  <a:chExt cx="1307003" cy="1605332"/>
                </a:xfrm>
              </p:grpSpPr>
              <p:sp>
                <p:nvSpPr>
                  <p:cNvPr id="62" name="Freeform 61"/>
                  <p:cNvSpPr/>
                  <p:nvPr/>
                </p:nvSpPr>
                <p:spPr>
                  <a:xfrm>
                    <a:off x="5265443" y="1556792"/>
                    <a:ext cx="966861" cy="1152128"/>
                  </a:xfrm>
                  <a:custGeom>
                    <a:avLst/>
                    <a:gdLst>
                      <a:gd name="connsiteX0" fmla="*/ 13835 w 1628093"/>
                      <a:gd name="connsiteY0" fmla="*/ 345762 h 660160"/>
                      <a:gd name="connsiteX1" fmla="*/ 37574 w 1628093"/>
                      <a:gd name="connsiteY1" fmla="*/ 571295 h 660160"/>
                      <a:gd name="connsiteX2" fmla="*/ 334312 w 1628093"/>
                      <a:gd name="connsiteY2" fmla="*/ 618776 h 660160"/>
                      <a:gd name="connsiteX3" fmla="*/ 1153311 w 1628093"/>
                      <a:gd name="connsiteY3" fmla="*/ 618776 h 660160"/>
                      <a:gd name="connsiteX4" fmla="*/ 1283876 w 1628093"/>
                      <a:gd name="connsiteY4" fmla="*/ 84618 h 660160"/>
                      <a:gd name="connsiteX5" fmla="*/ 1628093 w 1628093"/>
                      <a:gd name="connsiteY5" fmla="*/ 1526 h 660160"/>
                      <a:gd name="connsiteX0" fmla="*/ 4789 w 1659800"/>
                      <a:gd name="connsiteY0" fmla="*/ 420579 h 660160"/>
                      <a:gd name="connsiteX1" fmla="*/ 69281 w 1659800"/>
                      <a:gd name="connsiteY1" fmla="*/ 571295 h 660160"/>
                      <a:gd name="connsiteX2" fmla="*/ 366019 w 1659800"/>
                      <a:gd name="connsiteY2" fmla="*/ 618776 h 660160"/>
                      <a:gd name="connsiteX3" fmla="*/ 1185018 w 1659800"/>
                      <a:gd name="connsiteY3" fmla="*/ 618776 h 660160"/>
                      <a:gd name="connsiteX4" fmla="*/ 1315583 w 1659800"/>
                      <a:gd name="connsiteY4" fmla="*/ 84618 h 660160"/>
                      <a:gd name="connsiteX5" fmla="*/ 1659800 w 1659800"/>
                      <a:gd name="connsiteY5" fmla="*/ 1526 h 66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59800" h="660160">
                        <a:moveTo>
                          <a:pt x="4789" y="420579"/>
                        </a:moveTo>
                        <a:cubicBezTo>
                          <a:pt x="-10048" y="510594"/>
                          <a:pt x="9076" y="538262"/>
                          <a:pt x="69281" y="571295"/>
                        </a:cubicBezTo>
                        <a:cubicBezTo>
                          <a:pt x="129486" y="604328"/>
                          <a:pt x="180063" y="610863"/>
                          <a:pt x="366019" y="618776"/>
                        </a:cubicBezTo>
                        <a:cubicBezTo>
                          <a:pt x="551975" y="626689"/>
                          <a:pt x="1026757" y="707802"/>
                          <a:pt x="1185018" y="618776"/>
                        </a:cubicBezTo>
                        <a:cubicBezTo>
                          <a:pt x="1343279" y="529750"/>
                          <a:pt x="1236453" y="187493"/>
                          <a:pt x="1315583" y="84618"/>
                        </a:cubicBezTo>
                        <a:cubicBezTo>
                          <a:pt x="1394713" y="-18257"/>
                          <a:pt x="1659800" y="1526"/>
                          <a:pt x="1659800" y="1526"/>
                        </a:cubicBezTo>
                      </a:path>
                    </a:pathLst>
                  </a:custGeom>
                  <a:ln w="19050" cmpd="sng"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ounded Rectangle 62"/>
                  <p:cNvSpPr/>
                  <p:nvPr/>
                </p:nvSpPr>
                <p:spPr>
                  <a:xfrm>
                    <a:off x="6232304" y="1103588"/>
                    <a:ext cx="222763" cy="597019"/>
                  </a:xfrm>
                  <a:prstGeom prst="roundRect">
                    <a:avLst/>
                  </a:prstGeom>
                  <a:solidFill>
                    <a:srgbClr val="660066">
                      <a:alpha val="50000"/>
                    </a:srgbClr>
                  </a:solidFill>
                  <a:ln>
                    <a:solidFill>
                      <a:srgbClr val="660066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Freeform 63"/>
                  <p:cNvSpPr/>
                  <p:nvPr/>
                </p:nvSpPr>
                <p:spPr>
                  <a:xfrm>
                    <a:off x="5148064" y="1397063"/>
                    <a:ext cx="1084240" cy="1311857"/>
                  </a:xfrm>
                  <a:custGeom>
                    <a:avLst/>
                    <a:gdLst>
                      <a:gd name="connsiteX0" fmla="*/ 13835 w 1628093"/>
                      <a:gd name="connsiteY0" fmla="*/ 345762 h 660160"/>
                      <a:gd name="connsiteX1" fmla="*/ 37574 w 1628093"/>
                      <a:gd name="connsiteY1" fmla="*/ 571295 h 660160"/>
                      <a:gd name="connsiteX2" fmla="*/ 334312 w 1628093"/>
                      <a:gd name="connsiteY2" fmla="*/ 618776 h 660160"/>
                      <a:gd name="connsiteX3" fmla="*/ 1153311 w 1628093"/>
                      <a:gd name="connsiteY3" fmla="*/ 618776 h 660160"/>
                      <a:gd name="connsiteX4" fmla="*/ 1283876 w 1628093"/>
                      <a:gd name="connsiteY4" fmla="*/ 84618 h 660160"/>
                      <a:gd name="connsiteX5" fmla="*/ 1628093 w 1628093"/>
                      <a:gd name="connsiteY5" fmla="*/ 1526 h 660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28093" h="660160">
                        <a:moveTo>
                          <a:pt x="13835" y="345762"/>
                        </a:moveTo>
                        <a:cubicBezTo>
                          <a:pt x="-1002" y="435777"/>
                          <a:pt x="-15839" y="525793"/>
                          <a:pt x="37574" y="571295"/>
                        </a:cubicBezTo>
                        <a:cubicBezTo>
                          <a:pt x="90987" y="616797"/>
                          <a:pt x="148356" y="610863"/>
                          <a:pt x="334312" y="618776"/>
                        </a:cubicBezTo>
                        <a:cubicBezTo>
                          <a:pt x="520268" y="626689"/>
                          <a:pt x="995050" y="707802"/>
                          <a:pt x="1153311" y="618776"/>
                        </a:cubicBezTo>
                        <a:cubicBezTo>
                          <a:pt x="1311572" y="529750"/>
                          <a:pt x="1204746" y="187493"/>
                          <a:pt x="1283876" y="84618"/>
                        </a:cubicBezTo>
                        <a:cubicBezTo>
                          <a:pt x="1363006" y="-18257"/>
                          <a:pt x="1628093" y="1526"/>
                          <a:pt x="1628093" y="1526"/>
                        </a:cubicBezTo>
                      </a:path>
                    </a:pathLst>
                  </a:custGeom>
                  <a:ln w="19050" cmpd="sng">
                    <a:solidFill>
                      <a:srgbClr val="6600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243067" y="4560570"/>
              <a:ext cx="1788664" cy="901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1053642" y="6201512"/>
            <a:ext cx="20714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≈ 1 BCHF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2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knocks at the door</a:t>
            </a:r>
            <a:endParaRPr lang="en-US" dirty="0"/>
          </a:p>
        </p:txBody>
      </p:sp>
      <p:pic>
        <p:nvPicPr>
          <p:cNvPr id="4" name="Picture 3" descr="Screen shot 2011-12-05 at 10.1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1543914"/>
            <a:ext cx="7956376" cy="476540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7162800" y="2425700"/>
            <a:ext cx="676275" cy="41276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1030"/>
          <p:cNvSpPr>
            <a:spLocks noChangeArrowheads="1"/>
          </p:cNvSpPr>
          <p:nvPr/>
        </p:nvSpPr>
        <p:spPr bwMode="auto">
          <a:xfrm>
            <a:off x="5801278" y="6410585"/>
            <a:ext cx="32357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0000FF"/>
                </a:solidFill>
              </a:rPr>
              <a:t>By courtesy of </a:t>
            </a:r>
            <a:r>
              <a:rPr lang="en-US" sz="2000" dirty="0" smtClean="0">
                <a:solidFill>
                  <a:srgbClr val="0000FF"/>
                </a:solidFill>
              </a:rPr>
              <a:t>J. </a:t>
            </a:r>
            <a:r>
              <a:rPr lang="en-US" sz="2000" dirty="0" err="1" smtClean="0">
                <a:solidFill>
                  <a:srgbClr val="0000FF"/>
                </a:solidFill>
              </a:rPr>
              <a:t>Parrell</a:t>
            </a:r>
            <a:r>
              <a:rPr lang="en-US" sz="2000" dirty="0" smtClean="0">
                <a:solidFill>
                  <a:srgbClr val="0000FF"/>
                </a:solidFill>
              </a:rPr>
              <a:t> (OST)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1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September 10</a:t>
            </a:r>
            <a:r>
              <a:rPr lang="en-US" baseline="30000" dirty="0" smtClean="0"/>
              <a:t>th</a:t>
            </a:r>
            <a:r>
              <a:rPr lang="en-US" dirty="0" smtClean="0"/>
              <a:t>, 2008…</a:t>
            </a:r>
            <a:endParaRPr lang="en-US" dirty="0"/>
          </a:p>
        </p:txBody>
      </p:sp>
      <p:pic>
        <p:nvPicPr>
          <p:cNvPr id="6" name="Picture 3" descr="0809002_42-A4-at-144-dp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708" y="1700808"/>
            <a:ext cx="725170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CMS first beam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3505200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 descr="first-turn-trajector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724400"/>
            <a:ext cx="3886200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CC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038600" cy="268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6172200" y="1371600"/>
            <a:ext cx="2603500" cy="1987550"/>
            <a:chOff x="3888" y="864"/>
            <a:chExt cx="1640" cy="1252"/>
          </a:xfrm>
        </p:grpSpPr>
        <p:pic>
          <p:nvPicPr>
            <p:cNvPr id="11" name="Picture 8" descr="first beam IR7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864"/>
              <a:ext cx="1640" cy="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5040" y="960"/>
              <a:ext cx="4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IR7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4343400" y="1828800"/>
            <a:ext cx="3048000" cy="2063750"/>
            <a:chOff x="1488" y="1344"/>
            <a:chExt cx="1920" cy="1300"/>
          </a:xfrm>
        </p:grpSpPr>
        <p:pic>
          <p:nvPicPr>
            <p:cNvPr id="14" name="Picture 9" descr="firstBeam_ip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344"/>
              <a:ext cx="1920" cy="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880" y="1488"/>
              <a:ext cx="4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IR3</a:t>
              </a:r>
              <a:endParaRPr lang="en-US"/>
            </a:p>
          </p:txBody>
        </p:sp>
      </p:grpSp>
      <p:grpSp>
        <p:nvGrpSpPr>
          <p:cNvPr id="16" name="Group 16"/>
          <p:cNvGrpSpPr>
            <a:grpSpLocks/>
          </p:cNvGrpSpPr>
          <p:nvPr/>
        </p:nvGrpSpPr>
        <p:grpSpPr bwMode="auto">
          <a:xfrm>
            <a:off x="2438400" y="2819400"/>
            <a:ext cx="3071813" cy="2019300"/>
            <a:chOff x="1536" y="1920"/>
            <a:chExt cx="1935" cy="1272"/>
          </a:xfrm>
        </p:grpSpPr>
        <p:pic>
          <p:nvPicPr>
            <p:cNvPr id="17" name="Picture 14" descr="first shot point 6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50" t="31650" b="5180"/>
            <a:stretch>
              <a:fillRect/>
            </a:stretch>
          </p:blipFill>
          <p:spPr bwMode="auto">
            <a:xfrm>
              <a:off x="1536" y="1920"/>
              <a:ext cx="1935" cy="1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2880" y="2016"/>
              <a:ext cx="41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IR6</a:t>
              </a:r>
            </a:p>
          </p:txBody>
        </p:sp>
      </p:grp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152400" y="3505200"/>
            <a:ext cx="2992438" cy="3200400"/>
            <a:chOff x="96" y="2208"/>
            <a:chExt cx="1885" cy="2016"/>
          </a:xfrm>
        </p:grpSpPr>
        <p:pic>
          <p:nvPicPr>
            <p:cNvPr id="20" name="Picture 17" descr="first-turn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208"/>
              <a:ext cx="1885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912" y="2448"/>
              <a:ext cx="9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First turn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7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LARP HQ (120 mm- 13 T)</a:t>
            </a:r>
            <a:endParaRPr lang="en-GB" dirty="0"/>
          </a:p>
        </p:txBody>
      </p:sp>
      <p:pic>
        <p:nvPicPr>
          <p:cNvPr id="6" name="Picture 2" descr="\\Thunder\Supercon\Collaborations\LARP_HQ\HQ Production Fabrication\Magnet Structures\Structural Hardware Pix\HQ-1_Coilpack\DSC072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9632" y="1450452"/>
            <a:ext cx="3312368" cy="265270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221088"/>
            <a:ext cx="3240360" cy="243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1" y="2924944"/>
            <a:ext cx="4536505" cy="365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1488245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has the potential to give a 50 % benefit in gradient (for the same aperture), or larger aperture (for the same gradient), at much increased temperature margin </a:t>
            </a:r>
            <a:r>
              <a:rPr lang="en-US" dirty="0"/>
              <a:t>(factor 2 to 3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72401" y="146599"/>
            <a:ext cx="834362" cy="109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52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 </a:t>
            </a:r>
            <a:r>
              <a:rPr lang="en-US" dirty="0" smtClean="0"/>
              <a:t>links</a:t>
            </a:r>
            <a:endParaRPr lang="en-US" dirty="0"/>
          </a:p>
        </p:txBody>
      </p:sp>
      <p:pic>
        <p:nvPicPr>
          <p:cNvPr id="50181" name="Picture 5" descr="Screen shot 2010-11-05 at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08" y="1781175"/>
            <a:ext cx="4343400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Screen shot 2010-11-05 at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08" y="3830638"/>
            <a:ext cx="3657600" cy="25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1043608" y="6384925"/>
            <a:ext cx="495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/>
              <a:t>Repositioning the converters in the cavern</a:t>
            </a:r>
          </a:p>
        </p:txBody>
      </p:sp>
      <p:pic>
        <p:nvPicPr>
          <p:cNvPr id="50185" name="Picture 9" descr="Screen shot 2010-11-05 at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94" y="2143597"/>
            <a:ext cx="3025775" cy="406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5461369" y="1484784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000"/>
              <a:t>Removal of the converters from the cavern 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1196008" y="1447800"/>
            <a:ext cx="1384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/>
              <a:t>HTS tapes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3329608" y="1447800"/>
            <a:ext cx="159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/>
              <a:t>Round wires</a:t>
            </a: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5486171" y="116632"/>
            <a:ext cx="35487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</a:rPr>
              <a:t>By courtesy of </a:t>
            </a:r>
            <a:r>
              <a:rPr lang="en-US" sz="2000" dirty="0" err="1">
                <a:solidFill>
                  <a:srgbClr val="0000FF"/>
                </a:solidFill>
              </a:rPr>
              <a:t>A.Ballarino</a:t>
            </a:r>
            <a:r>
              <a:rPr lang="en-US" sz="2000" dirty="0">
                <a:solidFill>
                  <a:srgbClr val="0000FF"/>
                </a:solidFill>
              </a:rPr>
              <a:t>, CERN</a:t>
            </a:r>
          </a:p>
        </p:txBody>
      </p:sp>
    </p:spTree>
    <p:extLst>
      <p:ext uri="{BB962C8B-B14F-4D97-AF65-F5344CB8AC3E}">
        <p14:creationId xmlns:p14="http://schemas.microsoft.com/office/powerpoint/2010/main" val="1720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914911"/>
            <a:ext cx="4004192" cy="237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784" y="1823701"/>
            <a:ext cx="4218548" cy="2469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crab cavities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4395241"/>
            <a:ext cx="7498080" cy="213010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RF crab </a:t>
            </a:r>
            <a:r>
              <a:rPr lang="en-US" dirty="0" smtClean="0"/>
              <a:t>cavities deflect </a:t>
            </a:r>
            <a:r>
              <a:rPr lang="en-US" dirty="0"/>
              <a:t>head and tail in opposite </a:t>
            </a:r>
            <a:r>
              <a:rPr lang="en-US" dirty="0" smtClean="0"/>
              <a:t>directions </a:t>
            </a:r>
            <a:r>
              <a:rPr lang="en-US" dirty="0"/>
              <a:t>so that </a:t>
            </a:r>
            <a:r>
              <a:rPr lang="en-US" dirty="0" smtClean="0"/>
              <a:t>the collision </a:t>
            </a:r>
            <a:r>
              <a:rPr lang="en-US" dirty="0"/>
              <a:t>is effectively </a:t>
            </a:r>
            <a:r>
              <a:rPr lang="en-US" dirty="0" smtClean="0"/>
              <a:t>head-on </a:t>
            </a:r>
            <a:r>
              <a:rPr lang="en-US" dirty="0"/>
              <a:t>and </a:t>
            </a:r>
            <a:r>
              <a:rPr lang="en-US" dirty="0" smtClean="0"/>
              <a:t>the luminosity </a:t>
            </a:r>
            <a:r>
              <a:rPr lang="en-US" dirty="0"/>
              <a:t>is maximized</a:t>
            </a:r>
          </a:p>
          <a:p>
            <a:r>
              <a:rPr lang="en-US" dirty="0"/>
              <a:t>The same </a:t>
            </a:r>
            <a:r>
              <a:rPr lang="en-US" dirty="0" smtClean="0"/>
              <a:t>principle can </a:t>
            </a:r>
            <a:r>
              <a:rPr lang="en-US" dirty="0"/>
              <a:t>be used for luminosity </a:t>
            </a:r>
            <a:r>
              <a:rPr lang="en-US" dirty="0" smtClean="0"/>
              <a:t>leveling using the crab cavities at variable angle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67880" y="1440452"/>
            <a:ext cx="1903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With crab cavity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735432" y="1440452"/>
            <a:ext cx="225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Without crab cavity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85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Where do we come from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The present production at the LHC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foreseeable LHC future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Beyond the LHC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 final message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2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802838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there a physics beyond the LHC ?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15616" y="1215898"/>
            <a:ext cx="8028384" cy="2861174"/>
            <a:chOff x="1115616" y="1215898"/>
            <a:chExt cx="8028384" cy="2861174"/>
          </a:xfrm>
        </p:grpSpPr>
        <p:sp>
          <p:nvSpPr>
            <p:cNvPr id="4" name="TextBox 3"/>
            <p:cNvSpPr txBox="1"/>
            <p:nvPr/>
          </p:nvSpPr>
          <p:spPr>
            <a:xfrm>
              <a:off x="2987824" y="1249437"/>
              <a:ext cx="61561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Will the LHC serve the </a:t>
              </a:r>
              <a:r>
                <a:rPr lang="en-US" sz="2400" dirty="0" err="1" smtClean="0"/>
                <a:t>Decepticons</a:t>
              </a:r>
              <a:r>
                <a:rPr lang="en-US" sz="2400" dirty="0" smtClean="0"/>
                <a:t> to revive </a:t>
              </a:r>
              <a:r>
                <a:rPr lang="en-US" sz="2400" dirty="0" err="1" smtClean="0"/>
                <a:t>Megatron</a:t>
              </a:r>
              <a:r>
                <a:rPr lang="en-US" sz="2400" dirty="0" smtClean="0"/>
                <a:t> …</a:t>
              </a:r>
              <a:endParaRPr lang="en-US" sz="2400" dirty="0"/>
            </a:p>
          </p:txBody>
        </p:sp>
        <p:pic>
          <p:nvPicPr>
            <p:cNvPr id="5" name="Picture 4" descr="340x_custom_1270070629104_tvtlg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1215898"/>
              <a:ext cx="1874372" cy="286117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907704" y="2124652"/>
            <a:ext cx="7039270" cy="2816516"/>
            <a:chOff x="1907704" y="2124652"/>
            <a:chExt cx="7039270" cy="2816516"/>
          </a:xfrm>
        </p:grpSpPr>
        <p:pic>
          <p:nvPicPr>
            <p:cNvPr id="6" name="Picture 5" descr="340x_custom_1270070589597_in-the-courts-of-the-sun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2124653"/>
              <a:ext cx="1848678" cy="28165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779912" y="2124652"/>
              <a:ext cx="51670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Or zap the conscience of Jed de </a:t>
              </a:r>
              <a:r>
                <a:rPr lang="en-US" sz="2400" dirty="0" err="1" smtClean="0"/>
                <a:t>Landa</a:t>
              </a:r>
              <a:r>
                <a:rPr lang="en-US" sz="2400" dirty="0" smtClean="0"/>
                <a:t> back to Maya time …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771800" y="2957303"/>
            <a:ext cx="6156176" cy="2963889"/>
            <a:chOff x="2771800" y="2957303"/>
            <a:chExt cx="6156176" cy="2963889"/>
          </a:xfrm>
        </p:grpSpPr>
        <p:pic>
          <p:nvPicPr>
            <p:cNvPr id="8" name="Picture 7" descr="340x_custom_1270070720142_gpl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2957303"/>
              <a:ext cx="1960549" cy="296388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16016" y="2996952"/>
              <a:ext cx="42119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Or reveal that the Universe is a sentient being …</a:t>
              </a:r>
              <a:endParaRPr lang="en-US" sz="2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07904" y="3827949"/>
            <a:ext cx="5436096" cy="2880979"/>
            <a:chOff x="3707904" y="3827949"/>
            <a:chExt cx="5436096" cy="2880979"/>
          </a:xfrm>
        </p:grpSpPr>
        <p:pic>
          <p:nvPicPr>
            <p:cNvPr id="10" name="Picture 9" descr="340x_custom_1270070723882_flashforward-uk-cover-for-blog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3827949"/>
              <a:ext cx="1797308" cy="288097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05212" y="3836366"/>
              <a:ext cx="3638788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Or cause everybody to black-out and see a vision of the future ?</a:t>
              </a:r>
              <a:endParaRPr lang="en-US" sz="2400" dirty="0"/>
            </a:p>
          </p:txBody>
        </p:sp>
      </p:grpSp>
      <p:sp>
        <p:nvSpPr>
          <p:cNvPr id="16" name="TextBox 15"/>
          <p:cNvSpPr txBox="1"/>
          <p:nvPr/>
        </p:nvSpPr>
        <p:spPr>
          <a:xfrm rot="19242348">
            <a:off x="1743967" y="1922153"/>
            <a:ext cx="57845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Amazing how much rubbish you can find on the web !!!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5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45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1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33" decel="50000">
                                          <p:stCondLst>
                                            <p:cond delay="54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43000"/>
          </a:xfrm>
        </p:spPr>
        <p:txBody>
          <a:bodyPr/>
          <a:lstStyle/>
          <a:p>
            <a:r>
              <a:rPr lang="en-US" dirty="0" smtClean="0"/>
              <a:t>HE-LHC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196752"/>
            <a:ext cx="5842992" cy="5616624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latin typeface="Times"/>
                <a:cs typeface="Times"/>
              </a:rPr>
              <a:t>“[…] </a:t>
            </a:r>
            <a:r>
              <a:rPr lang="en-US" i="1" dirty="0">
                <a:solidFill>
                  <a:srgbClr val="FF0000"/>
                </a:solidFill>
                <a:latin typeface="Times"/>
                <a:cs typeface="Times"/>
              </a:rPr>
              <a:t>a 33 </a:t>
            </a:r>
            <a:r>
              <a:rPr lang="en-US" i="1" dirty="0" err="1">
                <a:solidFill>
                  <a:srgbClr val="FF0000"/>
                </a:solidFill>
                <a:latin typeface="Times"/>
                <a:cs typeface="Times"/>
              </a:rPr>
              <a:t>TeV</a:t>
            </a:r>
            <a:r>
              <a:rPr lang="en-US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Times"/>
                <a:cs typeface="Times"/>
              </a:rPr>
              <a:t>centre</a:t>
            </a:r>
            <a:r>
              <a:rPr lang="en-US" i="1" dirty="0">
                <a:solidFill>
                  <a:srgbClr val="FF0000"/>
                </a:solidFill>
                <a:latin typeface="Times"/>
                <a:cs typeface="Times"/>
              </a:rPr>
              <a:t>-of-mass energy proton–proton accelerator in the LHC </a:t>
            </a:r>
            <a:r>
              <a:rPr lang="en-US" i="1" dirty="0" smtClean="0">
                <a:solidFill>
                  <a:srgbClr val="FF0000"/>
                </a:solidFill>
                <a:latin typeface="Times"/>
                <a:cs typeface="Times"/>
              </a:rPr>
              <a:t>tunnel […] </a:t>
            </a:r>
            <a:r>
              <a:rPr lang="en-US" i="1" dirty="0">
                <a:solidFill>
                  <a:srgbClr val="FF0000"/>
                </a:solidFill>
                <a:latin typeface="Times"/>
                <a:cs typeface="Times"/>
              </a:rPr>
              <a:t>and </a:t>
            </a:r>
            <a:r>
              <a:rPr lang="en-US" i="1" dirty="0" smtClean="0">
                <a:solidFill>
                  <a:srgbClr val="FF0000"/>
                </a:solidFill>
                <a:latin typeface="Times"/>
                <a:cs typeface="Times"/>
              </a:rPr>
              <a:t>the need </a:t>
            </a:r>
            <a:r>
              <a:rPr lang="en-US" i="1" dirty="0">
                <a:solidFill>
                  <a:srgbClr val="FF0000"/>
                </a:solidFill>
                <a:latin typeface="Times"/>
                <a:cs typeface="Times"/>
              </a:rPr>
              <a:t>for new injectors, possibly with 1 </a:t>
            </a:r>
            <a:r>
              <a:rPr lang="en-US" i="1" dirty="0" err="1">
                <a:solidFill>
                  <a:srgbClr val="FF0000"/>
                </a:solidFill>
                <a:latin typeface="Times"/>
                <a:cs typeface="Times"/>
              </a:rPr>
              <a:t>TeV</a:t>
            </a:r>
            <a:r>
              <a:rPr lang="en-US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Times"/>
                <a:cs typeface="Times"/>
              </a:rPr>
              <a:t>energy</a:t>
            </a:r>
            <a:r>
              <a:rPr lang="en-US" i="1" dirty="0" smtClean="0">
                <a:latin typeface="Times"/>
                <a:cs typeface="Times"/>
              </a:rPr>
              <a:t>”</a:t>
            </a:r>
            <a:r>
              <a:rPr lang="en-US" dirty="0" smtClean="0"/>
              <a:t>. </a:t>
            </a:r>
            <a:r>
              <a:rPr lang="en-US" sz="2000" dirty="0" smtClean="0"/>
              <a:t>(</a:t>
            </a:r>
            <a:r>
              <a:rPr lang="en-US" sz="2000" dirty="0"/>
              <a:t>The High-Energy Large Hadron </a:t>
            </a:r>
            <a:r>
              <a:rPr lang="en-US" sz="2000" dirty="0" smtClean="0"/>
              <a:t>Collider, </a:t>
            </a:r>
            <a:r>
              <a:rPr lang="en-US" sz="2000" dirty="0"/>
              <a:t>CERN–2011–</a:t>
            </a:r>
            <a:r>
              <a:rPr lang="en-US" sz="2000" dirty="0" smtClean="0"/>
              <a:t>003, also </a:t>
            </a:r>
            <a:r>
              <a:rPr lang="en-US" sz="2000" dirty="0" err="1"/>
              <a:t>EuCARD</a:t>
            </a:r>
            <a:r>
              <a:rPr lang="en-US" sz="2000" dirty="0"/>
              <a:t>–</a:t>
            </a:r>
            <a:r>
              <a:rPr lang="en-US" sz="2000" dirty="0" err="1"/>
              <a:t>Conf</a:t>
            </a:r>
            <a:r>
              <a:rPr lang="en-US" sz="2000" dirty="0"/>
              <a:t>–2011–</a:t>
            </a:r>
            <a:r>
              <a:rPr lang="en-US" sz="2000" dirty="0" smtClean="0"/>
              <a:t>001)</a:t>
            </a:r>
          </a:p>
          <a:p>
            <a:r>
              <a:rPr lang="en-US" dirty="0" smtClean="0"/>
              <a:t>Technicolor</a:t>
            </a:r>
            <a:r>
              <a:rPr lang="en-US" dirty="0"/>
              <a:t>, </a:t>
            </a:r>
            <a:r>
              <a:rPr lang="en-US" dirty="0" err="1"/>
              <a:t>Supersymmetry</a:t>
            </a:r>
            <a:r>
              <a:rPr lang="en-US" dirty="0"/>
              <a:t>, Extra dimensions: </a:t>
            </a:r>
            <a:r>
              <a:rPr lang="en-US" i="1" dirty="0">
                <a:latin typeface="Times"/>
                <a:cs typeface="Times"/>
              </a:rPr>
              <a:t>“[…] the need to explore the high energy frontier will remain. </a:t>
            </a:r>
            <a:r>
              <a:rPr lang="en-US" i="1" dirty="0">
                <a:solidFill>
                  <a:srgbClr val="FF0000"/>
                </a:solidFill>
                <a:latin typeface="Times"/>
                <a:cs typeface="Times"/>
              </a:rPr>
              <a:t>We will always be able to make that case, today and tomorrow</a:t>
            </a:r>
            <a:r>
              <a:rPr lang="en-US" i="1" dirty="0">
                <a:latin typeface="Times"/>
                <a:cs typeface="Times"/>
              </a:rPr>
              <a:t>”</a:t>
            </a:r>
            <a:r>
              <a:rPr lang="en-US" dirty="0"/>
              <a:t>. </a:t>
            </a:r>
            <a:r>
              <a:rPr lang="en-US" sz="2000" dirty="0"/>
              <a:t>(Elements of a Physics Case for a High-Energy LHC, J.D. Wells, pp. 1-5, CERN–2011–003, 2011)</a:t>
            </a:r>
          </a:p>
          <a:p>
            <a:r>
              <a:rPr lang="en-US" i="1" dirty="0" smtClean="0">
                <a:latin typeface="Times"/>
                <a:cs typeface="Times"/>
              </a:rPr>
              <a:t>“</a:t>
            </a:r>
            <a:r>
              <a:rPr lang="en-US" i="1" dirty="0">
                <a:latin typeface="Times"/>
                <a:cs typeface="Times"/>
              </a:rPr>
              <a:t>A project on the scale and innovation level of the HE-LHC has a long preparation lead time”</a:t>
            </a:r>
            <a:r>
              <a:rPr lang="en-US" dirty="0"/>
              <a:t>. </a:t>
            </a:r>
            <a:r>
              <a:rPr lang="en-US" sz="2000" dirty="0"/>
              <a:t>(CERN Accelerator Strategy, S. Myers, pp. 6, CERN–2011–003, 2011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6632721" y="1052736"/>
            <a:ext cx="2405562" cy="5423958"/>
            <a:chOff x="6478361" y="1052736"/>
            <a:chExt cx="2405562" cy="5423958"/>
          </a:xfrm>
        </p:grpSpPr>
        <p:pic>
          <p:nvPicPr>
            <p:cNvPr id="6" name="Picture 5" descr="sus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1022" y="2341074"/>
              <a:ext cx="2160240" cy="1816739"/>
            </a:xfrm>
            <a:prstGeom prst="rect">
              <a:avLst/>
            </a:prstGeom>
          </p:spPr>
        </p:pic>
        <p:pic>
          <p:nvPicPr>
            <p:cNvPr id="11" name="Picture 10" descr="image004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800" y="4365103"/>
              <a:ext cx="2154684" cy="2111591"/>
            </a:xfrm>
            <a:prstGeom prst="rect">
              <a:avLst/>
            </a:prstGeom>
          </p:spPr>
        </p:pic>
        <p:pic>
          <p:nvPicPr>
            <p:cNvPr id="12" name="Picture 11" descr="Technicolor-whit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8361" y="1052736"/>
              <a:ext cx="2405562" cy="1101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50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HE-LHC – (33 TeV cms)</a:t>
            </a:r>
            <a:endParaRPr lang="en-US" dirty="0" smtClean="0"/>
          </a:p>
        </p:txBody>
      </p:sp>
      <p:pic>
        <p:nvPicPr>
          <p:cNvPr id="121859" name="Picture 3" descr="CERNcomplex-croppe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143000"/>
            <a:ext cx="8486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608885" y="5105400"/>
            <a:ext cx="838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1861" name="TextBox 5"/>
          <p:cNvSpPr txBox="1">
            <a:spLocks noChangeArrowheads="1"/>
          </p:cNvSpPr>
          <p:nvPr/>
        </p:nvSpPr>
        <p:spPr bwMode="auto">
          <a:xfrm>
            <a:off x="5523286" y="4648200"/>
            <a:ext cx="17235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2-GeV Booster</a:t>
            </a:r>
          </a:p>
        </p:txBody>
      </p:sp>
      <p:sp>
        <p:nvSpPr>
          <p:cNvPr id="121862" name="TextBox 6"/>
          <p:cNvSpPr txBox="1">
            <a:spLocks noChangeArrowheads="1"/>
          </p:cNvSpPr>
          <p:nvPr/>
        </p:nvSpPr>
        <p:spPr bwMode="auto">
          <a:xfrm>
            <a:off x="3313485" y="5410200"/>
            <a:ext cx="8576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Linac4</a:t>
            </a:r>
          </a:p>
        </p:txBody>
      </p:sp>
      <p:sp>
        <p:nvSpPr>
          <p:cNvPr id="8" name="Oval 7"/>
          <p:cNvSpPr/>
          <p:nvPr/>
        </p:nvSpPr>
        <p:spPr>
          <a:xfrm>
            <a:off x="2932485" y="3048000"/>
            <a:ext cx="38862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23286" y="2133602"/>
            <a:ext cx="23059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SPS+,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1.3 </a:t>
            </a:r>
            <a:r>
              <a:rPr lang="en-US" sz="2800" b="1" dirty="0" err="1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TeV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2030?</a:t>
            </a:r>
            <a:endParaRPr lang="en-US" sz="2800" b="1" dirty="0">
              <a:solidFill>
                <a:srgbClr val="FF0000"/>
              </a:solidFill>
              <a:latin typeface="Calibri"/>
              <a:ea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23085" y="15240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75485" y="38862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859586" y="5357813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2685" y="1600200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123485" y="1219202"/>
            <a:ext cx="13225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HE-LHC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   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ＭＳ Ｐゴシック" pitchFamily="-112" charset="-128"/>
              </a:rPr>
              <a:t>2030?</a:t>
            </a:r>
            <a:endParaRPr lang="en-US" sz="2800" b="1" dirty="0">
              <a:solidFill>
                <a:srgbClr val="FF0000"/>
              </a:solidFill>
              <a:latin typeface="Calibri"/>
              <a:ea typeface="ＭＳ Ｐゴシック" pitchFamily="-112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20398" y="6412468"/>
            <a:ext cx="2688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FF"/>
                </a:solidFill>
              </a:rPr>
              <a:t>By courtesy of R. </a:t>
            </a:r>
            <a:r>
              <a:rPr lang="en-US" sz="2000" dirty="0" err="1" smtClean="0">
                <a:solidFill>
                  <a:srgbClr val="0000FF"/>
                </a:solidFill>
              </a:rPr>
              <a:t>Heuer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2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 animBg="1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HE-LHC magnet challenges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5616" y="1268760"/>
            <a:ext cx="7818072" cy="518457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27 km of very high field, accelerator grade magnets</a:t>
            </a:r>
          </a:p>
          <a:p>
            <a:pPr lvl="1"/>
            <a:r>
              <a:rPr lang="en-US" dirty="0" smtClean="0"/>
              <a:t>40 mm bore, </a:t>
            </a:r>
            <a:r>
              <a:rPr lang="en-US" dirty="0" smtClean="0">
                <a:solidFill>
                  <a:srgbClr val="FF0000"/>
                </a:solidFill>
              </a:rPr>
              <a:t>20 T dipoles</a:t>
            </a:r>
          </a:p>
          <a:p>
            <a:pPr lvl="1"/>
            <a:r>
              <a:rPr lang="en-US" dirty="0" smtClean="0"/>
              <a:t>40 mm bore, 500 T/m arc </a:t>
            </a:r>
            <a:r>
              <a:rPr lang="en-US" dirty="0" err="1" smtClean="0"/>
              <a:t>quadrupoles</a:t>
            </a:r>
            <a:endParaRPr lang="en-US" dirty="0"/>
          </a:p>
          <a:p>
            <a:pPr lvl="1"/>
            <a:r>
              <a:rPr lang="en-US" dirty="0" smtClean="0"/>
              <a:t>50 mm bore, 400 T/m IR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7 km of pulsed accelerator magnets with low loss</a:t>
            </a:r>
          </a:p>
          <a:p>
            <a:pPr lvl="1"/>
            <a:r>
              <a:rPr lang="en-US" dirty="0" smtClean="0"/>
              <a:t>100 mm bore, 5 T dipoles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5.6 km of transfer lines, from a SPS+ to HE-LHC</a:t>
            </a:r>
          </a:p>
          <a:p>
            <a:r>
              <a:rPr lang="en-US" dirty="0" smtClean="0"/>
              <a:t>Field swing and field quality</a:t>
            </a:r>
          </a:p>
          <a:p>
            <a:r>
              <a:rPr lang="en-US" dirty="0" smtClean="0"/>
              <a:t>Mechanics, protection, </a:t>
            </a:r>
            <a:r>
              <a:rPr lang="en-US" dirty="0" smtClean="0">
                <a:solidFill>
                  <a:srgbClr val="FF0000"/>
                </a:solidFill>
              </a:rPr>
              <a:t>powering</a:t>
            </a:r>
            <a:r>
              <a:rPr lang="en-US" dirty="0" smtClean="0"/>
              <a:t> and stray field in the constrained LHC tunnel space</a:t>
            </a:r>
          </a:p>
          <a:p>
            <a:r>
              <a:rPr lang="en-US" dirty="0" smtClean="0"/>
              <a:t>Increased heat loads (e.g. a factor 20 on </a:t>
            </a:r>
            <a:r>
              <a:rPr lang="en-US" dirty="0" err="1" smtClean="0"/>
              <a:t>q</a:t>
            </a:r>
            <a:r>
              <a:rPr lang="en-US" sz="3300" baseline="-25000" dirty="0" err="1" smtClean="0"/>
              <a:t>Synchrotron</a:t>
            </a:r>
            <a:r>
              <a:rPr lang="en-US" dirty="0" smtClean="0"/>
              <a:t>)</a:t>
            </a:r>
            <a:endParaRPr lang="en-US" i="1" dirty="0" smtClean="0"/>
          </a:p>
          <a:p>
            <a:r>
              <a:rPr lang="en-US" dirty="0" smtClean="0"/>
              <a:t>Cost and material availability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Dismantle the LHC to make space for the new ring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0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0426227"/>
              </p:ext>
            </p:extLst>
          </p:nvPr>
        </p:nvGraphicFramePr>
        <p:xfrm>
          <a:off x="1475656" y="1268760"/>
          <a:ext cx="7272808" cy="5351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555776" y="2924944"/>
            <a:ext cx="1224136" cy="936104"/>
          </a:xfrm>
          <a:prstGeom prst="roundRect">
            <a:avLst/>
          </a:prstGeom>
          <a:solidFill>
            <a:schemeClr val="accent3">
              <a:lumMod val="75000"/>
              <a:alpha val="3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3">
                    <a:lumMod val="50000"/>
                  </a:schemeClr>
                </a:solidFill>
              </a:rPr>
              <a:t>Nb-Ti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79912" y="2924944"/>
            <a:ext cx="792088" cy="936104"/>
          </a:xfrm>
          <a:prstGeom prst="roundRect">
            <a:avLst/>
          </a:prstGeom>
          <a:solidFill>
            <a:schemeClr val="accent6">
              <a:lumMod val="75000"/>
              <a:alpha val="3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CH" sz="1600" dirty="0" smtClean="0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fr-CH" sz="1600" baseline="-25000" dirty="0" smtClean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fr-CH" sz="1600" dirty="0" smtClean="0">
                <a:solidFill>
                  <a:schemeClr val="accent6">
                    <a:lumMod val="50000"/>
                  </a:schemeClr>
                </a:solidFill>
              </a:rPr>
              <a:t>Sn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00" y="3429000"/>
            <a:ext cx="648072" cy="432048"/>
          </a:xfrm>
          <a:prstGeom prst="roundRect">
            <a:avLst/>
          </a:prstGeom>
          <a:solidFill>
            <a:schemeClr val="accent5">
              <a:lumMod val="75000"/>
              <a:alpha val="3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>
                <a:solidFill>
                  <a:schemeClr val="accent5">
                    <a:lumMod val="75000"/>
                  </a:schemeClr>
                </a:solidFill>
              </a:rPr>
              <a:t>HTS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88640"/>
            <a:ext cx="7498080" cy="1143000"/>
          </a:xfrm>
        </p:spPr>
        <p:txBody>
          <a:bodyPr/>
          <a:lstStyle/>
          <a:p>
            <a:r>
              <a:rPr lang="en-US" dirty="0" smtClean="0"/>
              <a:t>Technical superconductors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4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i="1" dirty="0" smtClean="0"/>
              <a:t>really high field </a:t>
            </a:r>
            <a:r>
              <a:rPr lang="en-GB" dirty="0" smtClean="0"/>
              <a:t>dipole</a:t>
            </a:r>
            <a:endParaRPr lang="en-GB" dirty="0"/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971600" y="1447800"/>
            <a:ext cx="4097680" cy="25752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</a:t>
            </a:r>
            <a:r>
              <a:rPr lang="en-US" dirty="0" smtClean="0"/>
              <a:t>ngineering extrapolation is difficult, but does not seem impossible</a:t>
            </a:r>
          </a:p>
          <a:p>
            <a:r>
              <a:rPr lang="en-US" dirty="0" smtClean="0"/>
              <a:t>May require a </a:t>
            </a:r>
            <a:r>
              <a:rPr lang="en-US" i="1" dirty="0" smtClean="0"/>
              <a:t>genetic mutation </a:t>
            </a:r>
            <a:r>
              <a:rPr lang="en-US" dirty="0" smtClean="0"/>
              <a:t>in the art of SC magnet design an construction 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069280" y="3645024"/>
            <a:ext cx="3751192" cy="3100482"/>
            <a:chOff x="5076056" y="3573016"/>
            <a:chExt cx="3960979" cy="3237679"/>
          </a:xfrm>
        </p:grpSpPr>
        <p:sp>
          <p:nvSpPr>
            <p:cNvPr id="9" name="Rectangle 1030"/>
            <p:cNvSpPr>
              <a:spLocks noChangeArrowheads="1"/>
            </p:cNvSpPr>
            <p:nvPr/>
          </p:nvSpPr>
          <p:spPr bwMode="auto">
            <a:xfrm>
              <a:off x="6196894" y="6410585"/>
              <a:ext cx="284014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sz="2000" dirty="0">
                  <a:solidFill>
                    <a:srgbClr val="0000FF"/>
                  </a:solidFill>
                </a:rPr>
                <a:t>By courtesy of E. </a:t>
              </a:r>
              <a:r>
                <a:rPr lang="en-US" sz="2000" dirty="0" err="1" smtClean="0">
                  <a:solidFill>
                    <a:srgbClr val="0000FF"/>
                  </a:solidFill>
                </a:rPr>
                <a:t>Todesco</a:t>
              </a:r>
              <a:endParaRPr lang="en-US" sz="2000" dirty="0">
                <a:solidFill>
                  <a:srgbClr val="0000FF"/>
                </a:solidFill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5076056" y="3610422"/>
              <a:ext cx="2824216" cy="2770906"/>
              <a:chOff x="4487033" y="3917968"/>
              <a:chExt cx="2910717" cy="2862923"/>
            </a:xfrm>
          </p:grpSpPr>
          <p:pic>
            <p:nvPicPr>
              <p:cNvPr id="5" name="Picture 4" descr="20T_iron.JPG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487033" y="3917968"/>
                <a:ext cx="2910717" cy="2862923"/>
              </a:xfrm>
              <a:prstGeom prst="rect">
                <a:avLst/>
              </a:prstGeom>
            </p:spPr>
          </p:pic>
          <p:pic>
            <p:nvPicPr>
              <p:cNvPr id="15" name="Picture 9" descr="20T_coil_v3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45" t="9981" r="15546" b="26137"/>
              <a:stretch/>
            </p:blipFill>
            <p:spPr bwMode="auto">
              <a:xfrm>
                <a:off x="5036456" y="5123542"/>
                <a:ext cx="749297" cy="249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9" descr="20T_coil_v3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45" t="9981" r="15546" b="26137"/>
              <a:stretch/>
            </p:blipFill>
            <p:spPr bwMode="auto">
              <a:xfrm>
                <a:off x="6052456" y="5119308"/>
                <a:ext cx="749297" cy="249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9" descr="20T_coil_v3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45" t="9981" r="15546" b="26137"/>
              <a:stretch/>
            </p:blipFill>
            <p:spPr bwMode="auto">
              <a:xfrm flipV="1">
                <a:off x="5036456" y="5373308"/>
                <a:ext cx="749297" cy="249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 descr="20T_coil_v3.JP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745" t="9981" r="15546" b="26137"/>
              <a:stretch/>
            </p:blipFill>
            <p:spPr bwMode="auto">
              <a:xfrm flipV="1">
                <a:off x="6052456" y="5369074"/>
                <a:ext cx="749297" cy="249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0" name="Picture 2" descr="\\cern.ch\dfs\Users\e\etodesco\Desktop\coil_scale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3980" y="3573016"/>
              <a:ext cx="698500" cy="287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747000" y="3710213"/>
              <a:ext cx="56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</a:t>
              </a:r>
              <a:r>
                <a:rPr lang="en-US" baseline="-25000" dirty="0" err="1" smtClean="0"/>
                <a:t>coil</a:t>
              </a:r>
              <a:endParaRPr lang="en-US" baseline="-250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75362" y="1196752"/>
            <a:ext cx="4061134" cy="2485238"/>
            <a:chOff x="4932040" y="1231794"/>
            <a:chExt cx="4061134" cy="24852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32040" y="1231794"/>
              <a:ext cx="4061134" cy="2485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8" name="Rectangle 27"/>
            <p:cNvSpPr/>
            <p:nvPr/>
          </p:nvSpPr>
          <p:spPr>
            <a:xfrm>
              <a:off x="5508103" y="1808145"/>
              <a:ext cx="3275175" cy="65302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508103" y="2466123"/>
              <a:ext cx="3275176" cy="787135"/>
            </a:xfrm>
            <a:prstGeom prst="rect">
              <a:avLst/>
            </a:prstGeom>
            <a:solidFill>
              <a:srgbClr val="3366FF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157922" y="2647293"/>
              <a:ext cx="691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Nb</a:t>
              </a:r>
              <a:r>
                <a:rPr lang="en-US" dirty="0" smtClean="0">
                  <a:solidFill>
                    <a:srgbClr val="0000FF"/>
                  </a:solidFill>
                </a:rPr>
                <a:t>-Ti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190991" y="1912125"/>
              <a:ext cx="7602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Nb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3</a:t>
              </a:r>
              <a:r>
                <a:rPr lang="en-US" dirty="0" smtClean="0">
                  <a:solidFill>
                    <a:srgbClr val="FF0000"/>
                  </a:solidFill>
                </a:rPr>
                <a:t>Sn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575483" y="1260320"/>
              <a:ext cx="547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HTS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87624" y="4023088"/>
            <a:ext cx="3744416" cy="2502256"/>
            <a:chOff x="4860032" y="1052736"/>
            <a:chExt cx="3744416" cy="2502256"/>
          </a:xfrm>
        </p:grpSpPr>
        <p:pic>
          <p:nvPicPr>
            <p:cNvPr id="29" name="Picture 28" descr="Screen shot 2012-02-04 at 5.03.26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1052736"/>
              <a:ext cx="3744416" cy="250225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164288" y="1340768"/>
              <a:ext cx="45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2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862596" y="1844824"/>
              <a:ext cx="453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x 3</a:t>
              </a:r>
              <a:endParaRPr 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7596336" y="1439181"/>
              <a:ext cx="0" cy="369332"/>
            </a:xfrm>
            <a:prstGeom prst="straightConnector1">
              <a:avLst/>
            </a:prstGeom>
            <a:ln w="19050">
              <a:tailEnd type="triangle" w="sm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7668344" y="1916832"/>
              <a:ext cx="648193" cy="0"/>
            </a:xfrm>
            <a:prstGeom prst="straightConnector1">
              <a:avLst/>
            </a:prstGeom>
            <a:ln w="19050">
              <a:tailEnd type="triangle" w="sm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7174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…September 19</a:t>
            </a:r>
            <a:r>
              <a:rPr lang="en-US" baseline="30000" dirty="0" smtClean="0"/>
              <a:t>th</a:t>
            </a:r>
            <a:r>
              <a:rPr lang="en-US" dirty="0" smtClean="0"/>
              <a:t>, 2008…</a:t>
            </a:r>
            <a:endParaRPr lang="en-US" dirty="0"/>
          </a:p>
        </p:txBody>
      </p:sp>
      <p:grpSp>
        <p:nvGrpSpPr>
          <p:cNvPr id="22" name="Group 6"/>
          <p:cNvGrpSpPr>
            <a:grpSpLocks/>
          </p:cNvGrpSpPr>
          <p:nvPr/>
        </p:nvGrpSpPr>
        <p:grpSpPr bwMode="auto">
          <a:xfrm>
            <a:off x="2388443" y="1628800"/>
            <a:ext cx="5495925" cy="631825"/>
            <a:chOff x="1338" y="1390"/>
            <a:chExt cx="3462" cy="398"/>
          </a:xfrm>
        </p:grpSpPr>
        <p:pic>
          <p:nvPicPr>
            <p:cNvPr id="23" name="Picture 7" descr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45" y="1390"/>
              <a:ext cx="423" cy="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Picture 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392"/>
              <a:ext cx="2640" cy="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" y="1390"/>
              <a:ext cx="413" cy="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2157740" y="1228690"/>
            <a:ext cx="5942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Initiated by an </a:t>
            </a:r>
            <a:r>
              <a:rPr lang="en-US" sz="2000" b="1" dirty="0" smtClean="0">
                <a:solidFill>
                  <a:srgbClr val="FF0000"/>
                </a:solidFill>
              </a:rPr>
              <a:t>unprotected quench </a:t>
            </a:r>
            <a:r>
              <a:rPr lang="en-US" sz="2000" dirty="0" smtClean="0"/>
              <a:t>of defective joint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1063427" y="2772246"/>
            <a:ext cx="4084637" cy="3321050"/>
            <a:chOff x="179512" y="2924944"/>
            <a:chExt cx="4084637" cy="3321050"/>
          </a:xfrm>
        </p:grpSpPr>
        <p:pic>
          <p:nvPicPr>
            <p:cNvPr id="27" name="Picture 4" descr="QBQI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924944"/>
              <a:ext cx="4084637" cy="332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179512" y="2924944"/>
              <a:ext cx="3137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Arcing in an interconnection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61384" y="3026246"/>
            <a:ext cx="4075112" cy="3539168"/>
            <a:chOff x="4961384" y="3026246"/>
            <a:chExt cx="4075112" cy="3539168"/>
          </a:xfrm>
        </p:grpSpPr>
        <p:sp>
          <p:nvSpPr>
            <p:cNvPr id="31" name="TextBox 30"/>
            <p:cNvSpPr txBox="1"/>
            <p:nvPr/>
          </p:nvSpPr>
          <p:spPr>
            <a:xfrm>
              <a:off x="6671746" y="6165304"/>
              <a:ext cx="23647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 smtClean="0"/>
                <a:t>Magnet displacement</a:t>
              </a:r>
              <a:endParaRPr lang="en-US" sz="2000" dirty="0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384" y="3026246"/>
              <a:ext cx="4075112" cy="3067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3434356" y="3207717"/>
            <a:ext cx="2645002" cy="3533651"/>
            <a:chOff x="3007118" y="3207717"/>
            <a:chExt cx="2645002" cy="353365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7118" y="3207717"/>
              <a:ext cx="2645002" cy="353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3203848" y="3356992"/>
              <a:ext cx="168222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Over-pressure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53603" y="2204864"/>
            <a:ext cx="579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NOTE: this is an intentional defect built for testing purposes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6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43608" y="5949280"/>
            <a:ext cx="8064896" cy="8309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FF0000"/>
                </a:solidFill>
              </a:rPr>
              <a:t>Whichever the optimal solution,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srgbClr val="FF0000"/>
                </a:solidFill>
              </a:rPr>
              <a:t>a vigorous high field </a:t>
            </a:r>
            <a:r>
              <a:rPr lang="en-GB" sz="2400" b="1" dirty="0">
                <a:solidFill>
                  <a:srgbClr val="FF0000"/>
                </a:solidFill>
              </a:rPr>
              <a:t>m</a:t>
            </a:r>
            <a:r>
              <a:rPr lang="en-GB" sz="2400" b="1" dirty="0" smtClean="0">
                <a:solidFill>
                  <a:srgbClr val="FF0000"/>
                </a:solidFill>
              </a:rPr>
              <a:t>agnet R&amp;D should start today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302867"/>
            <a:ext cx="6696744" cy="4574405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6" name="Footer Placeholder 3"/>
          <p:cNvSpPr txBox="1">
            <a:spLocks/>
          </p:cNvSpPr>
          <p:nvPr/>
        </p:nvSpPr>
        <p:spPr>
          <a:xfrm>
            <a:off x="3554797" y="1277588"/>
            <a:ext cx="3314328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mtClean="0">
                <a:solidFill>
                  <a:srgbClr val="FFFF00"/>
                </a:solidFill>
              </a:rPr>
              <a:t>John Osborne (CERN), Caroline Waaijer (CERN)</a:t>
            </a:r>
            <a:endParaRPr lang="en-GB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1628800"/>
            <a:ext cx="4032448" cy="132343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white"/>
                </a:solidFill>
              </a:rPr>
              <a:t>The optimal dipole field could be lower (e.g. 16 T) than projected for a HE-LHC in the LHC tunnel (20 T)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white"/>
                </a:solidFill>
              </a:rPr>
              <a:t>Higher collision energy possible</a:t>
            </a:r>
            <a:r>
              <a:rPr lang="en-GB" sz="2000" dirty="0">
                <a:solidFill>
                  <a:prstClr val="white"/>
                </a:solidFill>
              </a:rPr>
              <a:t> </a:t>
            </a:r>
            <a:r>
              <a:rPr lang="en-GB" sz="2000" dirty="0" smtClean="0">
                <a:solidFill>
                  <a:prstClr val="white"/>
                </a:solidFill>
              </a:rPr>
              <a:t>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1143000"/>
          </a:xfrm>
        </p:spPr>
        <p:txBody>
          <a:bodyPr/>
          <a:lstStyle/>
          <a:p>
            <a:r>
              <a:rPr lang="en-US" dirty="0" smtClean="0"/>
              <a:t>The big leap: a new tunnel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04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81"/>
          <a:stretch/>
        </p:blipFill>
        <p:spPr bwMode="auto">
          <a:xfrm>
            <a:off x="899592" y="1273807"/>
            <a:ext cx="8244408" cy="299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4437112"/>
            <a:ext cx="7498080" cy="1811288"/>
          </a:xfrm>
        </p:spPr>
        <p:txBody>
          <a:bodyPr/>
          <a:lstStyle/>
          <a:p>
            <a:r>
              <a:rPr lang="en-US" dirty="0" smtClean="0"/>
              <a:t>It seems awfully early to talk about the next machine, and yet we are already late if we wish to have continuity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Where do we come from</a:t>
            </a:r>
          </a:p>
          <a:p>
            <a:r>
              <a:rPr lang="en-US" dirty="0" smtClean="0">
                <a:solidFill>
                  <a:srgbClr val="A6A6A6"/>
                </a:solidFill>
              </a:rPr>
              <a:t>The present production at the LHC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foreseeable LHC future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Beyond the LHC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 final message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20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Drawing the line,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340768"/>
            <a:ext cx="749808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production of physics material at the LHC proceeds very well, and the physics case for a HL-LHC is strong</a:t>
            </a:r>
          </a:p>
          <a:p>
            <a:r>
              <a:rPr lang="en-US" dirty="0" smtClean="0"/>
              <a:t>The ensuing demands for technology R&amp;D are many, </a:t>
            </a:r>
            <a:r>
              <a:rPr lang="en-US" dirty="0"/>
              <a:t>intellectually </a:t>
            </a:r>
            <a:r>
              <a:rPr lang="en-US" dirty="0" smtClean="0"/>
              <a:t>interesting, technically challenging, and </a:t>
            </a:r>
            <a:r>
              <a:rPr lang="en-US" i="1" dirty="0" smtClean="0"/>
              <a:t>urgent</a:t>
            </a:r>
            <a:endParaRPr lang="en-US" dirty="0" smtClean="0"/>
          </a:p>
          <a:p>
            <a:pPr lvl="1"/>
            <a:r>
              <a:rPr lang="en-US" dirty="0" smtClean="0"/>
              <a:t>Just on magnets (my toy) we are looking at new materials (Nb</a:t>
            </a:r>
            <a:r>
              <a:rPr lang="en-US" baseline="-25000" dirty="0" smtClean="0"/>
              <a:t>3</a:t>
            </a:r>
            <a:r>
              <a:rPr lang="en-US" dirty="0" smtClean="0"/>
              <a:t>Sn, HTS), need a technology proof by 2015, production by 2020</a:t>
            </a:r>
          </a:p>
          <a:p>
            <a:pPr lvl="1"/>
            <a:r>
              <a:rPr lang="en-US" dirty="0" smtClean="0"/>
              <a:t>This will open a new portfolio of applications (laboratory, energy, medical)</a:t>
            </a:r>
          </a:p>
          <a:p>
            <a:r>
              <a:rPr lang="en-US" dirty="0" smtClean="0"/>
              <a:t>HEP, and the LHC as its latest creation, is an ideal herald of innovation and advancement whose stewardship has an unbeatable record</a:t>
            </a:r>
          </a:p>
        </p:txBody>
      </p:sp>
    </p:spTree>
    <p:extLst>
      <p:ext uri="{BB962C8B-B14F-4D97-AF65-F5344CB8AC3E}">
        <p14:creationId xmlns:p14="http://schemas.microsoft.com/office/powerpoint/2010/main" val="353997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Have no fear in the future of HEP…</a:t>
            </a:r>
            <a:endParaRPr lang="en-US" dirty="0"/>
          </a:p>
        </p:txBody>
      </p:sp>
      <p:pic>
        <p:nvPicPr>
          <p:cNvPr id="4" name="Picture 3" descr="Screen shot 2012-09-23 at 12.12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08" y="1340768"/>
            <a:ext cx="7214756" cy="3984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5589240"/>
            <a:ext cx="788436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dirty="0" smtClean="0">
                <a:solidFill>
                  <a:schemeClr val="tx2"/>
                </a:solidFill>
                <a:latin typeface="+mj-lt"/>
              </a:rPr>
              <a:t>… and thank you for your attention !</a:t>
            </a:r>
            <a:endParaRPr lang="en-US" sz="39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186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608" y="44624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LHC twin-aperture dipole magnets</a:t>
            </a:r>
            <a:endParaRPr lang="en-US" dirty="0"/>
          </a:p>
        </p:txBody>
      </p:sp>
      <p:pic>
        <p:nvPicPr>
          <p:cNvPr id="3706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352" y="3447548"/>
            <a:ext cx="4543768" cy="3293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382065" y="1095127"/>
            <a:ext cx="1441549" cy="2405881"/>
            <a:chOff x="3706515" y="836712"/>
            <a:chExt cx="1441549" cy="2405881"/>
          </a:xfrm>
        </p:grpSpPr>
        <p:pic>
          <p:nvPicPr>
            <p:cNvPr id="11" name="Picture 9" descr="0109010_25-A4-at-144-dpi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92838" y="836712"/>
              <a:ext cx="1355226" cy="1944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706515" y="2780928"/>
              <a:ext cx="1441549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dirty="0" smtClean="0">
                  <a:latin typeface="Tahoma" charset="0"/>
                </a:rPr>
                <a:t>R. Perin</a:t>
              </a:r>
              <a:endParaRPr lang="en-US" dirty="0">
                <a:latin typeface="Tahoma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66241" y="1095127"/>
            <a:ext cx="1356272" cy="2405881"/>
            <a:chOff x="5485724" y="836712"/>
            <a:chExt cx="1356272" cy="2405881"/>
          </a:xfrm>
        </p:grpSpPr>
        <p:pic>
          <p:nvPicPr>
            <p:cNvPr id="14" name="Picture 10" descr="0106020_03-A4-at-144-dpi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85724" y="836712"/>
              <a:ext cx="1351164" cy="1961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5580112" y="2780928"/>
              <a:ext cx="12618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dirty="0" smtClean="0">
                  <a:latin typeface="Tahoma" charset="0"/>
                </a:rPr>
                <a:t>C. Wyss</a:t>
              </a:r>
              <a:endParaRPr lang="fr-CH" dirty="0">
                <a:latin typeface="Tahoma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406401" y="1095127"/>
            <a:ext cx="1414071" cy="2405881"/>
            <a:chOff x="7164288" y="836712"/>
            <a:chExt cx="1414071" cy="2405881"/>
          </a:xfrm>
        </p:grpSpPr>
        <p:pic>
          <p:nvPicPr>
            <p:cNvPr id="17" name="Picture 11" descr="0708001_03-A4-at-144-dpi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64288" y="836712"/>
              <a:ext cx="1414071" cy="1964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7289118" y="2780928"/>
              <a:ext cx="12247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CH" dirty="0" smtClean="0">
                  <a:latin typeface="Tahoma" charset="0"/>
                </a:rPr>
                <a:t>L. Rossi</a:t>
              </a:r>
              <a:endParaRPr lang="fr-CH" dirty="0">
                <a:latin typeface="Tahoma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43608" y="1478394"/>
            <a:ext cx="33600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/>
              <a:t>Concept perfected (design), demonstrated (models and prototypes) and realized on a </a:t>
            </a:r>
            <a:r>
              <a:rPr lang="en-US" sz="2200" b="1" dirty="0" smtClean="0">
                <a:solidFill>
                  <a:srgbClr val="FF0000"/>
                </a:solidFill>
              </a:rPr>
              <a:t>large industrial scale</a:t>
            </a:r>
            <a:endParaRPr lang="en-US" sz="2200" b="1" dirty="0">
              <a:solidFill>
                <a:srgbClr val="FF0000"/>
              </a:solidFill>
            </a:endParaRPr>
          </a:p>
        </p:txBody>
      </p:sp>
      <p:pic>
        <p:nvPicPr>
          <p:cNvPr id="370692" name="Picture 4" descr="apparatus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2"/>
          <a:stretch>
            <a:fillRect/>
          </a:stretch>
        </p:blipFill>
        <p:spPr bwMode="auto">
          <a:xfrm flipH="1" flipV="1">
            <a:off x="5220072" y="3429000"/>
            <a:ext cx="355924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5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70980" y="44624"/>
            <a:ext cx="7921500" cy="792833"/>
          </a:xfrm>
        </p:spPr>
        <p:txBody>
          <a:bodyPr>
            <a:normAutofit/>
          </a:bodyPr>
          <a:lstStyle/>
          <a:p>
            <a:r>
              <a:rPr lang="en-US" sz="3600" dirty="0"/>
              <a:t>The LHC superconducting magnet </a:t>
            </a:r>
            <a:r>
              <a:rPr lang="en-US" sz="3600" i="1" dirty="0"/>
              <a:t>zoo</a:t>
            </a:r>
          </a:p>
        </p:txBody>
      </p:sp>
      <p:pic>
        <p:nvPicPr>
          <p:cNvPr id="534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240" y="692696"/>
            <a:ext cx="2133600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0989" y="728414"/>
            <a:ext cx="1997075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996" y="748258"/>
            <a:ext cx="1979613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888" y="2785120"/>
            <a:ext cx="20574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804" y="2904182"/>
            <a:ext cx="1801813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881" y="2739082"/>
            <a:ext cx="191452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3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2424" y="4795540"/>
            <a:ext cx="3200400" cy="180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3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328" y="4920952"/>
            <a:ext cx="2895600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3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328" y="4844752"/>
            <a:ext cx="1828800" cy="153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4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224" y="796677"/>
            <a:ext cx="1941513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3454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1116" y="2823220"/>
            <a:ext cx="1957388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34542" name="Text Box 14"/>
          <p:cNvSpPr txBox="1">
            <a:spLocks noChangeArrowheads="1"/>
          </p:cNvSpPr>
          <p:nvPr/>
        </p:nvSpPr>
        <p:spPr bwMode="auto">
          <a:xfrm>
            <a:off x="1043608" y="6453336"/>
            <a:ext cx="388843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0066CC"/>
                </a:solidFill>
                <a:latin typeface="Tahoma" charset="0"/>
              </a:rPr>
              <a:t>B</a:t>
            </a:r>
            <a:r>
              <a:rPr lang="fr-CH" sz="1600" dirty="0" smtClean="0">
                <a:solidFill>
                  <a:srgbClr val="0066CC"/>
                </a:solidFill>
                <a:latin typeface="Tahoma" charset="0"/>
              </a:rPr>
              <a:t>y courtesy of S</a:t>
            </a:r>
            <a:r>
              <a:rPr lang="fr-CH" sz="1600" dirty="0">
                <a:solidFill>
                  <a:srgbClr val="0066CC"/>
                </a:solidFill>
                <a:latin typeface="Tahoma" charset="0"/>
              </a:rPr>
              <a:t>. </a:t>
            </a:r>
            <a:r>
              <a:rPr lang="fr-CH" sz="1600" dirty="0" smtClean="0">
                <a:solidFill>
                  <a:srgbClr val="0066CC"/>
                </a:solidFill>
                <a:latin typeface="Tahoma" charset="0"/>
              </a:rPr>
              <a:t>Russenschuck (CERN)</a:t>
            </a:r>
            <a:endParaRPr lang="en-US" sz="1600" dirty="0">
              <a:solidFill>
                <a:srgbClr val="0066CC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3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Straight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124744"/>
            <a:ext cx="3816424" cy="547260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1994</a:t>
            </a:r>
            <a:r>
              <a:rPr lang="en-US" dirty="0" smtClean="0"/>
              <a:t> – </a:t>
            </a:r>
            <a:r>
              <a:rPr lang="en-US" dirty="0"/>
              <a:t>CEA </a:t>
            </a:r>
            <a:r>
              <a:rPr lang="en-US" dirty="0" smtClean="0"/>
              <a:t>short straight sections </a:t>
            </a:r>
            <a:r>
              <a:rPr lang="en-US" dirty="0"/>
              <a:t>(SSS) prototypes </a:t>
            </a:r>
            <a:r>
              <a:rPr lang="en-US" dirty="0" smtClean="0"/>
              <a:t>reach CERN and are assembled in String-I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14 February 1996 </a:t>
            </a:r>
            <a:r>
              <a:rPr lang="en-US" dirty="0" smtClean="0"/>
              <a:t>– CNRS-CEA-CERN collaboration protocol signed for the procurement of 392 main </a:t>
            </a:r>
            <a:r>
              <a:rPr lang="en-US" dirty="0" err="1" smtClean="0"/>
              <a:t>quadrupoles</a:t>
            </a:r>
            <a:r>
              <a:rPr lang="en-US" dirty="0" smtClean="0"/>
              <a:t> and assembly in the LHC-SSS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2006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– production completed</a:t>
            </a:r>
            <a:endParaRPr lang="en-US" dirty="0"/>
          </a:p>
        </p:txBody>
      </p:sp>
      <p:pic>
        <p:nvPicPr>
          <p:cNvPr id="4" name="Picture 3" descr="2411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4759" y="3493412"/>
            <a:ext cx="2575237" cy="3920675"/>
          </a:xfrm>
          <a:prstGeom prst="rect">
            <a:avLst/>
          </a:prstGeom>
        </p:spPr>
      </p:pic>
      <p:pic>
        <p:nvPicPr>
          <p:cNvPr id="6" name="Picture 5" descr="2411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42" y="1108704"/>
            <a:ext cx="4273754" cy="3328408"/>
          </a:xfrm>
          <a:prstGeom prst="rect">
            <a:avLst/>
          </a:prstGeom>
        </p:spPr>
      </p:pic>
      <p:pic>
        <p:nvPicPr>
          <p:cNvPr id="7" name="Picture 6" descr="logo_c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708" y="125760"/>
            <a:ext cx="940497" cy="90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luminosity insertion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025" y="1556792"/>
            <a:ext cx="6919913" cy="51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68" y="6165304"/>
            <a:ext cx="180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 point 5</a:t>
            </a:r>
            <a:endParaRPr lang="en-US" dirty="0"/>
          </a:p>
        </p:txBody>
      </p:sp>
      <p:pic>
        <p:nvPicPr>
          <p:cNvPr id="4" name="Picture 3" descr="Screen shot 2011-12-07 at 11.34.1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90"/>
          <a:stretch/>
        </p:blipFill>
        <p:spPr>
          <a:xfrm>
            <a:off x="5580112" y="1996148"/>
            <a:ext cx="3419872" cy="588521"/>
          </a:xfrm>
          <a:prstGeom prst="rect">
            <a:avLst/>
          </a:prstGeom>
        </p:spPr>
      </p:pic>
      <p:pic>
        <p:nvPicPr>
          <p:cNvPr id="5" name="Picture 4" descr="header_logo_0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36"/>
          <a:stretch/>
        </p:blipFill>
        <p:spPr>
          <a:xfrm>
            <a:off x="5580112" y="1234148"/>
            <a:ext cx="315432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0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Consolidation work in 2009</a:t>
            </a:r>
            <a:endParaRPr lang="en-US" dirty="0"/>
          </a:p>
        </p:txBody>
      </p:sp>
      <p:pic>
        <p:nvPicPr>
          <p:cNvPr id="15" name="Picture 6" descr="bul-pho-2009-058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497" y="1412776"/>
            <a:ext cx="8118007" cy="496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…November 30</a:t>
            </a:r>
            <a:r>
              <a:rPr lang="en-US" baseline="30000" dirty="0" smtClean="0"/>
              <a:t>th</a:t>
            </a:r>
            <a:r>
              <a:rPr lang="en-US" dirty="0" smtClean="0"/>
              <a:t>, 2009…</a:t>
            </a:r>
            <a:endParaRPr lang="en-US" dirty="0"/>
          </a:p>
        </p:txBody>
      </p:sp>
      <p:pic>
        <p:nvPicPr>
          <p:cNvPr id="3" name="Picture 2" descr="first ramp-at-144-dp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60" y="1332541"/>
            <a:ext cx="7524328" cy="50084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7944" y="1300434"/>
            <a:ext cx="489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>
                <a:solidFill>
                  <a:srgbClr val="3366FF"/>
                </a:solidFill>
              </a:rPr>
              <a:t>LHC surpasses a proton beam energy of 1 </a:t>
            </a:r>
            <a:r>
              <a:rPr lang="en-US" sz="2800" dirty="0" err="1" smtClean="0">
                <a:solidFill>
                  <a:srgbClr val="3366FF"/>
                </a:solidFill>
              </a:rPr>
              <a:t>TeV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475552"/>
            <a:ext cx="8591076" cy="487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1061"/>
            <a:ext cx="8610159" cy="49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80000" y="5868040"/>
            <a:ext cx="666849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Welds cutting with orbital cutting machine in place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5552"/>
            <a:ext cx="8610159" cy="487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80000" y="5868040"/>
            <a:ext cx="190834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Sleeve sliding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9" y="1477086"/>
            <a:ext cx="8589964" cy="486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5552"/>
            <a:ext cx="8610159" cy="487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43608" y="5868040"/>
            <a:ext cx="265271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Bus bars machining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2666"/>
            <a:ext cx="8610159" cy="489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88" y="1475552"/>
            <a:ext cx="8611200" cy="487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5552"/>
            <a:ext cx="8610159" cy="487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080000" y="5868040"/>
            <a:ext cx="4351191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Shunts positioning and soldering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8760"/>
            <a:ext cx="8610159" cy="485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080000" y="5868040"/>
            <a:ext cx="472148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Kapton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foil insulation along 250mm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2666"/>
            <a:ext cx="8610159" cy="489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080000" y="5868040"/>
            <a:ext cx="372967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Injection envelopes in place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5552"/>
            <a:ext cx="8610159" cy="487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080000" y="5868040"/>
            <a:ext cx="428360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Lower insulation cover insertion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" name="Picture 2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2665"/>
            <a:ext cx="8610159" cy="489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1080000" y="5868040"/>
            <a:ext cx="429303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Upper insulation cover insertion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Picture 23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4270"/>
            <a:ext cx="8610159" cy="488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1080000" y="5868040"/>
            <a:ext cx="342875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Insulation covers Fixation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4860032" y="3836522"/>
            <a:ext cx="259675" cy="51935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6616581" y="3347760"/>
            <a:ext cx="259675" cy="51935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5552"/>
            <a:ext cx="8610159" cy="487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1080000" y="5868040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Resin injection into the envelopes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75552"/>
            <a:ext cx="8610159" cy="487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TextBox 28"/>
          <p:cNvSpPr txBox="1"/>
          <p:nvPr/>
        </p:nvSpPr>
        <p:spPr>
          <a:xfrm>
            <a:off x="971600" y="5919663"/>
            <a:ext cx="339099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Spider insulation in place</a:t>
            </a:r>
            <a:endParaRPr lang="en-US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 kA splice consolidation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3" grpId="0"/>
      <p:bldP spid="15" grpId="0"/>
      <p:bldP spid="17" grpId="0"/>
      <p:bldP spid="19" grpId="0"/>
      <p:bldP spid="21" grpId="0"/>
      <p:bldP spid="23" grpId="0"/>
      <p:bldP spid="24" grpId="0" animBg="1"/>
      <p:bldP spid="25" grpId="0" animBg="1"/>
      <p:bldP spid="27" grpId="0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92696"/>
            <a:ext cx="6676419" cy="114300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Target </a:t>
            </a:r>
            <a:r>
              <a:rPr lang="fr-CH" dirty="0" err="1" smtClean="0"/>
              <a:t>parameters</a:t>
            </a:r>
            <a:r>
              <a:rPr lang="fr-CH" dirty="0" smtClean="0"/>
              <a:t> for </a:t>
            </a:r>
            <a:br>
              <a:rPr lang="fr-CH" dirty="0" smtClean="0"/>
            </a:br>
            <a:r>
              <a:rPr lang="fr-CH" dirty="0" smtClean="0"/>
              <a:t>HL-LHC </a:t>
            </a:r>
            <a:r>
              <a:rPr lang="fr-CH" dirty="0" err="1" smtClean="0"/>
              <a:t>run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88416"/>
            <a:ext cx="6285811" cy="492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58" y="1792897"/>
            <a:ext cx="2703242" cy="3970318"/>
          </a:xfrm>
          <a:prstGeom prst="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Efficiency is defined as the ratio between the annual luminosity target of 250 fb</a:t>
            </a:r>
            <a:r>
              <a:rPr kumimoji="0" lang="en-GB" b="1" i="0" u="none" strike="noStrike" kern="0" cap="none" spc="0" normalizeH="0" baseline="3000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over the potential luminosity that can be reached with an ideal cycle run time with no stop for 150 days: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run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turn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 turnaround time after a beam dump is taken as 5 hours,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decay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3 h while </a:t>
            </a:r>
            <a:r>
              <a:rPr kumimoji="0" lang="en-GB" b="1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  <a:r>
              <a:rPr kumimoji="0" lang="en-GB" b="1" i="0" u="none" strike="noStrike" kern="0" cap="none" spc="0" normalizeH="0" baseline="-2500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depends on the total beam 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20272" y="1335696"/>
            <a:ext cx="1944216" cy="4877553"/>
          </a:xfrm>
          <a:prstGeom prst="round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4860032" y="1288095"/>
            <a:ext cx="1872207" cy="4805201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36826" y="6110744"/>
            <a:ext cx="89319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1600" b="1" dirty="0" err="1" smtClean="0"/>
              <a:t>baseline</a:t>
            </a:r>
            <a:endParaRPr lang="en-GB" sz="1600" b="1" dirty="0"/>
          </a:p>
        </p:txBody>
      </p:sp>
      <p:sp>
        <p:nvSpPr>
          <p:cNvPr id="11" name="Oval 10"/>
          <p:cNvSpPr/>
          <p:nvPr/>
        </p:nvSpPr>
        <p:spPr>
          <a:xfrm>
            <a:off x="4828605" y="2276872"/>
            <a:ext cx="63331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4828605" y="2780928"/>
            <a:ext cx="716923" cy="576064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4828604" y="5085184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828604" y="1792897"/>
            <a:ext cx="610649" cy="288032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207513" y="2999233"/>
            <a:ext cx="792088" cy="28803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71800" y="3281944"/>
            <a:ext cx="167975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2400" b="1" dirty="0" smtClean="0"/>
              <a:t>SC </a:t>
            </a:r>
            <a:r>
              <a:rPr lang="fr-CH" sz="2400" b="1" dirty="0" err="1" smtClean="0"/>
              <a:t>Magnets</a:t>
            </a:r>
            <a:endParaRPr lang="en-GB" sz="2400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189589" y="5242447"/>
            <a:ext cx="792088" cy="28803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46314" y="5532382"/>
            <a:ext cx="194040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2400" b="1" dirty="0" smtClean="0"/>
              <a:t>SC RF </a:t>
            </a:r>
            <a:r>
              <a:rPr lang="fr-CH" sz="2400" b="1" dirty="0" err="1" smtClean="0"/>
              <a:t>Cavities</a:t>
            </a:r>
            <a:endParaRPr lang="en-GB" sz="2400" b="1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621350" y="5996929"/>
            <a:ext cx="1378251" cy="28803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94945" y="6213250"/>
            <a:ext cx="120161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2400" b="1" dirty="0" smtClean="0"/>
              <a:t>SC Links</a:t>
            </a:r>
            <a:endParaRPr lang="en-GB" sz="2400" b="1" dirty="0"/>
          </a:p>
        </p:txBody>
      </p:sp>
      <p:sp>
        <p:nvSpPr>
          <p:cNvPr id="24" name="Rectangle 1030"/>
          <p:cNvSpPr>
            <a:spLocks noChangeArrowheads="1"/>
          </p:cNvSpPr>
          <p:nvPr/>
        </p:nvSpPr>
        <p:spPr bwMode="auto">
          <a:xfrm>
            <a:off x="6490570" y="6410585"/>
            <a:ext cx="25464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0000FF"/>
                </a:solidFill>
              </a:rPr>
              <a:t>By courtesy of </a:t>
            </a:r>
            <a:r>
              <a:rPr lang="en-US" sz="2000" dirty="0" smtClean="0">
                <a:solidFill>
                  <a:srgbClr val="0000FF"/>
                </a:solidFill>
              </a:rPr>
              <a:t>L. Rossi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5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870104" cy="114300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critical</a:t>
            </a:r>
            <a:r>
              <a:rPr lang="fr-CH" dirty="0" smtClean="0"/>
              <a:t> zone:</a:t>
            </a:r>
            <a:br>
              <a:rPr lang="fr-CH" dirty="0" smtClean="0"/>
            </a:br>
            <a:r>
              <a:rPr lang="fr-CH" dirty="0" err="1" smtClean="0"/>
              <a:t>magnet</a:t>
            </a:r>
            <a:r>
              <a:rPr lang="fr-CH" dirty="0" smtClean="0"/>
              <a:t> changes, </a:t>
            </a:r>
            <a:r>
              <a:rPr lang="fr-CH" dirty="0" err="1" smtClean="0"/>
              <a:t>cryogenics</a:t>
            </a:r>
            <a:r>
              <a:rPr lang="fr-CH" dirty="0" smtClean="0"/>
              <a:t> +…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Portland, 9 October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L.Rossi@ASC'12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2B141-1547-4E22-9593-D94868C4E685}" type="slidenum">
              <a:rPr lang="en-US" smtClean="0"/>
              <a:pPr/>
              <a:t>62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2204864"/>
            <a:ext cx="9274889" cy="1108075"/>
            <a:chOff x="0" y="2204864"/>
            <a:chExt cx="9274889" cy="1108075"/>
          </a:xfrm>
        </p:grpSpPr>
        <p:pic>
          <p:nvPicPr>
            <p:cNvPr id="6" name="Picture 4" descr="layout_ir5_herv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2204864"/>
              <a:ext cx="9144000" cy="1108075"/>
            </a:xfrm>
            <a:prstGeom prst="rect">
              <a:avLst/>
            </a:prstGeom>
            <a:noFill/>
          </p:spPr>
        </p:pic>
        <p:sp>
          <p:nvSpPr>
            <p:cNvPr id="7" name="Oval 6"/>
            <p:cNvSpPr/>
            <p:nvPr/>
          </p:nvSpPr>
          <p:spPr>
            <a:xfrm>
              <a:off x="8338785" y="2276872"/>
              <a:ext cx="936104" cy="36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400" dirty="0" smtClean="0"/>
                <a:t>ATLAS</a:t>
              </a:r>
              <a:endParaRPr lang="en-US" sz="1400" dirty="0"/>
            </a:p>
          </p:txBody>
        </p:sp>
      </p:grpSp>
      <p:sp>
        <p:nvSpPr>
          <p:cNvPr id="10" name="Oval 9"/>
          <p:cNvSpPr/>
          <p:nvPr/>
        </p:nvSpPr>
        <p:spPr>
          <a:xfrm>
            <a:off x="3923928" y="2276872"/>
            <a:ext cx="2282552" cy="1368152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06480" y="3789040"/>
            <a:ext cx="275800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0000"/>
                </a:solidFill>
              </a:rPr>
              <a:t>1.</a:t>
            </a:r>
            <a:r>
              <a:rPr lang="fr-CH" dirty="0" smtClean="0"/>
              <a:t> </a:t>
            </a:r>
            <a:r>
              <a:rPr lang="fr-CH" dirty="0" smtClean="0">
                <a:solidFill>
                  <a:srgbClr val="FF0000"/>
                </a:solidFill>
              </a:rPr>
              <a:t>New </a:t>
            </a:r>
            <a:r>
              <a:rPr lang="fr-CH" dirty="0" err="1" smtClean="0">
                <a:solidFill>
                  <a:srgbClr val="FF0000"/>
                </a:solidFill>
              </a:rPr>
              <a:t>Magnets</a:t>
            </a:r>
            <a:r>
              <a:rPr lang="fr-CH" dirty="0" smtClean="0">
                <a:solidFill>
                  <a:srgbClr val="FF0000"/>
                </a:solidFill>
              </a:rPr>
              <a:t> in the </a:t>
            </a:r>
            <a:r>
              <a:rPr lang="fr-CH" dirty="0" err="1" smtClean="0">
                <a:solidFill>
                  <a:srgbClr val="FF0000"/>
                </a:solidFill>
              </a:rPr>
              <a:t>IRs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smtClean="0"/>
              <a:t>and interface to detectors; relocation of Power Supplies via use of </a:t>
            </a:r>
            <a:r>
              <a:rPr lang="fr-CH" dirty="0" smtClean="0">
                <a:solidFill>
                  <a:srgbClr val="FF0000"/>
                </a:solidFill>
              </a:rPr>
              <a:t>SC links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092280" y="2384884"/>
            <a:ext cx="1498848" cy="1282824"/>
          </a:xfrm>
          <a:prstGeom prst="ellipse">
            <a:avLst/>
          </a:prstGeom>
          <a:solidFill>
            <a:srgbClr val="FF0000">
              <a:alpha val="1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35896" y="3753877"/>
            <a:ext cx="244827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0000"/>
                </a:solidFill>
              </a:rPr>
              <a:t>2.</a:t>
            </a:r>
            <a:r>
              <a:rPr lang="fr-CH" dirty="0" smtClean="0"/>
              <a:t> </a:t>
            </a:r>
            <a:r>
              <a:rPr lang="fr-CH" dirty="0" err="1" smtClean="0"/>
              <a:t>Deep</a:t>
            </a:r>
            <a:r>
              <a:rPr lang="fr-CH" dirty="0" smtClean="0"/>
              <a:t> change  </a:t>
            </a:r>
            <a:r>
              <a:rPr lang="fr-CH" dirty="0" err="1" smtClean="0"/>
              <a:t>also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matching</a:t>
            </a:r>
            <a:r>
              <a:rPr lang="fr-CH" dirty="0" smtClean="0"/>
              <a:t> section:</a:t>
            </a:r>
          </a:p>
          <a:p>
            <a:r>
              <a:rPr lang="fr-CH" dirty="0" err="1" smtClean="0">
                <a:solidFill>
                  <a:srgbClr val="FF0000"/>
                </a:solidFill>
              </a:rPr>
              <a:t>Magnets</a:t>
            </a:r>
            <a:r>
              <a:rPr lang="fr-CH" dirty="0" smtClean="0">
                <a:solidFill>
                  <a:srgbClr val="FF0000"/>
                </a:solidFill>
              </a:rPr>
              <a:t>, </a:t>
            </a:r>
            <a:r>
              <a:rPr lang="fr-CH" dirty="0" err="1" smtClean="0">
                <a:solidFill>
                  <a:srgbClr val="FF0000"/>
                </a:solidFill>
              </a:rPr>
              <a:t>collimators</a:t>
            </a:r>
            <a:r>
              <a:rPr lang="fr-CH" dirty="0" smtClean="0">
                <a:solidFill>
                  <a:srgbClr val="FF0000"/>
                </a:solidFill>
              </a:rPr>
              <a:t> and SC RF </a:t>
            </a:r>
            <a:r>
              <a:rPr lang="fr-CH" dirty="0" err="1" smtClean="0">
                <a:solidFill>
                  <a:srgbClr val="FF0000"/>
                </a:solidFill>
              </a:rPr>
              <a:t>Crab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Cavities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03648" y="2384884"/>
            <a:ext cx="2714600" cy="1224136"/>
          </a:xfrm>
          <a:prstGeom prst="ellipse">
            <a:avLst/>
          </a:prstGeom>
          <a:solidFill>
            <a:schemeClr val="bg1">
              <a:lumMod val="65000"/>
              <a:alpha val="1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43608" y="3754688"/>
            <a:ext cx="244827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srgbClr val="FF0000"/>
                </a:solidFill>
              </a:rPr>
              <a:t>3.</a:t>
            </a:r>
            <a:r>
              <a:rPr lang="fr-CH" dirty="0" smtClean="0"/>
              <a:t> For collimation </a:t>
            </a:r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need</a:t>
            </a:r>
            <a:r>
              <a:rPr lang="fr-CH" dirty="0" smtClean="0"/>
              <a:t> to change </a:t>
            </a:r>
            <a:r>
              <a:rPr lang="fr-CH" dirty="0" err="1" smtClean="0"/>
              <a:t>also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part, </a:t>
            </a:r>
            <a:r>
              <a:rPr lang="fr-CH" dirty="0" smtClean="0">
                <a:solidFill>
                  <a:srgbClr val="FF0000"/>
                </a:solidFill>
              </a:rPr>
              <a:t>a new 11 T </a:t>
            </a:r>
            <a:r>
              <a:rPr lang="fr-CH" dirty="0" err="1" smtClean="0">
                <a:solidFill>
                  <a:srgbClr val="FF0000"/>
                </a:solidFill>
              </a:rPr>
              <a:t>dipole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292666" y="3393837"/>
            <a:ext cx="936104" cy="360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CMS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691680" y="5381553"/>
            <a:ext cx="589380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dirty="0" smtClean="0"/>
              <a:t>300 m x 4 +… </a:t>
            </a:r>
            <a:r>
              <a:rPr lang="fr-CH" sz="2400" dirty="0" smtClean="0">
                <a:sym typeface="Symbol"/>
              </a:rPr>
              <a:t></a:t>
            </a:r>
            <a:r>
              <a:rPr lang="fr-CH" sz="2400" dirty="0" smtClean="0"/>
              <a:t> 1.5 km long </a:t>
            </a:r>
            <a:r>
              <a:rPr lang="fr-CH" sz="2400" dirty="0" err="1" smtClean="0"/>
              <a:t>accelerator</a:t>
            </a:r>
            <a:endParaRPr lang="fr-CH" sz="2400" dirty="0" smtClean="0"/>
          </a:p>
          <a:p>
            <a:r>
              <a:rPr lang="fr-CH" sz="2400" dirty="0" smtClean="0"/>
              <a:t>In </a:t>
            </a:r>
            <a:r>
              <a:rPr lang="fr-CH" sz="2400" dirty="0" err="1" smtClean="0"/>
              <a:t>high</a:t>
            </a:r>
            <a:r>
              <a:rPr lang="fr-CH" sz="2400" dirty="0" smtClean="0"/>
              <a:t> radiation </a:t>
            </a:r>
            <a:r>
              <a:rPr lang="fr-CH" sz="2400" dirty="0" err="1" smtClean="0"/>
              <a:t>environment</a:t>
            </a:r>
            <a:r>
              <a:rPr lang="fr-CH" sz="2400" dirty="0" smtClean="0"/>
              <a:t>: 10…100 </a:t>
            </a:r>
            <a:r>
              <a:rPr lang="fr-CH" sz="2400" dirty="0" err="1" smtClean="0"/>
              <a:t>MGy</a:t>
            </a:r>
            <a:endParaRPr lang="en-GB" sz="2400" dirty="0"/>
          </a:p>
        </p:txBody>
      </p:sp>
      <p:sp>
        <p:nvSpPr>
          <p:cNvPr id="17" name="Explosion 1 16"/>
          <p:cNvSpPr>
            <a:spLocks noChangeAspect="1"/>
          </p:cNvSpPr>
          <p:nvPr/>
        </p:nvSpPr>
        <p:spPr>
          <a:xfrm>
            <a:off x="8760718" y="2973202"/>
            <a:ext cx="265516" cy="265516"/>
          </a:xfrm>
          <a:prstGeom prst="irregularSeal1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611560" y="3141585"/>
            <a:ext cx="694814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67544" y="3050046"/>
            <a:ext cx="72008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4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716" y="1558701"/>
            <a:ext cx="2821473" cy="212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28523" y="3689321"/>
            <a:ext cx="3451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Calibri"/>
              </a:rPr>
              <a:t>0.7 mm, 108/127 stack RRP from </a:t>
            </a:r>
            <a:r>
              <a:rPr lang="en-GB" sz="1400" b="1" smtClean="0">
                <a:solidFill>
                  <a:prstClr val="black"/>
                </a:solidFill>
                <a:latin typeface="Calibri"/>
              </a:rPr>
              <a:t>Oxford OST</a:t>
            </a:r>
          </a:p>
        </p:txBody>
      </p:sp>
      <p:pic>
        <p:nvPicPr>
          <p:cNvPr id="16" name="Picture 15" descr="Round Su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936" y="4150986"/>
            <a:ext cx="2855629" cy="21180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16458" y="6289575"/>
            <a:ext cx="3184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smtClean="0">
                <a:solidFill>
                  <a:prstClr val="black"/>
                </a:solidFill>
                <a:latin typeface="Calibri"/>
              </a:rPr>
              <a:t>1 mm, 192 tubes PIT from </a:t>
            </a:r>
            <a:r>
              <a:rPr lang="en-GB" sz="1400" b="1" smtClean="0">
                <a:solidFill>
                  <a:prstClr val="black"/>
                </a:solidFill>
                <a:latin typeface="Calibri"/>
              </a:rPr>
              <a:t>Bruker EAS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forms of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3608" y="1447800"/>
            <a:ext cx="4872850" cy="5149552"/>
          </a:xfrm>
        </p:spPr>
        <p:txBody>
          <a:bodyPr>
            <a:noAutofit/>
          </a:bodyPr>
          <a:lstStyle/>
          <a:p>
            <a:r>
              <a:rPr lang="en-US" sz="2400" dirty="0"/>
              <a:t>Recent 23.4 T (1 GHz) NMR Magnet for </a:t>
            </a:r>
            <a:r>
              <a:rPr lang="en-US" sz="2400" dirty="0" smtClean="0"/>
              <a:t>spectroscopy built from Nb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Sn </a:t>
            </a:r>
            <a:r>
              <a:rPr lang="en-US" sz="2400" dirty="0"/>
              <a:t>(and </a:t>
            </a:r>
            <a:r>
              <a:rPr lang="en-US" sz="2400" dirty="0" err="1"/>
              <a:t>Nb</a:t>
            </a:r>
            <a:r>
              <a:rPr lang="en-US" sz="2400" dirty="0"/>
              <a:t>-Ti). </a:t>
            </a:r>
          </a:p>
          <a:p>
            <a:r>
              <a:rPr lang="en-US" sz="2400" dirty="0"/>
              <a:t>15-20 tons/year </a:t>
            </a:r>
            <a:r>
              <a:rPr lang="en-US" sz="2400" dirty="0" smtClean="0"/>
              <a:t>produced for </a:t>
            </a:r>
            <a:r>
              <a:rPr lang="en-US" sz="2400" dirty="0"/>
              <a:t>NMR and HF </a:t>
            </a:r>
            <a:r>
              <a:rPr lang="en-US" sz="2400" dirty="0" smtClean="0"/>
              <a:t>solenoids, and experimental MRI</a:t>
            </a:r>
            <a:endParaRPr lang="en-US" sz="2400" dirty="0"/>
          </a:p>
          <a:p>
            <a:r>
              <a:rPr lang="en-US" sz="2400" dirty="0"/>
              <a:t>ITER: 500 tons in 2010-</a:t>
            </a:r>
            <a:r>
              <a:rPr lang="en-US" sz="2400" dirty="0" smtClean="0"/>
              <a:t>2015,  comparable </a:t>
            </a:r>
            <a:r>
              <a:rPr lang="en-US" sz="2400" dirty="0"/>
              <a:t>to LHC!</a:t>
            </a:r>
          </a:p>
          <a:p>
            <a:r>
              <a:rPr lang="en-US" sz="2400" dirty="0"/>
              <a:t>HEP </a:t>
            </a:r>
            <a:r>
              <a:rPr lang="en-US" sz="2400" dirty="0" smtClean="0"/>
              <a:t>Nb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Sn:</a:t>
            </a:r>
            <a:endParaRPr lang="en-US" sz="2400" dirty="0"/>
          </a:p>
          <a:p>
            <a:pPr lvl="1"/>
            <a:r>
              <a:rPr lang="en-US" sz="2400" dirty="0"/>
              <a:t>High </a:t>
            </a:r>
            <a:r>
              <a:rPr lang="en-US" sz="2400" dirty="0" err="1" smtClean="0"/>
              <a:t>Jc</a:t>
            </a:r>
            <a:r>
              <a:rPr lang="en-US" sz="2400" dirty="0" smtClean="0"/>
              <a:t>(1 T, 4.2K) = 3000 A/mm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smtClean="0"/>
              <a:t>Large filaments </a:t>
            </a:r>
            <a:r>
              <a:rPr lang="en-US" sz="2400" dirty="0"/>
              <a:t>(50 µm</a:t>
            </a:r>
            <a:r>
              <a:rPr lang="en-US" sz="2400" dirty="0" smtClean="0"/>
              <a:t>)</a:t>
            </a:r>
            <a:endParaRPr lang="en-US" sz="2400" dirty="0"/>
          </a:p>
          <a:p>
            <a:pPr lvl="1"/>
            <a:r>
              <a:rPr lang="en-US" sz="2400" dirty="0" smtClean="0"/>
              <a:t>Cost </a:t>
            </a:r>
            <a:r>
              <a:rPr lang="en-US" sz="2400" dirty="0"/>
              <a:t>is 5 </a:t>
            </a:r>
            <a:r>
              <a:rPr lang="en-US" sz="2400" dirty="0" smtClean="0"/>
              <a:t>to 10 times </a:t>
            </a:r>
            <a:r>
              <a:rPr lang="en-US" sz="2400" dirty="0" err="1" smtClean="0"/>
              <a:t>Nb</a:t>
            </a:r>
            <a:r>
              <a:rPr lang="en-US" sz="2400" dirty="0"/>
              <a:t>-</a:t>
            </a:r>
            <a:r>
              <a:rPr lang="en-US" sz="2400" dirty="0" smtClean="0"/>
              <a:t>Ti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708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72008"/>
            <a:ext cx="7581528" cy="1268760"/>
          </a:xfrm>
        </p:spPr>
        <p:txBody>
          <a:bodyPr/>
          <a:lstStyle/>
          <a:p>
            <a:r>
              <a:rPr lang="en-US" dirty="0"/>
              <a:t>11 T DS </a:t>
            </a:r>
            <a:r>
              <a:rPr lang="en-US" dirty="0" smtClean="0"/>
              <a:t>models</a:t>
            </a:r>
            <a:endParaRPr lang="en-US" dirty="0"/>
          </a:p>
        </p:txBody>
      </p:sp>
      <p:pic>
        <p:nvPicPr>
          <p:cNvPr id="4" name="Picture 3" descr="DSC01539do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t="5725" r="4016" b="6870"/>
          <a:stretch/>
        </p:blipFill>
        <p:spPr>
          <a:xfrm>
            <a:off x="136965" y="1406680"/>
            <a:ext cx="4291019" cy="2232248"/>
          </a:xfrm>
          <a:prstGeom prst="rect">
            <a:avLst/>
          </a:prstGeom>
        </p:spPr>
      </p:pic>
      <p:pic>
        <p:nvPicPr>
          <p:cNvPr id="5" name="Picture 4" descr="DSC01542doc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8" t="20645" b="9116"/>
          <a:stretch/>
        </p:blipFill>
        <p:spPr>
          <a:xfrm>
            <a:off x="107504" y="3945663"/>
            <a:ext cx="4309426" cy="2424233"/>
          </a:xfrm>
          <a:prstGeom prst="rect">
            <a:avLst/>
          </a:prstGeom>
        </p:spPr>
      </p:pic>
      <p:pic>
        <p:nvPicPr>
          <p:cNvPr id="7" name="Picture 6" descr="DSC01804do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5"/>
          <a:stretch/>
        </p:blipFill>
        <p:spPr>
          <a:xfrm>
            <a:off x="4499992" y="3977164"/>
            <a:ext cx="4536504" cy="2404164"/>
          </a:xfrm>
          <a:prstGeom prst="rect">
            <a:avLst/>
          </a:prstGeom>
        </p:spPr>
      </p:pic>
      <p:pic>
        <p:nvPicPr>
          <p:cNvPr id="9" name="Picture 8" descr="DSC01750doc-crop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 t="13064" r="8357" b="17839"/>
          <a:stretch/>
        </p:blipFill>
        <p:spPr>
          <a:xfrm>
            <a:off x="4519860" y="1407473"/>
            <a:ext cx="4515457" cy="230955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800224" y="332656"/>
            <a:ext cx="1108097" cy="577850"/>
            <a:chOff x="7578703" y="3716141"/>
            <a:chExt cx="1108097" cy="577850"/>
          </a:xfrm>
        </p:grpSpPr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703" y="3734963"/>
              <a:ext cx="5334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3875" y="3716141"/>
              <a:ext cx="542925" cy="57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10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1" y="146599"/>
            <a:ext cx="834362" cy="109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043608" y="1417638"/>
            <a:ext cx="7920880" cy="5251722"/>
            <a:chOff x="453106" y="1138238"/>
            <a:chExt cx="8224169" cy="5192712"/>
          </a:xfrm>
        </p:grpSpPr>
        <p:pic>
          <p:nvPicPr>
            <p:cNvPr id="7174" name="Picture 21" descr="assembly"/>
            <p:cNvPicPr>
              <a:picLocks noChangeAspect="1" noChangeArrowheads="1"/>
            </p:cNvPicPr>
            <p:nvPr/>
          </p:nvPicPr>
          <p:blipFill>
            <a:blip r:embed="rId4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3406775" y="4335463"/>
              <a:ext cx="3014663" cy="1995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23511" r="21873"/>
            <a:stretch>
              <a:fillRect/>
            </a:stretch>
          </p:blipFill>
          <p:spPr bwMode="auto">
            <a:xfrm>
              <a:off x="6553200" y="1143000"/>
              <a:ext cx="2124075" cy="51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t="8768"/>
            <a:stretch>
              <a:fillRect/>
            </a:stretch>
          </p:blipFill>
          <p:spPr bwMode="auto">
            <a:xfrm>
              <a:off x="468313" y="2881313"/>
              <a:ext cx="5965825" cy="13700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7177" name="Picture 5" descr="Complete Assembly - NL"/>
            <p:cNvPicPr>
              <a:picLocks noChangeAspect="1" noChangeArrowheads="1"/>
            </p:cNvPicPr>
            <p:nvPr/>
          </p:nvPicPr>
          <p:blipFill>
            <a:blip r:embed="rId7" cstate="print">
              <a:lum bright="-6000"/>
            </a:blip>
            <a:srcRect l="17250" t="2875" r="12938" b="10063"/>
            <a:stretch>
              <a:fillRect/>
            </a:stretch>
          </p:blipFill>
          <p:spPr bwMode="auto">
            <a:xfrm>
              <a:off x="457200" y="1143000"/>
              <a:ext cx="1762125" cy="164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14800" y="1143000"/>
              <a:ext cx="2322513" cy="16462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7179" name="Picture 9" descr="P0005119"/>
            <p:cNvPicPr>
              <a:picLocks noChangeAspect="1" noChangeArrowheads="1"/>
            </p:cNvPicPr>
            <p:nvPr/>
          </p:nvPicPr>
          <p:blipFill>
            <a:blip r:embed="rId9" cstate="print"/>
            <a:srcRect l="6639" r="3320"/>
            <a:stretch>
              <a:fillRect/>
            </a:stretch>
          </p:blipFill>
          <p:spPr bwMode="auto">
            <a:xfrm>
              <a:off x="2362200" y="1143000"/>
              <a:ext cx="1600200" cy="164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0" name="Text Box 10"/>
            <p:cNvSpPr txBox="1">
              <a:spLocks noChangeArrowheads="1"/>
            </p:cNvSpPr>
            <p:nvPr/>
          </p:nvSpPr>
          <p:spPr bwMode="auto">
            <a:xfrm>
              <a:off x="2362200" y="1143920"/>
              <a:ext cx="271463" cy="244475"/>
            </a:xfrm>
            <a:prstGeom prst="rect">
              <a:avLst/>
            </a:prstGeom>
            <a:solidFill>
              <a:srgbClr val="CC99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/>
                <a:t>SQ</a:t>
              </a:r>
            </a:p>
          </p:txBody>
        </p:sp>
        <p:sp>
          <p:nvSpPr>
            <p:cNvPr id="7181" name="Text Box 11"/>
            <p:cNvSpPr txBox="1">
              <a:spLocks noChangeArrowheads="1"/>
            </p:cNvSpPr>
            <p:nvPr/>
          </p:nvSpPr>
          <p:spPr bwMode="auto">
            <a:xfrm>
              <a:off x="453106" y="1147095"/>
              <a:ext cx="263908" cy="243454"/>
            </a:xfrm>
            <a:prstGeom prst="rect">
              <a:avLst/>
            </a:prstGeom>
            <a:solidFill>
              <a:srgbClr val="CC99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/>
                <a:t>SM</a:t>
              </a:r>
            </a:p>
          </p:txBody>
        </p:sp>
        <p:sp>
          <p:nvSpPr>
            <p:cNvPr id="7182" name="Text Box 12"/>
            <p:cNvSpPr txBox="1">
              <a:spLocks noChangeArrowheads="1"/>
            </p:cNvSpPr>
            <p:nvPr/>
          </p:nvSpPr>
          <p:spPr bwMode="auto">
            <a:xfrm>
              <a:off x="4125913" y="1138238"/>
              <a:ext cx="411162" cy="246062"/>
            </a:xfrm>
            <a:prstGeom prst="rect">
              <a:avLst/>
            </a:prstGeom>
            <a:solidFill>
              <a:srgbClr val="CC99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/>
                <a:t>TQS</a:t>
              </a:r>
            </a:p>
          </p:txBody>
        </p:sp>
        <p:sp>
          <p:nvSpPr>
            <p:cNvPr id="7183" name="Text Box 13"/>
            <p:cNvSpPr txBox="1">
              <a:spLocks noChangeArrowheads="1"/>
            </p:cNvSpPr>
            <p:nvPr/>
          </p:nvSpPr>
          <p:spPr bwMode="auto">
            <a:xfrm>
              <a:off x="468313" y="2873375"/>
              <a:ext cx="239671" cy="243454"/>
            </a:xfrm>
            <a:prstGeom prst="rect">
              <a:avLst/>
            </a:prstGeom>
            <a:solidFill>
              <a:srgbClr val="CC99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/>
                <a:t>LR</a:t>
              </a:r>
            </a:p>
          </p:txBody>
        </p:sp>
        <p:sp>
          <p:nvSpPr>
            <p:cNvPr id="7184" name="Text Box 15"/>
            <p:cNvSpPr txBox="1">
              <a:spLocks noChangeArrowheads="1"/>
            </p:cNvSpPr>
            <p:nvPr/>
          </p:nvSpPr>
          <p:spPr bwMode="auto">
            <a:xfrm>
              <a:off x="6553200" y="1143000"/>
              <a:ext cx="719013" cy="243454"/>
            </a:xfrm>
            <a:prstGeom prst="rect">
              <a:avLst/>
            </a:prstGeom>
            <a:solidFill>
              <a:srgbClr val="CC99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/>
                <a:t>LQS-4m</a:t>
              </a:r>
            </a:p>
          </p:txBody>
        </p:sp>
        <p:sp>
          <p:nvSpPr>
            <p:cNvPr id="7185" name="Text Box 16"/>
            <p:cNvSpPr txBox="1">
              <a:spLocks noChangeArrowheads="1"/>
            </p:cNvSpPr>
            <p:nvPr/>
          </p:nvSpPr>
          <p:spPr bwMode="auto">
            <a:xfrm>
              <a:off x="3417888" y="4332288"/>
              <a:ext cx="330692" cy="243454"/>
            </a:xfrm>
            <a:prstGeom prst="rect">
              <a:avLst/>
            </a:prstGeom>
            <a:solidFill>
              <a:srgbClr val="CC99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/>
                <a:t>HQ</a:t>
              </a:r>
            </a:p>
          </p:txBody>
        </p:sp>
        <p:pic>
          <p:nvPicPr>
            <p:cNvPr id="7186" name="Picture 7"/>
            <p:cNvPicPr>
              <a:picLocks noChangeAspect="1" noChangeArrowheads="1"/>
            </p:cNvPicPr>
            <p:nvPr/>
          </p:nvPicPr>
          <p:blipFill>
            <a:blip r:embed="rId10" cstate="print"/>
            <a:srcRect l="12196" t="3133" r="12196" b="18550"/>
            <a:stretch>
              <a:fillRect/>
            </a:stretch>
          </p:blipFill>
          <p:spPr bwMode="auto">
            <a:xfrm>
              <a:off x="488950" y="4343400"/>
              <a:ext cx="2773363" cy="1981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7187" name="Text Box 12"/>
            <p:cNvSpPr txBox="1">
              <a:spLocks noChangeArrowheads="1"/>
            </p:cNvSpPr>
            <p:nvPr/>
          </p:nvSpPr>
          <p:spPr bwMode="auto">
            <a:xfrm>
              <a:off x="490538" y="4337050"/>
              <a:ext cx="454897" cy="243454"/>
            </a:xfrm>
            <a:prstGeom prst="rect">
              <a:avLst/>
            </a:prstGeom>
            <a:solidFill>
              <a:srgbClr val="CC99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600"/>
                <a:t>TQC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US-LARP: IR </a:t>
            </a:r>
            <a:r>
              <a:rPr lang="en-GB" dirty="0" err="1" smtClean="0"/>
              <a:t>quadrupoles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SMC tests at CERN</a:t>
            </a:r>
            <a:endParaRPr lang="en-US" dirty="0"/>
          </a:p>
        </p:txBody>
      </p:sp>
      <p:sp>
        <p:nvSpPr>
          <p:cNvPr id="11" name="Rectangle 1030"/>
          <p:cNvSpPr>
            <a:spLocks noChangeArrowheads="1"/>
          </p:cNvSpPr>
          <p:nvPr/>
        </p:nvSpPr>
        <p:spPr bwMode="auto">
          <a:xfrm>
            <a:off x="5102595" y="6381328"/>
            <a:ext cx="3934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0000FF"/>
                </a:solidFill>
              </a:rPr>
              <a:t>By courtesy of </a:t>
            </a:r>
            <a:r>
              <a:rPr lang="en-US" sz="2000" dirty="0" smtClean="0">
                <a:solidFill>
                  <a:srgbClr val="0000FF"/>
                </a:solidFill>
              </a:rPr>
              <a:t>J. Perez and M. </a:t>
            </a:r>
            <a:r>
              <a:rPr lang="en-US" sz="2000" dirty="0" err="1" smtClean="0">
                <a:solidFill>
                  <a:srgbClr val="0000FF"/>
                </a:solidFill>
              </a:rPr>
              <a:t>Bajko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2-02-09 at 11.18.24 A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8" y="1628799"/>
            <a:ext cx="6040544" cy="4536505"/>
          </a:xfrm>
          <a:prstGeom prst="rect">
            <a:avLst/>
          </a:prstGeom>
        </p:spPr>
      </p:pic>
      <p:pic>
        <p:nvPicPr>
          <p:cNvPr id="13" name="Picture 12" descr="DSCF1148[1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711" y="2564904"/>
            <a:ext cx="2214246" cy="2952328"/>
          </a:xfrm>
          <a:prstGeom prst="rect">
            <a:avLst/>
          </a:prstGeom>
        </p:spPr>
      </p:pic>
      <p:pic>
        <p:nvPicPr>
          <p:cNvPr id="15" name="Picture 40" descr="NED SMC Berkeley Overview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9" r="25444" b="15917"/>
          <a:stretch>
            <a:fillRect/>
          </a:stretch>
        </p:blipFill>
        <p:spPr bwMode="auto">
          <a:xfrm>
            <a:off x="6746872" y="44624"/>
            <a:ext cx="2303726" cy="23762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25456" y="2492896"/>
            <a:ext cx="94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12.6 T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9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 Link tests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844824"/>
            <a:ext cx="2611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90"/>
                </a:solidFill>
              </a:rPr>
              <a:t>20 m flexible cryostat for prototype tests at CERN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5229200"/>
            <a:ext cx="3483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Installation of a SC link cable in the 5 m flexible cryostat used for tests at Southampton university  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297633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931348"/>
            <a:ext cx="5448815" cy="3153836"/>
          </a:xfrm>
          <a:prstGeom prst="rect">
            <a:avLst/>
          </a:prstGeom>
        </p:spPr>
      </p:pic>
      <p:pic>
        <p:nvPicPr>
          <p:cNvPr id="6" name="Picture 2" descr="F:\Foto\South_2011\IMG_1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6057" y="3505200"/>
            <a:ext cx="4268031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89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03897" y="4098401"/>
            <a:ext cx="3368103" cy="2426943"/>
            <a:chOff x="457200" y="3968750"/>
            <a:chExt cx="4667250" cy="348297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50" y="3968750"/>
              <a:ext cx="4572000" cy="3482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457200" y="6913961"/>
              <a:ext cx="1871662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charset="0"/>
                  <a:ea typeface="DejaVu Sans" charset="0"/>
                  <a:cs typeface="DejaVu Sans" charset="0"/>
                </a:defRPr>
              </a:lvl9pPr>
            </a:lstStyle>
            <a:p>
              <a:pPr>
                <a:lnSpc>
                  <a:spcPct val="123000"/>
                </a:lnSpc>
              </a:pPr>
              <a:r>
                <a:rPr lang="en-US">
                  <a:solidFill>
                    <a:srgbClr val="0000FF"/>
                  </a:solidFill>
                  <a:latin typeface="LMSans10" pitchFamily="32" charset="0"/>
                </a:rPr>
                <a:t>Y. Yakovlev et al.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64088" y="1484784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Compact cavities, small footprint</a:t>
            </a:r>
          </a:p>
          <a:p>
            <a:r>
              <a:rPr lang="en-GB" sz="2800" dirty="0" smtClean="0"/>
              <a:t>400 </a:t>
            </a:r>
            <a:r>
              <a:rPr lang="en-GB" sz="2800" dirty="0" err="1" smtClean="0"/>
              <a:t>Mhz</a:t>
            </a:r>
            <a:r>
              <a:rPr lang="en-GB" sz="2800" dirty="0" smtClean="0"/>
              <a:t>, 5 MV/cavity</a:t>
            </a:r>
          </a:p>
          <a:p>
            <a:r>
              <a:rPr lang="en-GB" sz="2800" dirty="0" smtClean="0"/>
              <a:t>Timing at </a:t>
            </a:r>
            <a:r>
              <a:rPr lang="en-GB" sz="2800" dirty="0" err="1" smtClean="0"/>
              <a:t>fs</a:t>
            </a:r>
            <a:r>
              <a:rPr lang="en-GB" sz="2800" dirty="0" smtClean="0"/>
              <a:t> level</a:t>
            </a:r>
            <a:r>
              <a:rPr lang="en-GB" sz="2800" dirty="0"/>
              <a:t> </a:t>
            </a:r>
            <a:r>
              <a:rPr lang="en-GB" sz="2800" dirty="0" smtClean="0"/>
              <a:t>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sample from crab cavities R&amp;D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73" y="1225611"/>
            <a:ext cx="4169207" cy="2707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5271" r="2351" b="5208"/>
          <a:stretch/>
        </p:blipFill>
        <p:spPr bwMode="auto">
          <a:xfrm>
            <a:off x="5148064" y="3971280"/>
            <a:ext cx="3830255" cy="2698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7206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467166"/>
            <a:ext cx="8064896" cy="513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7164287" y="1467166"/>
            <a:ext cx="1907517" cy="513018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first shot for the HE-LHC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680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 30</a:t>
            </a:r>
            <a:r>
              <a:rPr lang="en-US" baseline="30000" dirty="0" smtClean="0"/>
              <a:t>th</a:t>
            </a:r>
            <a:r>
              <a:rPr lang="en-US" dirty="0" smtClean="0"/>
              <a:t>, 2010</a:t>
            </a:r>
            <a:endParaRPr lang="en-US" dirty="0"/>
          </a:p>
        </p:txBody>
      </p:sp>
      <p:pic>
        <p:nvPicPr>
          <p:cNvPr id="7" name="Picture 2" descr="http://elogbook.cern.ch/eLogbook/attach_reader?attach_id=10681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6978352" cy="544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95736" y="5850850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3.5 </a:t>
            </a:r>
            <a:r>
              <a:rPr lang="en-US" sz="2800" dirty="0" err="1" smtClean="0">
                <a:solidFill>
                  <a:schemeClr val="bg1"/>
                </a:solidFill>
              </a:rPr>
              <a:t>TeV</a:t>
            </a:r>
            <a:r>
              <a:rPr lang="en-US" sz="2800" dirty="0" smtClean="0">
                <a:solidFill>
                  <a:schemeClr val="bg1"/>
                </a:solidFill>
              </a:rPr>
              <a:t> operation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3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New materials – Bi-2212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8240" y="1268760"/>
            <a:ext cx="4100264" cy="4525963"/>
          </a:xfrm>
        </p:spPr>
        <p:txBody>
          <a:bodyPr>
            <a:normAutofit/>
          </a:bodyPr>
          <a:lstStyle/>
          <a:p>
            <a:r>
              <a:rPr lang="fr-CH" sz="2400" dirty="0" smtClean="0"/>
              <a:t>DOE program 2009-11 in USA let to a factor 2 gain. </a:t>
            </a:r>
            <a:r>
              <a:rPr lang="fr-CH" sz="2400" dirty="0" err="1" smtClean="0"/>
              <a:t>We</a:t>
            </a:r>
            <a:r>
              <a:rPr lang="fr-CH" sz="2400" dirty="0" smtClean="0"/>
              <a:t> </a:t>
            </a:r>
            <a:r>
              <a:rPr lang="fr-CH" sz="2400" dirty="0" err="1" smtClean="0"/>
              <a:t>need</a:t>
            </a:r>
            <a:r>
              <a:rPr lang="fr-CH" sz="2400" dirty="0" smtClean="0"/>
              <a:t> </a:t>
            </a:r>
            <a:r>
              <a:rPr lang="fr-CH" sz="2400" dirty="0" err="1" smtClean="0"/>
              <a:t>another</a:t>
            </a:r>
            <a:r>
              <a:rPr lang="fr-CH" sz="2400" dirty="0" smtClean="0"/>
              <a:t> 50% and more </a:t>
            </a:r>
            <a:r>
              <a:rPr lang="fr-CH" sz="2400" dirty="0" err="1" smtClean="0"/>
              <a:t>uniformity</a:t>
            </a:r>
            <a:r>
              <a:rPr lang="fr-CH" sz="2400" dirty="0" smtClean="0"/>
              <a:t>, </a:t>
            </a:r>
            <a:r>
              <a:rPr lang="fr-CH" sz="2400" dirty="0" err="1" smtClean="0"/>
              <a:t>eliminating</a:t>
            </a:r>
            <a:r>
              <a:rPr lang="fr-CH" sz="2400" dirty="0" smtClean="0"/>
              <a:t> </a:t>
            </a:r>
            <a:r>
              <a:rPr lang="fr-CH" sz="2400" dirty="0" err="1" smtClean="0"/>
              <a:t>porosity</a:t>
            </a:r>
            <a:r>
              <a:rPr lang="fr-CH" sz="2400" dirty="0" smtClean="0"/>
              <a:t> and </a:t>
            </a:r>
            <a:r>
              <a:rPr lang="fr-CH" sz="2400" dirty="0" err="1" smtClean="0"/>
              <a:t>leakage</a:t>
            </a:r>
            <a:endParaRPr lang="fr-CH" sz="2400" dirty="0" smtClean="0"/>
          </a:p>
          <a:p>
            <a:pPr marL="0" indent="0">
              <a:buNone/>
            </a:pPr>
            <a:endParaRPr lang="fr-CH" sz="2400" dirty="0" smtClean="0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1981" y="4032448"/>
            <a:ext cx="2462267" cy="241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1192" y="5112568"/>
            <a:ext cx="155679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971600" y="1268760"/>
            <a:ext cx="4266373" cy="4525963"/>
          </a:xfrm>
        </p:spPr>
        <p:txBody>
          <a:bodyPr>
            <a:normAutofit/>
          </a:bodyPr>
          <a:lstStyle/>
          <a:p>
            <a:r>
              <a:rPr lang="fr-CH" sz="2400" dirty="0"/>
              <a:t>Round wire, isotropous and </a:t>
            </a:r>
            <a:r>
              <a:rPr lang="fr-CH" sz="2400" b="1" dirty="0"/>
              <a:t>suitable </a:t>
            </a:r>
            <a:r>
              <a:rPr lang="fr-CH" sz="2400" b="1" dirty="0" smtClean="0"/>
              <a:t>for cabling</a:t>
            </a:r>
            <a:r>
              <a:rPr lang="fr-CH" sz="2400" dirty="0"/>
              <a:t>!</a:t>
            </a:r>
          </a:p>
          <a:p>
            <a:r>
              <a:rPr lang="fr-CH" sz="2400" dirty="0"/>
              <a:t>HEP </a:t>
            </a:r>
            <a:r>
              <a:rPr lang="fr-CH" sz="2400" dirty="0" err="1"/>
              <a:t>only</a:t>
            </a:r>
            <a:r>
              <a:rPr lang="fr-CH" sz="2400" dirty="0"/>
              <a:t> </a:t>
            </a:r>
            <a:r>
              <a:rPr lang="fr-CH" sz="2400" dirty="0" err="1" smtClean="0"/>
              <a:t>users</a:t>
            </a:r>
            <a:r>
              <a:rPr lang="fr-CH" sz="2400" dirty="0" smtClean="0"/>
              <a:t> (good </a:t>
            </a:r>
            <a:r>
              <a:rPr lang="fr-CH" sz="2400" dirty="0"/>
              <a:t>&lt; 20K and for compact </a:t>
            </a:r>
            <a:r>
              <a:rPr lang="fr-CH" sz="2400" dirty="0" err="1" smtClean="0"/>
              <a:t>cable</a:t>
            </a:r>
            <a:r>
              <a:rPr lang="fr-CH" sz="2400" dirty="0" smtClean="0"/>
              <a:t>)</a:t>
            </a:r>
          </a:p>
          <a:p>
            <a:r>
              <a:rPr lang="fr-CH" sz="2400" dirty="0" err="1" smtClean="0"/>
              <a:t>Big</a:t>
            </a:r>
            <a:r>
              <a:rPr lang="fr-CH" sz="2400" dirty="0" smtClean="0"/>
              <a:t> issue: </a:t>
            </a:r>
            <a:r>
              <a:rPr lang="fr-CH" sz="2400" dirty="0" err="1" smtClean="0"/>
              <a:t>very</a:t>
            </a:r>
            <a:r>
              <a:rPr lang="fr-CH" sz="2400" dirty="0" smtClean="0"/>
              <a:t> </a:t>
            </a:r>
            <a:r>
              <a:rPr lang="fr-CH" sz="2400" dirty="0" err="1" smtClean="0"/>
              <a:t>low</a:t>
            </a:r>
            <a:r>
              <a:rPr lang="fr-CH" sz="2400" dirty="0" smtClean="0"/>
              <a:t> </a:t>
            </a:r>
            <a:r>
              <a:rPr lang="fr-CH" sz="2400" dirty="0" err="1" smtClean="0"/>
              <a:t>strain</a:t>
            </a:r>
            <a:r>
              <a:rPr lang="fr-CH" sz="2400" dirty="0" smtClean="0"/>
              <a:t> </a:t>
            </a:r>
            <a:r>
              <a:rPr lang="fr-CH" sz="2400" dirty="0" err="1" smtClean="0"/>
              <a:t>resistance</a:t>
            </a:r>
            <a:r>
              <a:rPr lang="fr-CH" sz="2400" dirty="0" smtClean="0"/>
              <a:t>, </a:t>
            </a:r>
            <a:r>
              <a:rPr lang="fr-CH" sz="2400" dirty="0" err="1" smtClean="0"/>
              <a:t>brittle</a:t>
            </a:r>
            <a:endParaRPr lang="fr-CH" sz="2400" dirty="0"/>
          </a:p>
          <a:p>
            <a:r>
              <a:rPr lang="fr-CH" sz="2400" dirty="0"/>
              <a:t>Production </a:t>
            </a:r>
            <a:r>
              <a:rPr lang="fr-CH" sz="2400" dirty="0">
                <a:cs typeface="Calibri"/>
              </a:rPr>
              <a:t>~ 0, </a:t>
            </a:r>
            <a:endParaRPr lang="fr-CH" sz="2400" dirty="0" smtClean="0">
              <a:cs typeface="Calibri"/>
            </a:endParaRPr>
          </a:p>
          <a:p>
            <a:r>
              <a:rPr lang="fr-CH" sz="2400" dirty="0">
                <a:cs typeface="Calibri"/>
              </a:rPr>
              <a:t>C</a:t>
            </a:r>
            <a:r>
              <a:rPr lang="fr-CH" sz="2400" dirty="0" smtClean="0">
                <a:cs typeface="Calibri"/>
              </a:rPr>
              <a:t>ost </a:t>
            </a:r>
            <a:r>
              <a:rPr lang="fr-CH" sz="2400" dirty="0">
                <a:cs typeface="Calibri"/>
              </a:rPr>
              <a:t>~ </a:t>
            </a:r>
            <a:r>
              <a:rPr lang="fr-CH" sz="2400" dirty="0" smtClean="0">
                <a:cs typeface="Calibri"/>
              </a:rPr>
              <a:t>5 </a:t>
            </a:r>
            <a:r>
              <a:rPr lang="fr-CH" sz="2400" dirty="0">
                <a:cs typeface="Calibri"/>
              </a:rPr>
              <a:t>times Nb3Sn </a:t>
            </a:r>
            <a:r>
              <a:rPr lang="fr-CH" sz="2400" dirty="0" smtClean="0">
                <a:cs typeface="Calibri"/>
              </a:rPr>
              <a:t/>
            </a:r>
            <a:br>
              <a:rPr lang="fr-CH" sz="2400" dirty="0" smtClean="0">
                <a:cs typeface="Calibri"/>
              </a:rPr>
            </a:br>
            <a:r>
              <a:rPr lang="fr-CH" sz="2400" dirty="0" smtClean="0">
                <a:cs typeface="Calibri"/>
              </a:rPr>
              <a:t>(</a:t>
            </a:r>
            <a:r>
              <a:rPr lang="fr-CH" sz="2400" dirty="0">
                <a:cs typeface="Calibri"/>
              </a:rPr>
              <a:t>Ag stabilized</a:t>
            </a:r>
            <a:r>
              <a:rPr lang="fr-CH" sz="2400" dirty="0" smtClean="0">
                <a:cs typeface="Calibri"/>
              </a:rPr>
              <a:t>)</a:t>
            </a:r>
            <a:endParaRPr lang="fr-CH" sz="2400" dirty="0">
              <a:cs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609" y="3908127"/>
            <a:ext cx="2401887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030"/>
          <p:cNvSpPr>
            <a:spLocks noChangeArrowheads="1"/>
          </p:cNvSpPr>
          <p:nvPr/>
        </p:nvSpPr>
        <p:spPr bwMode="auto">
          <a:xfrm>
            <a:off x="6626866" y="6444380"/>
            <a:ext cx="24901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0000FF"/>
                </a:solidFill>
              </a:rPr>
              <a:t>By courtesy of </a:t>
            </a:r>
            <a:r>
              <a:rPr lang="en-US" sz="2000" dirty="0" smtClean="0">
                <a:solidFill>
                  <a:srgbClr val="0000FF"/>
                </a:solidFill>
              </a:rPr>
              <a:t>L. Rossi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New </a:t>
            </a:r>
            <a:r>
              <a:rPr lang="fr-CH" dirty="0"/>
              <a:t>materials – </a:t>
            </a:r>
            <a:r>
              <a:rPr lang="fr-CH" dirty="0" smtClean="0"/>
              <a:t>YBCO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1115616" y="1401737"/>
            <a:ext cx="8028384" cy="452596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Tape of 0.1-0.2 mm x 4-10 mm : difficult  for compact (&gt;85%) cables</a:t>
            </a:r>
          </a:p>
          <a:p>
            <a:r>
              <a:rPr lang="en-GB" sz="2000" dirty="0" smtClean="0"/>
              <a:t>Current is EXCELLENT but anisotropy is an issue; </a:t>
            </a:r>
          </a:p>
          <a:p>
            <a:r>
              <a:rPr lang="en-GB" sz="2000" dirty="0" smtClean="0"/>
              <a:t>More than 90% of world effort on HTS are on YBCO! Synergy with the community</a:t>
            </a:r>
            <a:endParaRPr lang="en-GB" sz="2000" dirty="0" smtClean="0">
              <a:cs typeface="Calibri"/>
            </a:endParaRPr>
          </a:p>
          <a:p>
            <a:r>
              <a:rPr lang="en-GB" sz="2000" dirty="0" smtClean="0">
                <a:cs typeface="Calibri"/>
              </a:rPr>
              <a:t>Cost : today is 10 times Nb</a:t>
            </a:r>
            <a:r>
              <a:rPr lang="en-GB" sz="2000" baseline="-25000" dirty="0" smtClean="0">
                <a:cs typeface="Calibri"/>
              </a:rPr>
              <a:t>3</a:t>
            </a:r>
            <a:r>
              <a:rPr lang="en-GB" sz="2000" dirty="0" smtClean="0">
                <a:cs typeface="Calibri"/>
              </a:rPr>
              <a:t>Sn, target is same price: components not expensive, process difficult to be industrialize at low cost</a:t>
            </a:r>
          </a:p>
          <a:p>
            <a:r>
              <a:rPr lang="en-GB" sz="2000" dirty="0" smtClean="0">
                <a:cs typeface="Calibri"/>
              </a:rPr>
              <a:t>FP7 </a:t>
            </a:r>
            <a:r>
              <a:rPr lang="en-GB" sz="2000" dirty="0" err="1" smtClean="0">
                <a:cs typeface="Calibri"/>
              </a:rPr>
              <a:t>Eucard</a:t>
            </a:r>
            <a:r>
              <a:rPr lang="en-GB" sz="2000" dirty="0" smtClean="0">
                <a:cs typeface="Calibri"/>
              </a:rPr>
              <a:t> is developing EU YBCO</a:t>
            </a:r>
          </a:p>
          <a:p>
            <a:endParaRPr lang="en-GB" sz="20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49080"/>
            <a:ext cx="3672408" cy="205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38291"/>
            <a:ext cx="2520280" cy="3275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35" y="4205178"/>
            <a:ext cx="2131829" cy="210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1030"/>
          <p:cNvSpPr>
            <a:spLocks noChangeArrowheads="1"/>
          </p:cNvSpPr>
          <p:nvPr/>
        </p:nvSpPr>
        <p:spPr bwMode="auto">
          <a:xfrm>
            <a:off x="1115616" y="6399879"/>
            <a:ext cx="24901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0000FF"/>
                </a:solidFill>
              </a:rPr>
              <a:t>By courtesy of </a:t>
            </a:r>
            <a:r>
              <a:rPr lang="en-US" sz="2000" dirty="0" smtClean="0">
                <a:solidFill>
                  <a:srgbClr val="0000FF"/>
                </a:solidFill>
              </a:rPr>
              <a:t>L. Rossi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8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Where do we come from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present production at the LHC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The foreseeable LHC future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Beyond the LHC</a:t>
            </a: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 final message</a:t>
            </a:r>
          </a:p>
        </p:txBody>
      </p:sp>
    </p:spTree>
    <p:extLst>
      <p:ext uri="{BB962C8B-B14F-4D97-AF65-F5344CB8AC3E}">
        <p14:creationId xmlns:p14="http://schemas.microsoft.com/office/powerpoint/2010/main" val="383540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operation “today”</a:t>
            </a:r>
            <a:endParaRPr lang="en-US" dirty="0"/>
          </a:p>
        </p:txBody>
      </p:sp>
      <p:pic>
        <p:nvPicPr>
          <p:cNvPr id="7" name="Picture 6" descr="lhc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38" y="1345100"/>
            <a:ext cx="7068379" cy="530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2861</TotalTime>
  <Words>3149</Words>
  <Application>Microsoft Office PowerPoint</Application>
  <PresentationFormat>On-screen Show (4:3)</PresentationFormat>
  <Paragraphs>443</Paragraphs>
  <Slides>71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Solstice</vt:lpstr>
      <vt:lpstr>Status and Outlook of the LHC</vt:lpstr>
      <vt:lpstr>Outline</vt:lpstr>
      <vt:lpstr>Outline</vt:lpstr>
      <vt:lpstr>September 10th, 2008…</vt:lpstr>
      <vt:lpstr>…September 19th, 2008…</vt:lpstr>
      <vt:lpstr>…November 30th, 2009…</vt:lpstr>
      <vt:lpstr>March 30th, 2010</vt:lpstr>
      <vt:lpstr>Outline</vt:lpstr>
      <vt:lpstr>LHC operation “today”</vt:lpstr>
      <vt:lpstr>LHC luminosity production</vt:lpstr>
      <vt:lpstr>Results from ATLAS on H-Day</vt:lpstr>
      <vt:lpstr>Results from CMS on H-Day</vt:lpstr>
      <vt:lpstr>Results from CMS on H-Day</vt:lpstr>
      <vt:lpstr>To be fair, results from Tevatron</vt:lpstr>
      <vt:lpstr>The “Higgs” is there !?!</vt:lpstr>
      <vt:lpstr>Cuddle your Higgs</vt:lpstr>
      <vt:lpstr>No Higgs in Catholic church ?</vt:lpstr>
      <vt:lpstr>A Higgs event in CMS ?</vt:lpstr>
      <vt:lpstr>Do not forget heavy ions physics</vt:lpstr>
      <vt:lpstr>Not always plain sailing… </vt:lpstr>
      <vt:lpstr>What did we learn?</vt:lpstr>
      <vt:lpstr>Concerns of intensity and energy</vt:lpstr>
      <vt:lpstr>Outline</vt:lpstr>
      <vt:lpstr> The predictable future: LHC time-line</vt:lpstr>
      <vt:lpstr>LS1 scope and schedule</vt:lpstr>
      <vt:lpstr>13 kA splice consolidation</vt:lpstr>
      <vt:lpstr>The diode stacks</vt:lpstr>
      <vt:lpstr>Proposed consolidation</vt:lpstr>
      <vt:lpstr>LS1 schedule (october 2012)</vt:lpstr>
      <vt:lpstr>Radiation to Electronics  (R2E)</vt:lpstr>
      <vt:lpstr>From LS1 to LS2</vt:lpstr>
      <vt:lpstr>LS2 (2018): Injector Upgrades</vt:lpstr>
      <vt:lpstr>DS Upgrade: collimators &amp; 11 T</vt:lpstr>
      <vt:lpstr>11 T DS models</vt:lpstr>
      <vt:lpstr>From LS2 to LS3</vt:lpstr>
      <vt:lpstr>LHC luminosity expectations</vt:lpstr>
      <vt:lpstr>High-Luminosity LHC: Goal</vt:lpstr>
      <vt:lpstr>Scope of HL-LHC</vt:lpstr>
      <vt:lpstr>Nb3Sn knocks at the door</vt:lpstr>
      <vt:lpstr>LARP HQ (120 mm- 13 T)</vt:lpstr>
      <vt:lpstr>SC links</vt:lpstr>
      <vt:lpstr>Role of crab cavities</vt:lpstr>
      <vt:lpstr>Outline</vt:lpstr>
      <vt:lpstr>Is there a physics beyond the LHC ?</vt:lpstr>
      <vt:lpstr>HE-LHC Scope</vt:lpstr>
      <vt:lpstr>HE-LHC – (33 TeV cms)</vt:lpstr>
      <vt:lpstr>HE-LHC magnet challenges</vt:lpstr>
      <vt:lpstr>Technical superconductors</vt:lpstr>
      <vt:lpstr>A really high field dipole</vt:lpstr>
      <vt:lpstr>The big leap: a new tunnel !</vt:lpstr>
      <vt:lpstr>Timeline</vt:lpstr>
      <vt:lpstr>Outline</vt:lpstr>
      <vt:lpstr>Drawing the line, today</vt:lpstr>
      <vt:lpstr>Have no fear in the future of HEP…</vt:lpstr>
      <vt:lpstr>LHC twin-aperture dipole magnets</vt:lpstr>
      <vt:lpstr>The LHC superconducting magnet zoo</vt:lpstr>
      <vt:lpstr>Short Straight Sections</vt:lpstr>
      <vt:lpstr>High luminosity insertion</vt:lpstr>
      <vt:lpstr>Consolidation work in 2009</vt:lpstr>
      <vt:lpstr>13 kA splice consolidation</vt:lpstr>
      <vt:lpstr>Target parameters for  HL-LHC run</vt:lpstr>
      <vt:lpstr>The critical zone: magnet changes, cryogenics +…</vt:lpstr>
      <vt:lpstr>The forms of Nb3Sn</vt:lpstr>
      <vt:lpstr>11 T DS models</vt:lpstr>
      <vt:lpstr>US-LARP: IR quadrupoles</vt:lpstr>
      <vt:lpstr>SMC tests at CERN</vt:lpstr>
      <vt:lpstr>SC Link tests</vt:lpstr>
      <vt:lpstr>A sample from crab cavities R&amp;D</vt:lpstr>
      <vt:lpstr>A first shot for the HE-LHC</vt:lpstr>
      <vt:lpstr>New materials – Bi-2212</vt:lpstr>
      <vt:lpstr>New materials – YBCO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 Bottura</dc:creator>
  <cp:lastModifiedBy>lpcguest</cp:lastModifiedBy>
  <cp:revision>84</cp:revision>
  <dcterms:created xsi:type="dcterms:W3CDTF">2012-08-26T13:48:29Z</dcterms:created>
  <dcterms:modified xsi:type="dcterms:W3CDTF">2012-10-20T21:44:48Z</dcterms:modified>
</cp:coreProperties>
</file>