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45"/>
  </p:notesMasterIdLst>
  <p:sldIdLst>
    <p:sldId id="310" r:id="rId2"/>
    <p:sldId id="311" r:id="rId3"/>
    <p:sldId id="341" r:id="rId4"/>
    <p:sldId id="350" r:id="rId5"/>
    <p:sldId id="349" r:id="rId6"/>
    <p:sldId id="313" r:id="rId7"/>
    <p:sldId id="314" r:id="rId8"/>
    <p:sldId id="315" r:id="rId9"/>
    <p:sldId id="316" r:id="rId10"/>
    <p:sldId id="358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52" r:id="rId24"/>
    <p:sldId id="351" r:id="rId25"/>
    <p:sldId id="329" r:id="rId26"/>
    <p:sldId id="330" r:id="rId27"/>
    <p:sldId id="342" r:id="rId28"/>
    <p:sldId id="344" r:id="rId29"/>
    <p:sldId id="348" r:id="rId30"/>
    <p:sldId id="347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53" r:id="rId39"/>
    <p:sldId id="354" r:id="rId40"/>
    <p:sldId id="355" r:id="rId41"/>
    <p:sldId id="339" r:id="rId42"/>
    <p:sldId id="356" r:id="rId43"/>
    <p:sldId id="35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BE5E5"/>
    <a:srgbClr val="0070DC"/>
    <a:srgbClr val="000099"/>
    <a:srgbClr val="FFCCFF"/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18" autoAdjust="0"/>
    <p:restoredTop sz="94660"/>
  </p:normalViewPr>
  <p:slideViewPr>
    <p:cSldViewPr>
      <p:cViewPr>
        <p:scale>
          <a:sx n="110" d="100"/>
          <a:sy n="110" d="100"/>
        </p:scale>
        <p:origin x="600" y="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54822C-14BC-4604-AFF7-0B39CAF34865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FC64BF-4223-4DE0-867A-E9754391C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AF451-EAA8-4E8F-BE28-B904E4607BD3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23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5B7F94-1804-2741-970A-E97722925B44}" type="slidenum">
              <a:rPr lang="en-US" sz="1300">
                <a:latin typeface="Times New Roman" charset="0"/>
              </a:rPr>
              <a:pPr>
                <a:defRPr/>
              </a:pPr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40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2FB49F-5000-7D41-8E2F-28DEC339DABF}" type="slidenum">
              <a:rPr lang="en-US" sz="1300" smtClean="0">
                <a:latin typeface="Times New Roman" charset="0"/>
              </a:rPr>
              <a:pPr>
                <a:defRPr/>
              </a:pPr>
              <a:t>3</a:t>
            </a:fld>
            <a:endParaRPr lang="en-US" sz="1300" smtClean="0">
              <a:latin typeface="Times New Roman" charset="0"/>
            </a:endParaRPr>
          </a:p>
        </p:txBody>
      </p:sp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4316"/>
            <a:ext cx="5486400" cy="4114434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374" tIns="45687" rIns="91374" bIns="4568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049" y="8684238"/>
            <a:ext cx="2972338" cy="45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4" tIns="45687" rIns="91374" bIns="45687" anchor="b"/>
          <a:lstStyle>
            <a:lvl1pPr defTabSz="912813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BE3EBCA9-8AD2-0648-98E9-6CF596983AE2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pPr algn="r" eaLnBrk="1" hangingPunct="1">
                <a:defRPr/>
              </a:pPr>
              <a:t>3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4FA5D92-1A7E-2748-8EC8-DCFF8BC0C7DA}" type="slidenum">
              <a:rPr lang="en-US" sz="1300">
                <a:latin typeface="Times New Roman" charset="0"/>
              </a:rPr>
              <a:pPr>
                <a:defRPr/>
              </a:pPr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B13A5F-468D-6C49-8C24-DAC84FBE6C72}" type="slidenum">
              <a:rPr lang="en-US" sz="1300">
                <a:latin typeface="Times New Roman" charset="0"/>
              </a:rPr>
              <a:pPr>
                <a:defRPr/>
              </a:pPr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B13A5F-468D-6C49-8C24-DAC84FBE6C72}" type="slidenum">
              <a:rPr lang="en-US" sz="1300">
                <a:latin typeface="Times New Roman" charset="0"/>
              </a:rPr>
              <a:pPr>
                <a:defRPr/>
              </a:pPr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B13A5F-468D-6C49-8C24-DAC84FBE6C72}" type="slidenum">
              <a:rPr lang="en-US" sz="1300">
                <a:latin typeface="Times New Roman" charset="0"/>
              </a:rPr>
              <a:pPr>
                <a:defRPr/>
              </a:pPr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5B7F94-1804-2741-970A-E97722925B44}" type="slidenum">
              <a:rPr lang="en-US" sz="1300">
                <a:latin typeface="Times New Roman" charset="0"/>
              </a:rPr>
              <a:pPr>
                <a:defRPr/>
              </a:pPr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4384-4EED-49D9-BAD0-0294C1800F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D2CE-D5F2-4585-B4A9-DF85F51AB8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CA10-1AB8-4173-BFFF-3A0D526269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A767-E73F-4BA2-88DA-6C6C733A3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10FC-2287-45D3-8BB3-571861F0D8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6501-288D-45E7-BF3C-23D513357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5B70-9E18-46F3-93BD-D2E3A793C9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027A-80C1-4844-BC6F-1F25995037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E707-45DD-4299-8BEB-7C0A91DF1D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671A-22E9-4D78-8FBF-324CBEB8A2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6F1A-E58C-40B9-8F98-73FB570D0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APS  2/13/2010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ATLAS Status &amp; First Results  - A.J. Lankford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18AB35-81F0-4B32-B09D-0348F566EC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ATLAS</a:t>
            </a:r>
            <a:r>
              <a:rPr lang="en-US" sz="60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60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66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Overview</a:t>
            </a:r>
            <a:r>
              <a:rPr lang="en-US" sz="36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 &amp;</a:t>
            </a:r>
            <a:r>
              <a:rPr lang="en-US" sz="54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66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Higgs</a:t>
            </a:r>
            <a:endParaRPr lang="en-US" sz="6000" b="1" dirty="0" smtClean="0">
              <a:solidFill>
                <a:srgbClr val="000099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Andrew J. Lankford</a:t>
            </a:r>
          </a:p>
          <a:p>
            <a:pPr eaLnBrk="1" hangingPunct="1"/>
            <a:r>
              <a:rPr lang="en-US" sz="1600" b="1" i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University of California, Irvine</a:t>
            </a:r>
          </a:p>
          <a:p>
            <a:pPr eaLnBrk="1" hangingPunct="1"/>
            <a:r>
              <a:rPr lang="en-US" sz="16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on behalf of the </a:t>
            </a:r>
            <a:r>
              <a:rPr lang="en-US" sz="2400" b="1" dirty="0" smtClean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ATLAS Collaboration</a:t>
            </a:r>
            <a:endParaRPr lang="en-US" sz="2000" b="1" dirty="0" smtClean="0">
              <a:solidFill>
                <a:srgbClr val="000099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324544" y="0"/>
            <a:ext cx="9649072" cy="68853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6785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22C6D1-1894-8F45-8FD9-DE7FEE180111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10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5483" y="3448166"/>
            <a:ext cx="4491201" cy="3323001"/>
            <a:chOff x="4494959" y="105999"/>
            <a:chExt cx="4491201" cy="3323001"/>
          </a:xfrm>
        </p:grpSpPr>
        <p:pic>
          <p:nvPicPr>
            <p:cNvPr id="19" name="Picture 18" descr="plot_lhcc_RunNumber_data_ZeeVsEop.eps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959" y="387340"/>
              <a:ext cx="4491201" cy="30416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687388" y="105999"/>
              <a:ext cx="4125488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Stability of EM calorimeter response </a:t>
              </a:r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vs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time</a:t>
              </a:r>
            </a:p>
            <a:p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(and pile-up) during full 2011 run better than 0.1%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225052" y="1484784"/>
              <a:ext cx="36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225052" y="1988840"/>
              <a:ext cx="36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"/>
          <p:cNvGrpSpPr/>
          <p:nvPr/>
        </p:nvGrpSpPr>
        <p:grpSpPr>
          <a:xfrm>
            <a:off x="23020" y="44624"/>
            <a:ext cx="4320380" cy="3240360"/>
            <a:chOff x="-36412" y="44624"/>
            <a:chExt cx="4320380" cy="3240360"/>
          </a:xfrm>
        </p:grpSpPr>
        <p:pic>
          <p:nvPicPr>
            <p:cNvPr id="13" name="Picture 12" descr="EffRecoPtBin2011_12.png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12" y="355071"/>
              <a:ext cx="4320380" cy="29299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965620" y="44624"/>
              <a:ext cx="2365456" cy="55399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Improved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1500" baseline="300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±</a:t>
              </a:r>
              <a:r>
                <a:rPr lang="en-US" sz="15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reconstruction </a:t>
              </a:r>
            </a:p>
            <a:p>
              <a:r>
                <a:rPr lang="en-US" sz="15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 recover </a:t>
              </a:r>
              <a:r>
                <a:rPr lang="en-US" sz="1500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Brem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losses</a:t>
              </a:r>
              <a:endParaRPr lang="en-US" sz="15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1720" y="1772816"/>
              <a:ext cx="1341970" cy="36933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2012 Z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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ee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data</a:t>
              </a:r>
              <a:endParaRPr lang="en-US" sz="1200" dirty="0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83968" y="1008000"/>
              <a:ext cx="36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"/>
          <p:cNvGrpSpPr/>
          <p:nvPr/>
        </p:nvGrpSpPr>
        <p:grpSpPr>
          <a:xfrm>
            <a:off x="4644008" y="44624"/>
            <a:ext cx="4470097" cy="3373343"/>
            <a:chOff x="4673903" y="44624"/>
            <a:chExt cx="4470097" cy="3373343"/>
          </a:xfrm>
        </p:grpSpPr>
        <p:grpSp>
          <p:nvGrpSpPr>
            <p:cNvPr id="5" name="Group 25"/>
            <p:cNvGrpSpPr/>
            <p:nvPr/>
          </p:nvGrpSpPr>
          <p:grpSpPr>
            <a:xfrm>
              <a:off x="4673903" y="260648"/>
              <a:ext cx="4470097" cy="3122564"/>
              <a:chOff x="4638407" y="44624"/>
              <a:chExt cx="4470097" cy="3122564"/>
            </a:xfrm>
          </p:grpSpPr>
          <p:pic>
            <p:nvPicPr>
              <p:cNvPr id="27" name="Picture 26" descr="Untitled.png"/>
              <p:cNvPicPr preferRelativeResize="0"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407" y="44624"/>
                <a:ext cx="4470097" cy="3122564"/>
              </a:xfrm>
              <a:prstGeom prst="rect">
                <a:avLst/>
              </a:prstGeom>
              <a:ln w="6350" cmpd="sng">
                <a:solidFill>
                  <a:schemeClr val="tx1"/>
                </a:solidFill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693438" y="1052736"/>
                <a:ext cx="1348382" cy="369332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2012 Z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  <a:sym typeface="Wingdings"/>
                  </a:rPr>
                  <a:t> </a:t>
                </a:r>
                <a:r>
                  <a:rPr lang="en-US" sz="1200" dirty="0" err="1" smtClean="0">
                    <a:solidFill>
                      <a:srgbClr val="000000"/>
                    </a:solidFill>
                    <a:effectLst/>
                    <a:latin typeface="Lucida Grande"/>
                    <a:ea typeface="Lucida Grande"/>
                    <a:cs typeface="Lucida Grande"/>
                    <a:sym typeface="Wingdings"/>
                  </a:rPr>
                  <a:t>μμ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Lucida Grande"/>
                    <a:ea typeface="Lucida Grande"/>
                    <a:cs typeface="Lucida Grande"/>
                    <a:sym typeface="Wingdings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+mj-lt"/>
                    <a:ea typeface="Lucida Grande"/>
                    <a:cs typeface="Lucida Grande"/>
                    <a:sym typeface="Wingdings"/>
                  </a:rPr>
                  <a:t>data</a:t>
                </a:r>
                <a:endParaRPr lang="en-US" sz="1200" dirty="0" smtClean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508104" y="44624"/>
              <a:ext cx="3188437" cy="55399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Muon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econstruction efficiency ~ 97% </a:t>
              </a:r>
            </a:p>
            <a:p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down to </a:t>
              </a:r>
              <a:r>
                <a:rPr lang="en-US" sz="1500" dirty="0" err="1">
                  <a:effectLst/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sz="1500" baseline="-25000" dirty="0" err="1">
                  <a:effectLst/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500" baseline="-25000" dirty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~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6 </a:t>
              </a:r>
              <a:r>
                <a:rPr lang="en-US" sz="1500" dirty="0" err="1">
                  <a:effectLst/>
                  <a:latin typeface="Calibri" pitchFamily="34" charset="0"/>
                  <a:cs typeface="Calibri" pitchFamily="34" charset="0"/>
                </a:rPr>
                <a:t>GeV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over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|</a:t>
              </a:r>
              <a:r>
                <a:rPr lang="en-US" sz="1500" dirty="0" err="1">
                  <a:effectLst/>
                  <a:latin typeface="Calibri" pitchFamily="34" charset="0"/>
                  <a:ea typeface="Lucida Grande"/>
                  <a:cs typeface="Lucida Grande"/>
                </a:rPr>
                <a:t>η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|&lt;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2.7</a:t>
              </a:r>
              <a:endParaRPr lang="en-US" sz="1500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92280" y="3140968"/>
              <a:ext cx="177760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effectLst/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1200" dirty="0" smtClean="0">
                  <a:effectLst/>
                  <a:latin typeface="Calibri" pitchFamily="34" charset="0"/>
                  <a:cs typeface="Calibri" pitchFamily="34" charset="0"/>
                </a:rPr>
                <a:t>umber of pile-up events</a:t>
              </a: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4716016" y="3429000"/>
            <a:ext cx="4390496" cy="3456384"/>
            <a:chOff x="4788024" y="3429000"/>
            <a:chExt cx="4390496" cy="3456384"/>
          </a:xfrm>
        </p:grpSpPr>
        <p:grpSp>
          <p:nvGrpSpPr>
            <p:cNvPr id="7" name="Group 28"/>
            <p:cNvGrpSpPr/>
            <p:nvPr/>
          </p:nvGrpSpPr>
          <p:grpSpPr>
            <a:xfrm>
              <a:off x="4788024" y="3717032"/>
              <a:ext cx="4390496" cy="3168352"/>
              <a:chOff x="4160159" y="3415625"/>
              <a:chExt cx="4390496" cy="3168352"/>
            </a:xfrm>
          </p:grpSpPr>
          <p:pic>
            <p:nvPicPr>
              <p:cNvPr id="30" name="Picture 29" descr="etmiss.png"/>
              <p:cNvPicPr preferRelativeResize="0"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0159" y="3415625"/>
                <a:ext cx="4390496" cy="315497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214036" y="6306978"/>
                <a:ext cx="2812565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effectLst/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1200" dirty="0" smtClean="0">
                    <a:effectLst/>
                    <a:latin typeface="Calibri" pitchFamily="34" charset="0"/>
                    <a:cs typeface="Calibri" pitchFamily="34" charset="0"/>
                  </a:rPr>
                  <a:t>umber of reconstructed primary vertices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308304" y="5610726"/>
              <a:ext cx="1348382" cy="369332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2012 Z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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μμ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data</a:t>
              </a:r>
              <a:endParaRPr lang="en-US" sz="1200" dirty="0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0352" y="3429000"/>
              <a:ext cx="3211585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1500" baseline="-25000" dirty="0" err="1" smtClean="0">
                  <a:effectLst/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500" baseline="30000" dirty="0" err="1" smtClean="0">
                  <a:effectLst/>
                  <a:latin typeface="Calibri" pitchFamily="34" charset="0"/>
                  <a:cs typeface="Calibri" pitchFamily="34" charset="0"/>
                </a:rPr>
                <a:t>miss</a:t>
              </a:r>
              <a:r>
                <a:rPr lang="en-US" sz="1500" baseline="300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resolution </a:t>
              </a:r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vs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pile-up </a:t>
              </a:r>
              <a:r>
                <a:rPr lang="en-US" sz="15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before</a:t>
              </a:r>
              <a:r>
                <a:rPr lang="en-US" sz="1500" dirty="0" smtClean="0"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and </a:t>
              </a:r>
            </a:p>
            <a:p>
              <a:r>
                <a:rPr lang="en-US" sz="1500" b="1" dirty="0" smtClean="0">
                  <a:solidFill>
                    <a:srgbClr val="0000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after</a:t>
              </a:r>
              <a:r>
                <a:rPr lang="en-US" sz="1500" dirty="0" smtClean="0">
                  <a:solidFill>
                    <a:srgbClr val="0000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pile-up suppression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using tracks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5341" y="2891135"/>
            <a:ext cx="7395487" cy="461665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Detector performance approaching ultimate expectation</a:t>
            </a:r>
            <a:endParaRPr lang="en-US" sz="2400" b="1" baseline="300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6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52" y="83240"/>
            <a:ext cx="9108504" cy="1261884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Superb performance of the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WLCG:</a:t>
            </a:r>
          </a:p>
          <a:p>
            <a:pPr marL="339725" indent="-169863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LHC performance and high pile-up conditions also challenged the Computing system.</a:t>
            </a:r>
          </a:p>
          <a:p>
            <a:pPr marL="339725" indent="-169863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It would have been impossible to release physics results so quickly without</a:t>
            </a:r>
          </a:p>
          <a:p>
            <a:pPr marL="339725" indent="-169863"/>
            <a:r>
              <a:rPr lang="en-US" sz="19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	the outstanding performance of the WLCG (including the CERN Tier-0).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8169" y="1896070"/>
            <a:ext cx="28323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Includes MC production and</a:t>
            </a: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user and group analysis at</a:t>
            </a: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~ 80 sites all over the world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6697" y="3420288"/>
            <a:ext cx="27778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&gt; 1500 distinct ATLAS users 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d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o analysis on the GRID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67" y="5592142"/>
            <a:ext cx="8776185" cy="1200329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Massive production of 8 </a:t>
            </a:r>
            <a:r>
              <a:rPr lang="en-US" dirty="0" err="1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Monte Carlo samples </a:t>
            </a:r>
            <a:endParaRPr lang="en-US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Available resources fully used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(beyond pledges in some cases) 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Very effective and flexible Computing Model and operation team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accommodate high 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   trigger rates and pile-up, intense MC simulation, analysis demands from worldwide users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17967" y="1415901"/>
            <a:ext cx="5486400" cy="4146699"/>
            <a:chOff x="237728" y="1236861"/>
            <a:chExt cx="5486400" cy="4146699"/>
          </a:xfrm>
        </p:grpSpPr>
        <p:sp>
          <p:nvSpPr>
            <p:cNvPr id="17" name="TextBox 16"/>
            <p:cNvSpPr txBox="1"/>
            <p:nvPr/>
          </p:nvSpPr>
          <p:spPr>
            <a:xfrm>
              <a:off x="1835696" y="2689175"/>
              <a:ext cx="58060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  <a:latin typeface="Calibri" pitchFamily="34" charset="0"/>
                  <a:cs typeface="Calibri" pitchFamily="34" charset="0"/>
                </a:rPr>
                <a:t>100 k</a:t>
              </a:r>
            </a:p>
          </p:txBody>
        </p:sp>
        <p:pic>
          <p:nvPicPr>
            <p:cNvPr id="3" name="Picture 2" descr="running_jobs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28" y="1268760"/>
              <a:ext cx="5486400" cy="41148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75097" y="1236861"/>
              <a:ext cx="465486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Number of concurrent ATLAS jobs Jan-Aug 2012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11560" y="2761183"/>
            <a:ext cx="5148000" cy="307777"/>
            <a:chOff x="741784" y="2689175"/>
            <a:chExt cx="5148000" cy="307777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741784" y="2852936"/>
              <a:ext cx="514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835696" y="2689175"/>
              <a:ext cx="58060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  <a:latin typeface="Calibri" pitchFamily="34" charset="0"/>
                  <a:cs typeface="Calibri" pitchFamily="34" charset="0"/>
                </a:rPr>
                <a:t>100 k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87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2414464"/>
            <a:ext cx="9144000" cy="48245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00392" y="6828946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277" y="44624"/>
            <a:ext cx="8975342" cy="369332"/>
          </a:xfrm>
          <a:prstGeom prst="rect">
            <a:avLst/>
          </a:prstGeom>
          <a:solidFill>
            <a:srgbClr val="CC0000"/>
          </a:solidFill>
          <a:ln w="63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Detailed studies of SM processes</a:t>
            </a:r>
            <a:r>
              <a:rPr lang="en-US" sz="18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: one (challenging) example of SM measurements: single top</a:t>
            </a:r>
          </a:p>
        </p:txBody>
      </p:sp>
      <p:grpSp>
        <p:nvGrpSpPr>
          <p:cNvPr id="6" name="Group 14"/>
          <p:cNvGrpSpPr/>
          <p:nvPr/>
        </p:nvGrpSpPr>
        <p:grpSpPr>
          <a:xfrm>
            <a:off x="0" y="457200"/>
            <a:ext cx="4860032" cy="1944216"/>
            <a:chOff x="4283968" y="476672"/>
            <a:chExt cx="4860032" cy="194421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283968" y="476672"/>
              <a:ext cx="4860032" cy="1944216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" name="Group 5"/>
            <p:cNvGrpSpPr>
              <a:grpSpLocks noChangeAspect="1"/>
            </p:cNvGrpSpPr>
            <p:nvPr/>
          </p:nvGrpSpPr>
          <p:grpSpPr>
            <a:xfrm>
              <a:off x="4490520" y="548680"/>
              <a:ext cx="4460546" cy="1716579"/>
              <a:chOff x="786697" y="1052736"/>
              <a:chExt cx="4956163" cy="1907311"/>
            </a:xfrm>
          </p:grpSpPr>
          <p:pic>
            <p:nvPicPr>
              <p:cNvPr id="3" name="Picture 2" descr="Untitled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697" y="1052736"/>
                <a:ext cx="4937431" cy="12983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23387" y="2412888"/>
                <a:ext cx="1480462" cy="5471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effectLst/>
                    <a:latin typeface="Calibri" pitchFamily="34" charset="0"/>
                    <a:cs typeface="Calibri" pitchFamily="34" charset="0"/>
                  </a:rPr>
                  <a:t>t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-channel</a:t>
                </a:r>
              </a:p>
              <a:p>
                <a:r>
                  <a:rPr lang="en-US" sz="1300" dirty="0" err="1" smtClean="0">
                    <a:effectLst/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en-US" sz="1300" baseline="-25000" dirty="0" err="1" smtClean="0">
                    <a:effectLst/>
                    <a:latin typeface="Calibri" pitchFamily="34" charset="0"/>
                    <a:cs typeface="Calibri" pitchFamily="34" charset="0"/>
                  </a:rPr>
                  <a:t>t</a:t>
                </a:r>
                <a:r>
                  <a:rPr lang="en-US" sz="1300" baseline="-25000" dirty="0" smtClean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=87.8</a:t>
                </a:r>
                <a:r>
                  <a:rPr lang="en-US" sz="1300" baseline="30000" dirty="0" smtClean="0">
                    <a:effectLst/>
                    <a:latin typeface="Calibri" pitchFamily="34" charset="0"/>
                    <a:cs typeface="Calibri" pitchFamily="34" charset="0"/>
                  </a:rPr>
                  <a:t>+3.4</a:t>
                </a:r>
                <a:r>
                  <a:rPr lang="en-US" sz="1300" baseline="-25000" dirty="0" smtClean="0">
                    <a:effectLst/>
                    <a:latin typeface="Calibri" pitchFamily="34" charset="0"/>
                    <a:cs typeface="Calibri" pitchFamily="34" charset="0"/>
                  </a:rPr>
                  <a:t>-1.9</a:t>
                </a:r>
                <a:r>
                  <a:rPr lang="en-US" sz="1300" baseline="30000" dirty="0" smtClean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300" dirty="0" err="1" smtClean="0">
                    <a:effectLst/>
                    <a:latin typeface="Calibri" pitchFamily="34" charset="0"/>
                    <a:cs typeface="Calibri" pitchFamily="34" charset="0"/>
                  </a:rPr>
                  <a:t>pb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92574" y="2412888"/>
                <a:ext cx="1599798" cy="54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err="1" smtClean="0">
                    <a:effectLst/>
                    <a:latin typeface="Calibri" pitchFamily="34" charset="0"/>
                    <a:cs typeface="Calibri" pitchFamily="34" charset="0"/>
                  </a:rPr>
                  <a:t>Wt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-channel</a:t>
                </a:r>
              </a:p>
              <a:p>
                <a:r>
                  <a:rPr lang="en-US" sz="1300" dirty="0" err="1" smtClean="0">
                    <a:effectLst/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en-US" sz="1300" baseline="-25000" dirty="0" err="1" smtClean="0">
                    <a:effectLst/>
                    <a:latin typeface="Calibri" pitchFamily="34" charset="0"/>
                    <a:cs typeface="Calibri" pitchFamily="34" charset="0"/>
                  </a:rPr>
                  <a:t>Wt</a:t>
                </a:r>
                <a:r>
                  <a:rPr lang="en-US" sz="1300" baseline="-25000" dirty="0" smtClean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=22.4 </a:t>
                </a:r>
                <a:r>
                  <a:rPr lang="en-US" sz="1300" dirty="0">
                    <a:effectLst/>
                    <a:latin typeface="Calibri" pitchFamily="34" charset="0"/>
                    <a:cs typeface="Calibri" pitchFamily="34" charset="0"/>
                  </a:rPr>
                  <a:t>± 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2.4 </a:t>
                </a:r>
                <a:r>
                  <a:rPr lang="en-US" sz="1300" dirty="0" err="1">
                    <a:effectLst/>
                    <a:latin typeface="Calibri" pitchFamily="34" charset="0"/>
                    <a:cs typeface="Calibri" pitchFamily="34" charset="0"/>
                  </a:rPr>
                  <a:t>pb</a:t>
                </a:r>
                <a:r>
                  <a:rPr lang="en-US" sz="1300" dirty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17612" y="2412888"/>
                <a:ext cx="1425248" cy="5471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s-channel</a:t>
                </a:r>
              </a:p>
              <a:p>
                <a:r>
                  <a:rPr lang="en-US" sz="1300" dirty="0" err="1" smtClean="0">
                    <a:effectLst/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en-US" sz="1300" baseline="-25000" dirty="0" err="1" smtClean="0">
                    <a:effectLst/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 =5.6 </a:t>
                </a:r>
                <a:r>
                  <a:rPr lang="en-US" sz="1300" dirty="0">
                    <a:effectLst/>
                    <a:latin typeface="Calibri" pitchFamily="34" charset="0"/>
                    <a:cs typeface="Calibri" pitchFamily="34" charset="0"/>
                  </a:rPr>
                  <a:t>± </a:t>
                </a:r>
                <a:r>
                  <a:rPr lang="en-US" sz="1300" dirty="0" smtClean="0">
                    <a:effectLst/>
                    <a:latin typeface="Calibri" pitchFamily="34" charset="0"/>
                    <a:cs typeface="Calibri" pitchFamily="34" charset="0"/>
                  </a:rPr>
                  <a:t>0.2 </a:t>
                </a:r>
                <a:r>
                  <a:rPr lang="en-US" sz="1300" dirty="0" err="1">
                    <a:effectLst/>
                    <a:latin typeface="Calibri" pitchFamily="34" charset="0"/>
                    <a:cs typeface="Calibri" pitchFamily="34" charset="0"/>
                  </a:rPr>
                  <a:t>pb</a:t>
                </a:r>
                <a:r>
                  <a:rPr lang="en-US" sz="1300" dirty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p:grpSp>
      </p:grpSp>
      <p:pic>
        <p:nvPicPr>
          <p:cNvPr id="10" name="Picture 9" descr="nn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" y="2589016"/>
            <a:ext cx="4056120" cy="3288256"/>
          </a:xfrm>
          <a:prstGeom prst="rect">
            <a:avLst/>
          </a:prstGeom>
        </p:spPr>
      </p:pic>
      <p:pic>
        <p:nvPicPr>
          <p:cNvPr id="13" name="Picture 12" descr="Untitled2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08" y="2551315"/>
            <a:ext cx="4174580" cy="32539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64925" y="533400"/>
            <a:ext cx="4296369" cy="1754326"/>
          </a:xfrm>
          <a:prstGeom prst="rect">
            <a:avLst/>
          </a:prstGeom>
          <a:solidFill>
            <a:srgbClr val="99FF99"/>
          </a:solidFill>
          <a:ln w="63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ll main physics objects in final state: 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leptons, jets, b-jets,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30000" dirty="0" err="1" smtClean="0">
                <a:effectLst/>
                <a:latin typeface="Calibri" pitchFamily="34" charset="0"/>
                <a:cs typeface="Calibri" pitchFamily="34" charset="0"/>
              </a:rPr>
              <a:t>miss</a:t>
            </a:r>
            <a:endParaRPr lang="en-US" baseline="30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Background to Higgs and other searches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Difficult to extract from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tt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and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W+jets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backgrounds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 requires “advanced” 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   analysis techniques (</a:t>
            </a:r>
            <a:r>
              <a:rPr lang="en-US" i="1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e.g.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neural net)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555776" y="4149080"/>
            <a:ext cx="1512168" cy="79208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vtb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678734" cy="373050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23528" y="6093296"/>
            <a:ext cx="4710713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(7 </a:t>
            </a:r>
            <a:r>
              <a:rPr lang="en-US" dirty="0" err="1"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) = 83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±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20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(8 </a:t>
            </a:r>
            <a:r>
              <a:rPr lang="en-US" dirty="0" err="1"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= 95 ± 18 </a:t>
            </a:r>
            <a:r>
              <a:rPr lang="en-US" dirty="0" err="1">
                <a:effectLst/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Wt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(7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) = 17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± 6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s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(7 </a:t>
            </a:r>
            <a:r>
              <a:rPr lang="en-US" dirty="0" err="1"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&lt; 26 </a:t>
            </a:r>
            <a:r>
              <a:rPr lang="en-US" dirty="0" err="1">
                <a:effectLst/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314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3004" y="-171400"/>
            <a:ext cx="9289032" cy="7362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D0A2D0B-FCBE-2046-925A-EECAD55108EF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13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2" descr="zllb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07" y="5259079"/>
            <a:ext cx="2271213" cy="1626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 descr="zllnn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36" y="5231040"/>
            <a:ext cx="2278228" cy="16543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 descr="zllqq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54" y="5229200"/>
            <a:ext cx="2229154" cy="1626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 descr="lnqq0j.png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229200"/>
            <a:ext cx="2348325" cy="1626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lnbb.png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" y="44624"/>
            <a:ext cx="2285239" cy="16192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" name="Picture 23" descr="tt1.png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" y="44624"/>
            <a:ext cx="2165765" cy="16293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Picture 24" descr="tt2.png"/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624"/>
            <a:ext cx="2353502" cy="16159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6" name="Picture 25" descr="Untitled.png"/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50" y="29065"/>
            <a:ext cx="2250186" cy="16473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figaux_004b.png"/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07437"/>
            <a:ext cx="2716236" cy="194975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fig_006.png"/>
          <p:cNvPicPr preferRelativeResize="0"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90713"/>
            <a:ext cx="2739534" cy="19664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fig_002.png"/>
          <p:cNvPicPr preferRelativeResize="0"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24200"/>
            <a:ext cx="2172982" cy="20848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08444" y="1844824"/>
            <a:ext cx="8278356" cy="1200329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esults reported here based on “ICHEP sample”: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~ </a:t>
            </a:r>
            <a:r>
              <a:rPr lang="en-US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4.9 fb</a:t>
            </a:r>
            <a:r>
              <a:rPr lang="en-US" baseline="30000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-</a:t>
            </a:r>
            <a:r>
              <a:rPr lang="en-US" baseline="30000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1 </a:t>
            </a:r>
            <a:r>
              <a:rPr lang="en-US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√</a:t>
            </a:r>
            <a:r>
              <a:rPr lang="en-US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s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=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7 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 data (2011) + ~</a:t>
            </a:r>
            <a:r>
              <a:rPr lang="en-US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5.9 fb</a:t>
            </a:r>
            <a:r>
              <a:rPr lang="en-US" baseline="30000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-</a:t>
            </a:r>
            <a:r>
              <a:rPr lang="en-US" baseline="30000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1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√</a:t>
            </a:r>
            <a:r>
              <a:rPr lang="en-US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s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=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8 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</a:rPr>
              <a:t> data (2012)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total: ~</a:t>
            </a:r>
            <a:r>
              <a:rPr lang="en-US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10.7 fb</a:t>
            </a:r>
            <a:r>
              <a:rPr lang="en-US" baseline="30000" dirty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-</a:t>
            </a:r>
            <a:r>
              <a:rPr lang="en-US" baseline="30000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1</a:t>
            </a:r>
          </a:p>
          <a:p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   for 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H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Arial"/>
                <a:cs typeface="Arial"/>
                <a:sym typeface="Wingdings"/>
              </a:rPr>
              <a:t>→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H</a:t>
            </a:r>
            <a:r>
              <a:rPr lang="en-US" dirty="0" smtClean="0">
                <a:solidFill>
                  <a:srgbClr val="FFFF99"/>
                </a:solidFill>
                <a:effectLst/>
                <a:latin typeface="Arial"/>
                <a:cs typeface="Arial"/>
                <a:sym typeface="Wingdings"/>
              </a:rPr>
              <a:t>→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ZZ* </a:t>
            </a:r>
            <a:r>
              <a:rPr lang="en-US" dirty="0" smtClean="0">
                <a:solidFill>
                  <a:srgbClr val="FFFF99"/>
                </a:solidFill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dirty="0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4l, H WW* </a:t>
            </a:r>
            <a:r>
              <a:rPr lang="en-US" dirty="0" smtClean="0">
                <a:solidFill>
                  <a:srgbClr val="FFFF99"/>
                </a:solidFill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l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ν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l</a:t>
            </a:r>
            <a:r>
              <a:rPr lang="en-US" dirty="0" err="1" smtClean="0">
                <a:solidFill>
                  <a:srgbClr val="FFFF99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ν</a:t>
            </a:r>
            <a:endParaRPr lang="en-US" dirty="0" smtClean="0">
              <a:solidFill>
                <a:srgbClr val="FFFF99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~ 4.9 fb</a:t>
            </a:r>
            <a:r>
              <a:rPr lang="en-US" baseline="300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√s =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7 </a:t>
            </a:r>
            <a:r>
              <a:rPr lang="en-US" dirty="0" err="1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data (2011)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for H </a:t>
            </a:r>
            <a:r>
              <a:rPr lang="en-US" dirty="0" smtClean="0">
                <a:solidFill>
                  <a:schemeClr val="bg1"/>
                </a:solidFill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l-GR" dirty="0" smtClean="0">
                <a:solidFill>
                  <a:schemeClr val="bg1"/>
                </a:solidFill>
                <a:effectLst/>
                <a:latin typeface="Calibri"/>
                <a:cs typeface="Calibri"/>
                <a:sym typeface="Wingdings"/>
              </a:rPr>
              <a:t>ττ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W/ZH </a:t>
            </a:r>
            <a:r>
              <a:rPr lang="en-US" dirty="0" smtClean="0">
                <a:solidFill>
                  <a:schemeClr val="bg1"/>
                </a:solidFill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bb and high-mass channels</a:t>
            </a:r>
            <a:endParaRPr lang="en-US" baseline="300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3882534"/>
            <a:ext cx="5475858" cy="369332"/>
          </a:xfrm>
          <a:prstGeom prst="rect">
            <a:avLst/>
          </a:prstGeom>
          <a:solidFill>
            <a:srgbClr val="CC0000"/>
          </a:solidFill>
          <a:ln w="381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New since ICHEP &amp; PLB: first measurements of couplings</a:t>
            </a:r>
            <a:endParaRPr lang="en-US" dirty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8556" y="1196752"/>
            <a:ext cx="3068019" cy="553998"/>
          </a:xfrm>
          <a:prstGeom prst="rect">
            <a:avLst/>
          </a:prstGeom>
          <a:solidFill>
            <a:srgbClr val="CC0000"/>
          </a:solidFill>
          <a:ln w="571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SM Higgs searches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236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(Now  ~16 fb</a:t>
            </a:r>
            <a:r>
              <a:rPr lang="en-US" sz="1600" baseline="30000" dirty="0" smtClean="0">
                <a:solidFill>
                  <a:schemeClr val="bg1"/>
                </a:solidFill>
              </a:rPr>
              <a:t>-1</a:t>
            </a:r>
            <a:r>
              <a:rPr lang="en-US" sz="1600" dirty="0" smtClean="0">
                <a:solidFill>
                  <a:schemeClr val="bg1"/>
                </a:solidFill>
              </a:rPr>
              <a:t>, growing)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5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993" y="44624"/>
            <a:ext cx="5363007" cy="38472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effectLst/>
                <a:latin typeface="Calibri" pitchFamily="34" charset="0"/>
                <a:cs typeface="Calibri" pitchFamily="34" charset="0"/>
              </a:rPr>
              <a:t>SM Higgs production cross-section and decay modes</a:t>
            </a:r>
            <a:endParaRPr lang="en-US" sz="1900" dirty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35496" y="476672"/>
            <a:ext cx="9036496" cy="4608512"/>
            <a:chOff x="35496" y="620688"/>
            <a:chExt cx="9036496" cy="4608512"/>
          </a:xfrm>
        </p:grpSpPr>
        <p:sp>
          <p:nvSpPr>
            <p:cNvPr id="9" name="Rectangle 8"/>
            <p:cNvSpPr/>
            <p:nvPr/>
          </p:nvSpPr>
          <p:spPr bwMode="auto">
            <a:xfrm>
              <a:off x="35496" y="620688"/>
              <a:ext cx="9036496" cy="4608512"/>
            </a:xfrm>
            <a:prstGeom prst="rect">
              <a:avLst/>
            </a:prstGeom>
            <a:solidFill>
              <a:srgbClr val="660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図 13"/>
            <p:cNvPicPr preferRelativeResize="0"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94" y="692696"/>
              <a:ext cx="4190182" cy="9904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" name="Picture 1" descr="Untitled.png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9" y="1843387"/>
              <a:ext cx="4297395" cy="3097781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pic>
          <p:nvPicPr>
            <p:cNvPr id="3" name="Picture 2" descr="XSBR_8TeV_SM_LM-1.eps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117" y="725725"/>
              <a:ext cx="3996363" cy="3855403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27" name="Rectangle 26"/>
            <p:cNvSpPr/>
            <p:nvPr/>
          </p:nvSpPr>
          <p:spPr bwMode="auto">
            <a:xfrm>
              <a:off x="6156200" y="908720"/>
              <a:ext cx="216000" cy="306000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0999" y="5280722"/>
            <a:ext cx="8784976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√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s=7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8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: 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Higgs cross-section increases by ~ 30% for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~ 125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Similar increase for several irreducible backgrounds: </a:t>
            </a:r>
            <a:r>
              <a:rPr lang="en-US" i="1" dirty="0" smtClean="0">
                <a:effectLst/>
                <a:latin typeface="Calibri" pitchFamily="34" charset="0"/>
                <a:cs typeface="Calibri" pitchFamily="34" charset="0"/>
              </a:rPr>
              <a:t>e.g.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20-25% for </a:t>
            </a:r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</a:rPr>
              <a:t>γγ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-bosons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Reducible backgrounds increase more: </a:t>
            </a:r>
            <a:r>
              <a:rPr lang="en-US" i="1" dirty="0" smtClean="0">
                <a:effectLst/>
                <a:latin typeface="Calibri" pitchFamily="34" charset="0"/>
                <a:cs typeface="Calibri" pitchFamily="34" charset="0"/>
              </a:rPr>
              <a:t>e.g.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30-40% for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tt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Zbb</a:t>
            </a:r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 Expected increase in Higgs sensitivity: 10-15%</a:t>
            </a:r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843" y="2206025"/>
            <a:ext cx="1114408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effectLst/>
                <a:latin typeface="Calibri" pitchFamily="34" charset="0"/>
                <a:cs typeface="Calibri" pitchFamily="34" charset="0"/>
              </a:rPr>
              <a:t>~</a:t>
            </a:r>
            <a:r>
              <a:rPr lang="en-US" sz="1100" dirty="0" smtClean="0">
                <a:effectLst/>
                <a:latin typeface="Calibri" pitchFamily="34" charset="0"/>
                <a:cs typeface="Calibri" pitchFamily="34" charset="0"/>
              </a:rPr>
              <a:t> 20 x </a:t>
            </a:r>
            <a:r>
              <a:rPr lang="en-US" sz="1100" dirty="0" err="1" smtClean="0">
                <a:effectLst/>
                <a:latin typeface="Calibri" pitchFamily="34" charset="0"/>
                <a:cs typeface="Calibri" pitchFamily="34" charset="0"/>
              </a:rPr>
              <a:t>Tevatron</a:t>
            </a:r>
            <a:endParaRPr lang="en-US" sz="1100" dirty="0" smtClean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sz="1100" dirty="0">
                <a:effectLst/>
                <a:latin typeface="Calibri" pitchFamily="34" charset="0"/>
                <a:cs typeface="Calibri" pitchFamily="34" charset="0"/>
              </a:rPr>
              <a:t>f</a:t>
            </a:r>
            <a:r>
              <a:rPr lang="en-US" sz="1100" dirty="0" smtClean="0">
                <a:effectLst/>
                <a:latin typeface="Calibri" pitchFamily="34" charset="0"/>
                <a:cs typeface="Calibri" pitchFamily="34" charset="0"/>
              </a:rPr>
              <a:t>or </a:t>
            </a:r>
            <a:r>
              <a:rPr lang="en-US" sz="1100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sz="1100" baseline="-25000" dirty="0" err="1" smtClean="0"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sz="1100" dirty="0" smtClean="0">
                <a:effectLst/>
                <a:latin typeface="Calibri" pitchFamily="34" charset="0"/>
                <a:cs typeface="Calibri" pitchFamily="34" charset="0"/>
              </a:rPr>
              <a:t>=120 </a:t>
            </a:r>
            <a:r>
              <a:rPr lang="en-US" sz="1100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sz="11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2037" y="4057471"/>
            <a:ext cx="4250138" cy="1200329"/>
          </a:xfrm>
          <a:prstGeom prst="rect">
            <a:avLst/>
          </a:prstGeom>
          <a:solidFill>
            <a:srgbClr val="000099">
              <a:alpha val="99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Most sensitive channels (decreasing order) 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or 120 &lt;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&lt; 130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GeV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H ZZ*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4l,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H </a:t>
            </a:r>
            <a:r>
              <a:rPr lang="en-US" dirty="0" err="1">
                <a:solidFill>
                  <a:schemeClr val="bg1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γγ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 WW</a:t>
            </a:r>
            <a:r>
              <a:rPr lang="en-US" baseline="30000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*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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l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  <a:sym typeface="Wingdings"/>
              </a:rPr>
              <a:t>ν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l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  <a:sym typeface="Wingdings"/>
              </a:rPr>
              <a:t>ν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H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  <a:sym typeface="Wingdings"/>
              </a:rPr>
              <a:t>ττ</a:t>
            </a:r>
            <a:r>
              <a:rPr lang="en-US" dirty="0" smtClean="0">
                <a:solidFill>
                  <a:schemeClr val="bg1"/>
                </a:solidFill>
                <a:latin typeface="+mj-lt"/>
                <a:ea typeface="Lucida Grande"/>
                <a:cs typeface="Lucida Grande"/>
                <a:sym typeface="Wingdings"/>
              </a:rPr>
              <a:t>,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W/ZH W/Z bb</a:t>
            </a:r>
            <a:endParaRPr lang="en-US" dirty="0" smtClean="0">
              <a:solidFill>
                <a:schemeClr val="bg1"/>
              </a:solidFill>
              <a:effectLst/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15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96751" y="159023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 i="1" dirty="0" smtClean="0">
                <a:effectLst/>
                <a:latin typeface="Calibri" pitchFamily="34" charset="0"/>
              </a:rPr>
              <a:t>H </a:t>
            </a:r>
            <a:r>
              <a:rPr lang="en-US" sz="2400" b="1" i="1" dirty="0" smtClean="0"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sz="2400" b="1" i="1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endParaRPr lang="en-US" sz="2400" b="1" i="1" dirty="0">
              <a:effectLst/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286435"/>
            <a:ext cx="2746778" cy="32316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500" dirty="0" smtClean="0">
                <a:latin typeface="Calibri" pitchFamily="34" charset="0"/>
              </a:rPr>
              <a:t>s</a:t>
            </a:r>
            <a:r>
              <a:rPr lang="en-US" sz="1500" dirty="0" smtClean="0">
                <a:effectLst/>
                <a:latin typeface="Calibri" pitchFamily="34" charset="0"/>
              </a:rPr>
              <a:t>ensitive fo</a:t>
            </a:r>
            <a:r>
              <a:rPr lang="en-US" sz="1500" dirty="0" smtClean="0">
                <a:latin typeface="Calibri" pitchFamily="34" charset="0"/>
              </a:rPr>
              <a:t>r </a:t>
            </a:r>
            <a:r>
              <a:rPr lang="en-US" sz="1500" dirty="0" smtClean="0">
                <a:effectLst/>
                <a:latin typeface="Calibri" pitchFamily="34" charset="0"/>
              </a:rPr>
              <a:t>110 </a:t>
            </a:r>
            <a:r>
              <a:rPr lang="en-US" sz="1500" dirty="0">
                <a:effectLst/>
                <a:latin typeface="Calibri" pitchFamily="34" charset="0"/>
              </a:rPr>
              <a:t>≤ </a:t>
            </a:r>
            <a:r>
              <a:rPr lang="en-US" sz="1500" dirty="0" err="1" smtClean="0">
                <a:effectLst/>
                <a:latin typeface="Calibri" pitchFamily="34" charset="0"/>
              </a:rPr>
              <a:t>m</a:t>
            </a:r>
            <a:r>
              <a:rPr lang="en-US" sz="1500" baseline="-25000" dirty="0" err="1" smtClean="0">
                <a:effectLst/>
                <a:latin typeface="Calibri" pitchFamily="34" charset="0"/>
              </a:rPr>
              <a:t>H</a:t>
            </a:r>
            <a:r>
              <a:rPr lang="en-US" sz="1500" dirty="0" smtClean="0">
                <a:effectLst/>
                <a:latin typeface="Calibri" pitchFamily="34" charset="0"/>
              </a:rPr>
              <a:t> ≤ 150 </a:t>
            </a:r>
            <a:r>
              <a:rPr lang="en-US" sz="1500" dirty="0" err="1" smtClean="0">
                <a:effectLst/>
                <a:latin typeface="Calibri" pitchFamily="34" charset="0"/>
              </a:rPr>
              <a:t>GeV</a:t>
            </a:r>
            <a:endParaRPr lang="en-US" sz="1500" dirty="0" smtClean="0"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16" y="5766355"/>
            <a:ext cx="8892480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Crucial experimental aspects: </a:t>
            </a:r>
            <a:endParaRPr lang="en-US" dirty="0" smtClean="0">
              <a:solidFill>
                <a:schemeClr val="bg1"/>
              </a:solidFill>
              <a:effectLst/>
              <a:latin typeface="+mj-lt"/>
              <a:cs typeface="Calibri" pitchFamily="34" charset="0"/>
            </a:endParaRPr>
          </a:p>
          <a:p>
            <a:pPr marL="285750" indent="-16668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excellent </a:t>
            </a:r>
            <a:r>
              <a:rPr lang="en-US" dirty="0" err="1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γγ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 mass resolution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to observe narrow signal 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peak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above irreducible background</a:t>
            </a:r>
          </a:p>
          <a:p>
            <a:pPr marL="285750" indent="-16668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powerful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γ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 identification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suppress </a:t>
            </a:r>
            <a:r>
              <a:rPr lang="en-US" dirty="0" err="1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γ</a:t>
            </a:r>
            <a:r>
              <a:rPr lang="en-US" dirty="0" err="1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j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 and </a:t>
            </a:r>
            <a:r>
              <a:rPr lang="en-US" dirty="0" err="1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jj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background 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with jet 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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π</a:t>
            </a:r>
            <a:r>
              <a:rPr lang="en-US" baseline="30000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  <a:sym typeface="Wingdings"/>
              </a:rPr>
              <a:t> </a:t>
            </a:r>
            <a:r>
              <a:rPr lang="en-US" dirty="0" smtClean="0">
                <a:solidFill>
                  <a:schemeClr val="bg1"/>
                </a:solidFill>
                <a:effectLst/>
                <a:latin typeface="+mj-lt"/>
                <a:cs typeface="Calibri" pitchFamily="34" charset="0"/>
              </a:rPr>
              <a:t>fake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+mj-lt"/>
                <a:ea typeface="Lucida Grande"/>
                <a:cs typeface="Lucida Grande"/>
              </a:rPr>
              <a:t>γ</a:t>
            </a:r>
            <a:endParaRPr lang="en-US" dirty="0" smtClean="0">
              <a:solidFill>
                <a:schemeClr val="bg1"/>
              </a:solidFill>
              <a:effectLst/>
              <a:latin typeface="+mj-lt"/>
              <a:ea typeface="Lucida Grande"/>
              <a:cs typeface="Lucida Grand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31683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x BR ~ 50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fb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~ 126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56" y="2667000"/>
            <a:ext cx="6321569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To increase sensitivity, events divided into 10 categories based on:  </a:t>
            </a:r>
          </a:p>
          <a:p>
            <a:pPr marL="285750" indent="-166688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rapidity</a:t>
            </a:r>
          </a:p>
          <a:p>
            <a:pPr marL="285750" indent="-16668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converted or unconverted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85750" indent="-166688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Tt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30000" dirty="0" err="1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γγ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perpendicular to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γγ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thrust axis) 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85750" indent="-16668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resence of 2 forward jets (targeting VBF process)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Result based on fit to all categories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373867"/>
            <a:ext cx="58486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166688">
              <a:buFont typeface="Arial" pitchFamily="34" charset="0"/>
              <a:buChar char="•"/>
            </a:pPr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</a:rPr>
              <a:t>Simple topology: two </a:t>
            </a:r>
            <a:r>
              <a:rPr lang="en-US" dirty="0">
                <a:effectLst/>
                <a:latin typeface="Calibri" pitchFamily="34" charset="0"/>
                <a:ea typeface="Lucida Grande"/>
                <a:cs typeface="Lucida Grande"/>
              </a:rPr>
              <a:t>high-</a:t>
            </a:r>
            <a:r>
              <a:rPr lang="en-US" dirty="0" err="1">
                <a:effectLst/>
                <a:latin typeface="Calibri" pitchFamily="34" charset="0"/>
                <a:ea typeface="Lucida Grande"/>
                <a:cs typeface="Lucida Grande"/>
              </a:rPr>
              <a:t>p</a:t>
            </a:r>
            <a:r>
              <a:rPr lang="en-US" baseline="-25000" dirty="0" err="1">
                <a:effectLst/>
                <a:latin typeface="Calibri" pitchFamily="34" charset="0"/>
                <a:ea typeface="Lucida Grande"/>
                <a:cs typeface="Lucida Grande"/>
              </a:rPr>
              <a:t>T</a:t>
            </a:r>
            <a:r>
              <a:rPr lang="en-US" dirty="0">
                <a:effectLst/>
                <a:latin typeface="Calibri" pitchFamily="34" charset="0"/>
                <a:ea typeface="Lucida Grande"/>
                <a:cs typeface="Lucida Grande"/>
              </a:rPr>
              <a:t> </a:t>
            </a:r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</a:rPr>
              <a:t>isolated photons  </a:t>
            </a:r>
          </a:p>
          <a:p>
            <a:pPr marL="285750" indent="-166688">
              <a:buFont typeface="Arial" pitchFamily="34" charset="0"/>
              <a:buChar char="•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 E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effectLst/>
                <a:latin typeface="Calibri" pitchFamily="34" charset="0"/>
                <a:ea typeface="Lucida Grande"/>
                <a:cs typeface="Lucida Grande"/>
              </a:rPr>
              <a:t>γ</a:t>
            </a:r>
            <a:r>
              <a:rPr lang="en-US" baseline="-25000" dirty="0">
                <a:effectLst/>
                <a:latin typeface="Calibri" pitchFamily="34" charset="0"/>
                <a:ea typeface="Lucida Grande"/>
                <a:cs typeface="Lucida Grande"/>
              </a:rPr>
              <a:t>1</a:t>
            </a:r>
            <a:r>
              <a:rPr lang="en-US" dirty="0">
                <a:effectLst/>
                <a:latin typeface="Calibri" pitchFamily="34" charset="0"/>
                <a:ea typeface="Lucida Grande"/>
                <a:cs typeface="Lucida Grande"/>
              </a:rPr>
              <a:t>, γ</a:t>
            </a:r>
            <a:r>
              <a:rPr lang="en-US" baseline="-25000" dirty="0">
                <a:effectLst/>
                <a:latin typeface="Calibri" pitchFamily="34" charset="0"/>
                <a:ea typeface="Lucida Grande"/>
                <a:cs typeface="Lucida Grande"/>
              </a:rPr>
              <a:t>2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) &gt; 40,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30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285750" indent="-166688">
              <a:buFont typeface="Arial" pitchFamily="34" charset="0"/>
              <a:buChar char="•"/>
            </a:pP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Main background: </a:t>
            </a:r>
            <a:r>
              <a:rPr lang="en-US" dirty="0" err="1">
                <a:effectLst/>
                <a:latin typeface="Lucida Grande"/>
                <a:ea typeface="Lucida Grande"/>
                <a:cs typeface="Lucida Grande"/>
              </a:rPr>
              <a:t>γγ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continuum (irreducible, smooth, …)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079" y="4509120"/>
            <a:ext cx="5074096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After all selections, expect (10.7 fb</a:t>
            </a:r>
            <a:r>
              <a:rPr lang="en-US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, 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~ 126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en-US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~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170 signal events 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~ 6340 background events in mass window 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S/B ~ 3% inclusive (~ 20% 2-jet category)</a:t>
            </a:r>
            <a:endParaRPr lang="en-US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seminar_EDgg_nomuon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52" y="75452"/>
            <a:ext cx="2820148" cy="2820148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5257800" y="3048000"/>
            <a:ext cx="3568080" cy="1656184"/>
            <a:chOff x="5257800" y="3352800"/>
            <a:chExt cx="3568080" cy="1656184"/>
          </a:xfrm>
        </p:grpSpPr>
        <p:grpSp>
          <p:nvGrpSpPr>
            <p:cNvPr id="4" name="Group 4"/>
            <p:cNvGrpSpPr/>
            <p:nvPr/>
          </p:nvGrpSpPr>
          <p:grpSpPr>
            <a:xfrm>
              <a:off x="5334000" y="3352800"/>
              <a:ext cx="3491880" cy="1656184"/>
              <a:chOff x="5652120" y="3140968"/>
              <a:chExt cx="3491880" cy="1656184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5652120" y="3140968"/>
                <a:ext cx="3491880" cy="165618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7" name="Picture 6" descr="Untitled.png"/>
              <p:cNvPicPr preferRelativeResize="0"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128" y="3212976"/>
                <a:ext cx="1574066" cy="1391868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415808" y="3212976"/>
                <a:ext cx="1656184" cy="1384995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2 jets with</a:t>
                </a:r>
              </a:p>
              <a:p>
                <a:r>
                  <a:rPr lang="en-US" sz="1400" dirty="0" err="1" smtClean="0">
                    <a:effectLst/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US" sz="1400" baseline="-25000" dirty="0" err="1" smtClean="0">
                    <a:effectLst/>
                    <a:latin typeface="Calibri" pitchFamily="34" charset="0"/>
                    <a:cs typeface="Calibri" pitchFamily="34" charset="0"/>
                  </a:rPr>
                  <a:t>T</a:t>
                </a:r>
                <a:r>
                  <a:rPr lang="en-US" sz="1400" baseline="-25000" dirty="0" smtClean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&gt; 25-30 </a:t>
                </a:r>
                <a:r>
                  <a:rPr lang="en-US" sz="1400" dirty="0" err="1" smtClean="0">
                    <a:effectLst/>
                    <a:latin typeface="Calibri" pitchFamily="34" charset="0"/>
                    <a:cs typeface="Calibri" pitchFamily="34" charset="0"/>
                  </a:rPr>
                  <a:t>GeV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|</a:t>
                </a:r>
                <a:r>
                  <a:rPr lang="en-US" sz="1400" dirty="0" err="1" smtClean="0">
                    <a:effectLst/>
                    <a:latin typeface="Lucida Grande"/>
                    <a:ea typeface="Lucida Grande"/>
                    <a:cs typeface="Lucida Grande"/>
                  </a:rPr>
                  <a:t>η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|&lt;4.5</a:t>
                </a:r>
              </a:p>
              <a:p>
                <a:r>
                  <a:rPr lang="en-US" sz="1400" dirty="0" smtClean="0">
                    <a:effectLst/>
                    <a:latin typeface="Lucida Grande"/>
                    <a:ea typeface="Lucida Grande"/>
                    <a:cs typeface="Lucida Grande"/>
                  </a:rPr>
                  <a:t>|</a:t>
                </a:r>
                <a:r>
                  <a:rPr lang="en-US" sz="1400" dirty="0" err="1" smtClean="0">
                    <a:effectLst/>
                    <a:latin typeface="Lucida Grande"/>
                    <a:ea typeface="Lucida Grande"/>
                    <a:cs typeface="Lucida Grande"/>
                  </a:rPr>
                  <a:t>Δη|</a:t>
                </a:r>
                <a:r>
                  <a:rPr lang="en-US" sz="1400" baseline="-25000" dirty="0" err="1" smtClean="0">
                    <a:effectLst/>
                    <a:latin typeface="Calibri" pitchFamily="34" charset="0"/>
                    <a:cs typeface="Calibri" pitchFamily="34" charset="0"/>
                  </a:rPr>
                  <a:t>jj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 &gt; 2.8</a:t>
                </a:r>
                <a:endParaRPr lang="en-US" sz="1400" dirty="0">
                  <a:effectLst/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400" dirty="0" err="1" smtClean="0">
                    <a:effectLst/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n-US" sz="1400" baseline="-25000" dirty="0" err="1" smtClean="0">
                    <a:effectLst/>
                    <a:latin typeface="Calibri" pitchFamily="34" charset="0"/>
                    <a:cs typeface="Calibri" pitchFamily="34" charset="0"/>
                  </a:rPr>
                  <a:t>jj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 &gt; 400 </a:t>
                </a:r>
                <a:r>
                  <a:rPr lang="en-US" sz="1400" dirty="0" err="1" smtClean="0">
                    <a:effectLst/>
                    <a:latin typeface="Calibri" pitchFamily="34" charset="0"/>
                    <a:cs typeface="Calibri" pitchFamily="34" charset="0"/>
                  </a:rPr>
                  <a:t>GeV</a:t>
                </a:r>
                <a:endParaRPr lang="en-US" sz="1400" dirty="0" smtClean="0">
                  <a:effectLst/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|</a:t>
                </a:r>
                <a:r>
                  <a:rPr lang="en-US" sz="1400" dirty="0" err="1" smtClean="0">
                    <a:effectLst/>
                    <a:latin typeface="Lucida Grande"/>
                    <a:ea typeface="Lucida Grande"/>
                    <a:cs typeface="Lucida Grande"/>
                  </a:rPr>
                  <a:t>Δφ</a:t>
                </a:r>
                <a:r>
                  <a:rPr lang="en-US" sz="1400" dirty="0" smtClean="0">
                    <a:effectLst/>
                    <a:latin typeface="Lucida Grande"/>
                    <a:ea typeface="Lucida Grande"/>
                    <a:cs typeface="Lucida Grande"/>
                  </a:rPr>
                  <a:t>|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1400" dirty="0" err="1" smtClean="0">
                    <a:effectLst/>
                    <a:latin typeface="Lucida Grande"/>
                    <a:ea typeface="Lucida Grande"/>
                    <a:cs typeface="Lucida Grande"/>
                  </a:rPr>
                  <a:t>γγ</a:t>
                </a:r>
                <a:r>
                  <a:rPr lang="en-US" sz="1400" dirty="0" err="1" smtClean="0">
                    <a:effectLst/>
                    <a:latin typeface="Calibri" pitchFamily="34" charset="0"/>
                    <a:cs typeface="Calibri" pitchFamily="34" charset="0"/>
                  </a:rPr>
                  <a:t>-jj</a:t>
                </a:r>
                <a:r>
                  <a:rPr lang="en-US" sz="1400" dirty="0" smtClean="0">
                    <a:effectLst/>
                    <a:latin typeface="Calibri" pitchFamily="34" charset="0"/>
                    <a:cs typeface="Calibri" pitchFamily="34" charset="0"/>
                  </a:rPr>
                  <a:t>) &gt; 2.6 </a:t>
                </a:r>
                <a:endParaRPr lang="en-US" sz="1400" dirty="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5257800" y="4267200"/>
              <a:ext cx="838200" cy="0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165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42552"/>
            <a:ext cx="4937948" cy="664283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1741" y="2204864"/>
            <a:ext cx="1754391" cy="307777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“raw” mass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5080828"/>
            <a:ext cx="2620974" cy="29238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en-US" sz="13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eighted: </a:t>
            </a:r>
            <a:r>
              <a:rPr lang="en-US" sz="13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en-US" sz="1300" baseline="-250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lang="en-US" sz="13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 ~S/B in each category </a:t>
            </a:r>
            <a:r>
              <a:rPr lang="en-US" sz="13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endParaRPr lang="en-US" sz="1300" dirty="0" smtClean="0">
              <a:solidFill>
                <a:srgbClr val="00009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7852"/>
            <a:ext cx="3286477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Calibri" pitchFamily="34" charset="0"/>
                <a:cs typeface="Calibri" pitchFamily="34" charset="0"/>
                <a:sym typeface="Wingdings"/>
              </a:rPr>
              <a:t>A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fter all selections: 59059 events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14700" y="-6083"/>
            <a:ext cx="4804724" cy="5416283"/>
            <a:chOff x="4314700" y="-6083"/>
            <a:chExt cx="4804724" cy="5416283"/>
          </a:xfrm>
        </p:grpSpPr>
        <p:grpSp>
          <p:nvGrpSpPr>
            <p:cNvPr id="2" name="Group 1"/>
            <p:cNvGrpSpPr/>
            <p:nvPr/>
          </p:nvGrpSpPr>
          <p:grpSpPr>
            <a:xfrm>
              <a:off x="4314700" y="-6083"/>
              <a:ext cx="4804724" cy="5416283"/>
              <a:chOff x="4375788" y="251936"/>
              <a:chExt cx="4804724" cy="5416283"/>
            </a:xfrm>
          </p:grpSpPr>
          <p:grpSp>
            <p:nvGrpSpPr>
              <p:cNvPr id="3" name="Group 13"/>
              <p:cNvGrpSpPr/>
              <p:nvPr/>
            </p:nvGrpSpPr>
            <p:grpSpPr>
              <a:xfrm>
                <a:off x="4375788" y="692696"/>
                <a:ext cx="4804724" cy="3143826"/>
                <a:chOff x="3112" y="3789040"/>
                <a:chExt cx="4804724" cy="3143826"/>
              </a:xfrm>
            </p:grpSpPr>
            <p:pic>
              <p:nvPicPr>
                <p:cNvPr id="17" name="Picture 16" descr="figaux_008b.png"/>
                <p:cNvPicPr preferRelativeResize="0"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" y="3789040"/>
                  <a:ext cx="4804724" cy="3143826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</p:pic>
            <p:cxnSp>
              <p:nvCxnSpPr>
                <p:cNvPr id="18" name="Straight Arrow Connector 17"/>
                <p:cNvCxnSpPr/>
                <p:nvPr/>
              </p:nvCxnSpPr>
              <p:spPr bwMode="auto">
                <a:xfrm flipH="1" flipV="1">
                  <a:off x="3059832" y="4965268"/>
                  <a:ext cx="154561" cy="26393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2699792" y="5157192"/>
                  <a:ext cx="1051891" cy="600164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effectLst/>
                      <a:latin typeface="Calibri" pitchFamily="34" charset="0"/>
                      <a:cs typeface="Calibri" pitchFamily="34" charset="0"/>
                    </a:rPr>
                    <a:t>Expected from </a:t>
                  </a:r>
                </a:p>
                <a:p>
                  <a:r>
                    <a:rPr lang="en-US" sz="1100" dirty="0" smtClean="0">
                      <a:effectLst/>
                      <a:latin typeface="Calibri" pitchFamily="34" charset="0"/>
                      <a:cs typeface="Calibri" pitchFamily="34" charset="0"/>
                    </a:rPr>
                    <a:t>SM Higgs at </a:t>
                  </a:r>
                </a:p>
                <a:p>
                  <a:r>
                    <a:rPr lang="en-US" sz="1100" dirty="0" smtClean="0">
                      <a:effectLst/>
                      <a:latin typeface="Calibri" pitchFamily="34" charset="0"/>
                      <a:cs typeface="Calibri" pitchFamily="34" charset="0"/>
                    </a:rPr>
                    <a:t>given </a:t>
                  </a:r>
                  <a:r>
                    <a:rPr lang="en-US" sz="1100" dirty="0" err="1" smtClean="0">
                      <a:effectLst/>
                      <a:latin typeface="Calibri" pitchFamily="34" charset="0"/>
                      <a:cs typeface="Calibri" pitchFamily="34" charset="0"/>
                    </a:rPr>
                    <a:t>m</a:t>
                  </a:r>
                  <a:r>
                    <a:rPr lang="en-US" sz="1100" baseline="-25000" dirty="0" err="1" smtClean="0">
                      <a:effectLst/>
                      <a:latin typeface="Calibri" pitchFamily="34" charset="0"/>
                      <a:cs typeface="Calibri" pitchFamily="34" charset="0"/>
                    </a:rPr>
                    <a:t>H</a:t>
                  </a:r>
                  <a:endParaRPr lang="en-US" sz="1100" baseline="-25000" dirty="0"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137687" y="251936"/>
                <a:ext cx="3312830" cy="646331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US" dirty="0" smtClean="0">
                    <a:effectLst/>
                    <a:latin typeface="Calibri" pitchFamily="34" charset="0"/>
                    <a:cs typeface="Calibri" pitchFamily="34" charset="0"/>
                  </a:rPr>
                  <a:t>-value: consistency of data with </a:t>
                </a:r>
              </a:p>
              <a:p>
                <a:r>
                  <a:rPr lang="en-US" dirty="0" smtClean="0">
                    <a:effectLst/>
                    <a:latin typeface="Calibri" pitchFamily="34" charset="0"/>
                    <a:cs typeface="Calibri" pitchFamily="34" charset="0"/>
                  </a:rPr>
                  <a:t>background-only expectation</a:t>
                </a:r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4675312" y="4190891"/>
                <a:ext cx="4392488" cy="1477328"/>
                <a:chOff x="31304" y="5343019"/>
                <a:chExt cx="4392488" cy="1477328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304" y="5343019"/>
                  <a:ext cx="4392488" cy="14773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Data sample    </a:t>
                  </a:r>
                  <a:r>
                    <a:rPr lang="en-US" b="1" dirty="0" err="1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m</a:t>
                  </a:r>
                  <a:r>
                    <a:rPr lang="en-US" b="1" baseline="-25000" dirty="0" err="1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H</a:t>
                  </a:r>
                  <a:r>
                    <a:rPr lang="en-US" b="1" baseline="-25000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of max      local significance </a:t>
                  </a:r>
                </a:p>
                <a:p>
                  <a:r>
                    <a:rPr lang="en-US" dirty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                       significance     </a:t>
                  </a:r>
                  <a:r>
                    <a:rPr lang="en-US" b="1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obs.</a:t>
                  </a:r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(exp. SM H)</a:t>
                  </a:r>
                </a:p>
                <a:p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+mj-lt"/>
                      <a:cs typeface="Calibri" pitchFamily="34" charset="0"/>
                    </a:rPr>
                    <a:t>      2011           126 </a:t>
                  </a:r>
                  <a:r>
                    <a:rPr lang="en-US" dirty="0" err="1" smtClean="0">
                      <a:solidFill>
                        <a:srgbClr val="000090"/>
                      </a:solidFill>
                      <a:effectLst/>
                      <a:latin typeface="+mj-lt"/>
                      <a:cs typeface="Calibri" pitchFamily="34" charset="0"/>
                    </a:rPr>
                    <a:t>GeV</a:t>
                  </a:r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            </a:t>
                  </a:r>
                  <a:r>
                    <a:rPr lang="en-US" b="1" dirty="0" smtClean="0">
                      <a:solidFill>
                        <a:srgbClr val="00009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3.4 </a:t>
                  </a:r>
                  <a:r>
                    <a:rPr lang="en-US" b="1" dirty="0" smtClean="0">
                      <a:solidFill>
                        <a:srgbClr val="000090"/>
                      </a:solidFill>
                      <a:effectLst/>
                      <a:latin typeface="Lucida Grande"/>
                      <a:ea typeface="Lucida Grande"/>
                      <a:cs typeface="Lucida Grande"/>
                    </a:rPr>
                    <a:t>σ</a:t>
                  </a:r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Lucida Grande"/>
                      <a:ea typeface="Lucida Grande"/>
                      <a:cs typeface="Lucida Grande"/>
                    </a:rPr>
                    <a:t>   </a:t>
                  </a:r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(1.6)</a:t>
                  </a:r>
                </a:p>
                <a:p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      2012           127 </a:t>
                  </a:r>
                  <a:r>
                    <a:rPr lang="en-US" dirty="0" err="1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GeV</a:t>
                  </a:r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            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3.2 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/>
                      <a:latin typeface="Lucida Grande"/>
                      <a:ea typeface="Lucida Grande"/>
                      <a:cs typeface="Lucida Grande"/>
                    </a:rPr>
                    <a:t>σ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 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   </a:t>
                  </a:r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(1.9)</a:t>
                  </a:r>
                </a:p>
                <a:p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 2011+2012     126.5 </a:t>
                  </a:r>
                  <a:r>
                    <a:rPr lang="en-US" dirty="0" err="1" smtClean="0">
                      <a:effectLst/>
                      <a:latin typeface="+mj-lt"/>
                      <a:ea typeface="Lucida Grande"/>
                      <a:cs typeface="Lucida Grande"/>
                    </a:rPr>
                    <a:t>GeV</a:t>
                  </a:r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         </a:t>
                  </a:r>
                  <a:r>
                    <a:rPr lang="en-US" b="1" dirty="0" smtClean="0">
                      <a:effectLst/>
                      <a:latin typeface="+mj-lt"/>
                      <a:ea typeface="Lucida Grande"/>
                      <a:cs typeface="Lucida Grande"/>
                    </a:rPr>
                    <a:t>4.5 </a:t>
                  </a:r>
                  <a:r>
                    <a:rPr lang="en-US" b="1" dirty="0" smtClean="0">
                      <a:effectLst/>
                      <a:latin typeface="Lucida Grande"/>
                      <a:ea typeface="Lucida Grande"/>
                      <a:cs typeface="Lucida Grande"/>
                    </a:rPr>
                    <a:t>σ   </a:t>
                  </a:r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(2.5)</a:t>
                  </a:r>
                  <a:endParaRPr lang="en-US" dirty="0" smtClean="0">
                    <a:effectLst/>
                    <a:latin typeface="+mj-lt"/>
                    <a:ea typeface="Lucida Grande"/>
                    <a:cs typeface="Lucida Grande"/>
                    <a:sym typeface="Wingdings"/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56642" y="5952728"/>
                  <a:ext cx="43434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1340167" y="5343128"/>
                  <a:ext cx="0" cy="14478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6" name="Straight Connector 25"/>
            <p:cNvCxnSpPr/>
            <p:nvPr/>
          </p:nvCxnSpPr>
          <p:spPr bwMode="auto">
            <a:xfrm>
              <a:off x="7255825" y="3950525"/>
              <a:ext cx="0" cy="1447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4831821" y="5738750"/>
            <a:ext cx="39268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eak above a large smooth background,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elies upon excellent mass resolution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475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-27384"/>
            <a:ext cx="9144000" cy="69847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73076"/>
            <a:ext cx="888409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</a:rPr>
              <a:t>Very small cross-section, but:</a:t>
            </a:r>
          </a:p>
          <a:p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</a:rPr>
              <a:t>     -- mass can be fully reconstructed  </a:t>
            </a:r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  events should cluster in a (narrow) peak</a:t>
            </a:r>
            <a:endParaRPr lang="en-US" dirty="0" smtClean="0">
              <a:effectLst/>
              <a:latin typeface="Calibri" pitchFamily="34" charset="0"/>
              <a:ea typeface="Lucida Grande"/>
              <a:cs typeface="Lucida Grande"/>
            </a:endParaRPr>
          </a:p>
          <a:p>
            <a:r>
              <a:rPr lang="en-US" dirty="0">
                <a:effectLst/>
                <a:latin typeface="Calibri" pitchFamily="34" charset="0"/>
                <a:ea typeface="Lucida Grande"/>
                <a:cs typeface="Lucida Grande"/>
              </a:rPr>
              <a:t> </a:t>
            </a:r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</a:rPr>
              <a:t>    -- pure: S/B ~ 1</a:t>
            </a:r>
            <a:endParaRPr lang="en-US" dirty="0" smtClean="0">
              <a:effectLst/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4 leptons: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en-US" baseline="-250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30000" dirty="0">
                <a:effectLst/>
                <a:latin typeface="Calibri" pitchFamily="34" charset="0"/>
                <a:cs typeface="Calibri" pitchFamily="34" charset="0"/>
              </a:rPr>
              <a:t>1,2,3,4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&gt;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20,15,10,7-6 (e-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; 50 &lt; m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12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&lt; 106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;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m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34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&gt; 17.5-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5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0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vs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Main backgrounds: </a:t>
            </a:r>
          </a:p>
          <a:p>
            <a:r>
              <a:rPr lang="en-US" dirty="0">
                <a:effectLst/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</a:rPr>
              <a:t>   </a:t>
            </a:r>
            <a:r>
              <a:rPr lang="en-US" dirty="0" smtClean="0">
                <a:effectLst/>
                <a:latin typeface="Calibri" pitchFamily="34" charset="0"/>
                <a:ea typeface="Lucida Grande"/>
                <a:cs typeface="Lucida Grande"/>
              </a:rPr>
              <a:t>--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</a:rPr>
              <a:t> ZZ</a:t>
            </a:r>
            <a:r>
              <a:rPr lang="en-US" baseline="30000" dirty="0" smtClean="0">
                <a:effectLst/>
                <a:latin typeface="Lucida Grande"/>
                <a:ea typeface="Lucida Grande"/>
                <a:cs typeface="Lucida Grande"/>
              </a:rPr>
              <a:t>(*)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</a:rPr>
              <a:t> :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irreducible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 -- low-mass region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H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  <a:sym typeface="Wingdings"/>
              </a:rPr>
              <a:t>&lt;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2m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Z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: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Zbb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Z+jets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tt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with two leptons from b-jets or q-jets </a:t>
            </a:r>
            <a:endParaRPr lang="en-US" dirty="0">
              <a:effectLst/>
              <a:latin typeface="Calibri" pitchFamily="34" charset="0"/>
              <a:cs typeface="Calibri" pitchFamily="34" charset="0"/>
              <a:sym typeface="Wingdings"/>
            </a:endParaRPr>
          </a:p>
          <a:p>
            <a:pPr marL="909638" lvl="1" indent="-339725">
              <a:buFont typeface="Wingdings" charset="0"/>
              <a:buChar char="à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Wingdings"/>
              </a:rPr>
              <a:t>s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uppressed with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isolation and impact parameter cuts on two softest leptons 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61260" y="231031"/>
            <a:ext cx="3318537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 i="1" dirty="0" smtClean="0">
                <a:effectLst/>
                <a:latin typeface="Calibri" pitchFamily="34" charset="0"/>
                <a:cs typeface="Calibri" pitchFamily="34" charset="0"/>
              </a:rPr>
              <a:t>H </a:t>
            </a:r>
            <a:r>
              <a:rPr lang="en-US" sz="2400" b="1" i="1" dirty="0" smtClean="0"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sz="2400" b="1" i="1" dirty="0" smtClean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ZZ</a:t>
            </a:r>
            <a:r>
              <a:rPr lang="en-US" sz="2400" b="1" i="1" baseline="30000" dirty="0" smtClean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(*) </a:t>
            </a:r>
            <a:r>
              <a:rPr lang="en-US" sz="2400" b="1" i="1" dirty="0" smtClean="0">
                <a:latin typeface="Arial"/>
                <a:cs typeface="Arial"/>
                <a:sym typeface="Wingdings"/>
              </a:rPr>
              <a:t>→ </a:t>
            </a:r>
            <a:r>
              <a:rPr lang="en-US" sz="2000" b="1" i="1" dirty="0" smtClean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4</a:t>
            </a:r>
            <a:r>
              <a:rPr lang="en-US" sz="2800" b="1" dirty="0" smtClean="0">
                <a:latin typeface="Brush Script MT" pitchFamily="66" charset="0"/>
                <a:ea typeface="Lucida Grande"/>
                <a:cs typeface="Lucida Grande"/>
                <a:sym typeface="Wingdings"/>
              </a:rPr>
              <a:t>l</a:t>
            </a:r>
            <a:r>
              <a:rPr lang="en-US" sz="2800" b="1" i="1" dirty="0" smtClean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 </a:t>
            </a:r>
            <a:r>
              <a:rPr lang="en-US" b="1" i="1" dirty="0" smtClean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(4e, </a:t>
            </a:r>
            <a:r>
              <a:rPr lang="en-US" b="1" i="1" dirty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4</a:t>
            </a:r>
            <a:r>
              <a:rPr lang="en-US" b="1" i="1" dirty="0" smtClean="0">
                <a:effectLst/>
                <a:latin typeface="Calibri" pitchFamily="34" charset="0"/>
                <a:ea typeface="Lucida Grande"/>
                <a:cs typeface="Calibri" pitchFamily="34" charset="0"/>
                <a:sym typeface="Wingdings"/>
              </a:rPr>
              <a:t>μ, 2e2μ) </a:t>
            </a:r>
            <a:endParaRPr lang="en-US" b="1" i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0" y="286435"/>
            <a:ext cx="2746778" cy="32316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500" dirty="0" smtClean="0">
                <a:latin typeface="Calibri" pitchFamily="34" charset="0"/>
              </a:rPr>
              <a:t>s</a:t>
            </a:r>
            <a:r>
              <a:rPr lang="en-US" sz="1500" dirty="0" smtClean="0">
                <a:effectLst/>
                <a:latin typeface="Calibri" pitchFamily="34" charset="0"/>
              </a:rPr>
              <a:t>ensitive for 110 &lt; </a:t>
            </a:r>
            <a:r>
              <a:rPr lang="en-US" sz="1500" dirty="0" err="1" smtClean="0">
                <a:effectLst/>
                <a:latin typeface="Calibri" pitchFamily="34" charset="0"/>
              </a:rPr>
              <a:t>m</a:t>
            </a:r>
            <a:r>
              <a:rPr lang="en-US" sz="1500" baseline="-25000" dirty="0" err="1" smtClean="0">
                <a:effectLst/>
                <a:latin typeface="Calibri" pitchFamily="34" charset="0"/>
              </a:rPr>
              <a:t>H</a:t>
            </a:r>
            <a:r>
              <a:rPr lang="en-US" sz="1500" dirty="0" smtClean="0">
                <a:effectLst/>
                <a:latin typeface="Calibri" pitchFamily="34" charset="0"/>
              </a:rPr>
              <a:t> &lt; 600 </a:t>
            </a:r>
            <a:r>
              <a:rPr lang="en-US" sz="1500" dirty="0" err="1" smtClean="0">
                <a:effectLst/>
                <a:latin typeface="Calibri" pitchFamily="34" charset="0"/>
              </a:rPr>
              <a:t>GeV</a:t>
            </a:r>
            <a:endParaRPr lang="en-US" sz="1500" dirty="0"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587532"/>
            <a:ext cx="8884096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Crucial experimental aspects: </a:t>
            </a:r>
          </a:p>
          <a:p>
            <a:pPr marL="4635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High lepton acceptance, reconstruction and identification efficiency down to lowest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4635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Good lepton energy/momentum resolution </a:t>
            </a:r>
          </a:p>
          <a:p>
            <a:pPr marL="4635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Good control of reducible backgrounds (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Zbb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Z+jets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tt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) in low-mass region: </a:t>
            </a:r>
          </a:p>
          <a:p>
            <a:pPr marL="463550"/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cannot rely on MC alone (theoretical uncertainties, b/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q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-jet  lepton modeling, ...)</a:t>
            </a:r>
          </a:p>
          <a:p>
            <a:pPr marL="463550"/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   need to validate MC with data in background-enriched control regions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70304" y="6652592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797625"/>
            <a:ext cx="3312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x BR ~ 2.5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fb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~ 126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83" y="5373216"/>
            <a:ext cx="8867142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Main improvements in analysis for 4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July seminar:</a:t>
            </a:r>
          </a:p>
          <a:p>
            <a:pPr marL="285750" indent="-16668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kinematic cuts optimized/relaxed to increase signal sensitivity at low mass</a:t>
            </a:r>
          </a:p>
          <a:p>
            <a:pPr marL="285750" indent="-166688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ncreased e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±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 reconstruction and identification efficiency at low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p</a:t>
            </a:r>
            <a:r>
              <a:rPr lang="en-US" baseline="-2500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T</a:t>
            </a:r>
            <a:r>
              <a:rPr lang="en-US" baseline="-250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</a:rPr>
              <a:t>and pile-up robustness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Lucida Grande"/>
                <a:cs typeface="Lucida Grande"/>
                <a:sym typeface="Wingdings"/>
              </a:rPr>
              <a:t> Gain 20-30% in sensitivity compared to previous analysis</a:t>
            </a:r>
            <a:endParaRPr lang="en-US" dirty="0" smtClean="0"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95457" y="-112058"/>
            <a:ext cx="9361040" cy="69974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618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44689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29365" y="59082"/>
            <a:ext cx="52977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Reconstructed 4l </a:t>
            </a:r>
            <a:r>
              <a:rPr lang="en-US" sz="1800" dirty="0">
                <a:effectLst/>
                <a:latin typeface="Calibri" pitchFamily="34" charset="0"/>
                <a:cs typeface="Calibri" pitchFamily="34" charset="0"/>
                <a:sym typeface="Wingdings"/>
              </a:rPr>
              <a:t>m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ass spectrum after all selections</a:t>
            </a:r>
          </a:p>
        </p:txBody>
      </p:sp>
      <p:pic>
        <p:nvPicPr>
          <p:cNvPr id="11" name="Picture 10" descr="figaux_043c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7" y="548680"/>
            <a:ext cx="3216578" cy="3086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5242211" cy="277959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7451" y="3864565"/>
            <a:ext cx="8807949" cy="2732787"/>
            <a:chOff x="107451" y="3864565"/>
            <a:chExt cx="8807949" cy="2732787"/>
          </a:xfrm>
        </p:grpSpPr>
        <p:grpSp>
          <p:nvGrpSpPr>
            <p:cNvPr id="2" name="Group 16"/>
            <p:cNvGrpSpPr/>
            <p:nvPr/>
          </p:nvGrpSpPr>
          <p:grpSpPr>
            <a:xfrm>
              <a:off x="107451" y="3864565"/>
              <a:ext cx="8807949" cy="2732787"/>
              <a:chOff x="179459" y="4008581"/>
              <a:chExt cx="8807949" cy="2732787"/>
            </a:xfrm>
          </p:grpSpPr>
          <p:grpSp>
            <p:nvGrpSpPr>
              <p:cNvPr id="3" name="Group 17"/>
              <p:cNvGrpSpPr/>
              <p:nvPr/>
            </p:nvGrpSpPr>
            <p:grpSpPr>
              <a:xfrm>
                <a:off x="4644008" y="4012647"/>
                <a:ext cx="4343400" cy="1693969"/>
                <a:chOff x="-72008" y="5092767"/>
                <a:chExt cx="4343400" cy="1693969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-72008" y="5106352"/>
                  <a:ext cx="4320480" cy="1661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Data sample    </a:t>
                  </a:r>
                  <a:r>
                    <a:rPr lang="en-US" dirty="0" err="1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m</a:t>
                  </a:r>
                  <a:r>
                    <a:rPr lang="en-US" baseline="-25000" dirty="0" err="1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H</a:t>
                  </a:r>
                  <a:r>
                    <a:rPr lang="en-US" baseline="-25000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of max    local significance </a:t>
                  </a:r>
                </a:p>
                <a:p>
                  <a:r>
                    <a:rPr lang="en-US" dirty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dirty="0" smtClean="0"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                       significance    obs. (exp. SM H)</a:t>
                  </a:r>
                </a:p>
                <a:p>
                  <a:endParaRPr lang="en-US" sz="1100" dirty="0" smtClean="0">
                    <a:solidFill>
                      <a:srgbClr val="000090"/>
                    </a:solidFill>
                    <a:effectLst/>
                    <a:latin typeface="+mj-lt"/>
                    <a:cs typeface="Calibri" pitchFamily="34" charset="0"/>
                  </a:endParaRPr>
                </a:p>
                <a:p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+mj-lt"/>
                      <a:cs typeface="Calibri" pitchFamily="34" charset="0"/>
                    </a:rPr>
                    <a:t>     2011            125 </a:t>
                  </a:r>
                  <a:r>
                    <a:rPr lang="en-US" dirty="0" err="1" smtClean="0">
                      <a:solidFill>
                        <a:srgbClr val="000090"/>
                      </a:solidFill>
                      <a:effectLst/>
                      <a:latin typeface="+mj-lt"/>
                      <a:cs typeface="Calibri" pitchFamily="34" charset="0"/>
                    </a:rPr>
                    <a:t>GeV</a:t>
                  </a:r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            2.5 </a:t>
                  </a:r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Lucida Grande"/>
                      <a:ea typeface="Lucida Grande"/>
                      <a:cs typeface="Lucida Grande"/>
                    </a:rPr>
                    <a:t>σ  </a:t>
                  </a:r>
                  <a:r>
                    <a:rPr lang="en-US" dirty="0" smtClean="0">
                      <a:solidFill>
                        <a:srgbClr val="00009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(1.6)</a:t>
                  </a:r>
                </a:p>
                <a:p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     2012            125.5 </a:t>
                  </a:r>
                  <a:r>
                    <a:rPr lang="en-US" dirty="0" err="1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GeV</a:t>
                  </a:r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         2.6 </a:t>
                  </a:r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Lucida Grande"/>
                      <a:ea typeface="Lucida Grande"/>
                      <a:cs typeface="Lucida Grande"/>
                    </a:rPr>
                    <a:t>σ</a:t>
                  </a:r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</a:rPr>
                    <a:t> </a:t>
                  </a:r>
                  <a:r>
                    <a:rPr lang="en-US" dirty="0" smtClean="0">
                      <a:solidFill>
                        <a:srgbClr val="FF0000"/>
                      </a:solidFill>
                      <a:effectLst/>
                      <a:latin typeface="+mj-lt"/>
                      <a:ea typeface="Lucida Grande"/>
                      <a:cs typeface="Lucida Grande"/>
                      <a:sym typeface="Wingdings"/>
                    </a:rPr>
                    <a:t> (2.1)</a:t>
                  </a:r>
                </a:p>
                <a:p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2011+2012      125 </a:t>
                  </a:r>
                  <a:r>
                    <a:rPr lang="en-US" dirty="0" err="1" smtClean="0">
                      <a:effectLst/>
                      <a:latin typeface="+mj-lt"/>
                      <a:ea typeface="Lucida Grande"/>
                      <a:cs typeface="Lucida Grande"/>
                    </a:rPr>
                    <a:t>GeV</a:t>
                  </a:r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     </a:t>
                  </a:r>
                  <a:r>
                    <a:rPr lang="en-US" dirty="0">
                      <a:effectLst/>
                      <a:latin typeface="+mj-lt"/>
                      <a:ea typeface="Lucida Grande"/>
                      <a:cs typeface="Lucida Grande"/>
                    </a:rPr>
                    <a:t> </a:t>
                  </a:r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      3.6 </a:t>
                  </a:r>
                  <a:r>
                    <a:rPr lang="en-US" dirty="0" smtClean="0">
                      <a:effectLst/>
                      <a:latin typeface="Lucida Grande"/>
                      <a:ea typeface="Lucida Grande"/>
                      <a:cs typeface="Lucida Grande"/>
                    </a:rPr>
                    <a:t>σ  </a:t>
                  </a:r>
                  <a:r>
                    <a:rPr lang="en-US" dirty="0" smtClean="0">
                      <a:effectLst/>
                      <a:latin typeface="+mj-lt"/>
                      <a:ea typeface="Lucida Grande"/>
                      <a:cs typeface="Lucida Grande"/>
                    </a:rPr>
                    <a:t>(2.7)</a:t>
                  </a:r>
                  <a:endParaRPr lang="en-US" dirty="0" smtClean="0">
                    <a:effectLst/>
                    <a:latin typeface="+mj-lt"/>
                    <a:ea typeface="Lucida Grande"/>
                    <a:cs typeface="Lucida Grande"/>
                    <a:sym typeface="Wingdings"/>
                  </a:endParaRP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-72008" y="5757009"/>
                  <a:ext cx="4343400" cy="391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flipH="1">
                  <a:off x="1223392" y="5092767"/>
                  <a:ext cx="744" cy="169396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21" name="Picture 20" descr="figaux_008a.png"/>
              <p:cNvPicPr preferRelativeResize="0"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459" y="4008581"/>
                <a:ext cx="4176517" cy="273278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cxnSp>
          <p:nvCxnSpPr>
            <p:cNvPr id="19" name="Straight Connector 18"/>
            <p:cNvCxnSpPr/>
            <p:nvPr/>
          </p:nvCxnSpPr>
          <p:spPr bwMode="auto">
            <a:xfrm>
              <a:off x="7086600" y="3880609"/>
              <a:ext cx="0" cy="16819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056820" y="5738750"/>
            <a:ext cx="34013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small p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eak on a small background,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elies upon high efficiency</a:t>
            </a:r>
          </a:p>
        </p:txBody>
      </p:sp>
    </p:spTree>
    <p:extLst>
      <p:ext uri="{BB962C8B-B14F-4D97-AF65-F5344CB8AC3E}">
        <p14:creationId xmlns="" xmlns:p14="http://schemas.microsoft.com/office/powerpoint/2010/main" val="137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25" y="107340"/>
            <a:ext cx="3867472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2e2</a:t>
            </a:r>
            <a:r>
              <a:rPr lang="en-US" sz="1800" dirty="0" smtClean="0">
                <a:effectLst/>
                <a:latin typeface="Lucida Grande"/>
                <a:ea typeface="Lucida Grande"/>
                <a:cs typeface="Lucida Grande"/>
              </a:rPr>
              <a:t>μ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effectLst/>
                <a:latin typeface="Calibri" pitchFamily="34" charset="0"/>
                <a:cs typeface="Calibri" pitchFamily="34" charset="0"/>
              </a:rPr>
              <a:t>candidate 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with m</a:t>
            </a:r>
            <a:r>
              <a:rPr lang="en-US" sz="1800" baseline="-25000" dirty="0" smtClean="0">
                <a:effectLst/>
                <a:latin typeface="Calibri" pitchFamily="34" charset="0"/>
                <a:cs typeface="Calibri" pitchFamily="34" charset="0"/>
              </a:rPr>
              <a:t>2e2</a:t>
            </a:r>
            <a:r>
              <a:rPr lang="en-US" sz="1800" baseline="-25000" dirty="0" smtClean="0">
                <a:effectLst/>
                <a:latin typeface="Lucida Grande"/>
                <a:ea typeface="Lucida Grande"/>
                <a:cs typeface="Lucida Grande"/>
              </a:rPr>
              <a:t>μ</a:t>
            </a:r>
            <a:r>
              <a:rPr lang="en-US" sz="1800" dirty="0" smtClean="0">
                <a:effectLst/>
                <a:latin typeface="Calibri" pitchFamily="34" charset="0"/>
                <a:cs typeface="Calibri" pitchFamily="34" charset="0"/>
              </a:rPr>
              <a:t>= 123.9 </a:t>
            </a:r>
            <a:r>
              <a:rPr lang="en-US" sz="1800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sz="18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70166"/>
            <a:ext cx="763284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  <a:latin typeface="+mj-lt"/>
                <a:cs typeface="Calibri" pitchFamily="34" charset="0"/>
              </a:rPr>
              <a:t>p</a:t>
            </a:r>
            <a:r>
              <a:rPr lang="en-US" baseline="-25000" dirty="0" err="1">
                <a:effectLst/>
                <a:latin typeface="+mj-lt"/>
                <a:cs typeface="Calibri" pitchFamily="34" charset="0"/>
              </a:rPr>
              <a:t>T</a:t>
            </a:r>
            <a:r>
              <a:rPr lang="en-US" dirty="0">
                <a:effectLst/>
                <a:latin typeface="+mj-lt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+mj-lt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e,e</a:t>
            </a:r>
            <a:r>
              <a:rPr lang="en-US" dirty="0" err="1" smtClean="0">
                <a:effectLst/>
                <a:latin typeface="+mj-lt"/>
                <a:cs typeface="Calibri" pitchFamily="34" charset="0"/>
              </a:rPr>
              <a:t>,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μ,μ</a:t>
            </a:r>
            <a:r>
              <a:rPr lang="en-US" dirty="0" smtClean="0">
                <a:effectLst/>
                <a:latin typeface="+mj-lt"/>
                <a:cs typeface="Calibri" pitchFamily="34" charset="0"/>
              </a:rPr>
              <a:t>)</a:t>
            </a:r>
            <a:r>
              <a:rPr lang="en-US" dirty="0">
                <a:effectLst/>
                <a:latin typeface="+mj-lt"/>
                <a:cs typeface="Calibri" pitchFamily="34" charset="0"/>
              </a:rPr>
              <a:t>= </a:t>
            </a:r>
            <a:r>
              <a:rPr lang="en-US" dirty="0" smtClean="0">
                <a:effectLst/>
                <a:latin typeface="+mj-lt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18.7, 76</a:t>
            </a:r>
            <a:r>
              <a:rPr lang="en-US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19.6, 7.9 </a:t>
            </a:r>
            <a:r>
              <a:rPr lang="en-US" dirty="0" err="1" smtClean="0">
                <a:effectLst/>
                <a:latin typeface="+mj-lt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+mj-lt"/>
                <a:cs typeface="Calibri" pitchFamily="34" charset="0"/>
              </a:rPr>
              <a:t>,    </a:t>
            </a:r>
            <a:r>
              <a:rPr lang="en-US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</a:t>
            </a:r>
            <a:r>
              <a:rPr lang="en-US" baseline="30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+</a:t>
            </a:r>
            <a:r>
              <a:rPr lang="en-US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</a:t>
            </a:r>
            <a:r>
              <a:rPr lang="en-US" baseline="30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-</a:t>
            </a:r>
            <a:r>
              <a:rPr lang="en-US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)= 87.9 </a:t>
            </a:r>
            <a:r>
              <a:rPr lang="en-US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m(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μ</a:t>
            </a:r>
            <a:r>
              <a:rPr lang="en-US" baseline="30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μ</a:t>
            </a:r>
            <a:r>
              <a:rPr lang="en-US" baseline="30000" dirty="0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-</a:t>
            </a:r>
            <a:r>
              <a:rPr lang="en-US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) =19.6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GeV</a:t>
            </a:r>
            <a:endParaRPr lang="en-US" dirty="0" smtClean="0">
              <a:solidFill>
                <a:srgbClr val="FF0000"/>
              </a:solidFill>
              <a:effectLst/>
              <a:latin typeface="+mj-lt"/>
              <a:cs typeface="Calibri" pitchFamily="34" charset="0"/>
            </a:endParaRP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12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reconstructed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vertices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run205113_evt12611816_VP1Base_lego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" y="1305783"/>
            <a:ext cx="8591872" cy="5554335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33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36512" y="-188640"/>
            <a:ext cx="9289032" cy="7362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>
          <a:xfrm>
            <a:off x="628328" y="3789040"/>
            <a:ext cx="4308128" cy="3026520"/>
            <a:chOff x="864096" y="-1"/>
            <a:chExt cx="7236296" cy="5083599"/>
          </a:xfrm>
        </p:grpSpPr>
        <p:pic>
          <p:nvPicPr>
            <p:cNvPr id="15" name="Picture 14" descr="journals_ATLAS_1209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096" y="-1"/>
              <a:ext cx="7236296" cy="5083599"/>
            </a:xfrm>
            <a:prstGeom prst="rect">
              <a:avLst/>
            </a:prstGeom>
          </p:spPr>
        </p:pic>
        <p:pic>
          <p:nvPicPr>
            <p:cNvPr id="18" name="Picture 17" descr="journals_1209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656" y="206837"/>
              <a:ext cx="3888433" cy="2382617"/>
            </a:xfrm>
            <a:prstGeom prst="rect">
              <a:avLst/>
            </a:prstGeom>
          </p:spPr>
        </p:pic>
      </p:grpSp>
      <p:sp>
        <p:nvSpPr>
          <p:cNvPr id="153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D0A2D0B-FCBE-2046-925A-EECAD55108EF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2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08720" y="2362200"/>
            <a:ext cx="4701480" cy="892552"/>
          </a:xfrm>
          <a:prstGeom prst="rect">
            <a:avLst/>
          </a:prstGeom>
          <a:solidFill>
            <a:srgbClr val="33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ATLAS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Overview &amp; Higgs</a:t>
            </a:r>
            <a:endParaRPr lang="en-US" sz="3600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(Andy Lankford, UC Irvine)</a:t>
            </a:r>
          </a:p>
        </p:txBody>
      </p:sp>
      <p:pic>
        <p:nvPicPr>
          <p:cNvPr id="4" name="Picture 3" descr="susy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624"/>
            <a:ext cx="2799327" cy="2112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m.png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3136399" cy="2118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images.jpeg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05" y="5227320"/>
            <a:ext cx="848995" cy="11734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3397101"/>
            <a:ext cx="4343400" cy="3810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DC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smtClean="0">
                <a:solidFill>
                  <a:srgbClr val="0070DC"/>
                </a:solidFill>
                <a:effectLst/>
                <a:latin typeface="Calibri" pitchFamily="34" charset="0"/>
                <a:cs typeface="Calibri" pitchFamily="34" charset="0"/>
              </a:rPr>
              <a:t>189 papers, 395 Conference notes, as of 30 Sep 2012</a:t>
            </a:r>
          </a:p>
        </p:txBody>
      </p:sp>
      <p:pic>
        <p:nvPicPr>
          <p:cNvPr id="2" name="Picture 1" descr="Untitled.png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624"/>
            <a:ext cx="2886873" cy="21797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TTBarXSec_may12.png"/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98" y="2204864"/>
            <a:ext cx="2569498" cy="24920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 descr="figaux_013.png"/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75557"/>
            <a:ext cx="3009982" cy="218183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141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9266" y="108004"/>
            <a:ext cx="4144468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 i="1" dirty="0" smtClean="0">
                <a:effectLst/>
                <a:latin typeface="Calibri" pitchFamily="34" charset="0"/>
              </a:rPr>
              <a:t>H</a:t>
            </a:r>
            <a:r>
              <a:rPr lang="en-US" sz="2400" b="1" dirty="0" smtClean="0">
                <a:effectLst/>
                <a:latin typeface="Calibri" pitchFamily="34" charset="0"/>
              </a:rPr>
              <a:t> </a:t>
            </a:r>
            <a:r>
              <a:rPr lang="en-US" sz="2400" dirty="0" smtClean="0">
                <a:effectLst/>
                <a:latin typeface="Arial"/>
                <a:cs typeface="Arial"/>
                <a:sym typeface="Wingdings"/>
              </a:rPr>
              <a:t>→</a:t>
            </a:r>
            <a:r>
              <a:rPr lang="en-US" sz="2400" b="1" i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WW</a:t>
            </a:r>
            <a:r>
              <a:rPr lang="en-US" sz="1800" b="1" baseline="600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(</a:t>
            </a:r>
            <a:r>
              <a:rPr lang="en-US" sz="2400" b="1" baseline="300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*</a:t>
            </a:r>
            <a:r>
              <a:rPr lang="en-US" sz="1800" b="1" baseline="600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)</a:t>
            </a:r>
            <a:r>
              <a:rPr lang="en-US" sz="2400" b="1" baseline="300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→ </a:t>
            </a:r>
            <a:r>
              <a:rPr lang="en-US" sz="2800" b="1" dirty="0" err="1" smtClean="0">
                <a:effectLst/>
                <a:latin typeface="Brush Script MT" pitchFamily="66" charset="0"/>
                <a:ea typeface="Lucida Grande"/>
                <a:cs typeface="Lucida Grande"/>
                <a:sym typeface="Wingdings"/>
              </a:rPr>
              <a:t>l</a:t>
            </a:r>
            <a:r>
              <a:rPr lang="en-US" sz="2400" b="1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ν</a:t>
            </a:r>
            <a:r>
              <a:rPr lang="en-US" sz="2800" b="1" dirty="0" err="1" smtClean="0">
                <a:latin typeface="Brush Script MT" pitchFamily="66" charset="0"/>
                <a:ea typeface="Lucida Grande"/>
                <a:cs typeface="Lucida Grande"/>
                <a:sym typeface="Wingdings"/>
              </a:rPr>
              <a:t>l</a:t>
            </a:r>
            <a:r>
              <a:rPr lang="en-US" sz="2400" b="1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ν</a:t>
            </a:r>
            <a:r>
              <a:rPr lang="en-US" sz="2400" b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 </a:t>
            </a:r>
            <a:r>
              <a:rPr lang="en-US" b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(</a:t>
            </a:r>
            <a:r>
              <a:rPr lang="en-US" b="1" i="1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eνeν</a:t>
            </a:r>
            <a:r>
              <a:rPr lang="en-US" b="1" i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</a:t>
            </a:r>
            <a:r>
              <a:rPr lang="en-US" b="1" i="1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μνμν</a:t>
            </a:r>
            <a:r>
              <a:rPr lang="en-US" b="1" i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</a:t>
            </a:r>
            <a:r>
              <a:rPr lang="en-US" b="1" i="1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eνμν</a:t>
            </a:r>
            <a:r>
              <a:rPr lang="en-US" b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) </a:t>
            </a:r>
            <a:endParaRPr lang="en-US" b="1" dirty="0">
              <a:effectLst/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2040" y="210235"/>
            <a:ext cx="2746778" cy="32316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500" dirty="0" smtClean="0">
                <a:latin typeface="Calibri" pitchFamily="34" charset="0"/>
              </a:rPr>
              <a:t>s</a:t>
            </a:r>
            <a:r>
              <a:rPr lang="en-US" sz="1500" dirty="0" smtClean="0">
                <a:effectLst/>
                <a:latin typeface="Calibri" pitchFamily="34" charset="0"/>
              </a:rPr>
              <a:t>ensitive for 110 &lt; </a:t>
            </a:r>
            <a:r>
              <a:rPr lang="en-US" sz="1500" dirty="0" err="1" smtClean="0">
                <a:effectLst/>
                <a:latin typeface="Calibri" pitchFamily="34" charset="0"/>
              </a:rPr>
              <a:t>m</a:t>
            </a:r>
            <a:r>
              <a:rPr lang="en-US" sz="1500" baseline="-25000" dirty="0" err="1" smtClean="0">
                <a:effectLst/>
                <a:latin typeface="Calibri" pitchFamily="34" charset="0"/>
              </a:rPr>
              <a:t>H</a:t>
            </a:r>
            <a:r>
              <a:rPr lang="en-US" sz="1500" dirty="0" smtClean="0">
                <a:effectLst/>
                <a:latin typeface="Calibri" pitchFamily="34" charset="0"/>
              </a:rPr>
              <a:t> &lt; 600 </a:t>
            </a:r>
            <a:r>
              <a:rPr lang="en-US" sz="1500" dirty="0" err="1" smtClean="0">
                <a:effectLst/>
                <a:latin typeface="Calibri" pitchFamily="34" charset="0"/>
              </a:rPr>
              <a:t>GeV</a:t>
            </a:r>
            <a:endParaRPr lang="en-US" sz="1500" dirty="0">
              <a:effectLst/>
              <a:latin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352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802" y="741710"/>
            <a:ext cx="8807896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Large cross section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However: 2</a:t>
            </a:r>
            <a:r>
              <a:rPr lang="el-GR" sz="1600" dirty="0" smtClean="0">
                <a:latin typeface="Times New Roman"/>
                <a:ea typeface="Lucida Grande"/>
                <a:cs typeface="Times New Roman"/>
                <a:sym typeface="Wingdings"/>
              </a:rPr>
              <a:t>ν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 in final state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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mass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peak cannot be reconstructed  “counting channel”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i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H</a:t>
            </a:r>
            <a:r>
              <a:rPr lang="en-US" sz="1600" i="1" dirty="0" smtClean="0">
                <a:effectLst/>
                <a:latin typeface="Arial"/>
                <a:ea typeface="Lucida Grande"/>
                <a:cs typeface="Arial"/>
                <a:sym typeface="Wingdings"/>
              </a:rPr>
              <a:t>→</a:t>
            </a:r>
            <a:r>
              <a:rPr lang="en-US" sz="1600" i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e</a:t>
            </a:r>
            <a:r>
              <a:rPr lang="el-GR" sz="1600" i="1" dirty="0" smtClean="0">
                <a:effectLst/>
                <a:latin typeface="Times New Roman"/>
                <a:ea typeface="Lucida Grande"/>
                <a:cs typeface="Times New Roman"/>
                <a:sym typeface="Wingdings"/>
              </a:rPr>
              <a:t>ν</a:t>
            </a:r>
            <a:r>
              <a:rPr lang="en-US" sz="1600" i="1" dirty="0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l-GR" sz="1600" i="1" dirty="0" smtClean="0">
                <a:latin typeface="Times New Roman"/>
                <a:ea typeface="Lucida Grande"/>
                <a:cs typeface="Times New Roman"/>
                <a:sym typeface="Wingdings"/>
              </a:rPr>
              <a:t>ν</a:t>
            </a:r>
            <a:r>
              <a:rPr lang="en-US" sz="1600" i="1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studied with 2012 data: ~ 85% of sensitivity, less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Drell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-Yan background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20" y="1605806"/>
            <a:ext cx="882418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2 isolated opposite-sign leptons,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p</a:t>
            </a:r>
            <a:r>
              <a:rPr lang="en-US" sz="1600" baseline="-250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T</a:t>
            </a:r>
            <a:r>
              <a:rPr lang="en-US" sz="1600" baseline="-250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&gt; 25, 15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GeV</a:t>
            </a:r>
            <a:endParaRPr lang="en-US" sz="1600" dirty="0" smtClean="0">
              <a:effectLst/>
              <a:latin typeface="Calibri" pitchFamily="34" charset="0"/>
              <a:ea typeface="Lucida Grande"/>
              <a:cs typeface="Lucida Grande"/>
              <a:sym typeface="Wingdings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</a:rPr>
              <a:t>Main backgrounds: WW, top, </a:t>
            </a:r>
            <a:r>
              <a:rPr lang="en-US" sz="1600" dirty="0" err="1" smtClean="0">
                <a:effectLst/>
                <a:latin typeface="Calibri" pitchFamily="34" charset="0"/>
                <a:cs typeface="Calibri" pitchFamily="34" charset="0"/>
              </a:rPr>
              <a:t>Z+jets</a:t>
            </a: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effectLst/>
                <a:latin typeface="Calibri" pitchFamily="34" charset="0"/>
                <a:cs typeface="Calibri" pitchFamily="34" charset="0"/>
              </a:rPr>
              <a:t>W+jets</a:t>
            </a:r>
            <a:endParaRPr lang="en-US" sz="1600" dirty="0" smtClean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    	 </a:t>
            </a:r>
            <a:r>
              <a:rPr lang="en-US" sz="1600" dirty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large </a:t>
            </a:r>
            <a:r>
              <a:rPr lang="en-US" sz="1600" dirty="0" err="1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E</a:t>
            </a:r>
            <a:r>
              <a:rPr lang="en-US" sz="1600" baseline="-25000" dirty="0" err="1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T</a:t>
            </a:r>
            <a:r>
              <a:rPr lang="en-US" sz="1600" baseline="30000" dirty="0" err="1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miss</a:t>
            </a:r>
            <a:r>
              <a:rPr lang="en-US" sz="1600" baseline="30000" dirty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m</a:t>
            </a:r>
            <a:r>
              <a:rPr lang="en-US" sz="1600" baseline="-250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ll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</a:t>
            </a:r>
            <a:r>
              <a:rPr lang="en-US" sz="1600" dirty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≠ </a:t>
            </a:r>
            <a:r>
              <a:rPr lang="en-US" sz="1600" dirty="0" err="1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m</a:t>
            </a:r>
            <a:r>
              <a:rPr lang="en-US" sz="1600" baseline="-250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Z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b</a:t>
            </a:r>
            <a:r>
              <a:rPr lang="en-US" sz="1600" dirty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-jet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veto</a:t>
            </a:r>
            <a:r>
              <a:rPr lang="en-US" sz="1600" dirty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...+ </a:t>
            </a:r>
            <a:r>
              <a:rPr lang="en-US" sz="1600" dirty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t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opological cuts</a:t>
            </a: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: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p</a:t>
            </a:r>
            <a:r>
              <a:rPr lang="en-US" sz="1600" baseline="-250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Tll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</a:t>
            </a:r>
            <a:r>
              <a:rPr lang="en-US" sz="1600" dirty="0" err="1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m</a:t>
            </a:r>
            <a:r>
              <a:rPr lang="en-US" sz="1600" baseline="-25000" dirty="0" err="1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ll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</a:t>
            </a:r>
            <a:r>
              <a:rPr lang="en-US" sz="1600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Δϕ</a:t>
            </a:r>
            <a:r>
              <a:rPr lang="en-US" sz="1600" baseline="-25000" dirty="0" err="1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ll</a:t>
            </a:r>
            <a:r>
              <a:rPr lang="en-US" sz="1600" baseline="-250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2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(smaller for scalar Higgs)</a:t>
            </a:r>
            <a:endParaRPr lang="en-US" sz="12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 descr="figaux_092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2" y="3607379"/>
            <a:ext cx="4389120" cy="315056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37011" y="4932456"/>
            <a:ext cx="1280094" cy="553998"/>
          </a:xfrm>
          <a:prstGeom prst="rect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Same-sign 0j </a:t>
            </a:r>
          </a:p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control region</a:t>
            </a:r>
          </a:p>
        </p:txBody>
      </p:sp>
      <p:pic>
        <p:nvPicPr>
          <p:cNvPr id="21" name="Picture 20" descr="figaux_093b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79" y="3607379"/>
            <a:ext cx="4389117" cy="315056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300192" y="5517232"/>
            <a:ext cx="1280094" cy="553998"/>
          </a:xfrm>
          <a:prstGeom prst="rect">
            <a:avLst/>
          </a:prstGeom>
          <a:solidFill>
            <a:srgbClr val="CC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Top 2j </a:t>
            </a:r>
          </a:p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control region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868" y="2427982"/>
            <a:ext cx="8824731" cy="107721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Crucial experimental aspects: </a:t>
            </a:r>
          </a:p>
          <a:p>
            <a:pPr marL="46196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understanding of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baseline="-250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baseline="300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miss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46196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very good modeling of background in signal region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use signal-free control regions in data to constrain MC  use MC to extrapolate to signal region</a:t>
            </a:r>
            <a:endParaRPr lang="en-US" sz="16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728246"/>
            <a:ext cx="310668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sz="1600" dirty="0" smtClean="0">
                <a:effectLst/>
                <a:latin typeface="Lucida Grande"/>
                <a:ea typeface="Lucida Grande"/>
                <a:cs typeface="Lucida Grande"/>
              </a:rPr>
              <a:t> x BR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~ 200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</a:rPr>
              <a:t>fb</a:t>
            </a:r>
            <a:r>
              <a:rPr lang="en-US" sz="1600" dirty="0">
                <a:effectLst/>
                <a:latin typeface="Calibri" pitchFamily="34" charset="0"/>
                <a:ea typeface="Lucida Grande"/>
                <a:cs typeface="Lucida Grande"/>
              </a:rPr>
              <a:t> 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   for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</a:rPr>
              <a:t>m</a:t>
            </a:r>
            <a:r>
              <a:rPr lang="en-US" sz="1600" baseline="-25000" dirty="0" err="1" smtClean="0">
                <a:effectLst/>
                <a:latin typeface="Calibri" pitchFamily="34" charset="0"/>
                <a:ea typeface="Lucida Grande"/>
                <a:cs typeface="Lucida Grande"/>
              </a:rPr>
              <a:t>H</a:t>
            </a:r>
            <a:r>
              <a:rPr lang="en-US" sz="1600" dirty="0" smtClean="0">
                <a:effectLst/>
                <a:latin typeface="Calibri" pitchFamily="34" charset="0"/>
                <a:ea typeface="Lucida Grande"/>
                <a:cs typeface="Lucida Grande"/>
              </a:rPr>
              <a:t>~ 125 </a:t>
            </a:r>
            <a:r>
              <a:rPr lang="en-US" sz="1600" dirty="0" err="1" smtClean="0">
                <a:effectLst/>
                <a:latin typeface="Calibri" pitchFamily="34" charset="0"/>
                <a:ea typeface="Lucida Grande"/>
                <a:cs typeface="Lucida Grande"/>
              </a:rPr>
              <a:t>GeV</a:t>
            </a:r>
            <a:endParaRPr lang="en-US" sz="1600" dirty="0" smtClean="0">
              <a:effectLst/>
              <a:latin typeface="Calibri" pitchFamily="34" charset="0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97900" y="65532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6200" y="76024"/>
            <a:ext cx="4672644" cy="3505376"/>
            <a:chOff x="3067239" y="620688"/>
            <a:chExt cx="4672785" cy="3420550"/>
          </a:xfrm>
        </p:grpSpPr>
        <p:pic>
          <p:nvPicPr>
            <p:cNvPr id="7" name="Picture 6" descr="Untitled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239" y="620688"/>
              <a:ext cx="4672785" cy="3404743"/>
            </a:xfrm>
            <a:prstGeom prst="rect">
              <a:avLst/>
            </a:prstGeom>
            <a:ln w="76200">
              <a:solidFill>
                <a:srgbClr val="000000"/>
              </a:solidFill>
            </a:ln>
          </p:spPr>
        </p:pic>
        <p:pic>
          <p:nvPicPr>
            <p:cNvPr id="8" name="Picture 7" descr="formul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359" y="3645024"/>
              <a:ext cx="2285848" cy="396214"/>
            </a:xfrm>
            <a:prstGeom prst="rect">
              <a:avLst/>
            </a:prstGeom>
            <a:ln w="76200">
              <a:solidFill>
                <a:srgbClr val="000000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781189" y="392668"/>
            <a:ext cx="19531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effectLst/>
                <a:latin typeface="Calibri" pitchFamily="34" charset="0"/>
                <a:cs typeface="Calibri" pitchFamily="34" charset="0"/>
              </a:rPr>
              <a:t>After all selections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5145373" y="861100"/>
            <a:ext cx="3226781" cy="1477328"/>
            <a:chOff x="4892989" y="1797204"/>
            <a:chExt cx="3226781" cy="1477328"/>
          </a:xfrm>
        </p:grpSpPr>
        <p:sp>
          <p:nvSpPr>
            <p:cNvPr id="21" name="TextBox 20"/>
            <p:cNvSpPr txBox="1"/>
            <p:nvPr/>
          </p:nvSpPr>
          <p:spPr>
            <a:xfrm>
              <a:off x="4892989" y="1797204"/>
              <a:ext cx="3226781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/>
                  <a:latin typeface="Calibri" pitchFamily="34" charset="0"/>
                  <a:cs typeface="Calibri" pitchFamily="34" charset="0"/>
                </a:rPr>
                <a:t>Observed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:                   </a:t>
              </a:r>
              <a:r>
                <a:rPr lang="en-US" sz="1800" dirty="0" smtClean="0">
                  <a:effectLst/>
                  <a:latin typeface="Calibri" pitchFamily="34" charset="0"/>
                  <a:cs typeface="Calibri" pitchFamily="34" charset="0"/>
                </a:rPr>
                <a:t>223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 events </a:t>
              </a:r>
              <a:endParaRPr lang="en-US" dirty="0">
                <a:effectLst/>
                <a:latin typeface="Calibri" pitchFamily="34" charset="0"/>
                <a:cs typeface="Calibri" pitchFamily="34" charset="0"/>
              </a:endParaRPr>
            </a:p>
            <a:p>
              <a:r>
                <a:rPr lang="en-US" b="1" dirty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b="1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xpected</a:t>
              </a:r>
              <a:r>
                <a:rPr lang="en-US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 from </a:t>
              </a:r>
            </a:p>
            <a:p>
              <a:r>
                <a:rPr lang="en-US" b="1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background</a:t>
              </a:r>
              <a:r>
                <a:rPr lang="en-US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 only         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168</a:t>
              </a:r>
              <a:r>
                <a:rPr lang="en-US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 ± 20 </a:t>
              </a:r>
            </a:p>
            <a:p>
              <a:r>
                <a:rPr lang="en-US" b="1" dirty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xpected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 from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Higgs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baseline="-25000" dirty="0" err="1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=126 </a:t>
              </a:r>
              <a:r>
                <a:rPr lang="en-US" dirty="0" err="1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GeV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        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25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± 5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endParaRPr lang="en-US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904772" y="2129426"/>
              <a:ext cx="3200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804248" y="1815946"/>
              <a:ext cx="0" cy="144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7"/>
          <p:cNvGrpSpPr/>
          <p:nvPr/>
        </p:nvGrpSpPr>
        <p:grpSpPr>
          <a:xfrm>
            <a:off x="228600" y="4038600"/>
            <a:ext cx="4343400" cy="2438400"/>
            <a:chOff x="93452" y="3788459"/>
            <a:chExt cx="4343400" cy="2438400"/>
          </a:xfrm>
        </p:grpSpPr>
        <p:grpSp>
          <p:nvGrpSpPr>
            <p:cNvPr id="10" name="Group 9"/>
            <p:cNvGrpSpPr/>
            <p:nvPr/>
          </p:nvGrpSpPr>
          <p:grpSpPr>
            <a:xfrm>
              <a:off x="93452" y="3788459"/>
              <a:ext cx="4343400" cy="1676400"/>
              <a:chOff x="93452" y="5111898"/>
              <a:chExt cx="4343400" cy="16764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7504" y="5112479"/>
                <a:ext cx="4320480" cy="1661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Data sample   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n-US" b="1" baseline="-25000" dirty="0" err="1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baseline="-25000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of max     local significance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                significance    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obs.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(exp. SM H)</a:t>
                </a:r>
                <a:endPara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endParaRPr lang="en-US" sz="1050" dirty="0" smtClean="0">
                  <a:solidFill>
                    <a:srgbClr val="000090"/>
                  </a:solidFill>
                  <a:effectLst/>
                  <a:latin typeface="+mj-lt"/>
                  <a:cs typeface="Calibri" pitchFamily="34" charset="0"/>
                </a:endParaRPr>
              </a:p>
              <a:p>
                <a:r>
                  <a:rPr lang="en-US" dirty="0" smtClean="0">
                    <a:solidFill>
                      <a:srgbClr val="000090"/>
                    </a:solidFill>
                    <a:effectLst/>
                    <a:latin typeface="+mj-lt"/>
                    <a:cs typeface="Calibri" pitchFamily="34" charset="0"/>
                  </a:rPr>
                  <a:t>      2011            135 </a:t>
                </a:r>
                <a:r>
                  <a:rPr lang="en-US" dirty="0" err="1" smtClean="0">
                    <a:solidFill>
                      <a:srgbClr val="000090"/>
                    </a:solidFill>
                    <a:effectLst/>
                    <a:latin typeface="+mj-lt"/>
                    <a:cs typeface="Calibri" pitchFamily="34" charset="0"/>
                  </a:rPr>
                  <a:t>GeV</a:t>
                </a:r>
                <a:r>
                  <a:rPr lang="en-US" dirty="0" smtClean="0">
                    <a:solidFill>
                      <a:srgbClr val="000090"/>
                    </a:solidFill>
                    <a:effectLst/>
                    <a:latin typeface="+mj-lt"/>
                    <a:ea typeface="Lucida Grande"/>
                    <a:cs typeface="Lucida Grande"/>
                  </a:rPr>
                  <a:t>         </a:t>
                </a:r>
                <a:r>
                  <a:rPr lang="en-US" b="1" dirty="0" smtClean="0">
                    <a:solidFill>
                      <a:srgbClr val="000090"/>
                    </a:solidFill>
                    <a:effectLst/>
                    <a:latin typeface="+mj-lt"/>
                    <a:ea typeface="Lucida Grande"/>
                    <a:cs typeface="Lucida Grande"/>
                  </a:rPr>
                  <a:t>1.1 </a:t>
                </a:r>
                <a:r>
                  <a:rPr lang="en-US" b="1" dirty="0" smtClean="0">
                    <a:solidFill>
                      <a:srgbClr val="000090"/>
                    </a:solidFill>
                    <a:effectLst/>
                    <a:latin typeface="Lucida Grande"/>
                    <a:ea typeface="Lucida Grande"/>
                    <a:cs typeface="Lucida Grande"/>
                  </a:rPr>
                  <a:t>σ</a:t>
                </a:r>
                <a:r>
                  <a:rPr lang="en-US" dirty="0" smtClean="0">
                    <a:solidFill>
                      <a:srgbClr val="000090"/>
                    </a:solidFill>
                    <a:effectLst/>
                    <a:latin typeface="Lucida Grande"/>
                    <a:ea typeface="Lucida Grande"/>
                    <a:cs typeface="Lucida Grande"/>
                  </a:rPr>
                  <a:t>   </a:t>
                </a:r>
                <a:r>
                  <a:rPr lang="en-US" dirty="0" smtClean="0">
                    <a:solidFill>
                      <a:srgbClr val="000090"/>
                    </a:solidFill>
                    <a:effectLst/>
                    <a:latin typeface="+mj-lt"/>
                    <a:ea typeface="Lucida Grande"/>
                    <a:cs typeface="Lucida Grande"/>
                  </a:rPr>
                  <a:t>(3.4)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  <a:effectLst/>
                    <a:latin typeface="+mj-lt"/>
                    <a:ea typeface="Lucida Grande"/>
                    <a:cs typeface="Lucida Grande"/>
                    <a:sym typeface="Wingdings"/>
                  </a:rPr>
                  <a:t>      2012            120  </a:t>
                </a:r>
                <a:r>
                  <a:rPr lang="en-US" dirty="0" err="1" smtClean="0">
                    <a:solidFill>
                      <a:srgbClr val="FF0000"/>
                    </a:solidFill>
                    <a:effectLst/>
                    <a:latin typeface="+mj-lt"/>
                    <a:ea typeface="Lucida Grande"/>
                    <a:cs typeface="Lucida Grande"/>
                    <a:sym typeface="Wingdings"/>
                  </a:rPr>
                  <a:t>GeV</a:t>
                </a:r>
                <a:r>
                  <a:rPr lang="en-US" dirty="0" smtClean="0">
                    <a:solidFill>
                      <a:srgbClr val="FF0000"/>
                    </a:solidFill>
                    <a:effectLst/>
                    <a:latin typeface="+mj-lt"/>
                    <a:ea typeface="Lucida Grande"/>
                    <a:cs typeface="Lucida Grande"/>
                  </a:rPr>
                  <a:t>       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latin typeface="+mj-lt"/>
                    <a:ea typeface="Lucida Grande"/>
                    <a:cs typeface="Lucida Grande"/>
                  </a:rPr>
                  <a:t>3.3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latin typeface="Lucida Grande"/>
                    <a:ea typeface="Lucida Grande"/>
                    <a:cs typeface="Lucida Grande"/>
                  </a:rPr>
                  <a:t>σ</a:t>
                </a:r>
                <a:r>
                  <a:rPr lang="en-US" dirty="0" smtClean="0">
                    <a:solidFill>
                      <a:srgbClr val="FF0000"/>
                    </a:solidFill>
                    <a:effectLst/>
                    <a:latin typeface="Lucida Grande"/>
                    <a:ea typeface="Lucida Grande"/>
                    <a:cs typeface="Lucida Grande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ffectLst/>
                    <a:latin typeface="+mj-lt"/>
                    <a:ea typeface="Lucida Grande"/>
                    <a:cs typeface="Lucida Grande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ffectLst/>
                    <a:latin typeface="+mj-lt"/>
                    <a:ea typeface="Lucida Grande"/>
                    <a:cs typeface="Lucida Grande"/>
                    <a:sym typeface="Wingdings"/>
                  </a:rPr>
                  <a:t> (1.0)</a:t>
                </a:r>
              </a:p>
              <a:p>
                <a:r>
                  <a:rPr lang="en-US" dirty="0" smtClean="0">
                    <a:effectLst/>
                    <a:latin typeface="+mj-lt"/>
                    <a:ea typeface="Lucida Grande"/>
                    <a:cs typeface="Lucida Grande"/>
                  </a:rPr>
                  <a:t> 2011+2012      125 </a:t>
                </a:r>
                <a:r>
                  <a:rPr lang="en-US" dirty="0" err="1" smtClean="0">
                    <a:effectLst/>
                    <a:latin typeface="+mj-lt"/>
                    <a:ea typeface="Lucida Grande"/>
                    <a:cs typeface="Lucida Grande"/>
                  </a:rPr>
                  <a:t>GeV</a:t>
                </a:r>
                <a:r>
                  <a:rPr lang="en-US" dirty="0" smtClean="0">
                    <a:effectLst/>
                    <a:latin typeface="+mj-lt"/>
                    <a:ea typeface="Lucida Grande"/>
                    <a:cs typeface="Lucida Grande"/>
                  </a:rPr>
                  <a:t>     </a:t>
                </a:r>
                <a:r>
                  <a:rPr lang="en-US" dirty="0">
                    <a:effectLst/>
                    <a:latin typeface="+mj-lt"/>
                    <a:ea typeface="Lucida Grande"/>
                    <a:cs typeface="Lucida Grande"/>
                  </a:rPr>
                  <a:t> </a:t>
                </a:r>
                <a:r>
                  <a:rPr lang="en-US" dirty="0" smtClean="0">
                    <a:effectLst/>
                    <a:latin typeface="+mj-lt"/>
                    <a:ea typeface="Lucida Grande"/>
                    <a:cs typeface="Lucida Grande"/>
                  </a:rPr>
                  <a:t>   </a:t>
                </a:r>
                <a:r>
                  <a:rPr lang="en-US" b="1" dirty="0" smtClean="0">
                    <a:effectLst/>
                    <a:latin typeface="+mj-lt"/>
                    <a:ea typeface="Lucida Grande"/>
                    <a:cs typeface="Lucida Grande"/>
                  </a:rPr>
                  <a:t>2.8 </a:t>
                </a:r>
                <a:r>
                  <a:rPr lang="en-US" b="1" dirty="0" smtClean="0">
                    <a:effectLst/>
                    <a:latin typeface="Lucida Grande"/>
                    <a:ea typeface="Lucida Grande"/>
                    <a:cs typeface="Lucida Grande"/>
                  </a:rPr>
                  <a:t>σ</a:t>
                </a:r>
                <a:r>
                  <a:rPr lang="en-US" dirty="0" smtClean="0">
                    <a:effectLst/>
                    <a:latin typeface="Lucida Grande"/>
                    <a:ea typeface="Lucida Grande"/>
                    <a:cs typeface="Lucida Grande"/>
                  </a:rPr>
                  <a:t>   </a:t>
                </a:r>
                <a:r>
                  <a:rPr lang="en-US" dirty="0" smtClean="0">
                    <a:effectLst/>
                    <a:latin typeface="+mj-lt"/>
                    <a:ea typeface="Lucida Grande"/>
                    <a:cs typeface="Lucida Grande"/>
                  </a:rPr>
                  <a:t>(2.3)</a:t>
                </a:r>
                <a:endPara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93452" y="5743039"/>
                <a:ext cx="4343400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423356" y="5111898"/>
                <a:ext cx="0" cy="1676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225927" y="5580528"/>
              <a:ext cx="395492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Broad excess, extending over &gt; 50 </a:t>
              </a:r>
              <a:r>
                <a:rPr lang="en-US" dirty="0" err="1" smtClean="0">
                  <a:effectLst/>
                  <a:latin typeface="Calibri" pitchFamily="34" charset="0"/>
                  <a:cs typeface="Calibri" pitchFamily="34" charset="0"/>
                </a:rPr>
                <a:t>GeV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in mass, due to </a:t>
              </a:r>
              <a:r>
                <a:rPr lang="en-US" dirty="0">
                  <a:effectLst/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oor mass resolution</a:t>
              </a:r>
            </a:p>
          </p:txBody>
        </p:sp>
      </p:grpSp>
      <p:pic>
        <p:nvPicPr>
          <p:cNvPr id="30" name="Picture 29" descr="figaux_099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4114800" cy="2982686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grpSp>
        <p:nvGrpSpPr>
          <p:cNvPr id="17" name="Group 17"/>
          <p:cNvGrpSpPr/>
          <p:nvPr/>
        </p:nvGrpSpPr>
        <p:grpSpPr>
          <a:xfrm>
            <a:off x="6516313" y="5214937"/>
            <a:ext cx="1256087" cy="873112"/>
            <a:chOff x="6497841" y="5146435"/>
            <a:chExt cx="1256087" cy="873112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6497841" y="5146435"/>
              <a:ext cx="305055" cy="4428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588224" y="5373216"/>
              <a:ext cx="1165704" cy="646331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effectLst/>
                  <a:latin typeface="Calibri" pitchFamily="34" charset="0"/>
                  <a:cs typeface="Calibri" pitchFamily="34" charset="0"/>
                </a:rPr>
                <a:t>Expected from </a:t>
              </a:r>
            </a:p>
            <a:p>
              <a:r>
                <a:rPr lang="en-US" sz="1200" dirty="0" smtClean="0">
                  <a:effectLst/>
                  <a:latin typeface="Calibri" pitchFamily="34" charset="0"/>
                  <a:cs typeface="Calibri" pitchFamily="34" charset="0"/>
                </a:rPr>
                <a:t>SM Higgs with</a:t>
              </a:r>
            </a:p>
            <a:p>
              <a:r>
                <a:rPr lang="en-US" sz="1200" dirty="0" err="1" smtClean="0">
                  <a:effectLst/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1200" baseline="-25000" dirty="0" err="1" smtClean="0">
                  <a:effectLst/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1200" dirty="0" smtClean="0">
                  <a:effectLst/>
                  <a:latin typeface="Calibri" pitchFamily="34" charset="0"/>
                  <a:cs typeface="Calibri" pitchFamily="34" charset="0"/>
                </a:rPr>
                <a:t>=126 </a:t>
              </a:r>
              <a:r>
                <a:rPr lang="en-US" sz="1200" dirty="0" err="1" smtClean="0">
                  <a:effectLst/>
                  <a:latin typeface="Calibri" pitchFamily="34" charset="0"/>
                  <a:cs typeface="Calibri" pitchFamily="34" charset="0"/>
                </a:rPr>
                <a:t>GeV</a:t>
              </a:r>
              <a:endParaRPr lang="en-US" sz="1200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>
            <a:off x="5157156" y="1752600"/>
            <a:ext cx="3200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819400" y="4038600"/>
            <a:ext cx="0" cy="1676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917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figaux_007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19332"/>
            <a:ext cx="6583680" cy="405238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3" descr="figaux_007a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47" y="3573016"/>
            <a:ext cx="5421511" cy="333703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19672" y="4581128"/>
            <a:ext cx="2355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Excluded at 95% CL:</a:t>
            </a:r>
          </a:p>
          <a:p>
            <a:r>
              <a:rPr lang="en-US" dirty="0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112-122, 131-559 </a:t>
            </a:r>
            <a:r>
              <a:rPr lang="en-US" dirty="0" err="1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 smtClean="0">
              <a:solidFill>
                <a:srgbClr val="66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2420888"/>
            <a:ext cx="546945" cy="3231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5.9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endParaRPr lang="en-US" sz="15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620688"/>
            <a:ext cx="251863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Combining all (12) </a:t>
            </a:r>
          </a:p>
          <a:p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hannels together</a:t>
            </a:r>
          </a:p>
        </p:txBody>
      </p:sp>
    </p:spTree>
    <p:extLst>
      <p:ext uri="{BB962C8B-B14F-4D97-AF65-F5344CB8AC3E}">
        <p14:creationId xmlns="" xmlns:p14="http://schemas.microsoft.com/office/powerpoint/2010/main" val="4273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figaux_007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19332"/>
            <a:ext cx="6583680" cy="405238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 descr="figaux_007a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47" y="3573016"/>
            <a:ext cx="5421511" cy="3337030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 bwMode="auto">
          <a:xfrm>
            <a:off x="1043608" y="3717032"/>
            <a:ext cx="3636000" cy="2664296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9552" y="3717328"/>
            <a:ext cx="360040" cy="2664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581128"/>
            <a:ext cx="2355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Excluded at 95% CL:</a:t>
            </a:r>
          </a:p>
          <a:p>
            <a:r>
              <a:rPr lang="en-US" dirty="0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112-122, 131-559 </a:t>
            </a:r>
            <a:r>
              <a:rPr lang="en-US" dirty="0" err="1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 smtClean="0">
              <a:solidFill>
                <a:srgbClr val="66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2420888"/>
            <a:ext cx="546945" cy="3231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5.9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endParaRPr lang="en-US" sz="15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620688"/>
            <a:ext cx="251863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Combining all (12) </a:t>
            </a:r>
          </a:p>
          <a:p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hannels together</a:t>
            </a:r>
          </a:p>
        </p:txBody>
      </p:sp>
    </p:spTree>
    <p:extLst>
      <p:ext uri="{BB962C8B-B14F-4D97-AF65-F5344CB8AC3E}">
        <p14:creationId xmlns="" xmlns:p14="http://schemas.microsoft.com/office/powerpoint/2010/main" val="4273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figaux_007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19332"/>
            <a:ext cx="6583680" cy="405238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6248400"/>
            <a:ext cx="2736304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effectLst/>
                <a:latin typeface="Calibri" pitchFamily="34" charset="0"/>
                <a:cs typeface="Calibri" pitchFamily="34" charset="0"/>
              </a:rPr>
              <a:t>Global significance: ~ 5.2 </a:t>
            </a:r>
            <a:r>
              <a:rPr lang="en-US" sz="1500" b="1" dirty="0" err="1" smtClean="0">
                <a:effectLst/>
                <a:latin typeface="Lucida Grande"/>
                <a:ea typeface="Lucida Grande"/>
                <a:cs typeface="Lucida Grande"/>
              </a:rPr>
              <a:t>σ</a:t>
            </a:r>
            <a:endParaRPr lang="en-US" sz="1500" b="1" dirty="0" smtClean="0">
              <a:effectLst/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3" name="Picture 2" descr="fig_009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657598" cy="26512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figaux_007a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47" y="3573016"/>
            <a:ext cx="5421511" cy="3337030"/>
          </a:xfrm>
          <a:prstGeom prst="rect">
            <a:avLst/>
          </a:prstGeom>
          <a:ln>
            <a:noFill/>
          </a:ln>
        </p:spPr>
      </p:pic>
      <p:grpSp>
        <p:nvGrpSpPr>
          <p:cNvPr id="6" name="Group 22"/>
          <p:cNvGrpSpPr/>
          <p:nvPr/>
        </p:nvGrpSpPr>
        <p:grpSpPr>
          <a:xfrm>
            <a:off x="5580112" y="3929319"/>
            <a:ext cx="3491880" cy="2232248"/>
            <a:chOff x="815583" y="4365104"/>
            <a:chExt cx="2909899" cy="223224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5583" y="4365104"/>
              <a:ext cx="2909899" cy="2232248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1490" y="4555232"/>
              <a:ext cx="2410702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Maximum excess observed at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6457" y="5301208"/>
              <a:ext cx="1452855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effectLst/>
                  <a:latin typeface="Calibri" pitchFamily="34" charset="0"/>
                  <a:cs typeface="Calibri" pitchFamily="34" charset="0"/>
                </a:rPr>
                <a:t>Local significance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4869160"/>
              <a:ext cx="1298700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700" b="1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m</a:t>
              </a:r>
              <a:r>
                <a:rPr lang="en-US" sz="1700" b="1" baseline="-25000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H</a:t>
              </a:r>
              <a:r>
                <a:rPr lang="en-US" sz="1700" b="1" baseline="-250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  <a:r>
                <a:rPr lang="en-US" sz="1700" b="1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= 126.5 </a:t>
              </a:r>
              <a:r>
                <a:rPr lang="en-US" sz="1700" b="1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GeV</a:t>
              </a:r>
              <a:endParaRPr lang="en-US" sz="1700" b="1" dirty="0" smtClean="0">
                <a:effectLst/>
                <a:latin typeface="Calibri" pitchFamily="34" charset="0"/>
                <a:cs typeface="Calibri" pitchFamily="34" charset="0"/>
                <a:sym typeface="Wingding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66273" y="5301208"/>
              <a:ext cx="684216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effectLst/>
                  <a:latin typeface="Calibri" pitchFamily="34" charset="0"/>
                  <a:cs typeface="Calibri" pitchFamily="34" charset="0"/>
                </a:rPr>
                <a:t>= 5.9 </a:t>
              </a:r>
              <a:r>
                <a:rPr lang="en-US" sz="1700" b="1" dirty="0" smtClean="0"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endParaRPr lang="en-US" sz="1700" b="1" dirty="0" smtClean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8930" y="5733256"/>
              <a:ext cx="2449548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effectLst/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sz="1700" b="1" dirty="0" smtClean="0">
                  <a:effectLst/>
                  <a:latin typeface="Calibri" pitchFamily="34" charset="0"/>
                  <a:cs typeface="Calibri" pitchFamily="34" charset="0"/>
                </a:rPr>
                <a:t>robability of </a:t>
              </a:r>
              <a:r>
                <a:rPr lang="en-US" sz="1700" b="1" dirty="0" err="1" smtClean="0">
                  <a:effectLst/>
                  <a:latin typeface="Calibri" pitchFamily="34" charset="0"/>
                  <a:cs typeface="Calibri" pitchFamily="34" charset="0"/>
                </a:rPr>
                <a:t>blgd</a:t>
              </a:r>
              <a:r>
                <a:rPr lang="en-US" sz="1700" b="1" dirty="0" smtClean="0">
                  <a:effectLst/>
                  <a:latin typeface="Calibri" pitchFamily="34" charset="0"/>
                  <a:cs typeface="Calibri" pitchFamily="34" charset="0"/>
                </a:rPr>
                <a:t>. fluctuation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91112" y="6165304"/>
              <a:ext cx="967412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700" b="1" dirty="0" smtClean="0">
                  <a:effectLst/>
                  <a:latin typeface="Calibri" pitchFamily="34" charset="0"/>
                  <a:cs typeface="Calibri" pitchFamily="34" charset="0"/>
                </a:rPr>
                <a:t>= 1.7 </a:t>
              </a:r>
              <a:r>
                <a:rPr lang="fr-FR" sz="1700" b="1" dirty="0">
                  <a:effectLst/>
                  <a:latin typeface="Calibri" pitchFamily="34" charset="0"/>
                  <a:cs typeface="Calibri" pitchFamily="34" charset="0"/>
                </a:rPr>
                <a:t>x </a:t>
              </a:r>
              <a:r>
                <a:rPr lang="fr-FR" sz="1700" b="1" dirty="0" smtClean="0">
                  <a:effectLst/>
                  <a:latin typeface="Calibri" pitchFamily="34" charset="0"/>
                  <a:cs typeface="Calibri" pitchFamily="34" charset="0"/>
                </a:rPr>
                <a:t>10</a:t>
              </a:r>
              <a:r>
                <a:rPr lang="fr-FR" sz="1700" b="1" baseline="30000" dirty="0" smtClean="0">
                  <a:effectLst/>
                  <a:latin typeface="Calibri" pitchFamily="34" charset="0"/>
                  <a:cs typeface="Calibri" pitchFamily="34" charset="0"/>
                </a:rPr>
                <a:t>-9</a:t>
              </a:r>
              <a:endParaRPr lang="en-US" sz="1700" b="1" baseline="30000" dirty="0" smtClean="0"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1043608" y="3717032"/>
            <a:ext cx="3636000" cy="2664296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9552" y="3717328"/>
            <a:ext cx="360040" cy="2664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581128"/>
            <a:ext cx="2355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Excluded at 95% CL:</a:t>
            </a:r>
          </a:p>
          <a:p>
            <a:r>
              <a:rPr lang="en-US" dirty="0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112-122, 131-559 </a:t>
            </a:r>
            <a:r>
              <a:rPr lang="en-US" dirty="0" err="1" smtClean="0">
                <a:solidFill>
                  <a:srgbClr val="660066"/>
                </a:solidFill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dirty="0" smtClean="0">
              <a:solidFill>
                <a:srgbClr val="66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2420888"/>
            <a:ext cx="546945" cy="3231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5.9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endParaRPr lang="en-US" sz="15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620688"/>
            <a:ext cx="251863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Combining all (12) </a:t>
            </a:r>
          </a:p>
          <a:p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hannels together</a:t>
            </a:r>
          </a:p>
        </p:txBody>
      </p:sp>
    </p:spTree>
    <p:extLst>
      <p:ext uri="{BB962C8B-B14F-4D97-AF65-F5344CB8AC3E}">
        <p14:creationId xmlns="" xmlns:p14="http://schemas.microsoft.com/office/powerpoint/2010/main" val="4273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324528" cy="6957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1477" y="6381328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2650" y="1018763"/>
            <a:ext cx="2385268" cy="80021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smtClean="0">
                <a:effectLst/>
                <a:latin typeface="Calibri" pitchFamily="34" charset="0"/>
                <a:cs typeface="Calibri" pitchFamily="34" charset="0"/>
              </a:rPr>
              <a:t>Breakdown of </a:t>
            </a:r>
            <a:r>
              <a:rPr lang="en-US" sz="23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sz="2300" dirty="0" smtClean="0">
                <a:effectLst/>
                <a:latin typeface="Calibri" pitchFamily="34" charset="0"/>
                <a:cs typeface="Calibri" pitchFamily="34" charset="0"/>
              </a:rPr>
              <a:t>he </a:t>
            </a:r>
          </a:p>
          <a:p>
            <a:r>
              <a:rPr lang="en-US" sz="2300" dirty="0" smtClean="0">
                <a:effectLst/>
                <a:latin typeface="Calibri" pitchFamily="34" charset="0"/>
                <a:cs typeface="Calibri" pitchFamily="34" charset="0"/>
              </a:rPr>
              <a:t>excess by channel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67544" y="4493438"/>
            <a:ext cx="4320480" cy="2059762"/>
            <a:chOff x="107504" y="5343019"/>
            <a:chExt cx="4320480" cy="2059762"/>
          </a:xfrm>
        </p:grpSpPr>
        <p:sp>
          <p:nvSpPr>
            <p:cNvPr id="9" name="TextBox 8"/>
            <p:cNvSpPr txBox="1"/>
            <p:nvPr/>
          </p:nvSpPr>
          <p:spPr>
            <a:xfrm>
              <a:off x="107504" y="5343019"/>
              <a:ext cx="4320480" cy="2031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Channel          </a:t>
              </a:r>
              <a:r>
                <a:rPr lang="en-US" b="1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b="1" baseline="-25000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baseline="-250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of max      local significance </a:t>
              </a:r>
            </a:p>
            <a:p>
              <a:r>
                <a:rPr lang="en-US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                     significance     </a:t>
              </a:r>
              <a:r>
                <a:rPr lang="en-US" b="1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obs.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(exp. SM H)</a:t>
              </a:r>
            </a:p>
            <a:p>
              <a:endParaRPr lang="en-US" dirty="0" smtClean="0">
                <a:solidFill>
                  <a:srgbClr val="000090"/>
                </a:solidFill>
                <a:effectLst/>
                <a:latin typeface="+mj-lt"/>
                <a:cs typeface="Calibri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rPr>
                <a:t>H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n-US" dirty="0" err="1" smtClean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  <a:sym typeface="Wingdings"/>
                </a:rPr>
                <a:t>γγ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rPr>
                <a:t>            126.5 </a:t>
              </a:r>
              <a:r>
                <a:rPr lang="en-US" dirty="0" err="1" smtClean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rPr>
                <a:t>GeV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</a:rPr>
                <a:t>         </a:t>
              </a:r>
              <a:r>
                <a:rPr lang="en-US" b="1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</a:rPr>
                <a:t>4.5 </a:t>
              </a:r>
              <a:r>
                <a:rPr lang="en-US" b="1" dirty="0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</a:rPr>
                <a:t>(2.5)</a:t>
              </a:r>
            </a:p>
            <a:p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H</a:t>
              </a:r>
              <a:r>
                <a:rPr lang="en-US" dirty="0" smtClean="0">
                  <a:latin typeface="Arial"/>
                  <a:cs typeface="Arial"/>
                  <a:sym typeface="Wingdings"/>
                </a:rPr>
                <a:t> → 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4l       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     125   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</a:rPr>
                <a:t>GeV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          </a:t>
              </a:r>
              <a:r>
                <a:rPr lang="en-US" b="1" dirty="0" smtClean="0">
                  <a:effectLst/>
                  <a:latin typeface="+mj-lt"/>
                  <a:ea typeface="Lucida Grande"/>
                  <a:cs typeface="Lucida Grande"/>
                </a:rPr>
                <a:t>3.6 </a:t>
              </a:r>
              <a:r>
                <a:rPr lang="en-US" b="1" dirty="0" smtClean="0"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dirty="0" smtClean="0">
                  <a:effectLst/>
                  <a:latin typeface="Lucida Grande"/>
                  <a:ea typeface="Lucida Grande"/>
                  <a:cs typeface="Lucida Grande"/>
                </a:rPr>
                <a:t>  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(2.7)</a:t>
              </a: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H</a:t>
              </a:r>
              <a:r>
                <a:rPr lang="en-US" dirty="0" smtClean="0">
                  <a:latin typeface="Arial"/>
                  <a:cs typeface="Arial"/>
                  <a:sym typeface="Wingdings"/>
                </a:rPr>
                <a:t> → </a:t>
              </a:r>
              <a:r>
                <a:rPr lang="en-US" dirty="0" err="1" smtClean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lνlν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          </a:t>
              </a:r>
              <a:r>
                <a:rPr lang="en-US" dirty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125    </a:t>
              </a:r>
              <a:r>
                <a:rPr lang="en-US" dirty="0" err="1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GeV</a:t>
              </a:r>
              <a:r>
                <a:rPr lang="en-US" dirty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</a:rPr>
                <a:t>   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</a:rPr>
                <a:t>     </a:t>
              </a:r>
              <a:r>
                <a:rPr lang="en-US" b="1" dirty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</a:rPr>
                <a:t>2.8 </a:t>
              </a:r>
              <a:r>
                <a:rPr lang="en-US" b="1" dirty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dirty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</a:rPr>
                <a:t> </a:t>
              </a:r>
              <a:r>
                <a:rPr lang="en-US" dirty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 (</a:t>
              </a:r>
              <a:r>
                <a:rPr lang="en-US" dirty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2.3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Lucida Grande"/>
                  <a:cs typeface="Lucida Grande"/>
                  <a:sym typeface="Wingdings"/>
                </a:rPr>
                <a:t>)</a:t>
              </a:r>
              <a:endParaRPr lang="en-US" dirty="0" smtClean="0">
                <a:effectLst/>
                <a:latin typeface="+mj-lt"/>
                <a:ea typeface="Lucida Grande"/>
                <a:cs typeface="Lucida Grande"/>
              </a:endParaRPr>
            </a:p>
            <a:p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Combined       126.5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GeV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         </a:t>
              </a:r>
              <a:r>
                <a:rPr lang="en-US" b="1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5.9</a:t>
              </a:r>
              <a:r>
                <a:rPr lang="en-US" b="1" dirty="0" smtClean="0">
                  <a:effectLst/>
                  <a:latin typeface="Calibri" pitchFamily="34" charset="0"/>
                  <a:ea typeface="Lucida Grande"/>
                  <a:cs typeface="Lucida Grande"/>
                </a:rPr>
                <a:t> </a:t>
              </a:r>
              <a:r>
                <a:rPr lang="en-US" b="1" dirty="0"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dirty="0">
                  <a:effectLst/>
                  <a:latin typeface="Lucida Grande"/>
                  <a:ea typeface="Lucida Grande"/>
                  <a:cs typeface="Lucida Grande"/>
                </a:rPr>
                <a:t> </a:t>
              </a:r>
              <a:r>
                <a:rPr lang="en-US" dirty="0" smtClean="0">
                  <a:effectLst/>
                  <a:latin typeface="Lucida Grande"/>
                  <a:ea typeface="Lucida Grande"/>
                  <a:cs typeface="Lucida Grande"/>
                </a:rPr>
                <a:t> </a:t>
              </a:r>
              <a:r>
                <a:rPr lang="en-US" dirty="0" smtClean="0">
                  <a:effectLst/>
                  <a:latin typeface="Calibri" pitchFamily="34" charset="0"/>
                  <a:ea typeface="Lucida Grande"/>
                  <a:cs typeface="Lucida Grande"/>
                </a:rPr>
                <a:t>(4.9)</a:t>
              </a:r>
              <a:endParaRPr lang="en-US" dirty="0">
                <a:effectLst/>
                <a:latin typeface="Calibri" pitchFamily="34" charset="0"/>
                <a:ea typeface="Lucida Grande"/>
                <a:cs typeface="Lucida Grande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32739" y="5904567"/>
              <a:ext cx="4283968" cy="2729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316360" y="5345381"/>
              <a:ext cx="0" cy="2057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364088" y="5013176"/>
            <a:ext cx="302358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effectLst/>
                <a:latin typeface="Calibri" pitchFamily="34" charset="0"/>
                <a:cs typeface="Calibri" pitchFamily="34" charset="0"/>
              </a:rPr>
              <a:t>H </a:t>
            </a:r>
            <a:r>
              <a:rPr lang="en-US" sz="1400" i="1" dirty="0" smtClean="0"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l-GR" sz="1400" i="1" dirty="0" smtClean="0">
                <a:latin typeface="Calibri"/>
                <a:ea typeface="Lucida Grande"/>
                <a:cs typeface="Calibri"/>
                <a:sym typeface="Wingdings"/>
              </a:rPr>
              <a:t>τ τ</a:t>
            </a:r>
            <a:r>
              <a:rPr lang="en-US" sz="1400" i="1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and </a:t>
            </a:r>
            <a:r>
              <a:rPr lang="en-US" sz="1400" i="1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W/Z H </a:t>
            </a:r>
            <a:r>
              <a:rPr lang="en-US" sz="1400" i="1" dirty="0" smtClean="0"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sz="1400" i="1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W/Z bb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: </a:t>
            </a:r>
          </a:p>
          <a:p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  ~ no sensitivity (~3xSM </a:t>
            </a:r>
            <a:r>
              <a:rPr lang="en-US" sz="1400" dirty="0">
                <a:effectLst/>
                <a:latin typeface="Calibri" pitchFamily="34" charset="0"/>
                <a:cs typeface="Calibri" pitchFamily="34" charset="0"/>
                <a:sym typeface="Wingdings"/>
              </a:rPr>
              <a:t>c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ross-section)</a:t>
            </a:r>
            <a:endParaRPr lang="en-US" sz="14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487122"/>
            <a:ext cx="4800600" cy="3445934"/>
            <a:chOff x="4523928" y="3439450"/>
            <a:chExt cx="4800600" cy="3445934"/>
          </a:xfrm>
        </p:grpSpPr>
        <p:pic>
          <p:nvPicPr>
            <p:cNvPr id="6" name="Picture 5" descr="figaux_018b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928" y="3439450"/>
              <a:ext cx="4800600" cy="344593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18" name="Straight Connector 17"/>
            <p:cNvCxnSpPr/>
            <p:nvPr/>
          </p:nvCxnSpPr>
          <p:spPr bwMode="auto">
            <a:xfrm>
              <a:off x="6840000" y="3573016"/>
              <a:ext cx="36256" cy="29523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465470" y="4941168"/>
              <a:ext cx="537327" cy="292388"/>
            </a:xfrm>
            <a:prstGeom prst="rect">
              <a:avLst/>
            </a:prstGeom>
            <a:solidFill>
              <a:srgbClr val="FFCC33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5.9 </a:t>
              </a:r>
              <a:r>
                <a:rPr lang="en-US" sz="1300" dirty="0" err="1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endParaRPr lang="en-US" sz="13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2971800" y="4495800"/>
            <a:ext cx="0" cy="2057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868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51" y="836712"/>
            <a:ext cx="6330884" cy="52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3538" y="148531"/>
            <a:ext cx="3855864" cy="4154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dirty="0" smtClean="0">
                <a:effectLst/>
                <a:latin typeface="Calibri" pitchFamily="34" charset="0"/>
                <a:cs typeface="Calibri" pitchFamily="34" charset="0"/>
              </a:rPr>
              <a:t>volution of the excess with time </a:t>
            </a:r>
          </a:p>
        </p:txBody>
      </p:sp>
    </p:spTree>
    <p:extLst>
      <p:ext uri="{BB962C8B-B14F-4D97-AF65-F5344CB8AC3E}">
        <p14:creationId xmlns="" xmlns:p14="http://schemas.microsoft.com/office/powerpoint/2010/main" val="1566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3538" y="148531"/>
            <a:ext cx="3855864" cy="4154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dirty="0" smtClean="0">
                <a:effectLst/>
                <a:latin typeface="Calibri" pitchFamily="34" charset="0"/>
                <a:cs typeface="Calibri" pitchFamily="34" charset="0"/>
              </a:rPr>
              <a:t>volution of the excess with time </a:t>
            </a:r>
          </a:p>
        </p:txBody>
      </p:sp>
      <p:pic>
        <p:nvPicPr>
          <p:cNvPr id="7" name="Picture 6" descr="Untitled2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295834" cy="53084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66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3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6712"/>
            <a:ext cx="6478062" cy="52641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3538" y="148531"/>
            <a:ext cx="3855864" cy="4154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dirty="0" smtClean="0">
                <a:effectLst/>
                <a:latin typeface="Calibri" pitchFamily="34" charset="0"/>
                <a:cs typeface="Calibri" pitchFamily="34" charset="0"/>
              </a:rPr>
              <a:t>volution of the excess with time </a:t>
            </a:r>
          </a:p>
        </p:txBody>
      </p:sp>
    </p:spTree>
    <p:extLst>
      <p:ext uri="{BB962C8B-B14F-4D97-AF65-F5344CB8AC3E}">
        <p14:creationId xmlns="" xmlns:p14="http://schemas.microsoft.com/office/powerpoint/2010/main" val="1566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4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458" y="836712"/>
            <a:ext cx="6446942" cy="52941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3538" y="148531"/>
            <a:ext cx="3855864" cy="4154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dirty="0" smtClean="0">
                <a:effectLst/>
                <a:latin typeface="Calibri" pitchFamily="34" charset="0"/>
                <a:cs typeface="Calibri" pitchFamily="34" charset="0"/>
              </a:rPr>
              <a:t>volution of the excess with time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4605668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BE5E5"/>
                </a:solidFill>
              </a:rPr>
              <a:t>07/12 CERN </a:t>
            </a:r>
            <a:r>
              <a:rPr lang="en-US" sz="1200" b="1" dirty="0" err="1" smtClean="0">
                <a:solidFill>
                  <a:srgbClr val="0BE5E5"/>
                </a:solidFill>
              </a:rPr>
              <a:t>Prel</a:t>
            </a:r>
            <a:r>
              <a:rPr lang="en-US" sz="1200" b="1" dirty="0" smtClean="0">
                <a:solidFill>
                  <a:srgbClr val="0BE5E5"/>
                </a:solidFill>
              </a:rPr>
              <a:t>.</a:t>
            </a:r>
            <a:endParaRPr lang="en-US" sz="1200" b="1" dirty="0">
              <a:solidFill>
                <a:srgbClr val="0BE5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3A7BC94-58C3-A244-B4E9-A272EE2C6C17}" type="slidenum">
              <a:rPr lang="en-US" sz="1200">
                <a:solidFill>
                  <a:schemeClr val="tx2"/>
                </a:solidFill>
              </a:rPr>
              <a:pPr/>
              <a:t>3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37890" name="Picture 4" descr="FullDet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1750"/>
            <a:ext cx="62944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867400" y="3352800"/>
            <a:ext cx="3200400" cy="170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effectLst/>
                <a:cs typeface="Arial" charset="0"/>
              </a:rPr>
              <a:t>Inner Detector (|</a:t>
            </a:r>
            <a:r>
              <a:rPr lang="en-US" sz="1500" dirty="0">
                <a:effectLst/>
                <a:latin typeface="Symbol" charset="0"/>
                <a:cs typeface="Arial" charset="0"/>
                <a:sym typeface="Symbol" charset="0"/>
              </a:rPr>
              <a:t></a:t>
            </a:r>
            <a:r>
              <a:rPr lang="en-US" sz="1500" dirty="0">
                <a:effectLst/>
                <a:cs typeface="Arial" charset="0"/>
              </a:rPr>
              <a:t>|&lt;2.5, B=2T): </a:t>
            </a:r>
          </a:p>
          <a:p>
            <a:pPr eaLnBrk="1" hangingPunct="1">
              <a:defRPr/>
            </a:pPr>
            <a:r>
              <a:rPr lang="en-US" sz="1500" dirty="0">
                <a:effectLst/>
                <a:cs typeface="Arial" charset="0"/>
              </a:rPr>
              <a:t>Si Pixels, Si strips, Transition Radiation detector (straws) </a:t>
            </a:r>
          </a:p>
          <a:p>
            <a:pPr eaLnBrk="1" hangingPunct="1">
              <a:defRPr/>
            </a:pPr>
            <a:r>
              <a:rPr lang="en-US" sz="1500" dirty="0">
                <a:effectLst/>
                <a:cs typeface="Arial" charset="0"/>
              </a:rPr>
              <a:t>Precise tracking and </a:t>
            </a:r>
            <a:r>
              <a:rPr lang="en-US" sz="1500" dirty="0" err="1">
                <a:effectLst/>
                <a:cs typeface="Arial" charset="0"/>
              </a:rPr>
              <a:t>vertexing</a:t>
            </a:r>
            <a:r>
              <a:rPr lang="en-US" sz="1500" dirty="0">
                <a:effectLst/>
                <a:cs typeface="Arial" charset="0"/>
              </a:rPr>
              <a:t>,</a:t>
            </a:r>
          </a:p>
          <a:p>
            <a:pPr eaLnBrk="1" hangingPunct="1">
              <a:defRPr/>
            </a:pPr>
            <a:r>
              <a:rPr lang="en-US" sz="1500" dirty="0">
                <a:effectLst/>
                <a:cs typeface="Arial" charset="0"/>
              </a:rPr>
              <a:t>e/</a:t>
            </a:r>
            <a:r>
              <a:rPr lang="en-US" sz="1500" dirty="0">
                <a:effectLst/>
                <a:latin typeface="Symbol" charset="0"/>
                <a:cs typeface="Arial" charset="0"/>
                <a:sym typeface="Symbol" charset="0"/>
              </a:rPr>
              <a:t></a:t>
            </a:r>
            <a:r>
              <a:rPr lang="en-US" sz="1500" dirty="0">
                <a:effectLst/>
                <a:cs typeface="Arial" charset="0"/>
              </a:rPr>
              <a:t> separation</a:t>
            </a:r>
          </a:p>
          <a:p>
            <a:pPr eaLnBrk="1" hangingPunct="1">
              <a:defRPr/>
            </a:pPr>
            <a:r>
              <a:rPr lang="en-US" sz="1500" dirty="0">
                <a:effectLst/>
                <a:cs typeface="Arial" charset="0"/>
              </a:rPr>
              <a:t>Momentum resolution: </a:t>
            </a:r>
          </a:p>
          <a:p>
            <a:pPr eaLnBrk="1" hangingPunct="1">
              <a:defRPr/>
            </a:pPr>
            <a:r>
              <a:rPr lang="en-US" sz="1500" dirty="0">
                <a:effectLst/>
                <a:latin typeface="Symbol" charset="0"/>
                <a:cs typeface="Arial" charset="0"/>
                <a:sym typeface="Symbol" charset="0"/>
              </a:rPr>
              <a:t></a:t>
            </a:r>
            <a:r>
              <a:rPr lang="en-US" sz="1500" dirty="0">
                <a:effectLst/>
                <a:cs typeface="Arial" charset="0"/>
              </a:rPr>
              <a:t>/</a:t>
            </a:r>
            <a:r>
              <a:rPr lang="en-US" sz="1500" dirty="0" err="1">
                <a:effectLst/>
                <a:cs typeface="Arial" charset="0"/>
              </a:rPr>
              <a:t>p</a:t>
            </a:r>
            <a:r>
              <a:rPr lang="en-US" sz="1500" baseline="-25000" dirty="0" err="1">
                <a:effectLst/>
                <a:cs typeface="Arial" charset="0"/>
              </a:rPr>
              <a:t>T</a:t>
            </a:r>
            <a:r>
              <a:rPr lang="en-US" sz="1500" dirty="0">
                <a:effectLst/>
                <a:cs typeface="Arial" charset="0"/>
              </a:rPr>
              <a:t> ~ 3.8x10</a:t>
            </a:r>
            <a:r>
              <a:rPr lang="en-US" sz="1500" baseline="30000" dirty="0">
                <a:effectLst/>
                <a:cs typeface="Arial" charset="0"/>
              </a:rPr>
              <a:t>-4</a:t>
            </a:r>
            <a:r>
              <a:rPr lang="en-US" sz="1500" dirty="0">
                <a:effectLst/>
                <a:cs typeface="Arial" charset="0"/>
              </a:rPr>
              <a:t> </a:t>
            </a:r>
            <a:r>
              <a:rPr lang="en-US" sz="1500" dirty="0" err="1">
                <a:effectLst/>
                <a:cs typeface="Arial" charset="0"/>
              </a:rPr>
              <a:t>p</a:t>
            </a:r>
            <a:r>
              <a:rPr lang="en-US" sz="1500" baseline="-25000" dirty="0" err="1">
                <a:effectLst/>
                <a:cs typeface="Arial" charset="0"/>
              </a:rPr>
              <a:t>T</a:t>
            </a:r>
            <a:r>
              <a:rPr lang="en-US" sz="1500" baseline="-25000" dirty="0">
                <a:effectLst/>
                <a:cs typeface="Arial" charset="0"/>
              </a:rPr>
              <a:t> </a:t>
            </a:r>
            <a:r>
              <a:rPr lang="en-US" sz="1500" dirty="0">
                <a:effectLst/>
                <a:cs typeface="Arial" charset="0"/>
              </a:rPr>
              <a:t>(</a:t>
            </a:r>
            <a:r>
              <a:rPr lang="en-US" sz="1500" dirty="0" err="1">
                <a:effectLst/>
                <a:cs typeface="Arial" charset="0"/>
              </a:rPr>
              <a:t>GeV</a:t>
            </a:r>
            <a:r>
              <a:rPr lang="en-US" sz="1500" dirty="0">
                <a:effectLst/>
                <a:cs typeface="Arial" charset="0"/>
              </a:rPr>
              <a:t>) </a:t>
            </a:r>
            <a:r>
              <a:rPr lang="en-US" sz="1500" dirty="0">
                <a:effectLst/>
                <a:cs typeface="Arial" charset="0"/>
                <a:sym typeface="Symbol" charset="0"/>
              </a:rPr>
              <a:t> </a:t>
            </a:r>
            <a:r>
              <a:rPr lang="en-US" sz="1500" dirty="0">
                <a:effectLst/>
                <a:cs typeface="Arial" charset="0"/>
              </a:rPr>
              <a:t>0.0</a:t>
            </a:r>
            <a:r>
              <a:rPr lang="en-US" sz="15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15</a:t>
            </a: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6553200" y="835025"/>
            <a:ext cx="2286203" cy="12464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Length  : ~ 46 m </a:t>
            </a:r>
          </a:p>
          <a:p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Radius  : ~ 12 m </a:t>
            </a:r>
          </a:p>
          <a:p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Weight : ~ 7000 tons</a:t>
            </a:r>
          </a:p>
          <a:p>
            <a:pPr>
              <a:buFont typeface="Wingdings" charset="0"/>
              <a:buNone/>
            </a:pPr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~10</a:t>
            </a:r>
            <a:r>
              <a:rPr lang="en-US" sz="1500" baseline="30000" dirty="0"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 electronic channels</a:t>
            </a:r>
          </a:p>
          <a:p>
            <a:pPr>
              <a:buFont typeface="Wingdings" charset="0"/>
              <a:buNone/>
            </a:pPr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3000 km of cables</a:t>
            </a:r>
          </a:p>
        </p:txBody>
      </p:sp>
      <p:sp>
        <p:nvSpPr>
          <p:cNvPr id="23558" name="Line 1029"/>
          <p:cNvSpPr>
            <a:spLocks noChangeShapeType="1"/>
          </p:cNvSpPr>
          <p:nvPr/>
        </p:nvSpPr>
        <p:spPr bwMode="auto">
          <a:xfrm>
            <a:off x="2133600" y="533400"/>
            <a:ext cx="15240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7894" name="Text Box 1030"/>
          <p:cNvSpPr txBox="1">
            <a:spLocks noChangeArrowheads="1"/>
          </p:cNvSpPr>
          <p:nvPr/>
        </p:nvSpPr>
        <p:spPr bwMode="auto">
          <a:xfrm>
            <a:off x="23813" y="76200"/>
            <a:ext cx="7221079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500" dirty="0" err="1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Muon</a:t>
            </a:r>
            <a:r>
              <a:rPr lang="en-US" sz="15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Spectrometer 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  <a:sym typeface="Symbol" charset="0"/>
              </a:rPr>
              <a:t>(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</a:rPr>
              <a:t>|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  <a:sym typeface="Symbol" charset="0"/>
              </a:rPr>
              <a:t>|&lt;2.7)</a:t>
            </a:r>
            <a:r>
              <a:rPr lang="en-US" sz="1500" dirty="0"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  <a:sym typeface="Symbol" charset="0"/>
              </a:rPr>
              <a:t> </a:t>
            </a:r>
            <a:r>
              <a:rPr lang="en-US" sz="15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Symbol" charset="0"/>
              </a:rPr>
              <a:t>: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  <a:sym typeface="Symbol" charset="0"/>
              </a:rPr>
              <a:t> air-core </a:t>
            </a:r>
            <a:r>
              <a:rPr lang="en-US" sz="1500" dirty="0" err="1">
                <a:effectLst/>
                <a:latin typeface="Arial" pitchFamily="34" charset="0"/>
                <a:cs typeface="Arial" pitchFamily="34" charset="0"/>
                <a:sym typeface="Symbol" charset="0"/>
              </a:rPr>
              <a:t>toroids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  <a:sym typeface="Symbol" charset="0"/>
              </a:rPr>
              <a:t> with gas-based </a:t>
            </a:r>
            <a:r>
              <a:rPr lang="en-US" sz="1500" dirty="0" err="1">
                <a:effectLst/>
                <a:latin typeface="Arial" pitchFamily="34" charset="0"/>
                <a:cs typeface="Arial" pitchFamily="34" charset="0"/>
                <a:sym typeface="Symbol" charset="0"/>
              </a:rPr>
              <a:t>muon</a:t>
            </a:r>
            <a:r>
              <a:rPr lang="en-US" sz="1500" dirty="0">
                <a:effectLst/>
                <a:latin typeface="Arial" pitchFamily="34" charset="0"/>
                <a:cs typeface="Arial" pitchFamily="34" charset="0"/>
                <a:sym typeface="Symbol" charset="0"/>
              </a:rPr>
              <a:t> chambers</a:t>
            </a:r>
            <a:endParaRPr lang="en-US" sz="150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Muon</a:t>
            </a:r>
            <a:r>
              <a:rPr lang="en-US" sz="15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trigger and measurement with momentum resolution &lt; 10% up </a:t>
            </a:r>
            <a:r>
              <a:rPr lang="en-US" sz="15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 E</a:t>
            </a:r>
            <a:r>
              <a:rPr lang="en-US" sz="1500" baseline="-250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Symbol" charset="0"/>
              </a:rPr>
              <a:t></a:t>
            </a:r>
            <a:r>
              <a:rPr lang="en-US" sz="15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Symbol" charset="0"/>
              </a:rPr>
              <a:t> ~ 1 </a:t>
            </a:r>
            <a:r>
              <a:rPr lang="en-US" sz="1500" dirty="0" err="1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Symbol" charset="0"/>
              </a:rPr>
              <a:t>TeV</a:t>
            </a:r>
            <a:endParaRPr lang="en-US" sz="150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Symbol" charset="0"/>
            </a:endParaRPr>
          </a:p>
        </p:txBody>
      </p:sp>
      <p:sp>
        <p:nvSpPr>
          <p:cNvPr id="23560" name="Line 1031"/>
          <p:cNvSpPr>
            <a:spLocks noChangeShapeType="1"/>
          </p:cNvSpPr>
          <p:nvPr/>
        </p:nvSpPr>
        <p:spPr bwMode="auto">
          <a:xfrm flipH="1" flipV="1">
            <a:off x="4191000" y="327660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3561" name="Line 1032"/>
          <p:cNvSpPr>
            <a:spLocks noChangeShapeType="1"/>
          </p:cNvSpPr>
          <p:nvPr/>
        </p:nvSpPr>
        <p:spPr bwMode="auto">
          <a:xfrm flipV="1">
            <a:off x="1295400" y="3403600"/>
            <a:ext cx="26670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76200" y="5384800"/>
            <a:ext cx="5029200" cy="78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>
                <a:effectLst/>
                <a:cs typeface="Arial" charset="0"/>
              </a:rPr>
              <a:t>EM calorimeter: Pb-LA</a:t>
            </a:r>
            <a:r>
              <a:rPr lang="en-US" sz="15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r </a:t>
            </a:r>
            <a:r>
              <a:rPr lang="en-US" sz="1500">
                <a:effectLst/>
                <a:cs typeface="Arial" charset="0"/>
              </a:rPr>
              <a:t>Accordion</a:t>
            </a:r>
          </a:p>
          <a:p>
            <a:pPr eaLnBrk="1" hangingPunct="1">
              <a:defRPr/>
            </a:pPr>
            <a:r>
              <a:rPr lang="en-US" sz="1500">
                <a:effectLst/>
                <a:cs typeface="Arial" charset="0"/>
              </a:rPr>
              <a:t>e/</a:t>
            </a:r>
            <a:r>
              <a:rPr lang="en-US" sz="1500">
                <a:effectLst/>
                <a:latin typeface="Symbol" charset="0"/>
                <a:cs typeface="Arial" charset="0"/>
                <a:sym typeface="Symbol" charset="0"/>
              </a:rPr>
              <a:t></a:t>
            </a:r>
            <a:r>
              <a:rPr lang="en-US" sz="1500">
                <a:effectLst/>
                <a:cs typeface="Arial" charset="0"/>
              </a:rPr>
              <a:t> trigger, identification and measurement</a:t>
            </a:r>
          </a:p>
          <a:p>
            <a:pPr eaLnBrk="1" hangingPunct="1">
              <a:defRPr/>
            </a:pPr>
            <a:r>
              <a:rPr lang="en-US" sz="1500">
                <a:effectLst/>
                <a:cs typeface="Arial" charset="0"/>
              </a:rPr>
              <a:t>E-resolution: </a:t>
            </a:r>
            <a:r>
              <a:rPr lang="en-US" sz="1500">
                <a:effectLst/>
                <a:latin typeface="Symbol" charset="0"/>
                <a:cs typeface="Arial" charset="0"/>
                <a:sym typeface="Symbol" charset="0"/>
              </a:rPr>
              <a:t></a:t>
            </a:r>
            <a:r>
              <a:rPr lang="en-US" sz="1500">
                <a:effectLst/>
                <a:cs typeface="Arial" charset="0"/>
              </a:rPr>
              <a:t>/E ~ 10%/</a:t>
            </a:r>
            <a:r>
              <a:rPr lang="en-US" sz="1500">
                <a:effectLst/>
                <a:cs typeface="Arial" charset="0"/>
                <a:sym typeface="Symbol" charset="0"/>
              </a:rPr>
              <a:t></a:t>
            </a:r>
            <a:r>
              <a:rPr lang="en-US" sz="1500">
                <a:effectLst/>
                <a:cs typeface="Arial" charset="0"/>
              </a:rPr>
              <a:t>E </a:t>
            </a:r>
            <a:endParaRPr lang="es-ES_tradnl" sz="1500" b="1">
              <a:effectLst/>
              <a:latin typeface="Arial" charset="0"/>
              <a:cs typeface="Arial" charset="0"/>
              <a:sym typeface="Symbol" charset="0"/>
            </a:endParaRPr>
          </a:p>
        </p:txBody>
      </p:sp>
      <p:sp>
        <p:nvSpPr>
          <p:cNvPr id="23563" name="Line 1034"/>
          <p:cNvSpPr>
            <a:spLocks noChangeShapeType="1"/>
          </p:cNvSpPr>
          <p:nvPr/>
        </p:nvSpPr>
        <p:spPr bwMode="auto">
          <a:xfrm flipH="1" flipV="1">
            <a:off x="4114800" y="3505200"/>
            <a:ext cx="838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7899" name="Rectangle 8"/>
          <p:cNvSpPr>
            <a:spLocks noChangeArrowheads="1"/>
          </p:cNvSpPr>
          <p:nvPr/>
        </p:nvSpPr>
        <p:spPr bwMode="auto">
          <a:xfrm>
            <a:off x="4114800" y="5638800"/>
            <a:ext cx="50292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500" dirty="0">
                <a:effectLst/>
                <a:cs typeface="Arial" charset="0"/>
              </a:rPr>
              <a:t>HAD </a:t>
            </a:r>
            <a:r>
              <a:rPr lang="en-US" sz="1500" dirty="0" err="1">
                <a:effectLst/>
                <a:cs typeface="Arial" charset="0"/>
              </a:rPr>
              <a:t>calorimetry</a:t>
            </a:r>
            <a:r>
              <a:rPr lang="en-US" sz="1500" dirty="0">
                <a:effectLst/>
                <a:cs typeface="Arial" charset="0"/>
              </a:rPr>
              <a:t> (|</a:t>
            </a:r>
            <a:r>
              <a:rPr lang="en-US" sz="1500" dirty="0">
                <a:effectLst/>
                <a:cs typeface="Arial" charset="0"/>
                <a:sym typeface="Symbol" charset="0"/>
              </a:rPr>
              <a:t>|&lt;5): segmentation, </a:t>
            </a:r>
            <a:r>
              <a:rPr lang="en-US" sz="1500" dirty="0" err="1">
                <a:effectLst/>
                <a:cs typeface="Arial" charset="0"/>
                <a:sym typeface="Symbol" charset="0"/>
              </a:rPr>
              <a:t>hermeticity</a:t>
            </a:r>
            <a:endParaRPr lang="en-US" sz="1500" dirty="0">
              <a:effectLst/>
              <a:cs typeface="Arial" charset="0"/>
              <a:sym typeface="Symbol" charset="0"/>
            </a:endParaRPr>
          </a:p>
          <a:p>
            <a:r>
              <a:rPr lang="en-US" sz="1500" dirty="0">
                <a:effectLst/>
                <a:cs typeface="Arial" charset="0"/>
                <a:sym typeface="Symbol" charset="0"/>
              </a:rPr>
              <a:t>Fe/</a:t>
            </a:r>
            <a:r>
              <a:rPr lang="en-US" sz="1500" dirty="0" err="1">
                <a:effectLst/>
                <a:cs typeface="Arial" charset="0"/>
                <a:sym typeface="Symbol" charset="0"/>
              </a:rPr>
              <a:t>scintillator</a:t>
            </a:r>
            <a:r>
              <a:rPr lang="en-US" sz="1500" dirty="0">
                <a:effectLst/>
                <a:cs typeface="Arial" charset="0"/>
                <a:sym typeface="Symbol" charset="0"/>
              </a:rPr>
              <a:t> Tiles (central), Cu/W-</a:t>
            </a:r>
            <a:r>
              <a:rPr lang="en-US" sz="1500" dirty="0" err="1">
                <a:effectLst/>
                <a:cs typeface="Arial" charset="0"/>
                <a:sym typeface="Symbol" charset="0"/>
              </a:rPr>
              <a:t>LAr</a:t>
            </a:r>
            <a:r>
              <a:rPr lang="en-US" sz="1500" dirty="0">
                <a:effectLst/>
                <a:cs typeface="Arial" charset="0"/>
                <a:sym typeface="Symbol" charset="0"/>
              </a:rPr>
              <a:t> (fwd)</a:t>
            </a:r>
          </a:p>
          <a:p>
            <a:r>
              <a:rPr lang="en-US" sz="1500" dirty="0">
                <a:effectLst/>
                <a:cs typeface="Arial" charset="0"/>
                <a:sym typeface="Symbol" charset="0"/>
              </a:rPr>
              <a:t>Trigger and measurement of jets and missing E</a:t>
            </a:r>
            <a:r>
              <a:rPr lang="en-US" sz="1500" baseline="-25000" dirty="0">
                <a:effectLst/>
                <a:cs typeface="Arial" charset="0"/>
              </a:rPr>
              <a:t>T</a:t>
            </a:r>
            <a:endParaRPr lang="en-US" sz="1500" dirty="0">
              <a:effectLst/>
              <a:cs typeface="Arial" charset="0"/>
              <a:sym typeface="Symbol" charset="0"/>
            </a:endParaRPr>
          </a:p>
          <a:p>
            <a:r>
              <a:rPr lang="en-US" sz="1500" dirty="0">
                <a:effectLst/>
                <a:cs typeface="Arial" charset="0"/>
              </a:rPr>
              <a:t>E-resolution:</a:t>
            </a:r>
            <a:r>
              <a:rPr lang="en-US" sz="1500" dirty="0">
                <a:effectLst/>
                <a:latin typeface="Symbol" charset="0"/>
                <a:cs typeface="Arial" charset="0"/>
                <a:sym typeface="Symbol" charset="0"/>
              </a:rPr>
              <a:t></a:t>
            </a:r>
            <a:r>
              <a:rPr lang="en-US" sz="1500" dirty="0">
                <a:effectLst/>
                <a:cs typeface="Arial" charset="0"/>
              </a:rPr>
              <a:t>/E ~ 50%/</a:t>
            </a:r>
            <a:r>
              <a:rPr lang="en-US" sz="1500" dirty="0">
                <a:effectLst/>
                <a:cs typeface="Arial" charset="0"/>
                <a:sym typeface="Symbol" charset="0"/>
              </a:rPr>
              <a:t></a:t>
            </a:r>
            <a:r>
              <a:rPr lang="en-US" sz="1500" dirty="0">
                <a:effectLst/>
                <a:cs typeface="Arial" charset="0"/>
              </a:rPr>
              <a:t>E </a:t>
            </a:r>
            <a:r>
              <a:rPr lang="en-US" sz="1500" dirty="0">
                <a:effectLst/>
                <a:cs typeface="Arial" charset="0"/>
                <a:sym typeface="Symbol" charset="0"/>
              </a:rPr>
              <a:t> </a:t>
            </a:r>
            <a:r>
              <a:rPr lang="en-US" sz="1500" dirty="0">
                <a:effectLst/>
                <a:cs typeface="Arial" charset="0"/>
              </a:rPr>
              <a:t>0.03 </a:t>
            </a:r>
          </a:p>
        </p:txBody>
      </p:sp>
      <p:sp>
        <p:nvSpPr>
          <p:cNvPr id="37900" name="Text Box 1036"/>
          <p:cNvSpPr txBox="1">
            <a:spLocks noChangeArrowheads="1"/>
          </p:cNvSpPr>
          <p:nvPr/>
        </p:nvSpPr>
        <p:spPr bwMode="auto">
          <a:xfrm>
            <a:off x="60324" y="1589088"/>
            <a:ext cx="20732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3-level trigger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reducing the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rate from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40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MHz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to ~400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xmlns="" val="68633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titled5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762000"/>
            <a:ext cx="6480720" cy="54110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3538" y="148531"/>
            <a:ext cx="3855864" cy="4154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dirty="0" smtClean="0">
                <a:effectLst/>
                <a:latin typeface="Calibri" pitchFamily="34" charset="0"/>
                <a:cs typeface="Calibri" pitchFamily="34" charset="0"/>
              </a:rPr>
              <a:t>volution of the excess with time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605668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BE5E5"/>
                </a:solidFill>
              </a:rPr>
              <a:t>07/12 CERN </a:t>
            </a:r>
            <a:r>
              <a:rPr lang="en-US" sz="1200" b="1" dirty="0" err="1" smtClean="0">
                <a:solidFill>
                  <a:srgbClr val="0BE5E5"/>
                </a:solidFill>
              </a:rPr>
              <a:t>Prel</a:t>
            </a:r>
            <a:r>
              <a:rPr lang="en-US" sz="1200" b="1" dirty="0" smtClean="0">
                <a:solidFill>
                  <a:srgbClr val="0BE5E5"/>
                </a:solidFill>
              </a:rPr>
              <a:t>.</a:t>
            </a:r>
            <a:endParaRPr lang="en-US" sz="1200" b="1" dirty="0">
              <a:solidFill>
                <a:srgbClr val="0BE5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0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52536" y="0"/>
            <a:ext cx="9433048" cy="68853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98996" y="570166"/>
            <a:ext cx="4558171" cy="3506906"/>
            <a:chOff x="4498996" y="570166"/>
            <a:chExt cx="4558171" cy="3506906"/>
          </a:xfrm>
        </p:grpSpPr>
        <p:pic>
          <p:nvPicPr>
            <p:cNvPr id="7" name="Picture 6" descr="fig_011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820468"/>
              <a:ext cx="4536845" cy="32566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13" name="Straight Connector 12"/>
            <p:cNvCxnSpPr/>
            <p:nvPr/>
          </p:nvCxnSpPr>
          <p:spPr bwMode="auto">
            <a:xfrm>
              <a:off x="5023060" y="3121200"/>
              <a:ext cx="39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8118948" y="2996952"/>
              <a:ext cx="404278" cy="2923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effectLst/>
                  <a:latin typeface="Calibri" pitchFamily="34" charset="0"/>
                  <a:cs typeface="Calibri" pitchFamily="34" charset="0"/>
                </a:rPr>
                <a:t>SM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8996" y="570166"/>
              <a:ext cx="455817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C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2-dim </a:t>
              </a:r>
              <a:r>
                <a:rPr lang="en-US" dirty="0">
                  <a:effectLst/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ikelihood fit to signal mass and strength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95506" y="76562"/>
            <a:ext cx="61219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Characterizing the new particle: 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mass </a:t>
            </a:r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 signal strength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100968" y="2708865"/>
            <a:ext cx="4166232" cy="3960495"/>
            <a:chOff x="4860032" y="980728"/>
            <a:chExt cx="4166232" cy="3960495"/>
          </a:xfrm>
        </p:grpSpPr>
        <p:pic>
          <p:nvPicPr>
            <p:cNvPr id="26" name="Picture 25" descr="fig_010.png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980728"/>
              <a:ext cx="4166232" cy="3960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7" name="Oval 26"/>
            <p:cNvSpPr/>
            <p:nvPr/>
          </p:nvSpPr>
          <p:spPr bwMode="auto">
            <a:xfrm>
              <a:off x="7740352" y="3789040"/>
              <a:ext cx="720080" cy="432048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4984" y="2276872"/>
            <a:ext cx="38884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μ = signal strength normalized to the SM Higgs expectation at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= 126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2870" y="5075872"/>
            <a:ext cx="4542530" cy="1477328"/>
          </a:xfrm>
          <a:prstGeom prst="rect">
            <a:avLst/>
          </a:prstGeom>
          <a:solidFill>
            <a:srgbClr val="FFCC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+mj-lt"/>
                <a:ea typeface="Lucida Grande"/>
                <a:cs typeface="Lucida Grande"/>
              </a:rPr>
              <a:t>Best-fit value </a:t>
            </a:r>
            <a:r>
              <a:rPr lang="en-US" dirty="0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rPr>
              <a:t>at 126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rPr>
              <a:t>: </a:t>
            </a:r>
          </a:p>
          <a:p>
            <a:r>
              <a:rPr lang="en-US" sz="1800" b="1" dirty="0" smtClean="0">
                <a:solidFill>
                  <a:srgbClr val="CC0000"/>
                </a:solidFill>
                <a:effectLst/>
                <a:latin typeface="+mj-lt"/>
                <a:ea typeface="Lucida Grande"/>
                <a:cs typeface="Lucida Grande"/>
              </a:rPr>
              <a:t>       </a:t>
            </a:r>
            <a:r>
              <a:rPr lang="en-US" sz="1800" b="1" dirty="0" smtClean="0">
                <a:solidFill>
                  <a:srgbClr val="008000"/>
                </a:solidFill>
                <a:effectLst/>
                <a:latin typeface="+mj-lt"/>
                <a:ea typeface="Lucida Grande"/>
                <a:cs typeface="Lucida Grande"/>
              </a:rPr>
              <a:t>μ </a:t>
            </a:r>
            <a:r>
              <a:rPr lang="en-US" sz="1800" b="1" dirty="0" smtClean="0">
                <a:solidFill>
                  <a:srgbClr val="008000"/>
                </a:solidFill>
                <a:effectLst/>
                <a:latin typeface="+mj-lt"/>
                <a:cs typeface="Calibri" pitchFamily="34" charset="0"/>
              </a:rPr>
              <a:t>= 1.4 </a:t>
            </a:r>
            <a:r>
              <a:rPr lang="en-US" sz="1800" b="1" dirty="0">
                <a:solidFill>
                  <a:srgbClr val="008000"/>
                </a:solidFill>
                <a:effectLst/>
                <a:latin typeface="+mj-lt"/>
                <a:cs typeface="Calibri" pitchFamily="34" charset="0"/>
              </a:rPr>
              <a:t>± </a:t>
            </a:r>
            <a:r>
              <a:rPr lang="en-US" sz="1800" b="1" dirty="0" smtClean="0">
                <a:solidFill>
                  <a:srgbClr val="008000"/>
                </a:solidFill>
                <a:effectLst/>
                <a:latin typeface="+mj-lt"/>
                <a:cs typeface="Calibri" pitchFamily="34" charset="0"/>
              </a:rPr>
              <a:t>0.</a:t>
            </a:r>
            <a:r>
              <a:rPr lang="en-US" sz="1700" b="1" dirty="0" smtClean="0">
                <a:solidFill>
                  <a:srgbClr val="008000"/>
                </a:solidFill>
                <a:effectLst/>
                <a:latin typeface="+mj-lt"/>
                <a:cs typeface="Calibri" pitchFamily="34" charset="0"/>
              </a:rPr>
              <a:t>3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g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ood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agreement with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the expectation for </a:t>
            </a: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a SM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Higgs within the present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statistical 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uncertainty 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62000"/>
            <a:ext cx="344588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Estimated mass: </a:t>
            </a:r>
          </a:p>
          <a:p>
            <a:r>
              <a:rPr lang="en-US" sz="1700" b="1" dirty="0" err="1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sz="1700" b="1" baseline="-25000" dirty="0" err="1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sz="1700" b="1" dirty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 = 126 ± 0.4 (stat) ± 0.4 (</a:t>
            </a:r>
            <a:r>
              <a:rPr lang="en-US" sz="1700" b="1" dirty="0" err="1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syst</a:t>
            </a:r>
            <a:r>
              <a:rPr lang="en-US" sz="1700" b="1" dirty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) </a:t>
            </a:r>
            <a:r>
              <a:rPr lang="en-US" sz="1700" b="1" dirty="0" err="1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GeV</a:t>
            </a:r>
            <a:endParaRPr lang="en-US" sz="1700" b="1" dirty="0">
              <a:solidFill>
                <a:srgbClr val="00B05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8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52536" y="0"/>
            <a:ext cx="9433048" cy="68853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26288" y="6508576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353" y="76562"/>
            <a:ext cx="8066247" cy="400110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Characterizing the new particle: first measurements of couplings </a:t>
            </a:r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(examples ...)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0325156"/>
              </p:ext>
            </p:extLst>
          </p:nvPr>
        </p:nvGraphicFramePr>
        <p:xfrm>
          <a:off x="7848600" y="692696"/>
          <a:ext cx="914400" cy="666750"/>
        </p:xfrm>
        <a:graphic>
          <a:graphicData uri="http://schemas.openxmlformats.org/presentationml/2006/ole">
            <p:oleObj spid="_x0000_s1026" name="Equation" r:id="rId3" imgW="594000" imgH="429480" progId="Equation.3">
              <p:embed/>
            </p:oleObj>
          </a:graphicData>
        </a:graphic>
      </p:graphicFrame>
      <p:pic>
        <p:nvPicPr>
          <p:cNvPr id="2" name="Picture 1" descr="fig_02a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4114800" cy="2953658"/>
          </a:xfrm>
          <a:prstGeom prst="rect">
            <a:avLst/>
          </a:prstGeom>
          <a:ln w="38100" cmpd="sng">
            <a:solidFill>
              <a:srgbClr val="00FF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2014" y="1764553"/>
            <a:ext cx="3876639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Explore tension SM-data from  H</a:t>
            </a:r>
            <a:r>
              <a:rPr lang="en-US" dirty="0" smtClean="0">
                <a:latin typeface="Arial"/>
                <a:cs typeface="Arial"/>
                <a:sym typeface="Wingdings"/>
              </a:rPr>
              <a:t> → </a:t>
            </a:r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different production modes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(VBF,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ggF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)</a:t>
            </a:r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4383155" y="1905000"/>
            <a:ext cx="4720208" cy="3339653"/>
            <a:chOff x="4556604" y="3473723"/>
            <a:chExt cx="4720208" cy="3339653"/>
          </a:xfrm>
        </p:grpSpPr>
        <p:pic>
          <p:nvPicPr>
            <p:cNvPr id="5" name="Picture 4" descr="fig_07a.png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99" y="3871814"/>
              <a:ext cx="4343405" cy="2941562"/>
            </a:xfrm>
            <a:prstGeom prst="rect">
              <a:avLst/>
            </a:prstGeom>
            <a:ln w="38100" cmpd="sng">
              <a:solidFill>
                <a:srgbClr val="99FF99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56604" y="3473723"/>
              <a:ext cx="4720208" cy="369332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/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ew particles in the </a:t>
              </a:r>
              <a:r>
                <a:rPr lang="en-US" dirty="0" err="1" smtClean="0">
                  <a:effectLst/>
                  <a:latin typeface="Calibri" pitchFamily="34" charset="0"/>
                  <a:cs typeface="Calibri" pitchFamily="34" charset="0"/>
                </a:rPr>
                <a:t>gg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Arial"/>
                  <a:cs typeface="Arial"/>
                  <a:sym typeface="Wingdings"/>
                </a:rPr>
                <a:t>→ 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H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 and H</a:t>
              </a:r>
              <a:r>
                <a:rPr lang="en-US" dirty="0" smtClean="0">
                  <a:latin typeface="Arial"/>
                  <a:cs typeface="Arial"/>
                  <a:sym typeface="Wingdings"/>
                </a:rPr>
                <a:t> → </a:t>
              </a:r>
              <a:r>
                <a:rPr lang="en-US" dirty="0" err="1" smtClean="0"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γγ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loops ?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462250736"/>
                </p:ext>
              </p:extLst>
            </p:nvPr>
          </p:nvGraphicFramePr>
          <p:xfrm>
            <a:off x="7812360" y="4941168"/>
            <a:ext cx="796290" cy="279400"/>
          </p:xfrm>
          <a:graphic>
            <a:graphicData uri="http://schemas.openxmlformats.org/presentationml/2006/ole">
              <p:oleObj spid="_x0000_s1027" name="Equation" r:id="rId6" imgW="712800" imgH="237600" progId="Equation.3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66359418"/>
                </p:ext>
              </p:extLst>
            </p:nvPr>
          </p:nvGraphicFramePr>
          <p:xfrm>
            <a:off x="7805738" y="5301208"/>
            <a:ext cx="810260" cy="279400"/>
          </p:xfrm>
          <a:graphic>
            <a:graphicData uri="http://schemas.openxmlformats.org/presentationml/2006/ole">
              <p:oleObj spid="_x0000_s1028" name="Equation" r:id="rId7" imgW="722160" imgH="237600" progId="Equation.3">
                <p:embed/>
              </p:oleObj>
            </a:graphicData>
          </a:graphic>
        </p:graphicFrame>
      </p:grpSp>
      <p:grpSp>
        <p:nvGrpSpPr>
          <p:cNvPr id="17" name="Group 22"/>
          <p:cNvGrpSpPr/>
          <p:nvPr/>
        </p:nvGrpSpPr>
        <p:grpSpPr>
          <a:xfrm>
            <a:off x="287760" y="548680"/>
            <a:ext cx="4392488" cy="1152128"/>
            <a:chOff x="107504" y="476672"/>
            <a:chExt cx="4392488" cy="115212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7504" y="476672"/>
              <a:ext cx="4392488" cy="1152128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" name="図 13"/>
            <p:cNvPicPr preferRelativeResize="0"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802" y="548680"/>
              <a:ext cx="4190182" cy="9904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19" name="Group 20"/>
          <p:cNvGrpSpPr/>
          <p:nvPr/>
        </p:nvGrpSpPr>
        <p:grpSpPr>
          <a:xfrm>
            <a:off x="4752256" y="548680"/>
            <a:ext cx="2808312" cy="936104"/>
            <a:chOff x="4572000" y="620688"/>
            <a:chExt cx="2808312" cy="93610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572000" y="620688"/>
              <a:ext cx="2808312" cy="936104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1" name="Group 18"/>
            <p:cNvGrpSpPr/>
            <p:nvPr/>
          </p:nvGrpSpPr>
          <p:grpSpPr>
            <a:xfrm>
              <a:off x="4691996" y="730404"/>
              <a:ext cx="2616308" cy="754380"/>
              <a:chOff x="4691996" y="730404"/>
              <a:chExt cx="2616308" cy="754380"/>
            </a:xfrm>
          </p:grpSpPr>
          <p:pic>
            <p:nvPicPr>
              <p:cNvPr id="11" name="Picture 10" descr="Screen Shot 2012-09-16 at 10.42.37 AM.png"/>
              <p:cNvPicPr preferRelativeResize="0"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1996" y="730404"/>
                <a:ext cx="1248156" cy="75438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12" name="Picture 11" descr="Screen Shot 2012-09-16 at 10.42.49 AM.png"/>
              <p:cNvPicPr preferRelativeResize="0"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4268" y="737770"/>
                <a:ext cx="1304036" cy="747014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 bwMode="auto">
              <a:xfrm>
                <a:off x="4788024" y="738000"/>
                <a:ext cx="288032" cy="18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084168" y="764704"/>
                <a:ext cx="288032" cy="18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31"/>
          <p:cNvGrpSpPr/>
          <p:nvPr/>
        </p:nvGrpSpPr>
        <p:grpSpPr>
          <a:xfrm>
            <a:off x="123406" y="5373216"/>
            <a:ext cx="8856984" cy="1368152"/>
            <a:chOff x="72008" y="5373216"/>
            <a:chExt cx="8856984" cy="136815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2008" y="5373216"/>
              <a:ext cx="8856984" cy="13681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24034652"/>
                </p:ext>
              </p:extLst>
            </p:nvPr>
          </p:nvGraphicFramePr>
          <p:xfrm>
            <a:off x="467464" y="5445224"/>
            <a:ext cx="1188720" cy="561340"/>
          </p:xfrm>
          <a:graphic>
            <a:graphicData uri="http://schemas.openxmlformats.org/presentationml/2006/ole">
              <p:oleObj spid="_x0000_s1029" name="Equation" r:id="rId11" imgW="905040" imgH="42048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153621" y="5538718"/>
              <a:ext cx="4659737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BR (H </a:t>
              </a:r>
              <a:r>
                <a:rPr lang="en-US" dirty="0" smtClean="0"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invisible or undetected) &lt; 0.84 </a:t>
              </a:r>
              <a:r>
                <a:rPr lang="en-US" sz="14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at 95% CL</a:t>
              </a:r>
              <a:endParaRPr lang="en-US" sz="1400" dirty="0" smtClean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1711" y="6093296"/>
              <a:ext cx="6373220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Couplings to fermions </a:t>
              </a:r>
              <a:r>
                <a:rPr lang="en-US" dirty="0" err="1" smtClean="0">
                  <a:effectLst/>
                  <a:latin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 err="1" smtClean="0">
                  <a:effectLst/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baseline="-250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weakly constrained by direct H </a:t>
              </a:r>
              <a:r>
                <a:rPr lang="en-US" dirty="0" smtClean="0"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l-GR" dirty="0" smtClean="0">
                  <a:effectLst/>
                  <a:latin typeface="Calibri"/>
                  <a:ea typeface="Lucida Grande"/>
                  <a:cs typeface="Calibri"/>
                  <a:sym typeface="Wingdings"/>
                </a:rPr>
                <a:t>ττ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, bb; </a:t>
              </a:r>
            </a:p>
            <a:p>
              <a:r>
                <a:rPr lang="en-US" dirty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i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ndirect constraints from </a:t>
              </a:r>
              <a:r>
                <a:rPr lang="en-US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ggF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(</a:t>
              </a:r>
              <a:r>
                <a:rPr lang="en-US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tt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loop) indicate it’s </a:t>
              </a:r>
              <a:r>
                <a:rPr lang="en-US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non-vanishing </a:t>
              </a:r>
              <a:endParaRPr lang="en-US" sz="1400" dirty="0" smtClean="0"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705472" y="3738518"/>
            <a:ext cx="1391728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</a:rPr>
              <a:t>μ</a:t>
            </a:r>
            <a:r>
              <a:rPr lang="en-US" baseline="-25000" dirty="0" err="1" smtClean="0">
                <a:effectLst/>
                <a:latin typeface="Lucida Grande"/>
                <a:ea typeface="Lucida Grande"/>
                <a:cs typeface="Lucida Grande"/>
              </a:rPr>
              <a:t>γγ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=1.8 ± 0.5</a:t>
            </a:r>
          </a:p>
        </p:txBody>
      </p:sp>
    </p:spTree>
    <p:extLst>
      <p:ext uri="{BB962C8B-B14F-4D97-AF65-F5344CB8AC3E}">
        <p14:creationId xmlns="" xmlns:p14="http://schemas.microsoft.com/office/powerpoint/2010/main" val="36491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289048" y="-37800"/>
            <a:ext cx="9433048" cy="68957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98" y="76200"/>
            <a:ext cx="4362733" cy="10618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effectLst/>
                <a:latin typeface="Calibri" pitchFamily="34" charset="0"/>
                <a:cs typeface="Calibri" pitchFamily="34" charset="0"/>
              </a:rPr>
              <a:t>Searches for New Physics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No hints so </a:t>
            </a:r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far …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Higher energy, more luminosity to come</a:t>
            </a:r>
            <a:endParaRPr lang="en-US" sz="2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fig_04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68" y="42532"/>
            <a:ext cx="4572000" cy="32818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fig_06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68" y="3719087"/>
            <a:ext cx="4572000" cy="30963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fig_02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4" y="1828800"/>
            <a:ext cx="3573976" cy="34290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2400" y="4908699"/>
            <a:ext cx="2497992" cy="369332"/>
          </a:xfrm>
          <a:prstGeom prst="rect">
            <a:avLst/>
          </a:prstGeom>
          <a:solidFill>
            <a:srgbClr val="CC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Di-jet searches: q*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limits</a:t>
            </a:r>
            <a:endParaRPr lang="en-US" dirty="0" smtClean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8851" y="2438400"/>
            <a:ext cx="2829749" cy="369332"/>
          </a:xfrm>
          <a:prstGeom prst="rect">
            <a:avLst/>
          </a:prstGeom>
          <a:solidFill>
            <a:srgbClr val="CC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Di-lepton searches: Z’  limits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0167" y="5754469"/>
            <a:ext cx="2478564" cy="646331"/>
          </a:xfrm>
          <a:prstGeom prst="rect">
            <a:avLst/>
          </a:prstGeom>
          <a:solidFill>
            <a:srgbClr val="CC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Multi-jet + 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E</a:t>
            </a:r>
            <a:r>
              <a:rPr lang="en-US" baseline="-25000" dirty="0" err="1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30000" dirty="0" err="1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miss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n-US" dirty="0" err="1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squark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 and 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gluino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 limits</a:t>
            </a:r>
          </a:p>
        </p:txBody>
      </p:sp>
    </p:spTree>
    <p:extLst>
      <p:ext uri="{BB962C8B-B14F-4D97-AF65-F5344CB8AC3E}">
        <p14:creationId xmlns="" xmlns:p14="http://schemas.microsoft.com/office/powerpoint/2010/main" val="26981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289048" y="-37800"/>
            <a:ext cx="9433048" cy="68957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8437" y="318428"/>
            <a:ext cx="487678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Is the Higgs mass stabilized by New Physics ? </a:t>
            </a:r>
          </a:p>
        </p:txBody>
      </p:sp>
      <p:pic>
        <p:nvPicPr>
          <p:cNvPr id="5" name="Picture 4" descr="ATLPrel_dirstop_total_ichep12_highres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9" y="1340768"/>
            <a:ext cx="7406631" cy="446576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570" y="5940568"/>
            <a:ext cx="9036496" cy="646331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With ~ 30 fb</a:t>
            </a:r>
            <a:r>
              <a:rPr lang="en-US" baseline="30000" dirty="0" smtClean="0">
                <a:effectLst/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by end 2012: expect to cover stop masses up to ~ 700-800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and most of hole at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m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stop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~ 200 </a:t>
            </a:r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GeV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(by allowing branching ratios  stop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 t 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χ</a:t>
            </a:r>
            <a:r>
              <a:rPr lang="en-US" baseline="30000" dirty="0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0</a:t>
            </a:r>
            <a:r>
              <a:rPr lang="en-US" baseline="-25000" dirty="0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1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and stop  b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Lucida Grande"/>
                <a:ea typeface="Lucida Grande"/>
                <a:cs typeface="Lucida Grande"/>
              </a:rPr>
              <a:t>χ</a:t>
            </a:r>
            <a:r>
              <a:rPr lang="en-US" baseline="30000" dirty="0" smtClean="0">
                <a:effectLst/>
                <a:latin typeface="Lucida Grande"/>
                <a:ea typeface="Lucida Grande"/>
                <a:cs typeface="Lucida Grande"/>
              </a:rPr>
              <a:t>±</a:t>
            </a:r>
            <a:r>
              <a:rPr lang="en-US" baseline="-25000" dirty="0" smtClean="0">
                <a:effectLst/>
                <a:latin typeface="Lucida Grande"/>
                <a:ea typeface="Lucida Grande"/>
                <a:cs typeface="Lucida Grande"/>
              </a:rPr>
              <a:t>1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to vary) </a:t>
            </a:r>
          </a:p>
        </p:txBody>
      </p:sp>
      <p:pic>
        <p:nvPicPr>
          <p:cNvPr id="2" name="Picture 1" descr="Screen Shot 2012-09-16 at 1.41.57 PM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96" y="44624"/>
            <a:ext cx="1955800" cy="1428750"/>
          </a:xfrm>
          <a:prstGeom prst="rect">
            <a:avLst/>
          </a:prstGeom>
          <a:ln>
            <a:solidFill>
              <a:srgbClr val="CC0000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66788751"/>
              </p:ext>
            </p:extLst>
          </p:nvPr>
        </p:nvGraphicFramePr>
        <p:xfrm>
          <a:off x="5436096" y="3212976"/>
          <a:ext cx="1035050" cy="561975"/>
        </p:xfrm>
        <a:graphic>
          <a:graphicData uri="http://schemas.openxmlformats.org/presentationml/2006/ole">
            <p:oleObj spid="_x0000_s2050" name="Equation" r:id="rId5" imgW="849960" imgH="4568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2681822"/>
              </p:ext>
            </p:extLst>
          </p:nvPr>
        </p:nvGraphicFramePr>
        <p:xfrm>
          <a:off x="1547664" y="3140968"/>
          <a:ext cx="1555750" cy="565150"/>
        </p:xfrm>
        <a:graphic>
          <a:graphicData uri="http://schemas.openxmlformats.org/presentationml/2006/ole">
            <p:oleObj spid="_x0000_s2051" name="Equation" r:id="rId6" imgW="1279800" imgH="4568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50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35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756862"/>
            <a:ext cx="8496944" cy="173893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End 2012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17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ssuming ~30 fb</a:t>
            </a:r>
            <a:r>
              <a:rPr lang="en-US" sz="1700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 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(~25 fb</a:t>
            </a:r>
            <a:r>
              <a:rPr lang="en-US" sz="1700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8 </a:t>
            </a:r>
            <a:r>
              <a:rPr lang="en-US" sz="17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sz="17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+ 5 fb</a:t>
            </a:r>
            <a:r>
              <a:rPr lang="en-US" sz="1700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7 </a:t>
            </a:r>
            <a:r>
              <a:rPr lang="en-US" sz="17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) 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e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xpect from a SM Higgs: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4-5 </a:t>
            </a:r>
            <a:r>
              <a:rPr lang="en-US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solidFill>
                  <a:srgbClr val="000000"/>
                </a:solidFill>
                <a:effectLst/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from each of </a:t>
            </a:r>
            <a:r>
              <a:rPr lang="en-US" i="1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i="1" dirty="0" smtClean="0">
                <a:solidFill>
                  <a:schemeClr val="bg1"/>
                </a:solidFill>
                <a:effectLst/>
                <a:latin typeface="Arial"/>
                <a:cs typeface="Arial"/>
                <a:sym typeface="Wingdings"/>
              </a:rPr>
              <a:t>→ </a:t>
            </a:r>
            <a:r>
              <a:rPr lang="en-US" i="1" dirty="0" err="1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γγ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</a:t>
            </a:r>
            <a:r>
              <a:rPr lang="en-US" i="1" dirty="0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H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→ </a:t>
            </a:r>
            <a:r>
              <a:rPr lang="en-US" i="1" dirty="0" err="1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lνlν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, </a:t>
            </a:r>
            <a:r>
              <a:rPr lang="en-US" i="1" dirty="0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</a:rPr>
              <a:t>H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→ </a:t>
            </a:r>
            <a:r>
              <a:rPr lang="en-US" i="1" dirty="0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4l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per experiment</a:t>
            </a:r>
            <a:endParaRPr lang="en-US" dirty="0">
              <a:solidFill>
                <a:srgbClr val="FFFFFF"/>
              </a:solidFill>
              <a:effectLst/>
              <a:latin typeface="Calibri" pitchFamily="34" charset="0"/>
              <a:ea typeface="Lucida Grande"/>
              <a:cs typeface="Lucida Grande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~ 3 </a:t>
            </a:r>
            <a:r>
              <a:rPr lang="en-US" dirty="0" smtClean="0">
                <a:solidFill>
                  <a:srgbClr val="FFFFFF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solidFill>
                  <a:srgbClr val="000000"/>
                </a:solidFill>
                <a:effectLst/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from </a:t>
            </a:r>
            <a:r>
              <a:rPr lang="en-US" i="1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H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→ </a:t>
            </a:r>
            <a:r>
              <a:rPr lang="en-US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ττ</a:t>
            </a:r>
            <a:r>
              <a:rPr lang="en-US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and </a:t>
            </a:r>
            <a:r>
              <a:rPr lang="en-US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~ 3 </a:t>
            </a:r>
            <a:r>
              <a:rPr lang="en-US" dirty="0">
                <a:solidFill>
                  <a:srgbClr val="FFFFFF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>
                <a:solidFill>
                  <a:srgbClr val="000000"/>
                </a:solidFill>
                <a:effectLst/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from </a:t>
            </a:r>
            <a:r>
              <a:rPr lang="en-US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W/ZH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→ </a:t>
            </a:r>
            <a:r>
              <a:rPr lang="en-US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W/Z bb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(already achieved by CDF+D0 !)</a:t>
            </a:r>
            <a:endParaRPr lang="en-US" dirty="0" smtClean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   per experiment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Separation  0</a:t>
            </a:r>
            <a:r>
              <a:rPr lang="en-US" baseline="300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+</a:t>
            </a:r>
            <a:r>
              <a:rPr lang="en-US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/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2</a:t>
            </a:r>
            <a:r>
              <a:rPr lang="en-US" baseline="300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+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and O</a:t>
            </a:r>
            <a:r>
              <a:rPr lang="en-US" baseline="300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+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/O</a:t>
            </a:r>
            <a:r>
              <a:rPr lang="en-US" baseline="300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-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at 4</a:t>
            </a:r>
            <a:r>
              <a:rPr lang="en-US" dirty="0" smtClean="0">
                <a:solidFill>
                  <a:srgbClr val="FFFFFF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solidFill>
                  <a:srgbClr val="000000"/>
                </a:solidFill>
                <a:effectLst/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level combining ATLAS and CMS</a:t>
            </a:r>
            <a:endParaRPr lang="en-US" dirty="0" smtClean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00" y="609600"/>
            <a:ext cx="90010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MORE DATA</a:t>
            </a:r>
            <a:r>
              <a:rPr lang="en-US" sz="20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will be essential to: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Establish the observation in more channels (</a:t>
            </a:r>
            <a:r>
              <a:rPr lang="el-GR" dirty="0" smtClean="0">
                <a:effectLst/>
                <a:latin typeface="Calibri"/>
                <a:ea typeface="Lucida Grande"/>
                <a:cs typeface="Calibri"/>
              </a:rPr>
              <a:t>ττ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bb, more exclusive topologies …)</a:t>
            </a:r>
            <a:endParaRPr lang="en-US" dirty="0">
              <a:effectLst/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Measure nature and properties of the new particle (J</a:t>
            </a:r>
            <a:r>
              <a:rPr lang="en-US" baseline="30000" dirty="0" smtClean="0">
                <a:effectLst/>
                <a:latin typeface="Calibri" pitchFamily="34" charset="0"/>
                <a:cs typeface="Calibri" pitchFamily="34" charset="0"/>
              </a:rPr>
              <a:t>CP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couplings, ...) with increasing</a:t>
            </a:r>
          </a:p>
          <a:p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    precision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 test compatibility with SM Higgs; how is Higgs mechanism implemented ?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How much does this “Higgs” contribute to restoring V</a:t>
            </a:r>
            <a:r>
              <a:rPr lang="en-US" baseline="-25000" dirty="0">
                <a:effectLst/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V</a:t>
            </a:r>
            <a:r>
              <a:rPr lang="en-US" baseline="-25000" dirty="0">
                <a:effectLst/>
                <a:latin typeface="Calibri" pitchFamily="34" charset="0"/>
                <a:cs typeface="Calibri" pitchFamily="34" charset="0"/>
              </a:rPr>
              <a:t>L </a:t>
            </a:r>
            <a:r>
              <a:rPr lang="en-US" dirty="0" err="1">
                <a:effectLst/>
                <a:latin typeface="Calibri" pitchFamily="34" charset="0"/>
                <a:cs typeface="Calibri" pitchFamily="34" charset="0"/>
              </a:rPr>
              <a:t>unitarity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 at high mass ? </a:t>
            </a:r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Natural Higgs or fine-tuned Higgs ? </a:t>
            </a:r>
          </a:p>
          <a:p>
            <a:pPr marL="688975" indent="-285750"/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If natural: what stabilizes its mass (SUSY? other New Physics ?)?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5393" y="2430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952943" y="116632"/>
            <a:ext cx="3247620" cy="430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200" b="1" dirty="0" smtClean="0">
                <a:effectLst/>
                <a:latin typeface="Calibri" pitchFamily="34" charset="0"/>
                <a:sym typeface="Wingdings"/>
              </a:rPr>
              <a:t>Higgs: the next steps …      </a:t>
            </a:r>
            <a:endParaRPr lang="en-US" sz="2200" b="1" dirty="0"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568785"/>
            <a:ext cx="5840288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effectLst/>
                <a:latin typeface="Calibri" pitchFamily="34" charset="0"/>
                <a:cs typeface="Calibri" pitchFamily="34" charset="0"/>
              </a:rPr>
              <a:t>Future LHC plans:</a:t>
            </a:r>
            <a:endParaRPr lang="en-US" sz="1500" b="1" u="sng" dirty="0" smtClean="0">
              <a:effectLst/>
              <a:latin typeface="Calibri" pitchFamily="34" charset="0"/>
              <a:cs typeface="Calibri" pitchFamily="34" charset="0"/>
            </a:endParaRPr>
          </a:p>
          <a:p>
            <a:endParaRPr lang="en-US" sz="400" dirty="0" smtClean="0"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2013-2014: shut-down (LS1)</a:t>
            </a:r>
          </a:p>
          <a:p>
            <a:r>
              <a:rPr lang="en-US" sz="1700" b="1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2015-2017:  √s ~ 13-14 </a:t>
            </a:r>
            <a:r>
              <a:rPr lang="en-US" sz="1700" b="1" dirty="0" err="1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sz="1700" b="1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,  L ~ 10</a:t>
            </a:r>
            <a:r>
              <a:rPr lang="en-US" sz="1700" b="1" baseline="300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34</a:t>
            </a:r>
            <a:r>
              <a:rPr lang="en-US" sz="1700" b="1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b="1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~ 100 fb</a:t>
            </a:r>
            <a:r>
              <a:rPr lang="en-US" sz="1700" b="1" baseline="300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-1</a:t>
            </a:r>
            <a:r>
              <a:rPr lang="en-US" sz="1700" b="1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2018: shut-down (LS2)</a:t>
            </a:r>
          </a:p>
          <a:p>
            <a:r>
              <a:rPr lang="en-US" sz="1700" b="1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2019-2021: </a:t>
            </a:r>
            <a:r>
              <a:rPr lang="en-US" sz="1700" b="1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√s ~ </a:t>
            </a:r>
            <a:r>
              <a:rPr lang="en-US" sz="1700" b="1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13-14 </a:t>
            </a:r>
            <a:r>
              <a:rPr lang="en-US" sz="1700" b="1" dirty="0" err="1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sz="1700" b="1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,  L ~ </a:t>
            </a:r>
            <a:r>
              <a:rPr lang="en-US" sz="1700" b="1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2x10</a:t>
            </a:r>
            <a:r>
              <a:rPr lang="en-US" sz="1700" b="1" baseline="300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34</a:t>
            </a:r>
            <a:r>
              <a:rPr lang="en-US" sz="1700" b="1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b="1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~ </a:t>
            </a:r>
            <a:r>
              <a:rPr lang="en-US" sz="1700" b="1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300 </a:t>
            </a:r>
            <a:r>
              <a:rPr lang="en-US" sz="1700" b="1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fb</a:t>
            </a:r>
            <a:r>
              <a:rPr lang="en-US" sz="1700" b="1" baseline="30000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-</a:t>
            </a:r>
            <a:r>
              <a:rPr lang="en-US" sz="1700" b="1" baseline="300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1</a:t>
            </a:r>
            <a:endParaRPr lang="en-US" sz="1700" b="1" dirty="0" smtClean="0">
              <a:solidFill>
                <a:srgbClr val="000090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2022-2023: shut-down (LS3)</a:t>
            </a:r>
          </a:p>
          <a:p>
            <a:r>
              <a:rPr lang="en-US" sz="1700" b="1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2023- 2030 ?:  </a:t>
            </a:r>
            <a:r>
              <a:rPr lang="en-US" sz="1700" b="1" dirty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√s ~ </a:t>
            </a:r>
            <a:r>
              <a:rPr lang="en-US" sz="1700" b="1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13-14 </a:t>
            </a:r>
            <a:r>
              <a:rPr lang="en-US" sz="1700" b="1" dirty="0" err="1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sz="1700" b="1" dirty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,  L ~ </a:t>
            </a:r>
            <a:r>
              <a:rPr lang="en-US" sz="1700" b="1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5x10</a:t>
            </a:r>
            <a:r>
              <a:rPr lang="en-US" sz="1700" b="1" baseline="300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34</a:t>
            </a:r>
            <a:r>
              <a:rPr lang="en-US" sz="1700" b="1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b="1" dirty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~ </a:t>
            </a:r>
            <a:r>
              <a:rPr lang="en-US" sz="1700" b="1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3000 </a:t>
            </a:r>
            <a:r>
              <a:rPr lang="en-US" sz="1700" b="1" dirty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fb</a:t>
            </a:r>
            <a:r>
              <a:rPr lang="en-US" sz="1700" b="1" baseline="30000" dirty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-1 </a:t>
            </a:r>
            <a:r>
              <a:rPr lang="en-US" sz="1700" b="1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 (HL-LHC)</a:t>
            </a:r>
            <a:endParaRPr lang="en-US" sz="1700" b="1" dirty="0" smtClean="0">
              <a:solidFill>
                <a:srgbClr val="CC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6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28384" y="6552805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36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8640"/>
            <a:ext cx="7012112" cy="369332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Spin/CP can be determined at &gt; 5</a:t>
            </a:r>
            <a:r>
              <a:rPr lang="en-US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with 300 fb</a:t>
            </a:r>
            <a:r>
              <a:rPr lang="en-US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for a non-mixed state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26" y="4977540"/>
            <a:ext cx="9031870" cy="1152128"/>
            <a:chOff x="-67382" y="5517232"/>
            <a:chExt cx="9031870" cy="1152128"/>
          </a:xfrm>
        </p:grpSpPr>
        <p:sp>
          <p:nvSpPr>
            <p:cNvPr id="6" name="Rectangle 5"/>
            <p:cNvSpPr/>
            <p:nvPr/>
          </p:nvSpPr>
          <p:spPr bwMode="auto">
            <a:xfrm>
              <a:off x="5868144" y="5517232"/>
              <a:ext cx="3096344" cy="1152128"/>
            </a:xfrm>
            <a:prstGeom prst="rect">
              <a:avLst/>
            </a:prstGeom>
            <a:solidFill>
              <a:srgbClr val="66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7382" y="5622339"/>
              <a:ext cx="5985806" cy="92333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Higgs self-couplings: ~ 3</a:t>
              </a:r>
              <a:r>
                <a:rPr lang="en-US" dirty="0" smtClean="0"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 per experiment expected from </a:t>
              </a:r>
            </a:p>
            <a:p>
              <a:r>
                <a:rPr lang="en-US" i="1" dirty="0" smtClean="0">
                  <a:effectLst/>
                  <a:latin typeface="Calibri" pitchFamily="34" charset="0"/>
                  <a:cs typeface="Calibri" pitchFamily="34" charset="0"/>
                </a:rPr>
                <a:t>HH </a:t>
              </a:r>
              <a:r>
                <a:rPr lang="en-US" i="1" dirty="0" smtClean="0">
                  <a:latin typeface="Arial"/>
                  <a:cs typeface="Arial"/>
                  <a:sym typeface="Wingdings"/>
                </a:rPr>
                <a:t>→ </a:t>
              </a:r>
              <a:r>
                <a:rPr lang="en-US" i="1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bb</a:t>
              </a:r>
              <a:r>
                <a:rPr lang="en-US" i="1" dirty="0" err="1" smtClean="0"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γγ</a:t>
              </a:r>
              <a:r>
                <a:rPr lang="en-US" i="1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channel with 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3000 fb</a:t>
              </a:r>
              <a:r>
                <a:rPr lang="en-US" baseline="300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-1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; </a:t>
              </a:r>
              <a:r>
                <a:rPr lang="en-US" i="1" dirty="0" smtClean="0">
                  <a:effectLst/>
                  <a:latin typeface="Calibri" pitchFamily="34" charset="0"/>
                  <a:cs typeface="Calibri" pitchFamily="34" charset="0"/>
                </a:rPr>
                <a:t>HH</a:t>
              </a:r>
              <a:r>
                <a:rPr lang="en-US" i="1" dirty="0" smtClean="0"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n-US" i="1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bb</a:t>
              </a:r>
              <a:r>
                <a:rPr lang="el-GR" i="1" dirty="0" smtClean="0">
                  <a:effectLst/>
                  <a:latin typeface="Calibri"/>
                  <a:cs typeface="Calibri"/>
                  <a:sym typeface="Wingdings"/>
                </a:rPr>
                <a:t>ττ</a:t>
              </a:r>
              <a:r>
                <a:rPr lang="en-US" i="1" dirty="0" smtClean="0"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also promising</a:t>
              </a:r>
            </a:p>
            <a:p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~ 30% measurement of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λ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/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λ</a:t>
              </a:r>
              <a:r>
                <a:rPr lang="en-US" baseline="-25000" dirty="0" err="1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SM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  <a:sym typeface="Wingdings"/>
                </a:rPr>
                <a:t> may be achieved </a:t>
              </a:r>
              <a:endParaRPr lang="en-US" dirty="0" smtClean="0">
                <a:effectLst/>
                <a:latin typeface="+mj-lt"/>
                <a:cs typeface="Calibri" pitchFamily="34" charset="0"/>
              </a:endParaRPr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6156176" y="5680794"/>
              <a:ext cx="2698750" cy="844550"/>
              <a:chOff x="3758" y="1296"/>
              <a:chExt cx="1700" cy="532"/>
            </a:xfrm>
          </p:grpSpPr>
          <p:pic>
            <p:nvPicPr>
              <p:cNvPr id="16" name="Picture 19" descr="J:\Public\Moriond2001\hhh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8" y="1296"/>
                <a:ext cx="673" cy="5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H="1">
                <a:off x="4238" y="15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 Box 21"/>
              <p:cNvSpPr txBox="1">
                <a:spLocks noChangeArrowheads="1"/>
              </p:cNvSpPr>
              <p:nvPr/>
            </p:nvSpPr>
            <p:spPr bwMode="auto">
              <a:xfrm>
                <a:off x="4608" y="1433"/>
                <a:ext cx="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</a:rPr>
                  <a:t>~ </a:t>
                </a:r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  <a:sym typeface="Symbol" charset="0"/>
                  </a:rPr>
                  <a:t>v</a:t>
                </a:r>
                <a:endParaRPr lang="en-US" dirty="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auto">
              <a:xfrm>
                <a:off x="4560" y="1584"/>
                <a:ext cx="8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</a:rPr>
                  <a:t> m</a:t>
                </a:r>
                <a:r>
                  <a:rPr lang="en-US" baseline="-25000" dirty="0">
                    <a:effectLst/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baseline="30000" dirty="0">
                    <a:effectLst/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</a:rPr>
                  <a:t>= 2 </a:t>
                </a:r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  <a:sym typeface="Symbol" charset="0"/>
                  </a:rPr>
                  <a:t> v</a:t>
                </a:r>
                <a:r>
                  <a:rPr lang="en-US" baseline="30000" dirty="0">
                    <a:effectLst/>
                    <a:latin typeface="Calibri" pitchFamily="34" charset="0"/>
                    <a:cs typeface="Calibri" pitchFamily="34" charset="0"/>
                    <a:sym typeface="Symbol" charset="0"/>
                  </a:rPr>
                  <a:t>2</a:t>
                </a:r>
                <a:r>
                  <a:rPr lang="en-US" dirty="0"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p:grpSp>
      </p:grpSp>
      <p:grpSp>
        <p:nvGrpSpPr>
          <p:cNvPr id="4" name="Group 7"/>
          <p:cNvGrpSpPr/>
          <p:nvPr/>
        </p:nvGrpSpPr>
        <p:grpSpPr>
          <a:xfrm>
            <a:off x="31899" y="685800"/>
            <a:ext cx="3859005" cy="2839055"/>
            <a:chOff x="-40109" y="1052736"/>
            <a:chExt cx="3859005" cy="2839055"/>
          </a:xfrm>
        </p:grpSpPr>
        <p:sp>
          <p:nvSpPr>
            <p:cNvPr id="5" name="TextBox 4"/>
            <p:cNvSpPr txBox="1"/>
            <p:nvPr/>
          </p:nvSpPr>
          <p:spPr>
            <a:xfrm>
              <a:off x="-40109" y="1052736"/>
              <a:ext cx="3813288" cy="14465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With no</a:t>
              </a:r>
              <a:r>
                <a:rPr lang="en-US" sz="1600" dirty="0" smtClean="0">
                  <a:effectLst/>
                  <a:latin typeface="Calibri" pitchFamily="34" charset="0"/>
                  <a:cs typeface="Calibri" pitchFamily="34" charset="0"/>
                </a:rPr>
                <a:t> constraints, ratios of couplings can </a:t>
              </a:r>
            </a:p>
            <a:p>
              <a:r>
                <a:rPr lang="en-US" sz="1600" dirty="0" smtClean="0">
                  <a:effectLst/>
                  <a:latin typeface="Calibri" pitchFamily="34" charset="0"/>
                  <a:cs typeface="Calibri" pitchFamily="34" charset="0"/>
                </a:rPr>
                <a:t>be measured with typical precisions:</a:t>
              </a:r>
            </a:p>
            <a:p>
              <a:pPr marL="455613" lvl="1" indent="-285750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008000"/>
                  </a:solidFill>
                  <a:effectLst/>
                  <a:latin typeface="Calibri" pitchFamily="34" charset="0"/>
                  <a:cs typeface="Calibri" pitchFamily="34" charset="0"/>
                </a:rPr>
                <a:t>20-50% with  ~ 300 fb</a:t>
              </a:r>
              <a:r>
                <a:rPr lang="en-US" baseline="30000" dirty="0" smtClean="0">
                  <a:solidFill>
                    <a:srgbClr val="008000"/>
                  </a:solidFill>
                  <a:effectLst/>
                  <a:latin typeface="Calibri" pitchFamily="34" charset="0"/>
                  <a:cs typeface="Calibri" pitchFamily="34" charset="0"/>
                </a:rPr>
                <a:t>-1</a:t>
              </a:r>
              <a:endParaRPr lang="en-US" dirty="0" smtClean="0">
                <a:effectLst/>
                <a:latin typeface="Calibri" pitchFamily="34" charset="0"/>
                <a:cs typeface="Calibri" pitchFamily="34" charset="0"/>
              </a:endParaRPr>
            </a:p>
            <a:p>
              <a:pPr marL="455613" lvl="1" indent="-285750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5-25% with 3000 fb</a:t>
              </a:r>
              <a:r>
                <a:rPr lang="en-US" baseline="30000" dirty="0" smtClean="0">
                  <a:solidFill>
                    <a:srgbClr val="000090"/>
                  </a:solidFill>
                  <a:effectLst/>
                  <a:latin typeface="Calibri" pitchFamily="34" charset="0"/>
                  <a:cs typeface="Calibri" pitchFamily="34" charset="0"/>
                </a:rPr>
                <a:t>-1</a:t>
              </a:r>
            </a:p>
            <a:p>
              <a:r>
                <a:rPr lang="en-US" dirty="0">
                  <a:effectLst/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</a:rPr>
                <a:t>er experiment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40109" y="2722240"/>
              <a:ext cx="3859005" cy="11695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Measurements of rare decays w/ </a:t>
              </a:r>
              <a:r>
                <a:rPr lang="en-US" sz="1600" dirty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3000 fb</a:t>
              </a:r>
              <a:r>
                <a:rPr lang="en-US" sz="1600" baseline="30000" dirty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-1</a:t>
              </a:r>
              <a:r>
                <a:rPr lang="en-US" sz="1600" dirty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: </a:t>
              </a:r>
            </a:p>
            <a:p>
              <a:pPr lvl="1" indent="-287338">
                <a:buFont typeface="Arial" pitchFamily="34" charset="0"/>
                <a:buChar char="•"/>
              </a:pPr>
              <a:r>
                <a:rPr lang="en-US" i="1" dirty="0" err="1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ttH</a:t>
              </a:r>
              <a:r>
                <a:rPr lang="en-US" i="1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i="1" dirty="0" smtClean="0">
                  <a:solidFill>
                    <a:srgbClr val="FFFFFF"/>
                  </a:solidFill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n-US" i="1" dirty="0" err="1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tt</a:t>
              </a:r>
              <a:r>
                <a:rPr lang="en-US" i="1" dirty="0" err="1" smtClean="0">
                  <a:solidFill>
                    <a:srgbClr val="FFFFFF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γγ</a:t>
              </a:r>
              <a:r>
                <a:rPr lang="en-US" dirty="0" smtClean="0">
                  <a:solidFill>
                    <a:srgbClr val="FFFFFF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: </a:t>
              </a:r>
              <a:r>
                <a:rPr lang="en-US" dirty="0" smtClean="0">
                  <a:solidFill>
                    <a:srgbClr val="FFFFFF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200 events</a:t>
              </a:r>
              <a:endParaRPr lang="en-US" dirty="0" smtClean="0">
                <a:solidFill>
                  <a:srgbClr val="FFFFFF"/>
                </a:solidFill>
                <a:effectLst/>
                <a:latin typeface="+mj-lt"/>
                <a:cs typeface="Calibri" pitchFamily="34" charset="0"/>
                <a:sym typeface="Wingdings"/>
              </a:endParaRPr>
            </a:p>
            <a:p>
              <a:pPr lvl="1" indent="-287338">
                <a:buFont typeface="Arial" pitchFamily="34" charset="0"/>
                <a:buChar char="•"/>
              </a:pPr>
              <a:r>
                <a:rPr lang="en-US" i="1" dirty="0" smtClean="0">
                  <a:solidFill>
                    <a:srgbClr val="FFFFFF"/>
                  </a:solidFill>
                  <a:effectLst/>
                  <a:latin typeface="+mj-lt"/>
                  <a:cs typeface="Calibri" pitchFamily="34" charset="0"/>
                </a:rPr>
                <a:t>H </a:t>
              </a:r>
              <a:r>
                <a:rPr lang="en-US" i="1" dirty="0" smtClean="0">
                  <a:solidFill>
                    <a:srgbClr val="FFFFFF"/>
                  </a:solidFill>
                  <a:latin typeface="Arial"/>
                  <a:cs typeface="Arial"/>
                  <a:sym typeface="Wingdings"/>
                </a:rPr>
                <a:t>→ </a:t>
              </a:r>
              <a:r>
                <a:rPr lang="en-US" i="1" dirty="0" err="1" smtClean="0">
                  <a:solidFill>
                    <a:srgbClr val="FFFFFF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μμ</a:t>
              </a:r>
              <a:r>
                <a:rPr lang="en-US" i="1" dirty="0" smtClean="0">
                  <a:solidFill>
                    <a:srgbClr val="FFFFFF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: 6σ</a:t>
              </a:r>
            </a:p>
            <a:p>
              <a:r>
                <a:rPr lang="en-US" sz="1600" dirty="0">
                  <a:solidFill>
                    <a:srgbClr val="FFFFFF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p</a:t>
              </a:r>
              <a:r>
                <a:rPr lang="en-US" sz="1600" dirty="0" smtClean="0">
                  <a:solidFill>
                    <a:srgbClr val="FFFFFF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er experiment</a:t>
              </a:r>
              <a:endParaRPr lang="en-US" dirty="0" smtClean="0">
                <a:solidFill>
                  <a:srgbClr val="FFFFFF"/>
                </a:solidFill>
                <a:effectLst/>
                <a:latin typeface="+mj-lt"/>
                <a:cs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7504" y="6165304"/>
            <a:ext cx="8784976" cy="615553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Note:  -- these results are very preliminary (work of a few months) and conservative</a:t>
            </a:r>
          </a:p>
          <a:p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            -- physics potential of LHC upgrade is much more than just Higgs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0" y="3645024"/>
            <a:ext cx="3707233" cy="110799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</a:rPr>
              <a:t>Assuming </a:t>
            </a:r>
            <a:r>
              <a:rPr lang="en-US" sz="1600" dirty="0" smtClean="0">
                <a:effectLst/>
                <a:latin typeface="Lucida Grande"/>
                <a:ea typeface="Lucida Grande"/>
                <a:cs typeface="Lucida Grande"/>
              </a:rPr>
              <a:t>Γ</a:t>
            </a:r>
            <a:r>
              <a:rPr lang="en-US" sz="1600" baseline="-25000" dirty="0" smtClean="0">
                <a:effectLst/>
                <a:latin typeface="Calibri" pitchFamily="34" charset="0"/>
                <a:cs typeface="Calibri" pitchFamily="34" charset="0"/>
              </a:rPr>
              <a:t>H </a:t>
            </a: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</a:rPr>
              <a:t>(SM) and one scale factor for </a:t>
            </a:r>
          </a:p>
          <a:p>
            <a:r>
              <a:rPr lang="en-US" sz="16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</a:rPr>
              <a:t>he fermion/vector sector </a:t>
            </a: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 measure</a:t>
            </a:r>
          </a:p>
          <a:p>
            <a:r>
              <a:rPr lang="en-US" dirty="0" err="1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en-US" baseline="-25000" dirty="0" err="1" smtClean="0">
                <a:effectLst/>
                <a:latin typeface="Calibri" pitchFamily="34" charset="0"/>
                <a:cs typeface="Calibri" pitchFamily="34" charset="0"/>
              </a:rPr>
              <a:t>F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, k</a:t>
            </a:r>
            <a:r>
              <a:rPr lang="en-US" baseline="-25000" dirty="0" smtClean="0">
                <a:effectLst/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 to 6% (3%) with 300 (3000) fb</a:t>
            </a:r>
            <a:r>
              <a:rPr lang="en-US" baseline="30000" dirty="0" smtClean="0">
                <a:effectLst/>
                <a:latin typeface="Calibri" pitchFamily="34" charset="0"/>
                <a:cs typeface="Calibri" pitchFamily="34" charset="0"/>
              </a:rPr>
              <a:t>-1</a:t>
            </a:r>
          </a:p>
          <a:p>
            <a:r>
              <a:rPr lang="en-US" sz="1600" dirty="0"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 smtClean="0">
                <a:effectLst/>
                <a:latin typeface="Calibri" pitchFamily="34" charset="0"/>
                <a:cs typeface="Calibri" pitchFamily="34" charset="0"/>
              </a:rPr>
              <a:t>er experiment</a:t>
            </a:r>
            <a:endParaRPr lang="en-US" sz="1600" baseline="30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775" y="685800"/>
            <a:ext cx="25622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334" y="685800"/>
            <a:ext cx="2562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6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88032" y="-99392"/>
            <a:ext cx="9540552" cy="72728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533400"/>
            <a:ext cx="288422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/>
                <a:latin typeface="Calibri" pitchFamily="34" charset="0"/>
                <a:cs typeface="Calibri" pitchFamily="34" charset="0"/>
              </a:rPr>
              <a:t>Conclusions </a:t>
            </a:r>
            <a:endParaRPr lang="en-US" sz="40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Untitled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04612"/>
            <a:ext cx="4852013" cy="5800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46699" y="436602"/>
            <a:ext cx="253050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Physics Letters B cover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6024" y="4377878"/>
            <a:ext cx="3822576" cy="877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700" dirty="0" smtClean="0">
                <a:effectLst/>
                <a:latin typeface="Calibri" pitchFamily="34" charset="0"/>
              </a:rPr>
              <a:t>ATLAS and CMS “Higgs discovery” papers published</a:t>
            </a:r>
            <a:r>
              <a:rPr lang="en-US" sz="1700" dirty="0">
                <a:effectLst/>
                <a:latin typeface="Calibri" pitchFamily="34" charset="0"/>
              </a:rPr>
              <a:t> side by side </a:t>
            </a:r>
            <a:r>
              <a:rPr lang="en-US" sz="1700" dirty="0" smtClean="0">
                <a:effectLst/>
                <a:latin typeface="Calibri" pitchFamily="34" charset="0"/>
              </a:rPr>
              <a:t>in</a:t>
            </a:r>
          </a:p>
          <a:p>
            <a:r>
              <a:rPr lang="hu-HU" sz="1700" dirty="0" smtClean="0">
                <a:effectLst/>
                <a:latin typeface="Calibri" pitchFamily="34" charset="0"/>
              </a:rPr>
              <a:t>Phys</a:t>
            </a:r>
            <a:r>
              <a:rPr lang="hu-HU" sz="1700" dirty="0">
                <a:effectLst/>
                <a:latin typeface="Calibri" pitchFamily="34" charset="0"/>
              </a:rPr>
              <a:t>. Lett. B716 (2012) </a:t>
            </a:r>
            <a:endParaRPr lang="en-US" sz="1700" dirty="0" smtClean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7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38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16632"/>
            <a:ext cx="9036496" cy="6155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Superb performance and accomplishments  of the LHC accelerator, experiments, and Computing Grid in less than 3 years of operation. </a:t>
            </a:r>
            <a:endParaRPr lang="en-US" sz="17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39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72698" y="908720"/>
            <a:ext cx="878709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ATLAS has recorded ~5.2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b</a:t>
            </a:r>
            <a:r>
              <a:rPr lang="en-US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at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√s =7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TeV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 in 2011 and  15.7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fb</a:t>
            </a:r>
            <a:r>
              <a:rPr lang="en-US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(and growing)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 in 2012 at √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s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=8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TeV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16632"/>
            <a:ext cx="9036496" cy="6155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Superb performance and accomplishments  of the LHC accelerator, experiments, and Computing Grid in less than 3 years of operation. </a:t>
            </a:r>
            <a:endParaRPr lang="en-US" sz="17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39308" y="1412776"/>
            <a:ext cx="8856984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effectLst/>
                <a:latin typeface="Calibri" pitchFamily="34" charset="0"/>
              </a:rPr>
              <a:t>The whole experiment works </a:t>
            </a:r>
            <a:r>
              <a:rPr lang="en-US" dirty="0" smtClean="0">
                <a:effectLst/>
                <a:latin typeface="Calibri" pitchFamily="34" charset="0"/>
              </a:rPr>
              <a:t>very well, from </a:t>
            </a:r>
            <a:r>
              <a:rPr lang="en-US" dirty="0">
                <a:effectLst/>
                <a:latin typeface="Calibri" pitchFamily="34" charset="0"/>
              </a:rPr>
              <a:t>smooth </a:t>
            </a:r>
            <a:r>
              <a:rPr lang="en-US" dirty="0" smtClean="0">
                <a:effectLst/>
                <a:latin typeface="Calibri" pitchFamily="34" charset="0"/>
              </a:rPr>
              <a:t>and efficient </a:t>
            </a:r>
            <a:r>
              <a:rPr lang="en-US" dirty="0">
                <a:effectLst/>
                <a:latin typeface="Calibri" pitchFamily="34" charset="0"/>
              </a:rPr>
              <a:t>operation </a:t>
            </a:r>
            <a:r>
              <a:rPr lang="en-US" dirty="0" smtClean="0">
                <a:effectLst/>
                <a:latin typeface="Calibri" pitchFamily="34" charset="0"/>
              </a:rPr>
              <a:t>of </a:t>
            </a:r>
            <a:r>
              <a:rPr lang="en-US" dirty="0">
                <a:effectLst/>
                <a:latin typeface="Calibri" pitchFamily="34" charset="0"/>
              </a:rPr>
              <a:t>the detector, trigger and computing to the </a:t>
            </a:r>
            <a:r>
              <a:rPr lang="en-US" dirty="0" smtClean="0">
                <a:effectLst/>
                <a:latin typeface="Calibri" pitchFamily="34" charset="0"/>
              </a:rPr>
              <a:t>fast delivery </a:t>
            </a:r>
            <a:r>
              <a:rPr lang="en-US" dirty="0">
                <a:effectLst/>
                <a:latin typeface="Calibri" pitchFamily="34" charset="0"/>
              </a:rPr>
              <a:t>of physics </a:t>
            </a:r>
            <a:r>
              <a:rPr lang="en-US" dirty="0" smtClean="0">
                <a:effectLst/>
                <a:latin typeface="Calibri" pitchFamily="34" charset="0"/>
              </a:rPr>
              <a:t>results: </a:t>
            </a:r>
          </a:p>
          <a:p>
            <a:pPr lvl="1"/>
            <a:r>
              <a:rPr lang="en-US" dirty="0" smtClean="0">
                <a:effectLst/>
                <a:latin typeface="Calibri" pitchFamily="34" charset="0"/>
              </a:rPr>
              <a:t>first </a:t>
            </a:r>
            <a:r>
              <a:rPr lang="en-US" dirty="0">
                <a:effectLst/>
                <a:latin typeface="Calibri" pitchFamily="34" charset="0"/>
              </a:rPr>
              <a:t>results </a:t>
            </a:r>
            <a:r>
              <a:rPr lang="en-US" dirty="0" smtClean="0">
                <a:effectLst/>
                <a:latin typeface="Calibri" pitchFamily="34" charset="0"/>
              </a:rPr>
              <a:t>for ICHEP with </a:t>
            </a:r>
            <a:r>
              <a:rPr lang="en-US" dirty="0">
                <a:effectLst/>
                <a:latin typeface="Calibri" pitchFamily="34" charset="0"/>
              </a:rPr>
              <a:t>full 2012 dataset were available less than one week from </a:t>
            </a:r>
            <a:endParaRPr lang="en-US" dirty="0" smtClean="0">
              <a:effectLst/>
              <a:latin typeface="Calibri" pitchFamily="34" charset="0"/>
            </a:endParaRPr>
          </a:p>
          <a:p>
            <a:pPr lvl="1"/>
            <a:r>
              <a:rPr lang="en-US" dirty="0">
                <a:effectLst/>
                <a:latin typeface="Calibri" pitchFamily="34" charset="0"/>
              </a:rPr>
              <a:t>d</a:t>
            </a:r>
            <a:r>
              <a:rPr lang="en-US" dirty="0" smtClean="0">
                <a:effectLst/>
                <a:latin typeface="Calibri" pitchFamily="34" charset="0"/>
              </a:rPr>
              <a:t>ata-taking,  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with </a:t>
            </a:r>
            <a:r>
              <a:rPr lang="en-US" dirty="0">
                <a:effectLst/>
                <a:latin typeface="Calibri" pitchFamily="34" charset="0"/>
                <a:sym typeface="Wingdings"/>
              </a:rPr>
              <a:t>a fraction of good-quality data used for physics 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(already) ~ </a:t>
            </a:r>
            <a:r>
              <a:rPr lang="en-US" dirty="0">
                <a:effectLst/>
                <a:latin typeface="Calibri" pitchFamily="34" charset="0"/>
                <a:sym typeface="Wingdings"/>
              </a:rPr>
              <a:t>90% of the </a:t>
            </a:r>
            <a:endParaRPr lang="en-US" dirty="0" smtClean="0">
              <a:effectLst/>
              <a:latin typeface="Calibri" pitchFamily="34" charset="0"/>
              <a:sym typeface="Wingdings"/>
            </a:endParaRPr>
          </a:p>
          <a:p>
            <a:pPr lvl="1"/>
            <a:r>
              <a:rPr lang="en-US" u="sng" dirty="0" smtClean="0">
                <a:effectLst/>
                <a:latin typeface="Calibri" pitchFamily="34" charset="0"/>
                <a:sym typeface="Wingdings"/>
              </a:rPr>
              <a:t>delivered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 luminosity.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851" y="2813447"/>
            <a:ext cx="8807896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Huge physics output covered in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198 papers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and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&gt;400 </a:t>
            </a:r>
            <a:r>
              <a:rPr lang="en-US" sz="1700" dirty="0" err="1" smtClean="0">
                <a:effectLst/>
                <a:latin typeface="Calibri" pitchFamily="34" charset="0"/>
                <a:cs typeface="Calibri" pitchFamily="34" charset="0"/>
              </a:rPr>
              <a:t>CONFerence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notes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(as of 15/10/12):</a:t>
            </a:r>
            <a:endParaRPr lang="en-US" sz="1700" dirty="0">
              <a:effectLst/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defRPr/>
            </a:pP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	not only Higgs:  a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wealth of measurements and searches; no New Physics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yet …</a:t>
            </a:r>
            <a:endParaRPr lang="en-US" sz="17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914260" y="99941"/>
            <a:ext cx="7272808" cy="1957459"/>
          </a:xfrm>
          <a:prstGeom prst="rect">
            <a:avLst/>
          </a:prstGeom>
          <a:solidFill>
            <a:srgbClr val="00206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Stepping  stones, to a discovery  (and many other nice results ... )</a:t>
            </a:r>
          </a:p>
          <a:p>
            <a:pPr lvl="1">
              <a:lnSpc>
                <a:spcPct val="120000"/>
              </a:lnSpc>
            </a:pPr>
            <a:r>
              <a:rPr lang="de-DE" sz="1700" dirty="0" smtClean="0">
                <a:solidFill>
                  <a:srgbClr val="FFFFFF"/>
                </a:solidFill>
                <a:effectLst/>
                <a:latin typeface="Calibri" pitchFamily="34" charset="0"/>
              </a:rPr>
              <a:t>&gt; 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20 years from conception to start of operation</a:t>
            </a: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10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construction</a:t>
            </a:r>
            <a:endParaRPr lang="de-DE" dirty="0">
              <a:solidFill>
                <a:srgbClr val="FFFFFF"/>
              </a:solidFill>
              <a:effectLst/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15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test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beams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, 20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detector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physics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simulations</a:t>
            </a:r>
            <a:endParaRPr lang="de-DE" dirty="0">
              <a:solidFill>
                <a:srgbClr val="FFFFFF"/>
              </a:solidFill>
              <a:effectLst/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8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world-wide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computing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data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challenges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</a:rPr>
              <a:t>17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Technical Design 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Reports</a:t>
            </a: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" name="Picture 1" descr="TPandTDRs._DSC0176.jp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66" y="574590"/>
            <a:ext cx="996196" cy="14862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9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40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157192"/>
            <a:ext cx="8443664" cy="615553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If it is a SM </a:t>
            </a:r>
            <a:r>
              <a:rPr lang="en-US" sz="17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Higgs boson, this mass makes several decay modes available for measurement:</a:t>
            </a:r>
          </a:p>
          <a:p>
            <a:pPr algn="ctr"/>
            <a:r>
              <a:rPr lang="en-US" sz="17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accessible at LHC in </a:t>
            </a:r>
            <a:r>
              <a:rPr lang="en-US" sz="1700" i="1" dirty="0" err="1" smtClean="0">
                <a:solidFill>
                  <a:srgbClr val="FFFFFF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en-US" sz="1700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ZZ</a:t>
            </a:r>
            <a:r>
              <a:rPr lang="en-US" sz="1700" i="1" baseline="300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*</a:t>
            </a:r>
            <a:r>
              <a:rPr lang="en-US" sz="1700" i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1700" i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→</a:t>
            </a:r>
            <a:r>
              <a:rPr lang="en-US" sz="1700" i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1700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4l, WW*</a:t>
            </a:r>
            <a:r>
              <a:rPr lang="en-US" sz="1700" i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→</a:t>
            </a:r>
            <a:r>
              <a:rPr lang="en-US" sz="1700" i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1700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l</a:t>
            </a:r>
            <a:r>
              <a:rPr lang="el-GR" sz="1700" i="1" dirty="0" smtClean="0">
                <a:solidFill>
                  <a:srgbClr val="FFFFFF"/>
                </a:solidFill>
                <a:effectLst/>
                <a:latin typeface="Times New Roman"/>
                <a:ea typeface="Lucida Grande"/>
                <a:cs typeface="Times New Roman"/>
                <a:sym typeface="Wingdings"/>
              </a:rPr>
              <a:t>ν</a:t>
            </a:r>
            <a:r>
              <a:rPr lang="en-US" sz="1700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l</a:t>
            </a:r>
            <a:r>
              <a:rPr lang="el-GR" sz="1700" i="1" dirty="0" smtClean="0">
                <a:solidFill>
                  <a:srgbClr val="FFFFFF"/>
                </a:solidFill>
                <a:effectLst/>
                <a:latin typeface="Times New Roman"/>
                <a:ea typeface="Lucida Grande"/>
                <a:cs typeface="Times New Roman"/>
                <a:sym typeface="Wingdings"/>
              </a:rPr>
              <a:t>ν</a:t>
            </a:r>
            <a:r>
              <a:rPr lang="en-US" sz="1700" i="1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, bb, </a:t>
            </a:r>
            <a:r>
              <a:rPr lang="el-GR" sz="1700" i="1" dirty="0" smtClean="0">
                <a:solidFill>
                  <a:srgbClr val="FFFFFF"/>
                </a:solidFill>
                <a:latin typeface="Calibri"/>
                <a:ea typeface="Lucida Grande"/>
                <a:cs typeface="Calibri"/>
                <a:sym typeface="Wingdings"/>
              </a:rPr>
              <a:t>ττ </a:t>
            </a:r>
            <a:r>
              <a:rPr lang="en-US" sz="1700" dirty="0" smtClean="0">
                <a:solidFill>
                  <a:srgbClr val="FFFFFF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, </a:t>
            </a:r>
            <a:r>
              <a:rPr lang="en-US" sz="1700" dirty="0" smtClean="0">
                <a:solidFill>
                  <a:srgbClr val="FFFFFF"/>
                </a:solidFill>
                <a:effectLst/>
                <a:latin typeface="Calibri" pitchFamily="34" charset="0"/>
                <a:ea typeface="Lucida Grande"/>
                <a:cs typeface="Lucida Grande"/>
                <a:sym typeface="Wingdings"/>
              </a:rPr>
              <a:t>and (HL-LHC) </a:t>
            </a:r>
            <a:r>
              <a:rPr lang="en-US" sz="1700" i="1" dirty="0" err="1" smtClean="0">
                <a:solidFill>
                  <a:srgbClr val="FFFFFF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μμ</a:t>
            </a:r>
            <a:endParaRPr lang="en-US" sz="1700" i="1" dirty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72698" y="908720"/>
            <a:ext cx="878709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ATLAS has recorded ~5.2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b</a:t>
            </a:r>
            <a:r>
              <a:rPr lang="en-US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at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√s =7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TeV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 in 2011 and  15.7 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fb</a:t>
            </a:r>
            <a:r>
              <a:rPr lang="en-US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(and growing)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 in 2012 at √</a:t>
            </a:r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</a:rPr>
              <a:t>s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</a:rPr>
              <a:t>=8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TeV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16632"/>
            <a:ext cx="9036496" cy="6155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Superb performance and accomplishments  of the LHC accelerator, experiments, and Computing Grid in less than 3 years of operation. </a:t>
            </a:r>
            <a:endParaRPr lang="en-US" sz="17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39308" y="1412776"/>
            <a:ext cx="885698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effectLst/>
                <a:latin typeface="Calibri" pitchFamily="34" charset="0"/>
              </a:rPr>
              <a:t>The whole experiment works </a:t>
            </a:r>
            <a:r>
              <a:rPr lang="en-US" dirty="0" smtClean="0">
                <a:effectLst/>
                <a:latin typeface="Calibri" pitchFamily="34" charset="0"/>
              </a:rPr>
              <a:t>very well, from </a:t>
            </a:r>
            <a:r>
              <a:rPr lang="en-US" dirty="0">
                <a:effectLst/>
                <a:latin typeface="Calibri" pitchFamily="34" charset="0"/>
              </a:rPr>
              <a:t>smooth </a:t>
            </a:r>
            <a:r>
              <a:rPr lang="en-US" dirty="0" smtClean="0">
                <a:effectLst/>
                <a:latin typeface="Calibri" pitchFamily="34" charset="0"/>
              </a:rPr>
              <a:t>and efficient </a:t>
            </a:r>
            <a:r>
              <a:rPr lang="en-US" dirty="0">
                <a:effectLst/>
                <a:latin typeface="Calibri" pitchFamily="34" charset="0"/>
              </a:rPr>
              <a:t>operation </a:t>
            </a:r>
            <a:r>
              <a:rPr lang="en-US" dirty="0" smtClean="0">
                <a:effectLst/>
                <a:latin typeface="Calibri" pitchFamily="34" charset="0"/>
              </a:rPr>
              <a:t>of </a:t>
            </a:r>
            <a:r>
              <a:rPr lang="en-US" dirty="0">
                <a:effectLst/>
                <a:latin typeface="Calibri" pitchFamily="34" charset="0"/>
              </a:rPr>
              <a:t>the detector, </a:t>
            </a:r>
            <a:r>
              <a:rPr lang="en-US" dirty="0" smtClean="0">
                <a:effectLst/>
                <a:latin typeface="Calibri" pitchFamily="34" charset="0"/>
              </a:rPr>
              <a:t>trigger, </a:t>
            </a:r>
            <a:r>
              <a:rPr lang="en-US" dirty="0">
                <a:effectLst/>
                <a:latin typeface="Calibri" pitchFamily="34" charset="0"/>
              </a:rPr>
              <a:t>and computing to </a:t>
            </a:r>
            <a:r>
              <a:rPr lang="en-US" dirty="0" smtClean="0">
                <a:effectLst/>
                <a:latin typeface="Calibri" pitchFamily="34" charset="0"/>
              </a:rPr>
              <a:t>prompt delivery </a:t>
            </a:r>
            <a:r>
              <a:rPr lang="en-US" dirty="0">
                <a:effectLst/>
                <a:latin typeface="Calibri" pitchFamily="34" charset="0"/>
              </a:rPr>
              <a:t>of physics </a:t>
            </a:r>
            <a:r>
              <a:rPr lang="en-US" dirty="0" smtClean="0">
                <a:effectLst/>
                <a:latin typeface="Calibri" pitchFamily="34" charset="0"/>
              </a:rPr>
              <a:t>results: </a:t>
            </a:r>
          </a:p>
          <a:p>
            <a:pPr lvl="1"/>
            <a:r>
              <a:rPr lang="en-US" dirty="0" smtClean="0">
                <a:effectLst/>
                <a:latin typeface="Calibri" pitchFamily="34" charset="0"/>
              </a:rPr>
              <a:t>first </a:t>
            </a:r>
            <a:r>
              <a:rPr lang="en-US" dirty="0">
                <a:effectLst/>
                <a:latin typeface="Calibri" pitchFamily="34" charset="0"/>
              </a:rPr>
              <a:t>results </a:t>
            </a:r>
            <a:r>
              <a:rPr lang="en-US" dirty="0" smtClean="0">
                <a:effectLst/>
                <a:latin typeface="Calibri" pitchFamily="34" charset="0"/>
              </a:rPr>
              <a:t>for ICHEP with </a:t>
            </a:r>
            <a:r>
              <a:rPr lang="en-US" dirty="0">
                <a:effectLst/>
                <a:latin typeface="Calibri" pitchFamily="34" charset="0"/>
              </a:rPr>
              <a:t>full 2012 dataset were available less than one week from </a:t>
            </a:r>
            <a:endParaRPr lang="en-US" dirty="0" smtClean="0">
              <a:effectLst/>
              <a:latin typeface="Calibri" pitchFamily="34" charset="0"/>
            </a:endParaRPr>
          </a:p>
          <a:p>
            <a:pPr lvl="1"/>
            <a:r>
              <a:rPr lang="en-US" dirty="0">
                <a:effectLst/>
                <a:latin typeface="Calibri" pitchFamily="34" charset="0"/>
              </a:rPr>
              <a:t>d</a:t>
            </a:r>
            <a:r>
              <a:rPr lang="en-US" dirty="0" smtClean="0">
                <a:effectLst/>
                <a:latin typeface="Calibri" pitchFamily="34" charset="0"/>
              </a:rPr>
              <a:t>ata-taking,  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with </a:t>
            </a:r>
            <a:r>
              <a:rPr lang="en-US" dirty="0">
                <a:effectLst/>
                <a:latin typeface="Calibri" pitchFamily="34" charset="0"/>
                <a:sym typeface="Wingdings"/>
              </a:rPr>
              <a:t>a fraction of good-quality data used for physics 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(already) ~ </a:t>
            </a:r>
            <a:r>
              <a:rPr lang="en-US" dirty="0">
                <a:effectLst/>
                <a:latin typeface="Calibri" pitchFamily="34" charset="0"/>
                <a:sym typeface="Wingdings"/>
              </a:rPr>
              <a:t>90% of the </a:t>
            </a:r>
            <a:endParaRPr lang="en-US" dirty="0" smtClean="0">
              <a:effectLst/>
              <a:latin typeface="Calibri" pitchFamily="34" charset="0"/>
              <a:sym typeface="Wingdings"/>
            </a:endParaRPr>
          </a:p>
          <a:p>
            <a:pPr lvl="1"/>
            <a:r>
              <a:rPr lang="en-US" u="sng" dirty="0" smtClean="0">
                <a:effectLst/>
                <a:latin typeface="Calibri" pitchFamily="34" charset="0"/>
                <a:sym typeface="Wingdings"/>
              </a:rPr>
              <a:t>delivered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 luminosity.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504" y="3501008"/>
            <a:ext cx="8928992" cy="1584176"/>
            <a:chOff x="35497" y="3212976"/>
            <a:chExt cx="8928992" cy="1584176"/>
          </a:xfrm>
        </p:grpSpPr>
        <p:sp>
          <p:nvSpPr>
            <p:cNvPr id="2" name="Rectangle 1"/>
            <p:cNvSpPr/>
            <p:nvPr/>
          </p:nvSpPr>
          <p:spPr bwMode="auto">
            <a:xfrm>
              <a:off x="35497" y="3212976"/>
              <a:ext cx="8928992" cy="158417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0499" y="3293368"/>
              <a:ext cx="8418330" cy="14157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</a:rPr>
                <a:t>In July 2012 ATLAS reported the discovery of a new Higgs-like boson: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1700" dirty="0">
                  <a:effectLst/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</a:rPr>
                <a:t>ith significance </a:t>
              </a:r>
              <a:r>
                <a:rPr lang="en-US" sz="1700" dirty="0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</a:rPr>
                <a:t>~6</a:t>
              </a:r>
              <a:r>
                <a:rPr lang="en-US" sz="1700" dirty="0" smtClean="0">
                  <a:solidFill>
                    <a:srgbClr val="CC000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</a:rPr>
                <a:t>, driven by </a:t>
              </a:r>
              <a:r>
                <a:rPr lang="en-US" sz="1700" i="1" dirty="0" smtClean="0">
                  <a:effectLst/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1700" i="1" dirty="0" smtClean="0"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n-US" sz="1700" i="1" dirty="0" err="1" smtClean="0"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γγ</a:t>
              </a:r>
              <a:r>
                <a:rPr lang="en-US" sz="1700" i="1" dirty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,</a:t>
              </a:r>
              <a:r>
                <a:rPr lang="en-US" sz="1700" i="1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4l</a:t>
              </a:r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, with contributions also from </a:t>
              </a:r>
              <a:r>
                <a:rPr lang="en-US" sz="1700" i="1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H</a:t>
              </a:r>
              <a:r>
                <a:rPr lang="en-US" sz="1700" i="1" dirty="0" smtClean="0">
                  <a:effectLst/>
                  <a:latin typeface="Arial"/>
                  <a:cs typeface="Arial"/>
                  <a:sym typeface="Wingdings"/>
                </a:rPr>
                <a:t>→ </a:t>
              </a:r>
              <a:r>
                <a:rPr lang="en-US" sz="1700" i="1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l</a:t>
              </a:r>
              <a:r>
                <a:rPr lang="en-US" sz="1700" i="1" dirty="0" err="1" smtClean="0"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ν</a:t>
              </a:r>
              <a:r>
                <a:rPr lang="en-US" sz="1700" i="1" dirty="0" err="1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l</a:t>
              </a:r>
              <a:r>
                <a:rPr lang="en-US" sz="1700" i="1" dirty="0" err="1" smtClean="0"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ν</a:t>
              </a:r>
              <a:endParaRPr lang="en-US" sz="1700" i="1" dirty="0">
                <a:effectLst/>
                <a:latin typeface="Calibri" pitchFamily="34" charset="0"/>
                <a:cs typeface="Calibri" pitchFamily="34" charset="0"/>
                <a:sym typeface="Wingdings"/>
              </a:endParaRPr>
            </a:p>
            <a:p>
              <a:pPr marL="285750" indent="-285750">
                <a:buFont typeface="Wingdings" charset="2"/>
                <a:buChar char="q"/>
              </a:pPr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signal strength: </a:t>
              </a:r>
              <a:r>
                <a:rPr lang="en-US" sz="1700" dirty="0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1.4± 0.3 </a:t>
              </a:r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of the Standard Model Higgs expectation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1700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mass: </a:t>
              </a:r>
              <a:r>
                <a:rPr lang="en-US" sz="1700" dirty="0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126 </a:t>
              </a:r>
              <a:r>
                <a:rPr lang="en-US" sz="1400" dirty="0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± 0.4 (stat) ± 0.4 (</a:t>
              </a:r>
              <a:r>
                <a:rPr lang="en-US" sz="1400" dirty="0" err="1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syst</a:t>
              </a:r>
              <a:r>
                <a:rPr lang="en-US" sz="1400" dirty="0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) </a:t>
              </a:r>
              <a:r>
                <a:rPr lang="en-US" sz="1700" dirty="0" err="1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GeV</a:t>
              </a:r>
              <a:r>
                <a:rPr lang="en-US" sz="1700" dirty="0" smtClean="0">
                  <a:solidFill>
                    <a:srgbClr val="CC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f</a:t>
              </a:r>
              <a:r>
                <a:rPr lang="en-US" dirty="0" smtClean="0"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irst couplings measurements consistent with SM within present (large) uncertainties</a:t>
              </a:r>
              <a:endParaRPr lang="en-US" dirty="0" smtClean="0"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1769" y="5842340"/>
            <a:ext cx="7463262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The era of precise “Higgs measurements” has started. </a:t>
            </a:r>
          </a:p>
          <a:p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In parallel, quest for New Physics at </a:t>
            </a:r>
            <a:r>
              <a:rPr lang="en-US" sz="1700" dirty="0" err="1" smtClean="0">
                <a:effectLst/>
                <a:latin typeface="Calibri" pitchFamily="34" charset="0"/>
                <a:cs typeface="Calibri" pitchFamily="34" charset="0"/>
              </a:rPr>
              <a:t>TeV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 scale more and more compelling: </a:t>
            </a:r>
          </a:p>
          <a:p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natural EW scale or desert scenario ?  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 LHC and its upgrade will have a lot to say</a:t>
            </a:r>
            <a:r>
              <a:rPr lang="en-US" sz="1700" dirty="0" smtClean="0">
                <a:latin typeface="Calibri" pitchFamily="34" charset="0"/>
                <a:cs typeface="Calibri" pitchFamily="34" charset="0"/>
                <a:sym typeface="Wingdings"/>
              </a:rPr>
              <a:t>.</a:t>
            </a:r>
            <a:endParaRPr lang="en-US" sz="17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51" y="2813447"/>
            <a:ext cx="8807896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Large physics productivity,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covered in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198 papers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and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&gt;400 </a:t>
            </a:r>
            <a:r>
              <a:rPr lang="en-US" sz="1700" dirty="0" err="1" smtClean="0">
                <a:effectLst/>
                <a:latin typeface="Calibri" pitchFamily="34" charset="0"/>
                <a:cs typeface="Calibri" pitchFamily="34" charset="0"/>
              </a:rPr>
              <a:t>CONFerence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notes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(as of 15/10/12):</a:t>
            </a:r>
            <a:endParaRPr lang="en-US" sz="1700" dirty="0">
              <a:effectLst/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defRPr/>
            </a:pP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	not only Higgs:  a </a:t>
            </a:r>
            <a:r>
              <a:rPr lang="en-US" sz="1700" dirty="0">
                <a:effectLst/>
                <a:latin typeface="Calibri" pitchFamily="34" charset="0"/>
                <a:cs typeface="Calibri" pitchFamily="34" charset="0"/>
              </a:rPr>
              <a:t>wealth of measurements and searches; no New Physics </a:t>
            </a:r>
            <a:r>
              <a:rPr lang="en-US" sz="1700" dirty="0" smtClean="0">
                <a:effectLst/>
                <a:latin typeface="Calibri" pitchFamily="34" charset="0"/>
                <a:cs typeface="Calibri" pitchFamily="34" charset="0"/>
              </a:rPr>
              <a:t>yet …</a:t>
            </a:r>
            <a:endParaRPr lang="en-US" sz="17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TLAS.map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718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6" descr="mighty_Atlas.gif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433619" cy="157476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60984" y="-10633"/>
            <a:ext cx="6487616" cy="923330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These accomplishments are the results of more than 20 years of 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talented work and extreme dedication by the ATLAS Collaboration,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with the continuous support of the Funding Agencies</a:t>
            </a:r>
          </a:p>
        </p:txBody>
      </p:sp>
    </p:spTree>
    <p:extLst>
      <p:ext uri="{BB962C8B-B14F-4D97-AF65-F5344CB8AC3E}">
        <p14:creationId xmlns="" xmlns:p14="http://schemas.microsoft.com/office/powerpoint/2010/main" val="2010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TLAS.map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718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6" descr="mighty_Atlas.gif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17665"/>
            <a:ext cx="1433619" cy="157476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60984" y="380999"/>
            <a:ext cx="6487616" cy="923330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These accomplishments are the results of more than 20 years of 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talented work and extreme dedication by the ATLAS Collaboration,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with the continuous support of the Funding Agencies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4191000"/>
            <a:ext cx="8305800" cy="984885"/>
          </a:xfrm>
          <a:prstGeom prst="rect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Furthermore, these accomplishments are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results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 ingenuity,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vision,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and </a:t>
            </a:r>
            <a:endParaRPr lang="en-US" sz="20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painstaking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work of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the HEP community</a:t>
            </a:r>
            <a:r>
              <a:rPr lang="en-US" sz="20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(accelerator, instrumentation, computing, analysis)  </a:t>
            </a:r>
            <a:endParaRPr lang="en-US" baseline="300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057400"/>
            <a:ext cx="6324600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members of US ATLAS  (and the US FA’s DOE/NSF) have played a major role in these accomplishments, in all aspects of the experiment, from construction and now maintenance &amp; operation of all major ATLAS systems, through software &amp; computing, to physics analysis.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en-US" sz="1200">
                <a:solidFill>
                  <a:schemeClr val="tx2"/>
                </a:solidFill>
                <a:effectLst/>
                <a:latin typeface="Calibri" pitchFamily="34" charset="0"/>
              </a:rPr>
              <a:pPr/>
              <a:t>43</a:t>
            </a:fld>
            <a:endParaRPr lang="en-US" sz="1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858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References to physics results mentioned here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066800"/>
            <a:ext cx="8305800" cy="4801314"/>
            <a:chOff x="381000" y="1544895"/>
            <a:chExt cx="8305800" cy="4801314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544895"/>
              <a:ext cx="8305800" cy="48013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Higgs:</a:t>
              </a:r>
            </a:p>
            <a:p>
              <a:pPr marL="287338" indent="-180975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PLB 716 (2012) – arXiv:1207.7214 </a:t>
              </a:r>
            </a:p>
            <a:p>
              <a:pPr marL="287338" indent="-180975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ATLAS-CONF-2012-127</a:t>
              </a:r>
            </a:p>
            <a:p>
              <a:pPr marL="287338" indent="-180975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ATLAS-PHYS-PUB-2012-004</a:t>
              </a:r>
            </a:p>
            <a:p>
              <a:pPr marL="287338" indent="-180975">
                <a:buFont typeface="Arial" pitchFamily="34" charset="0"/>
                <a:buChar char="•"/>
              </a:pPr>
              <a:endParaRPr lang="en-US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Single top: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PLB 712 (2012) – arXiv:1205.3130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ATLAS-CONF-2012-131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ATLAS-CONF-2012-056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ATLAS-CONF-2011-118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arXiv:1205.5764</a:t>
              </a:r>
            </a:p>
            <a:p>
              <a:pPr marL="287338" indent="-169863">
                <a:buFont typeface="Arial" pitchFamily="34" charset="0"/>
                <a:buChar char="•"/>
              </a:pPr>
              <a:endParaRPr lang="en-US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Searches: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ATLAS-CONF-2012-129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ATLAS-CONF-2012-056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ATLAS-CONF-2012-109</a:t>
              </a:r>
            </a:p>
            <a:p>
              <a:endParaRPr lang="en-US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4265474"/>
              <a:ext cx="4191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stop searches: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arXiv:1208.4305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arXiv:1209.4186 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arXiv:1209.2102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arXiv:1208.2590 </a:t>
              </a:r>
            </a:p>
            <a:p>
              <a:pPr marL="287338" indent="-169863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arXiv:1208.1447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12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099" y="2209800"/>
            <a:ext cx="8119645" cy="3539430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More recently, 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Outstanding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  <a:sym typeface="Wingdings"/>
              </a:rPr>
              <a:t>performance of the </a:t>
            </a:r>
            <a:r>
              <a:rPr lang="en-US" dirty="0" smtClean="0">
                <a:effectLst/>
                <a:latin typeface="Calibri" pitchFamily="34" charset="0"/>
                <a:cs typeface="Calibri" pitchFamily="34" charset="0"/>
                <a:sym typeface="Wingdings"/>
              </a:rPr>
              <a:t>LHC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Excellent ATLAS data-taking efficiency and data quality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Detector and trigger performance approaching ultimate expectation:</a:t>
            </a:r>
          </a:p>
          <a:p>
            <a:pPr marL="508000" indent="-168275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experience gained with 2011 data propagated to trigger, reconstruction, and simulation, </a:t>
            </a:r>
          </a:p>
          <a:p>
            <a:pPr marL="509588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yielding improved detector understanding, alignment and calibration, </a:t>
            </a:r>
          </a:p>
          <a:p>
            <a:pPr marL="508000" indent="-168275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huge effort since Fall 2011 to prepare for higher pile-up in 2012 and mitigate impact</a:t>
            </a:r>
          </a:p>
          <a:p>
            <a:pPr marL="509588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on trigger and reconstruction and identification of physics objects,  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Wingdings"/>
            </a:endParaRPr>
          </a:p>
          <a:p>
            <a:pPr marL="509588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yielding sizeable gain in efficiency for e/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γ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, jets,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E</a:t>
            </a:r>
            <a:r>
              <a:rPr lang="en-US" sz="16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T</a:t>
            </a:r>
            <a:r>
              <a:rPr lang="en-US" sz="1600" baseline="30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miss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 , pile-up dependence minimized … 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/>
              </a:rPr>
              <a:t>Superb performance of the Computing Grid enabling physicists all over the world to do data analysis very effectively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Wingdings"/>
              </a:rPr>
              <a:t>Detailed studies of Standard Model processes, important in their own right and as background to searches</a:t>
            </a:r>
            <a:endParaRPr lang="en-US" dirty="0"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1723" y="5943600"/>
            <a:ext cx="4832477" cy="369332"/>
          </a:xfrm>
          <a:prstGeom prst="rect">
            <a:avLst/>
          </a:prstGeom>
          <a:solidFill>
            <a:srgbClr val="0070D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 Huge amount of painstaking foundation work </a:t>
            </a:r>
            <a:r>
              <a:rPr lang="en-US" sz="18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!</a:t>
            </a:r>
            <a:endParaRPr lang="en-US" sz="1800" dirty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914260" y="99941"/>
            <a:ext cx="7272808" cy="1957459"/>
          </a:xfrm>
          <a:prstGeom prst="rect">
            <a:avLst/>
          </a:prstGeom>
          <a:solidFill>
            <a:srgbClr val="00206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Stepping  stones, to a discovery  (and many other nice results ... )</a:t>
            </a:r>
          </a:p>
          <a:p>
            <a:pPr lvl="1">
              <a:lnSpc>
                <a:spcPct val="120000"/>
              </a:lnSpc>
            </a:pPr>
            <a:r>
              <a:rPr lang="de-DE" sz="1700" dirty="0" smtClean="0">
                <a:solidFill>
                  <a:srgbClr val="FFFFFF"/>
                </a:solidFill>
                <a:effectLst/>
                <a:latin typeface="Calibri" pitchFamily="34" charset="0"/>
              </a:rPr>
              <a:t>&gt; 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20 years from conception to start of operation</a:t>
            </a: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10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construction</a:t>
            </a:r>
            <a:endParaRPr lang="de-DE" dirty="0">
              <a:solidFill>
                <a:srgbClr val="FFFFFF"/>
              </a:solidFill>
              <a:effectLst/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15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test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beams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, 20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detector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physics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simulations</a:t>
            </a:r>
            <a:endParaRPr lang="de-DE" dirty="0">
              <a:solidFill>
                <a:srgbClr val="FFFFFF"/>
              </a:solidFill>
              <a:effectLst/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8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years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world-wide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computing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Calibri" pitchFamily="34" charset="0"/>
              </a:rPr>
              <a:t>data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effectLst/>
                <a:latin typeface="Calibri" pitchFamily="34" charset="0"/>
              </a:rPr>
              <a:t>challenges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  <a:latin typeface="Calibri" pitchFamily="34" charset="0"/>
              </a:rPr>
              <a:t>17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 </a:t>
            </a:r>
            <a:r>
              <a:rPr lang="de-DE" dirty="0">
                <a:solidFill>
                  <a:srgbClr val="FFFFFF"/>
                </a:solidFill>
                <a:effectLst/>
                <a:latin typeface="Calibri" pitchFamily="34" charset="0"/>
              </a:rPr>
              <a:t>Technical Design </a:t>
            </a:r>
            <a:r>
              <a:rPr lang="de-DE" dirty="0" smtClean="0">
                <a:solidFill>
                  <a:srgbClr val="FFFFFF"/>
                </a:solidFill>
                <a:effectLst/>
                <a:latin typeface="Calibri" pitchFamily="34" charset="0"/>
              </a:rPr>
              <a:t>Reports</a:t>
            </a: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" name="Picture 1" descr="TPandTDRs._DSC0176.jp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66" y="574590"/>
            <a:ext cx="996196" cy="14862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9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7544" y="836712"/>
            <a:ext cx="7488832" cy="518457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intlumivsyear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74278"/>
            <a:ext cx="6583680" cy="4730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188640"/>
            <a:ext cx="6534076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Outstanding performance of the LHC</a:t>
            </a:r>
            <a:endParaRPr lang="en-US" sz="2400" b="1" baseline="30000" dirty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243" y="2186280"/>
            <a:ext cx="857927" cy="95923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2012: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15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at 8 </a:t>
            </a:r>
            <a:r>
              <a:rPr lang="en-US" sz="14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endParaRPr lang="en-US" sz="14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until end Sept</a:t>
            </a:r>
            <a:endParaRPr lang="en-US" sz="1400" baseline="300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643" y="3626440"/>
            <a:ext cx="766557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2011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5.6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 7 </a:t>
            </a:r>
            <a:r>
              <a:rPr lang="en-US" sz="14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6605" y="4562544"/>
            <a:ext cx="837986" cy="7386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2010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0.05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-1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at 7 </a:t>
            </a:r>
            <a:r>
              <a:rPr lang="en-US" sz="1400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67944" y="3356992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59832" y="2977788"/>
            <a:ext cx="13227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4</a:t>
            </a:r>
            <a:r>
              <a:rPr lang="en-US" sz="1400" baseline="30000" dirty="0" smtClean="0">
                <a:effectLst/>
                <a:latin typeface="Calibri" pitchFamily="34" charset="0"/>
                <a:cs typeface="Calibri" pitchFamily="34" charset="0"/>
              </a:rPr>
              <a:t>th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 July seminar</a:t>
            </a:r>
          </a:p>
          <a:p>
            <a:r>
              <a:rPr lang="en-US" sz="1400" dirty="0">
                <a:effectLst/>
                <a:latin typeface="Calibri" pitchFamily="34" charset="0"/>
                <a:cs typeface="Calibri" pitchFamily="34" charset="0"/>
              </a:rPr>
              <a:t>a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nd ICHEP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6122" y="1722874"/>
            <a:ext cx="1636987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Max luminosity:</a:t>
            </a:r>
          </a:p>
          <a:p>
            <a:r>
              <a:rPr lang="en-US" sz="1500" dirty="0">
                <a:effectLst/>
                <a:latin typeface="Calibri" pitchFamily="34" charset="0"/>
                <a:cs typeface="Calibri" pitchFamily="34" charset="0"/>
              </a:rPr>
              <a:t>~ </a:t>
            </a:r>
            <a:r>
              <a:rPr lang="en-US" sz="1500" dirty="0" smtClean="0">
                <a:effectLst/>
                <a:latin typeface="Calibri" pitchFamily="34" charset="0"/>
                <a:cs typeface="Calibri" pitchFamily="34" charset="0"/>
              </a:rPr>
              <a:t>7.7 </a:t>
            </a:r>
            <a:r>
              <a:rPr lang="en-US" sz="1500" dirty="0">
                <a:effectLst/>
                <a:latin typeface="Calibri" pitchFamily="34" charset="0"/>
                <a:cs typeface="Calibri" pitchFamily="34" charset="0"/>
              </a:rPr>
              <a:t>x10</a:t>
            </a:r>
            <a:r>
              <a:rPr lang="en-US" sz="1500" baseline="30000" dirty="0">
                <a:effectLst/>
                <a:latin typeface="Calibri" pitchFamily="34" charset="0"/>
                <a:cs typeface="Calibri" pitchFamily="34" charset="0"/>
              </a:rPr>
              <a:t>33</a:t>
            </a:r>
            <a:r>
              <a:rPr lang="en-US" sz="1500" dirty="0">
                <a:effectLst/>
                <a:latin typeface="Calibri" pitchFamily="34" charset="0"/>
                <a:cs typeface="Calibri" pitchFamily="34" charset="0"/>
              </a:rPr>
              <a:t> cm</a:t>
            </a:r>
            <a:r>
              <a:rPr lang="en-US" sz="1500" baseline="30000" dirty="0">
                <a:effectLst/>
                <a:latin typeface="Calibri" pitchFamily="34" charset="0"/>
                <a:cs typeface="Calibri" pitchFamily="34" charset="0"/>
              </a:rPr>
              <a:t>-2</a:t>
            </a:r>
            <a:r>
              <a:rPr lang="en-US" sz="1500" dirty="0">
                <a:effectLst/>
                <a:latin typeface="Calibri" pitchFamily="34" charset="0"/>
                <a:cs typeface="Calibri" pitchFamily="34" charset="0"/>
              </a:rPr>
              <a:t> s</a:t>
            </a:r>
            <a:r>
              <a:rPr lang="en-US" sz="1500" baseline="30000" dirty="0">
                <a:effectLst/>
                <a:latin typeface="Calibri" pitchFamily="34" charset="0"/>
                <a:cs typeface="Calibri" pitchFamily="34" charset="0"/>
              </a:rPr>
              <a:t>-</a:t>
            </a:r>
            <a:r>
              <a:rPr lang="en-US" sz="1500" baseline="30000" dirty="0" smtClean="0">
                <a:effectLst/>
                <a:latin typeface="Calibri" pitchFamily="34" charset="0"/>
                <a:cs typeface="Calibri" pitchFamily="34" charset="0"/>
              </a:rPr>
              <a:t>1</a:t>
            </a:r>
            <a:endParaRPr lang="en-US" sz="15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8150" y="6165304"/>
            <a:ext cx="4024050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effectLst/>
                <a:latin typeface="Calibri" pitchFamily="34" charset="0"/>
                <a:cs typeface="Calibri" pitchFamily="34" charset="0"/>
              </a:rPr>
              <a:t>BIG THANKS to the LHC team </a:t>
            </a:r>
          </a:p>
        </p:txBody>
      </p:sp>
    </p:spTree>
    <p:extLst>
      <p:ext uri="{BB962C8B-B14F-4D97-AF65-F5344CB8AC3E}">
        <p14:creationId xmlns="" xmlns:p14="http://schemas.microsoft.com/office/powerpoint/2010/main" val="2549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ChangeArrowheads="1"/>
          </p:cNvSpPr>
          <p:nvPr/>
        </p:nvSpPr>
        <p:spPr bwMode="auto">
          <a:xfrm>
            <a:off x="-72008" y="0"/>
            <a:ext cx="9468544" cy="688538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6" descr="mighty_Atlas.gif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76200"/>
            <a:ext cx="698500" cy="768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47122" y="1124744"/>
            <a:ext cx="9036496" cy="1944216"/>
            <a:chOff x="0" y="4797152"/>
            <a:chExt cx="9036496" cy="194421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4797152"/>
              <a:ext cx="9036496" cy="194421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72008" y="4917068"/>
              <a:ext cx="8420272" cy="1767681"/>
              <a:chOff x="144016" y="292586"/>
              <a:chExt cx="8420272" cy="1767681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179512" y="964758"/>
                <a:ext cx="7692838" cy="432048"/>
                <a:chOff x="107504" y="6077326"/>
                <a:chExt cx="7692838" cy="432048"/>
              </a:xfrm>
            </p:grpSpPr>
            <p:sp>
              <p:nvSpPr>
                <p:cNvPr id="2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07504" y="6077326"/>
                  <a:ext cx="5678862" cy="40011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Data-taking efficiency = (recorded </a:t>
                  </a:r>
                  <a:r>
                    <a:rPr lang="en-US" sz="1800" dirty="0" err="1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lumi</a:t>
                  </a:r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)/(delivered </a:t>
                  </a:r>
                  <a:r>
                    <a:rPr lang="en-US" sz="1800" dirty="0" err="1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lumi</a:t>
                  </a:r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):</a:t>
                  </a:r>
                  <a:r>
                    <a:rPr lang="en-US" sz="20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 </a:t>
                  </a:r>
                  <a:endParaRPr lang="en-US" sz="2000" dirty="0">
                    <a:solidFill>
                      <a:schemeClr val="bg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753260" y="6109264"/>
                  <a:ext cx="1047082" cy="40011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~ </a:t>
                  </a:r>
                  <a:r>
                    <a:rPr lang="en-US" sz="20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93.7% </a:t>
                  </a:r>
                  <a:endParaRPr lang="en-US" sz="2000" dirty="0">
                    <a:solidFill>
                      <a:schemeClr val="bg1"/>
                    </a:solidFill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6" name="Group 20"/>
              <p:cNvGrpSpPr/>
              <p:nvPr/>
            </p:nvGrpSpPr>
            <p:grpSpPr>
              <a:xfrm>
                <a:off x="179512" y="292586"/>
                <a:ext cx="8384776" cy="600164"/>
                <a:chOff x="107504" y="4901098"/>
                <a:chExt cx="8384776" cy="600164"/>
              </a:xfrm>
            </p:grpSpPr>
            <p:sp>
              <p:nvSpPr>
                <p:cNvPr id="25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07504" y="4901098"/>
                  <a:ext cx="4562531" cy="60016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Fraction of non-operational detector channels:</a:t>
                  </a:r>
                </a:p>
                <a:p>
                  <a:r>
                    <a:rPr lang="en-US" sz="1500" dirty="0">
                      <a:solidFill>
                        <a:schemeClr val="bg1"/>
                      </a:solidFill>
                      <a:effectLst/>
                      <a:latin typeface="Calibri" pitchFamily="34" charset="0"/>
                      <a:sym typeface="Wingdings"/>
                    </a:rPr>
                    <a:t>(depends on the </a:t>
                  </a:r>
                  <a:r>
                    <a:rPr lang="en-US" sz="15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  <a:sym typeface="Wingdings"/>
                    </a:rPr>
                    <a:t>sub-detector)</a:t>
                  </a:r>
                  <a:endParaRPr lang="en-US" sz="1500" dirty="0">
                    <a:solidFill>
                      <a:schemeClr val="bg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6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5400600" y="4957136"/>
                  <a:ext cx="3091680" cy="40011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f</a:t>
                  </a:r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ew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permil</a:t>
                  </a:r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 (most cases) to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Calibri" pitchFamily="34" charset="0"/>
                    </a:rPr>
                    <a:t>5</a:t>
                  </a:r>
                  <a:r>
                    <a:rPr lang="en-US" sz="20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%</a:t>
                  </a:r>
                </a:p>
              </p:txBody>
            </p:sp>
          </p:grpSp>
          <p:grpSp>
            <p:nvGrpSpPr>
              <p:cNvPr id="7" name="Group 21"/>
              <p:cNvGrpSpPr/>
              <p:nvPr/>
            </p:nvGrpSpPr>
            <p:grpSpPr>
              <a:xfrm>
                <a:off x="144016" y="1444714"/>
                <a:ext cx="7577265" cy="615553"/>
                <a:chOff x="72008" y="5589240"/>
                <a:chExt cx="7577265" cy="615553"/>
              </a:xfrm>
            </p:grpSpPr>
            <p:sp>
              <p:nvSpPr>
                <p:cNvPr id="23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72008" y="5589240"/>
                  <a:ext cx="4435189" cy="615553"/>
                </a:xfrm>
                <a:prstGeom prst="rect">
                  <a:avLst/>
                </a:prstGeom>
                <a:solidFill>
                  <a:srgbClr val="00009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G</a:t>
                  </a:r>
                  <a:r>
                    <a:rPr lang="en-US" sz="18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ood-quality data fraction, used for analysis :</a:t>
                  </a:r>
                </a:p>
                <a:p>
                  <a:r>
                    <a:rPr lang="en-US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  <a:sym typeface="Wingdings"/>
                    </a:rPr>
                    <a:t>(will increase further with data reprocessing)</a:t>
                  </a:r>
                  <a:endParaRPr lang="en-US" dirty="0">
                    <a:solidFill>
                      <a:schemeClr val="bg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720814" y="5717286"/>
                  <a:ext cx="928459" cy="400110"/>
                </a:xfrm>
                <a:prstGeom prst="rect">
                  <a:avLst/>
                </a:prstGeom>
                <a:solidFill>
                  <a:srgbClr val="00009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 &gt;</a:t>
                  </a:r>
                  <a:r>
                    <a:rPr lang="en-US" sz="2000" dirty="0" smtClean="0"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 93 %</a:t>
                  </a:r>
                  <a:endParaRPr lang="en-US" dirty="0">
                    <a:solidFill>
                      <a:schemeClr val="bg1"/>
                    </a:solidFill>
                    <a:effectLst/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8" name="TextBox 27"/>
          <p:cNvSpPr txBox="1"/>
          <p:nvPr/>
        </p:nvSpPr>
        <p:spPr>
          <a:xfrm>
            <a:off x="725261" y="381000"/>
            <a:ext cx="687104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/>
                <a:latin typeface="Calibri" pitchFamily="34" charset="0"/>
                <a:cs typeface="Calibri" pitchFamily="34" charset="0"/>
              </a:rPr>
              <a:t>Excellent ATLAS data-taking efficiency &amp; data quality</a:t>
            </a:r>
            <a:endParaRPr lang="en-US" sz="2400" b="1" baseline="300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58336" y="6453336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8" name="Group 29"/>
          <p:cNvGrpSpPr/>
          <p:nvPr/>
        </p:nvGrpSpPr>
        <p:grpSpPr>
          <a:xfrm>
            <a:off x="681336" y="4437112"/>
            <a:ext cx="7776864" cy="1728192"/>
            <a:chOff x="393304" y="2636912"/>
            <a:chExt cx="7776864" cy="1728192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93304" y="2636912"/>
              <a:ext cx="7776864" cy="172819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65305" y="3163034"/>
              <a:ext cx="1037463" cy="553998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~ </a:t>
              </a:r>
              <a:r>
                <a:rPr lang="en-US" sz="3000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90%</a:t>
              </a:r>
              <a:endParaRPr lang="en-US" sz="2000" baseline="30000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50904" y="3000400"/>
              <a:ext cx="4757264" cy="1015663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of the delivered luminosity used for physics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in spite of the very recent data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latin typeface="Calibri" pitchFamily="34" charset="0"/>
                  <a:cs typeface="Calibri" pitchFamily="34" charset="0"/>
                </a:rPr>
                <a:t>in spite of the harsher conditions in 2012</a:t>
              </a:r>
              <a:endParaRPr lang="en-US" sz="2000" baseline="30000" dirty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Down Arrow 2"/>
          <p:cNvSpPr>
            <a:spLocks noChangeAspect="1"/>
          </p:cNvSpPr>
          <p:nvPr/>
        </p:nvSpPr>
        <p:spPr bwMode="auto">
          <a:xfrm>
            <a:off x="4135834" y="3356992"/>
            <a:ext cx="436166" cy="88056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3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334416"/>
            <a:ext cx="9649072" cy="73448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muvstime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503919" cy="34400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Untitled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8229600" cy="2772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2176" y="5641503"/>
            <a:ext cx="692818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effectLst/>
                <a:latin typeface="Calibri" pitchFamily="34" charset="0"/>
                <a:sym typeface="Wingdings"/>
              </a:rPr>
              <a:t>Z </a:t>
            </a:r>
            <a:r>
              <a:rPr lang="en-US" sz="1400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μμ</a:t>
            </a:r>
            <a:endParaRPr lang="en-US" sz="1400" dirty="0" smtClean="0">
              <a:effectLst/>
              <a:latin typeface="Calibri" pitchFamily="34" charset="0"/>
              <a:sym typeface="Wingdings"/>
            </a:endParaRPr>
          </a:p>
        </p:txBody>
      </p:sp>
      <p:sp>
        <p:nvSpPr>
          <p:cNvPr id="419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44408" y="6597352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22C6D1-1894-8F45-8FD9-DE7FEE180111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8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" name="Picture 6" descr="mighty_Atlas.gif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2" y="76200"/>
            <a:ext cx="698500" cy="768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99592" y="2204864"/>
            <a:ext cx="66247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64288" y="1775718"/>
            <a:ext cx="2101537" cy="1200329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Experiment’s 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design value 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(expected to be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eached at L=10</a:t>
            </a:r>
            <a:r>
              <a:rPr lang="en-US" baseline="30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34 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!)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267744" y="4170566"/>
            <a:ext cx="5186484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>
                <a:effectLst/>
                <a:latin typeface="Calibri" pitchFamily="34" charset="0"/>
                <a:sym typeface="Wingdings"/>
              </a:rPr>
              <a:t>Z </a:t>
            </a:r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μμ</a:t>
            </a:r>
            <a:r>
              <a:rPr lang="en-US" dirty="0" smtClean="0">
                <a:effectLst/>
                <a:latin typeface="Calibri" pitchFamily="34" charset="0"/>
                <a:sym typeface="Wingdings"/>
              </a:rPr>
              <a:t> event from 2012 data with 25 reconstructed vertices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672" y="15007"/>
            <a:ext cx="460799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effectLst/>
                <a:latin typeface="Calibri" pitchFamily="34" charset="0"/>
                <a:sym typeface="Wingdings"/>
              </a:rPr>
              <a:t>The BIG challenge in </a:t>
            </a:r>
            <a:r>
              <a:rPr lang="en-US" sz="2400" dirty="0">
                <a:effectLst/>
                <a:latin typeface="Calibri" pitchFamily="34" charset="0"/>
                <a:sym typeface="Wingdings"/>
              </a:rPr>
              <a:t>2012: </a:t>
            </a:r>
            <a:r>
              <a:rPr lang="en-US" sz="2400" dirty="0" smtClean="0">
                <a:effectLst/>
                <a:latin typeface="Calibri" pitchFamily="34" charset="0"/>
                <a:sym typeface="Wingdings"/>
              </a:rPr>
              <a:t>PILE</a:t>
            </a:r>
            <a:r>
              <a:rPr lang="en-US" sz="2400" dirty="0">
                <a:effectLst/>
                <a:latin typeface="Calibri" pitchFamily="34" charset="0"/>
                <a:sym typeface="Wingdings"/>
              </a:rPr>
              <a:t>-</a:t>
            </a:r>
            <a:r>
              <a:rPr lang="en-US" sz="2400" dirty="0" smtClean="0">
                <a:effectLst/>
                <a:latin typeface="Calibri" pitchFamily="34" charset="0"/>
                <a:sym typeface="Wingdings"/>
              </a:rPr>
              <a:t>UP</a:t>
            </a:r>
            <a:endParaRPr lang="en-US" sz="2400" dirty="0">
              <a:effectLst/>
              <a:latin typeface="Calibri" pitchFamily="34" charset="0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4471" y="1792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1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324544" y="0"/>
            <a:ext cx="9649072" cy="68853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6785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22C6D1-1894-8F45-8FD9-DE7FEE180111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9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5483" y="3448166"/>
            <a:ext cx="4491201" cy="3323001"/>
            <a:chOff x="4494959" y="105999"/>
            <a:chExt cx="4491201" cy="3323001"/>
          </a:xfrm>
        </p:grpSpPr>
        <p:pic>
          <p:nvPicPr>
            <p:cNvPr id="19" name="Picture 18" descr="plot_lhcc_RunNumber_data_ZeeVsEop.eps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959" y="387340"/>
              <a:ext cx="4491201" cy="30416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687388" y="105999"/>
              <a:ext cx="4125488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Stability of EM calorimeter response </a:t>
              </a:r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vs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time</a:t>
              </a:r>
            </a:p>
            <a:p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(and pile-up) during full 2011 run better than 0.1%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225052" y="1484784"/>
              <a:ext cx="36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225052" y="1988840"/>
              <a:ext cx="36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"/>
          <p:cNvGrpSpPr/>
          <p:nvPr/>
        </p:nvGrpSpPr>
        <p:grpSpPr>
          <a:xfrm>
            <a:off x="23020" y="44624"/>
            <a:ext cx="4320380" cy="3240360"/>
            <a:chOff x="-36412" y="44624"/>
            <a:chExt cx="4320380" cy="3240360"/>
          </a:xfrm>
        </p:grpSpPr>
        <p:pic>
          <p:nvPicPr>
            <p:cNvPr id="13" name="Picture 12" descr="EffRecoPtBin2011_12.png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12" y="355071"/>
              <a:ext cx="4320380" cy="29299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965620" y="44624"/>
              <a:ext cx="2365456" cy="55399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Improved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1500" baseline="300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±</a:t>
              </a:r>
              <a:r>
                <a:rPr lang="en-US" sz="15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reconstruction </a:t>
              </a:r>
            </a:p>
            <a:p>
              <a:r>
                <a:rPr lang="en-US" sz="15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 recover </a:t>
              </a:r>
              <a:r>
                <a:rPr lang="en-US" sz="1500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Brem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losses</a:t>
              </a:r>
              <a:endParaRPr lang="en-US" sz="15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1720" y="1772816"/>
              <a:ext cx="1341970" cy="36933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2012 Z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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ee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data</a:t>
              </a:r>
              <a:endParaRPr lang="en-US" sz="1200" dirty="0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83968" y="1008000"/>
              <a:ext cx="36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"/>
          <p:cNvGrpSpPr/>
          <p:nvPr/>
        </p:nvGrpSpPr>
        <p:grpSpPr>
          <a:xfrm>
            <a:off x="4644008" y="44624"/>
            <a:ext cx="4470097" cy="3373343"/>
            <a:chOff x="4673903" y="44624"/>
            <a:chExt cx="4470097" cy="3373343"/>
          </a:xfrm>
        </p:grpSpPr>
        <p:grpSp>
          <p:nvGrpSpPr>
            <p:cNvPr id="5" name="Group 25"/>
            <p:cNvGrpSpPr/>
            <p:nvPr/>
          </p:nvGrpSpPr>
          <p:grpSpPr>
            <a:xfrm>
              <a:off x="4673903" y="260648"/>
              <a:ext cx="4470097" cy="3122564"/>
              <a:chOff x="4638407" y="44624"/>
              <a:chExt cx="4470097" cy="3122564"/>
            </a:xfrm>
          </p:grpSpPr>
          <p:pic>
            <p:nvPicPr>
              <p:cNvPr id="27" name="Picture 26" descr="Untitled.png"/>
              <p:cNvPicPr preferRelativeResize="0"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407" y="44624"/>
                <a:ext cx="4470097" cy="3122564"/>
              </a:xfrm>
              <a:prstGeom prst="rect">
                <a:avLst/>
              </a:prstGeom>
              <a:ln w="6350" cmpd="sng">
                <a:solidFill>
                  <a:schemeClr val="tx1"/>
                </a:solidFill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693438" y="1052736"/>
                <a:ext cx="1348382" cy="369332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2012 Z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Calibri" pitchFamily="34" charset="0"/>
                    <a:cs typeface="Calibri" pitchFamily="34" charset="0"/>
                    <a:sym typeface="Wingdings"/>
                  </a:rPr>
                  <a:t> </a:t>
                </a:r>
                <a:r>
                  <a:rPr lang="en-US" sz="1200" dirty="0" err="1" smtClean="0">
                    <a:solidFill>
                      <a:srgbClr val="000000"/>
                    </a:solidFill>
                    <a:effectLst/>
                    <a:latin typeface="Lucida Grande"/>
                    <a:ea typeface="Lucida Grande"/>
                    <a:cs typeface="Lucida Grande"/>
                    <a:sym typeface="Wingdings"/>
                  </a:rPr>
                  <a:t>μμ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Lucida Grande"/>
                    <a:ea typeface="Lucida Grande"/>
                    <a:cs typeface="Lucida Grande"/>
                    <a:sym typeface="Wingdings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effectLst/>
                    <a:latin typeface="+mj-lt"/>
                    <a:ea typeface="Lucida Grande"/>
                    <a:cs typeface="Lucida Grande"/>
                    <a:sym typeface="Wingdings"/>
                  </a:rPr>
                  <a:t>data</a:t>
                </a:r>
                <a:endParaRPr lang="en-US" sz="1200" dirty="0" smtClean="0">
                  <a:solidFill>
                    <a:srgbClr val="000000"/>
                  </a:solidFill>
                  <a:effectLst/>
                  <a:latin typeface="+mj-lt"/>
                  <a:cs typeface="Calibri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508104" y="44624"/>
              <a:ext cx="3188437" cy="55399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Muon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econstruction efficiency ~ 97% </a:t>
              </a:r>
            </a:p>
            <a:p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down to </a:t>
              </a:r>
              <a:r>
                <a:rPr lang="en-US" sz="1500" dirty="0" err="1">
                  <a:effectLst/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sz="1500" baseline="-25000" dirty="0" err="1">
                  <a:effectLst/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500" baseline="-25000" dirty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~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6 </a:t>
              </a:r>
              <a:r>
                <a:rPr lang="en-US" sz="1500" dirty="0" err="1">
                  <a:effectLst/>
                  <a:latin typeface="Calibri" pitchFamily="34" charset="0"/>
                  <a:cs typeface="Calibri" pitchFamily="34" charset="0"/>
                </a:rPr>
                <a:t>GeV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over 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|</a:t>
              </a:r>
              <a:r>
                <a:rPr lang="en-US" sz="1500" dirty="0" err="1">
                  <a:effectLst/>
                  <a:latin typeface="Calibri" pitchFamily="34" charset="0"/>
                  <a:ea typeface="Lucida Grande"/>
                  <a:cs typeface="Lucida Grande"/>
                </a:rPr>
                <a:t>η</a:t>
              </a:r>
              <a:r>
                <a:rPr lang="en-US" sz="1500" dirty="0">
                  <a:effectLst/>
                  <a:latin typeface="Calibri" pitchFamily="34" charset="0"/>
                  <a:cs typeface="Calibri" pitchFamily="34" charset="0"/>
                </a:rPr>
                <a:t>|&lt;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2.7</a:t>
              </a:r>
              <a:endParaRPr lang="en-US" sz="1500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92280" y="3140968"/>
              <a:ext cx="177760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effectLst/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1200" dirty="0" smtClean="0">
                  <a:effectLst/>
                  <a:latin typeface="Calibri" pitchFamily="34" charset="0"/>
                  <a:cs typeface="Calibri" pitchFamily="34" charset="0"/>
                </a:rPr>
                <a:t>umber of pile-up events</a:t>
              </a: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4716016" y="3429000"/>
            <a:ext cx="4390496" cy="3456384"/>
            <a:chOff x="4788024" y="3429000"/>
            <a:chExt cx="4390496" cy="3456384"/>
          </a:xfrm>
        </p:grpSpPr>
        <p:grpSp>
          <p:nvGrpSpPr>
            <p:cNvPr id="7" name="Group 28"/>
            <p:cNvGrpSpPr/>
            <p:nvPr/>
          </p:nvGrpSpPr>
          <p:grpSpPr>
            <a:xfrm>
              <a:off x="4788024" y="3717032"/>
              <a:ext cx="4390496" cy="3168352"/>
              <a:chOff x="4160159" y="3415625"/>
              <a:chExt cx="4390496" cy="3168352"/>
            </a:xfrm>
          </p:grpSpPr>
          <p:pic>
            <p:nvPicPr>
              <p:cNvPr id="30" name="Picture 29" descr="etmiss.png"/>
              <p:cNvPicPr preferRelativeResize="0"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0159" y="3415625"/>
                <a:ext cx="4390496" cy="315497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214036" y="6306978"/>
                <a:ext cx="2812565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effectLst/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1200" dirty="0" smtClean="0">
                    <a:effectLst/>
                    <a:latin typeface="Calibri" pitchFamily="34" charset="0"/>
                    <a:cs typeface="Calibri" pitchFamily="34" charset="0"/>
                  </a:rPr>
                  <a:t>umber of reconstructed primary vertices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308304" y="5610726"/>
              <a:ext cx="1348382" cy="369332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2012 Z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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μμ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data</a:t>
              </a:r>
              <a:endParaRPr lang="en-US" sz="1200" dirty="0" smtClean="0">
                <a:solidFill>
                  <a:srgbClr val="000000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0352" y="3429000"/>
              <a:ext cx="3211585" cy="553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1500" baseline="-25000" dirty="0" err="1" smtClean="0">
                  <a:effectLst/>
                  <a:latin typeface="Calibri" pitchFamily="34" charset="0"/>
                  <a:cs typeface="Calibri" pitchFamily="34" charset="0"/>
                </a:rPr>
                <a:t>T</a:t>
              </a:r>
              <a:r>
                <a:rPr lang="en-US" sz="1500" baseline="30000" dirty="0" err="1" smtClean="0">
                  <a:effectLst/>
                  <a:latin typeface="Calibri" pitchFamily="34" charset="0"/>
                  <a:cs typeface="Calibri" pitchFamily="34" charset="0"/>
                </a:rPr>
                <a:t>miss</a:t>
              </a:r>
              <a:r>
                <a:rPr lang="en-US" sz="1500" baseline="30000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resolution </a:t>
              </a:r>
              <a:r>
                <a:rPr lang="en-US" sz="1500" dirty="0" err="1" smtClean="0">
                  <a:effectLst/>
                  <a:latin typeface="Calibri" pitchFamily="34" charset="0"/>
                  <a:cs typeface="Calibri" pitchFamily="34" charset="0"/>
                </a:rPr>
                <a:t>vs</a:t>
              </a:r>
              <a:r>
                <a:rPr lang="en-US" sz="1500" dirty="0" smtClean="0">
                  <a:effectLst/>
                  <a:latin typeface="Calibri" pitchFamily="34" charset="0"/>
                  <a:cs typeface="Calibri" pitchFamily="34" charset="0"/>
                </a:rPr>
                <a:t> pile-up </a:t>
              </a:r>
              <a:r>
                <a:rPr lang="en-US" sz="1500" b="1" dirty="0" smtClean="0">
                  <a:solidFill>
                    <a:srgbClr val="FF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before</a:t>
              </a:r>
              <a:r>
                <a:rPr lang="en-US" sz="1500" dirty="0" smtClean="0"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and </a:t>
              </a:r>
            </a:p>
            <a:p>
              <a:r>
                <a:rPr lang="en-US" sz="1500" b="1" dirty="0" smtClean="0">
                  <a:solidFill>
                    <a:srgbClr val="0000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after</a:t>
              </a:r>
              <a:r>
                <a:rPr lang="en-US" sz="1500" dirty="0" smtClean="0">
                  <a:solidFill>
                    <a:srgbClr val="0000FF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  <a:sym typeface="Wingdings"/>
                </a:rPr>
                <a:t>pile-up suppression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using tracks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456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3630</Words>
  <Application>Microsoft Office PowerPoint</Application>
  <PresentationFormat>On-screen Show (4:3)</PresentationFormat>
  <Paragraphs>512</Paragraphs>
  <Slides>43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2_Office Theme</vt:lpstr>
      <vt:lpstr>Equation</vt:lpstr>
      <vt:lpstr>ATLAS  Overview &amp; Higgs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Lankford</dc:creator>
  <cp:lastModifiedBy>Lankford</cp:lastModifiedBy>
  <cp:revision>85</cp:revision>
  <dcterms:created xsi:type="dcterms:W3CDTF">2012-08-13T21:08:36Z</dcterms:created>
  <dcterms:modified xsi:type="dcterms:W3CDTF">2012-10-19T14:18:36Z</dcterms:modified>
</cp:coreProperties>
</file>