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75" r:id="rId3"/>
    <p:sldId id="258" r:id="rId4"/>
    <p:sldId id="259" r:id="rId5"/>
    <p:sldId id="260" r:id="rId6"/>
    <p:sldId id="262" r:id="rId7"/>
    <p:sldId id="266" r:id="rId8"/>
    <p:sldId id="278" r:id="rId9"/>
    <p:sldId id="263" r:id="rId10"/>
    <p:sldId id="264" r:id="rId11"/>
    <p:sldId id="274" r:id="rId12"/>
    <p:sldId id="268" r:id="rId13"/>
    <p:sldId id="267" r:id="rId14"/>
    <p:sldId id="269" r:id="rId15"/>
    <p:sldId id="270" r:id="rId16"/>
    <p:sldId id="271" r:id="rId17"/>
    <p:sldId id="276" r:id="rId18"/>
    <p:sldId id="277" r:id="rId19"/>
    <p:sldId id="273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8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DF25-095C-A246-89AD-199FAC80889A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80F6-5BEC-4942-A5E4-B160FAB2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8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BABE0-DA0E-6546-AE8D-EA70E81C30DB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8C99-DC53-654D-BDD0-89F7836E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8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47E6AC-FDE1-7247-B948-118CD67EE3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62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229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77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12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62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73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71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2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9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15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40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3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1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9704" y="6492875"/>
            <a:ext cx="56726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/>
          <a:p>
            <a:fld id="{1A47E6AC-FDE1-7247-B948-118CD67E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5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029" y="171157"/>
            <a:ext cx="7118856" cy="66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77" y="1144863"/>
            <a:ext cx="8683037" cy="533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5625" y="944245"/>
            <a:ext cx="9149625" cy="1854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350px-CERN_logo.sv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" y="51764"/>
            <a:ext cx="804069" cy="7810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5214" y="648357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47E6AC-FDE1-7247-B948-118CD67EE3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S Flag Flyin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9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366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B77C-FC97-7C4F-935C-8A7409D9D6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E6AC-FDE1-7247-B948-118CD67EE3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7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6481"/>
            <a:ext cx="9144000" cy="29390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/>
              <a:t>CERN-US Relations:</a:t>
            </a:r>
          </a:p>
          <a:p>
            <a:pPr>
              <a:lnSpc>
                <a:spcPct val="110000"/>
              </a:lnSpc>
            </a:pPr>
            <a:r>
              <a:rPr lang="en-US" sz="4000" dirty="0" smtClean="0"/>
              <a:t>Past, Present &amp; Future from a CERN Perspective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Rüdiger Voss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CERN International Relations Office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USLUO Annual Meeting,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| October 18-20, 2012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(updated from a presentation at USLUO 2011 @ ANL)</a:t>
            </a:r>
            <a:endParaRPr lang="en-US" sz="2400" dirty="0"/>
          </a:p>
        </p:txBody>
      </p:sp>
      <p:pic>
        <p:nvPicPr>
          <p:cNvPr id="4" name="Picture 3" descr="350px-CERN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5644"/>
            <a:ext cx="2135344" cy="2074334"/>
          </a:xfrm>
          <a:prstGeom prst="rect">
            <a:avLst/>
          </a:prstGeom>
        </p:spPr>
      </p:pic>
      <p:pic>
        <p:nvPicPr>
          <p:cNvPr id="5" name="Picture 4" descr="u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28" y="1275644"/>
            <a:ext cx="3942172" cy="20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7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formal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144862"/>
            <a:ext cx="8683037" cy="54199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 have Observer status at CERN</a:t>
            </a:r>
          </a:p>
          <a:p>
            <a:pPr lvl="1"/>
            <a:r>
              <a:rPr lang="en-US" i="1" dirty="0" smtClean="0"/>
              <a:t>Status quo </a:t>
            </a:r>
            <a:r>
              <a:rPr lang="en-US" dirty="0" smtClean="0"/>
              <a:t>– to be phased out under new membership policy</a:t>
            </a:r>
          </a:p>
          <a:p>
            <a:r>
              <a:rPr lang="en-US" dirty="0" smtClean="0"/>
              <a:t>CERN-DOE-NSF Co-operation agreement on LHC activities (ICA-US-0058)</a:t>
            </a:r>
          </a:p>
          <a:p>
            <a:pPr lvl="1"/>
            <a:r>
              <a:rPr lang="en-US" dirty="0" smtClean="0"/>
              <a:t>Signed December 8, 1997 for 20 years duration</a:t>
            </a:r>
          </a:p>
          <a:p>
            <a:pPr lvl="1"/>
            <a:r>
              <a:rPr lang="en-US" dirty="0" smtClean="0"/>
              <a:t>Thereafter, automatic renewal on annual basis unless terminated by either party</a:t>
            </a:r>
          </a:p>
          <a:p>
            <a:pPr lvl="1"/>
            <a:r>
              <a:rPr lang="en-US" dirty="0" smtClean="0"/>
              <a:t>Protocols on accelerator co-operation (all expired) and on co-operation on ATLAS and CMS detectors (P026/LHC, concluded December 19, 1997 for 20 y)</a:t>
            </a:r>
          </a:p>
          <a:p>
            <a:r>
              <a:rPr lang="en-US" dirty="0" err="1" smtClean="0"/>
              <a:t>MoUs</a:t>
            </a:r>
            <a:r>
              <a:rPr lang="en-US" dirty="0" smtClean="0"/>
              <a:t> for experiments and Grid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 European perspective, the unprecedented Non-Member State participation in the LHC, spearheaded by the US, has brought about substantial scientific, technical </a:t>
            </a:r>
            <a:r>
              <a:rPr lang="en-US" i="1" dirty="0" smtClean="0"/>
              <a:t>and</a:t>
            </a:r>
            <a:r>
              <a:rPr lang="en-US" dirty="0" smtClean="0"/>
              <a:t> political benefits</a:t>
            </a:r>
          </a:p>
          <a:p>
            <a:r>
              <a:rPr lang="en-US" dirty="0" smtClean="0"/>
              <a:t>Helped </a:t>
            </a:r>
            <a:r>
              <a:rPr lang="en-US" dirty="0"/>
              <a:t>to </a:t>
            </a:r>
            <a:r>
              <a:rPr lang="en-US" dirty="0" smtClean="0"/>
              <a:t>establish CERN firmly as world’s leading center at the high energy frontier, in the perception of governments, funding agencies, and of the taxpayer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LHC has convincingly demonstrated the potential of US-CERN </a:t>
            </a:r>
            <a:r>
              <a:rPr lang="en-US" dirty="0" smtClean="0"/>
              <a:t>collaboration, and is widely perceived as a paradigm of successful US-Europe collaboration on </a:t>
            </a:r>
            <a:r>
              <a:rPr lang="en-US" dirty="0" err="1" smtClean="0"/>
              <a:t>megascience</a:t>
            </a:r>
            <a:r>
              <a:rPr lang="en-US" dirty="0" smtClean="0"/>
              <a:t> projects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To take this collaboration to the next-higher </a:t>
            </a:r>
            <a:r>
              <a:rPr lang="en-US" dirty="0" smtClean="0">
                <a:solidFill>
                  <a:srgbClr val="FF0000"/>
                </a:solidFill>
              </a:rPr>
              <a:t>level,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to fully </a:t>
            </a:r>
            <a:r>
              <a:rPr lang="en-US" dirty="0">
                <a:solidFill>
                  <a:srgbClr val="FF0000"/>
                </a:solidFill>
              </a:rPr>
              <a:t>exploit its </a:t>
            </a:r>
            <a:r>
              <a:rPr lang="en-US" dirty="0" smtClean="0">
                <a:solidFill>
                  <a:srgbClr val="FF0000"/>
                </a:solidFill>
              </a:rPr>
              <a:t>potential to the benefit of both partners, </a:t>
            </a:r>
            <a:r>
              <a:rPr lang="en-US" dirty="0">
                <a:solidFill>
                  <a:srgbClr val="FF0000"/>
                </a:solidFill>
              </a:rPr>
              <a:t>CERN welcomes </a:t>
            </a:r>
            <a:r>
              <a:rPr lang="en-US" dirty="0" smtClean="0">
                <a:solidFill>
                  <a:srgbClr val="FF0000"/>
                </a:solidFill>
              </a:rPr>
              <a:t>an enhanced </a:t>
            </a:r>
            <a:r>
              <a:rPr lang="en-US" i="1" dirty="0" smtClean="0">
                <a:solidFill>
                  <a:srgbClr val="FF0000"/>
                </a:solidFill>
              </a:rPr>
              <a:t>institutional</a:t>
            </a:r>
            <a:r>
              <a:rPr lang="en-US" dirty="0" smtClean="0">
                <a:solidFill>
                  <a:srgbClr val="FF0000"/>
                </a:solidFill>
              </a:rPr>
              <a:t> participation of the US, in the framework of CERN’s new membership policy (aka ‘Geographical Enlargement’)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&gt; 50 years, the CERN Council has repeatedly </a:t>
            </a:r>
            <a:r>
              <a:rPr lang="en-US" i="1" dirty="0" smtClean="0"/>
              <a:t>interpreted</a:t>
            </a:r>
            <a:r>
              <a:rPr lang="en-US" dirty="0" smtClean="0"/>
              <a:t> the 1953 Convention as restricting membership to European states</a:t>
            </a:r>
          </a:p>
          <a:p>
            <a:r>
              <a:rPr lang="en-US" dirty="0" smtClean="0"/>
              <a:t>In response to the strong global participation in the LHC – and in anticipation of the post-LHC era – the Council in 2010 approved the most significant shift in CERN’s membership policy thus far, opening CERN fully to non-European states (CERN/2918/Rev.)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enlargement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Full Membership open to non-European states</a:t>
            </a:r>
          </a:p>
          <a:p>
            <a:r>
              <a:rPr lang="en-US" dirty="0" smtClean="0"/>
              <a:t>Associate Membership – in two </a:t>
            </a:r>
            <a:r>
              <a:rPr lang="en-US" dirty="0" err="1" smtClean="0"/>
              <a:t>flavours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Pre-stage to full membership: compulsory transition period on the way to full membership (2–5 years)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Regular (‘steady state’)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ssociate Membership</a:t>
            </a:r>
          </a:p>
          <a:p>
            <a:r>
              <a:rPr lang="en-US" dirty="0" smtClean="0"/>
              <a:t>Instrument of International Co-operation Agreements (ICAs) to be maintained</a:t>
            </a:r>
          </a:p>
          <a:p>
            <a:pPr lvl="1"/>
            <a:r>
              <a:rPr lang="en-US" dirty="0" smtClean="0"/>
              <a:t>≈ 45 ICAs currently in force</a:t>
            </a:r>
          </a:p>
          <a:p>
            <a:r>
              <a:rPr lang="en-US" dirty="0" smtClean="0"/>
              <a:t>Observer status to be phased out for states</a:t>
            </a:r>
          </a:p>
          <a:p>
            <a:pPr lvl="1"/>
            <a:r>
              <a:rPr lang="en-US" dirty="0" smtClean="0"/>
              <a:t>US presently one of 5+2 observers</a:t>
            </a:r>
          </a:p>
          <a:p>
            <a:pPr lvl="1"/>
            <a:r>
              <a:rPr lang="en-US" dirty="0" smtClean="0"/>
              <a:t>New states will not be admitted – number </a:t>
            </a:r>
            <a:r>
              <a:rPr lang="en-US" dirty="0"/>
              <a:t>expected to </a:t>
            </a:r>
            <a:r>
              <a:rPr lang="en-US" dirty="0" smtClean="0"/>
              <a:t>decrease</a:t>
            </a:r>
          </a:p>
          <a:p>
            <a:pPr lvl="1"/>
            <a:r>
              <a:rPr lang="en-US" dirty="0" smtClean="0"/>
              <a:t>To be maintained for International Organizations (presently UNESCO, EU)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simplified view of the ‘steady state’ scheme:</a:t>
            </a:r>
          </a:p>
          <a:p>
            <a:r>
              <a:rPr lang="en-US" dirty="0" smtClean="0"/>
              <a:t>Obligations</a:t>
            </a:r>
          </a:p>
          <a:p>
            <a:pPr lvl="1"/>
            <a:r>
              <a:rPr lang="en-US" dirty="0" smtClean="0"/>
              <a:t>Annual contribution to CERN budget corresponding to ≥ 10% of ‘theoretical’ full Membership contribution (minimum 1 MCHF/year)</a:t>
            </a:r>
          </a:p>
          <a:p>
            <a:r>
              <a:rPr lang="en-US" dirty="0" smtClean="0"/>
              <a:t>Benefits </a:t>
            </a:r>
          </a:p>
          <a:p>
            <a:pPr lvl="1"/>
            <a:r>
              <a:rPr lang="en-US" dirty="0" smtClean="0"/>
              <a:t>Representation in CERN Council (no voting rights)</a:t>
            </a:r>
          </a:p>
          <a:p>
            <a:pPr lvl="1"/>
            <a:r>
              <a:rPr lang="en-US" dirty="0" smtClean="0"/>
              <a:t>Access to employment and education </a:t>
            </a:r>
            <a:r>
              <a:rPr lang="en-US" dirty="0" err="1" smtClean="0"/>
              <a:t>programmes</a:t>
            </a:r>
            <a:r>
              <a:rPr lang="en-US" dirty="0" smtClean="0"/>
              <a:t> (excluding tenured positions)</a:t>
            </a:r>
          </a:p>
          <a:p>
            <a:pPr lvl="1"/>
            <a:r>
              <a:rPr lang="en-US" dirty="0" smtClean="0"/>
              <a:t>Access to industrial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CERN-US Co-operation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CERN acknowledges that prospects for an (Associate) Membership of the US and the associated timeline are difficult to forecast today</a:t>
            </a:r>
          </a:p>
          <a:p>
            <a:r>
              <a:rPr lang="en-US" dirty="0" smtClean="0"/>
              <a:t>Therefore CERN, DOE and NSF have agreed to work on a new Co-operation Agreement, to replace present ICA expiring in 2017</a:t>
            </a:r>
          </a:p>
          <a:p>
            <a:pPr lvl="1"/>
            <a:r>
              <a:rPr lang="en-US" dirty="0" smtClean="0"/>
              <a:t>Renewal of present ICA is </a:t>
            </a:r>
            <a:r>
              <a:rPr lang="en-US" i="1" dirty="0" smtClean="0"/>
              <a:t>not</a:t>
            </a:r>
            <a:r>
              <a:rPr lang="en-US" dirty="0" smtClean="0"/>
              <a:t> an option because funding exhausted </a:t>
            </a:r>
          </a:p>
          <a:p>
            <a:r>
              <a:rPr lang="en-US" dirty="0" smtClean="0"/>
              <a:t>CERN proposes an open-ended umbrella agreement</a:t>
            </a:r>
          </a:p>
          <a:p>
            <a:pPr lvl="1"/>
            <a:r>
              <a:rPr lang="en-US" dirty="0" smtClean="0"/>
              <a:t>First draft examined by DOE legal services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Co-operation Agreement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an umbrella agreement, specific collaboration projects are implemented through Protocols </a:t>
            </a:r>
          </a:p>
          <a:p>
            <a:pPr lvl="1"/>
            <a:r>
              <a:rPr lang="en-US" dirty="0" smtClean="0"/>
              <a:t>Enhanced flexibility</a:t>
            </a:r>
          </a:p>
          <a:p>
            <a:pPr lvl="1"/>
            <a:r>
              <a:rPr lang="en-US" dirty="0" smtClean="0"/>
              <a:t>Focus on scientific and technical aspects</a:t>
            </a:r>
            <a:endParaRPr lang="en-US" dirty="0"/>
          </a:p>
          <a:p>
            <a:r>
              <a:rPr lang="en-US" dirty="0" smtClean="0"/>
              <a:t>In case the US would join as AM, Co-operation Agreement would be replaced by Association Agreement </a:t>
            </a:r>
          </a:p>
          <a:p>
            <a:r>
              <a:rPr lang="en-US" dirty="0" smtClean="0"/>
              <a:t>Protocols etc. could continue under (bilateral) Association Agreement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beyond the US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144863"/>
            <a:ext cx="8918223" cy="53387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Israel, Cyprus, Serbia, Turkey and </a:t>
            </a:r>
            <a:r>
              <a:rPr lang="en-GB" dirty="0" smtClean="0"/>
              <a:t>Slovenia</a:t>
            </a:r>
            <a:r>
              <a:rPr lang="en-US" dirty="0" smtClean="0"/>
              <a:t> applied for (full) membership in 2008-2009</a:t>
            </a:r>
          </a:p>
          <a:p>
            <a:pPr lvl="1"/>
            <a:r>
              <a:rPr lang="en-US" dirty="0" smtClean="0"/>
              <a:t>Will have to go through Pre-stage Associate Membership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egotiations completed with Israel and Serbia: Associate Members (AMs) since October 2011/January 2012</a:t>
            </a:r>
          </a:p>
          <a:p>
            <a:pPr lvl="1"/>
            <a:r>
              <a:rPr lang="en-US" dirty="0" smtClean="0"/>
              <a:t>Cyprus signed on October 5, 2012 – waiting for ratification</a:t>
            </a:r>
          </a:p>
          <a:p>
            <a:pPr lvl="1"/>
            <a:r>
              <a:rPr lang="en-US" dirty="0" smtClean="0"/>
              <a:t>Expect others to join as AMs in 2013/2014</a:t>
            </a:r>
          </a:p>
          <a:p>
            <a:r>
              <a:rPr lang="en-US" dirty="0" smtClean="0"/>
              <a:t>Brazil and Ukraine applied in 2012</a:t>
            </a:r>
          </a:p>
          <a:p>
            <a:r>
              <a:rPr lang="en-US" dirty="0" smtClean="0"/>
              <a:t>In discussion with several other countries</a:t>
            </a:r>
          </a:p>
          <a:p>
            <a:pPr lvl="1"/>
            <a:r>
              <a:rPr lang="en-US" dirty="0" smtClean="0"/>
              <a:t>Good progress with India, Russia, ….</a:t>
            </a:r>
          </a:p>
          <a:p>
            <a:pPr lvl="1"/>
            <a:r>
              <a:rPr lang="en-US" dirty="0" smtClean="0"/>
              <a:t>The Canadian community, on various roadmaps, has issued a strong recommendation for Canada to join CERN as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144863"/>
            <a:ext cx="8683037" cy="5338716"/>
          </a:xfrm>
        </p:spPr>
        <p:txBody>
          <a:bodyPr>
            <a:normAutofit/>
          </a:bodyPr>
          <a:lstStyle/>
          <a:p>
            <a:r>
              <a:rPr lang="en-US" dirty="0" smtClean="0"/>
              <a:t>The US-CERN partnership in building and operating the LHC has become a solid backbone of a successful scientific and technological collaboration of unprecedented, global dimension</a:t>
            </a:r>
          </a:p>
          <a:p>
            <a:r>
              <a:rPr lang="en-US" dirty="0" smtClean="0"/>
              <a:t>CERN wants this partnership to continue and to expand, while strengthening at the same time the institutional links with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post-SSC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demise of the SSC in 1993 and the approval of the LHC in 1994 catalyzed an unprecedented shift of paradigm in CERN-US co-operation:</a:t>
            </a:r>
          </a:p>
          <a:p>
            <a:pPr lvl="1"/>
            <a:r>
              <a:rPr lang="en-US" dirty="0" smtClean="0"/>
              <a:t>Massive migration of US-based physicists to the LHC</a:t>
            </a:r>
          </a:p>
          <a:p>
            <a:pPr lvl="1"/>
            <a:r>
              <a:rPr lang="en-US" dirty="0" smtClean="0"/>
              <a:t>Commensurate US investment in LHC Grid computing </a:t>
            </a:r>
          </a:p>
          <a:p>
            <a:pPr lvl="1"/>
            <a:r>
              <a:rPr lang="en-US" dirty="0" smtClean="0"/>
              <a:t>Significant participation in accelerator R&amp;D, construction of components, and LHC commissioning</a:t>
            </a:r>
          </a:p>
          <a:p>
            <a:pPr lvl="1"/>
            <a:r>
              <a:rPr lang="en-US" dirty="0" smtClean="0"/>
              <a:t>Co-operation regulated by tripartite CERN-DOE-NSF agreements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CERN is grateful to DOE and NSF for their sustained support of the US LHC community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049" y="171157"/>
            <a:ext cx="7197475" cy="661703"/>
          </a:xfrm>
        </p:spPr>
        <p:txBody>
          <a:bodyPr>
            <a:noAutofit/>
          </a:bodyPr>
          <a:lstStyle/>
          <a:p>
            <a:r>
              <a:rPr lang="en-US" sz="3600" dirty="0" smtClean="0"/>
              <a:t>US contributions to LHC machine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Mainly in area of superconducting magnet technology:</a:t>
            </a:r>
          </a:p>
          <a:p>
            <a:pPr lvl="1"/>
            <a:r>
              <a:rPr lang="en-US" dirty="0" smtClean="0"/>
              <a:t>Production and test of SC cable</a:t>
            </a:r>
          </a:p>
          <a:p>
            <a:pPr lvl="1"/>
            <a:r>
              <a:rPr lang="en-US" dirty="0" smtClean="0"/>
              <a:t>Inner triplet magnets</a:t>
            </a:r>
          </a:p>
          <a:p>
            <a:pPr lvl="1"/>
            <a:r>
              <a:rPr lang="en-US" dirty="0" smtClean="0"/>
              <a:t>Beam separation dipoles</a:t>
            </a:r>
          </a:p>
          <a:p>
            <a:pPr lvl="1"/>
            <a:r>
              <a:rPr lang="en-US" dirty="0" smtClean="0"/>
              <a:t>Cryogenic and power feed boxes</a:t>
            </a:r>
          </a:p>
          <a:p>
            <a:pPr lvl="1"/>
            <a:r>
              <a:rPr lang="en-US" dirty="0" smtClean="0"/>
              <a:t>and more …</a:t>
            </a:r>
          </a:p>
          <a:p>
            <a:r>
              <a:rPr lang="en-US" dirty="0" smtClean="0"/>
              <a:t>Coordinated by ANL, BNL and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Total value US$ 200 million</a:t>
            </a:r>
          </a:p>
          <a:p>
            <a:r>
              <a:rPr lang="en-US" dirty="0" smtClean="0"/>
              <a:t>Substantial contributions to LHC commissioning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a-map-v3.jpg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9" y="1507695"/>
            <a:ext cx="7620000" cy="466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 contributions to LHC </a:t>
            </a:r>
            <a:r>
              <a:rPr lang="en-US" sz="3600" dirty="0" smtClean="0"/>
              <a:t>detectors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28474"/>
              </p:ext>
            </p:extLst>
          </p:nvPr>
        </p:nvGraphicFramePr>
        <p:xfrm>
          <a:off x="296004" y="2797625"/>
          <a:ext cx="8307304" cy="375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826"/>
                <a:gridCol w="2076826"/>
                <a:gridCol w="2076826"/>
                <a:gridCol w="2076826"/>
              </a:tblGrid>
              <a:tr h="5363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Detector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Universities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National Labs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Participants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ALICE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ATLAS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~ 700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CMS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47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~ 800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800000"/>
                          </a:solidFill>
                        </a:rPr>
                        <a:t>LHCb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~ 25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TOTEM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Total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91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≈ 1600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144863"/>
            <a:ext cx="8683037" cy="1652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Nearly 100 US universities and national laboratories have made substantial and invaluable contributions to the LHC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7791625" y="5416876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Statistics </a:t>
            </a:r>
            <a:r>
              <a:rPr lang="en-US" sz="1200" dirty="0" smtClean="0"/>
              <a:t>from </a:t>
            </a:r>
            <a:r>
              <a:rPr lang="en-US" sz="1200" dirty="0" err="1" smtClean="0"/>
              <a:t>www.uslhc.us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535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111" y="171157"/>
            <a:ext cx="7388447" cy="661703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Financial participation in experiments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144863"/>
            <a:ext cx="8683037" cy="2139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DOE and NSF have supported (and continue to support) a financial participation in the LHC detectors ≈ commensurate with the number of participating scientists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87722"/>
              </p:ext>
            </p:extLst>
          </p:nvPr>
        </p:nvGraphicFramePr>
        <p:xfrm>
          <a:off x="356453" y="3465998"/>
          <a:ext cx="8129268" cy="268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756"/>
                <a:gridCol w="2709756"/>
                <a:gridCol w="2709756"/>
              </a:tblGrid>
              <a:tr h="5363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Detector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CORE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construction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2011 M&amp;O (Cat.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A)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ALICE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10 MCHF (6%)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0.4 MCHF (8%)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ATLAS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88 MCHF (16%)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3.9 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</a:rPr>
                        <a:t>MCHF (21%)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CMS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120 MCHF (23%)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4.7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</a:rPr>
                        <a:t> MCHF (33%)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Total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218 MCHF (18%)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9.0 MCHF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</a:rPr>
                        <a:t> (24%)</a:t>
                      </a:r>
                      <a:endParaRPr lang="en-US" sz="2000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7996000" y="5390377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CERN RRB statistics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882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near future: LHC upgrades…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US investments in accelerator upgrades through </a:t>
            </a:r>
          </a:p>
          <a:p>
            <a:pPr lvl="1"/>
            <a:r>
              <a:rPr lang="en-US" dirty="0" smtClean="0"/>
              <a:t>USLARP (post-</a:t>
            </a:r>
            <a:r>
              <a:rPr lang="en-US" dirty="0" err="1" smtClean="0"/>
              <a:t>NbTi</a:t>
            </a:r>
            <a:r>
              <a:rPr lang="en-US" dirty="0" smtClean="0"/>
              <a:t> technologies, accelerator physics and commissioning</a:t>
            </a:r>
            <a:r>
              <a:rPr lang="en-US" dirty="0" smtClean="0"/>
              <a:t>) – </a:t>
            </a:r>
            <a:r>
              <a:rPr lang="en-US" dirty="0" err="1" smtClean="0"/>
              <a:t>Fermilab</a:t>
            </a:r>
            <a:r>
              <a:rPr lang="en-US" dirty="0" smtClean="0"/>
              <a:t> a </a:t>
            </a:r>
            <a:r>
              <a:rPr lang="en-US" smtClean="0"/>
              <a:t>key player!</a:t>
            </a:r>
            <a:endParaRPr lang="en-US" dirty="0" smtClean="0"/>
          </a:p>
          <a:p>
            <a:pPr lvl="1"/>
            <a:r>
              <a:rPr lang="en-US" dirty="0" smtClean="0"/>
              <a:t>Planned participation in FP7 </a:t>
            </a:r>
            <a:r>
              <a:rPr lang="en-US" dirty="0" err="1" smtClean="0"/>
              <a:t>EuCARD</a:t>
            </a:r>
            <a:r>
              <a:rPr lang="en-US" dirty="0" smtClean="0"/>
              <a:t> high luminosity project</a:t>
            </a:r>
          </a:p>
          <a:p>
            <a:r>
              <a:rPr lang="en-US" dirty="0" smtClean="0"/>
              <a:t>CERN welcomes</a:t>
            </a:r>
            <a:r>
              <a:rPr lang="en-US" dirty="0"/>
              <a:t> </a:t>
            </a:r>
            <a:r>
              <a:rPr lang="en-US" dirty="0" smtClean="0"/>
              <a:t>a participation in detector and Grid computing upgrades commensurate with the size of the US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to continue a successful collaboration</a:t>
            </a:r>
            <a:endParaRPr lang="en-US" dirty="0"/>
          </a:p>
        </p:txBody>
      </p:sp>
      <p:pic>
        <p:nvPicPr>
          <p:cNvPr id="5" name="Content Placeholder 4" descr="0911227_01-A4-at-144-dp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b="38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Non-Member State Users</a:t>
            </a:r>
            <a:endParaRPr lang="en-US" dirty="0"/>
          </a:p>
        </p:txBody>
      </p:sp>
      <p:pic>
        <p:nvPicPr>
          <p:cNvPr id="5" name="Content Placeholder 4" descr="nms_us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2" r="-13992"/>
          <a:stretch>
            <a:fillRect/>
          </a:stretch>
        </p:blipFill>
        <p:spPr>
          <a:xfrm>
            <a:off x="-22131" y="1144862"/>
            <a:ext cx="9163889" cy="56343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Users by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E6AC-FDE1-7247-B948-118CD67EE316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 descr="World_users_by_Inst_2012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5" r="-6125"/>
          <a:stretch>
            <a:fillRect/>
          </a:stretch>
        </p:blipFill>
        <p:spPr>
          <a:xfrm>
            <a:off x="-83178" y="1032159"/>
            <a:ext cx="9298876" cy="5717024"/>
          </a:xfrm>
        </p:spPr>
      </p:pic>
    </p:spTree>
    <p:extLst>
      <p:ext uri="{BB962C8B-B14F-4D97-AF65-F5344CB8AC3E}">
        <p14:creationId xmlns:p14="http://schemas.microsoft.com/office/powerpoint/2010/main" val="130860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1232</Words>
  <Application>Microsoft Macintosh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The post-SSC era</vt:lpstr>
      <vt:lpstr>US contributions to LHC machine</vt:lpstr>
      <vt:lpstr>US contributions to LHC detectors</vt:lpstr>
      <vt:lpstr>Financial participation in experiments</vt:lpstr>
      <vt:lpstr>The near future: LHC upgrades…</vt:lpstr>
      <vt:lpstr>… to continue a successful collaboration</vt:lpstr>
      <vt:lpstr>Non-Member State Users</vt:lpstr>
      <vt:lpstr>CERN Users by Institute</vt:lpstr>
      <vt:lpstr>Today’s formal framework</vt:lpstr>
      <vt:lpstr>Where do we stand?</vt:lpstr>
      <vt:lpstr>Where do we go from here?</vt:lpstr>
      <vt:lpstr>A bit of history</vt:lpstr>
      <vt:lpstr>Dimensions of enlargement</vt:lpstr>
      <vt:lpstr>Associate Membership</vt:lpstr>
      <vt:lpstr>New CERN-US Co-operation Agreement</vt:lpstr>
      <vt:lpstr>New Co-operation Agreement (II)</vt:lpstr>
      <vt:lpstr>Looking beyond the US borders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Rüdiger Voss</dc:creator>
  <cp:lastModifiedBy>Rüdiger Voss</cp:lastModifiedBy>
  <cp:revision>77</cp:revision>
  <dcterms:created xsi:type="dcterms:W3CDTF">2011-11-03T14:51:47Z</dcterms:created>
  <dcterms:modified xsi:type="dcterms:W3CDTF">2012-10-12T12:01:02Z</dcterms:modified>
</cp:coreProperties>
</file>