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6"/>
  </p:notesMasterIdLst>
  <p:handoutMasterIdLst>
    <p:handoutMasterId r:id="rId17"/>
  </p:handoutMasterIdLst>
  <p:sldIdLst>
    <p:sldId id="256" r:id="rId2"/>
    <p:sldId id="257" r:id="rId3"/>
    <p:sldId id="260" r:id="rId4"/>
    <p:sldId id="264" r:id="rId5"/>
    <p:sldId id="261" r:id="rId6"/>
    <p:sldId id="271" r:id="rId7"/>
    <p:sldId id="265" r:id="rId8"/>
    <p:sldId id="262" r:id="rId9"/>
    <p:sldId id="263" r:id="rId10"/>
    <p:sldId id="267" r:id="rId11"/>
    <p:sldId id="270" r:id="rId12"/>
    <p:sldId id="268" r:id="rId13"/>
    <p:sldId id="266" r:id="rId14"/>
    <p:sldId id="258"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8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5140F61-306F-A54D-B97A-70CAC1623351}" type="datetime1">
              <a:rPr lang="en-US"/>
              <a:pPr/>
              <a:t>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916884E-D54B-504A-B7B6-B71E87A305C4}" type="slidenum">
              <a:rPr lang="en-US"/>
              <a:pPr/>
              <a:t>‹#›</a:t>
            </a:fld>
            <a:endParaRPr lang="en-US"/>
          </a:p>
        </p:txBody>
      </p:sp>
    </p:spTree>
    <p:extLst>
      <p:ext uri="{BB962C8B-B14F-4D97-AF65-F5344CB8AC3E}">
        <p14:creationId xmlns:p14="http://schemas.microsoft.com/office/powerpoint/2010/main" val="31290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7AA6139-49BB-B04D-802D-05453A5DF945}" type="slidenum">
              <a:rPr lang="en-US"/>
              <a:pPr/>
              <a:t>‹#›</a:t>
            </a:fld>
            <a:endParaRPr lang="en-US"/>
          </a:p>
        </p:txBody>
      </p:sp>
    </p:spTree>
    <p:extLst>
      <p:ext uri="{BB962C8B-B14F-4D97-AF65-F5344CB8AC3E}">
        <p14:creationId xmlns:p14="http://schemas.microsoft.com/office/powerpoint/2010/main" val="33957877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BC7D8094-A9EE-4A46-A13B-915A79C87DD0}" type="slidenum">
              <a:rPr lang="en-US" sz="1200">
                <a:latin typeface="Arial" charset="0"/>
              </a:rPr>
              <a:pPr/>
              <a:t>1</a:t>
            </a:fld>
            <a:endParaRPr lang="en-US" sz="1200">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A2A20F16-4F7D-DC42-8AA9-71BD3F57EBFB}" type="slidenum">
              <a:rPr lang="en-US" sz="1200">
                <a:latin typeface="Arial" charset="0"/>
              </a:rPr>
              <a:pPr/>
              <a:t>2</a:t>
            </a:fld>
            <a:endParaRPr lang="en-US" sz="120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E56AAA19-800D-BF44-9D66-62D875CA07F6}" type="slidenum">
              <a:rPr lang="en-US" sz="1200">
                <a:latin typeface="Arial" charset="0"/>
              </a:rPr>
              <a:pPr/>
              <a:t>3</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F1F0787A-5EC4-0947-BCF4-ED7018D8F6EF}" type="slidenum">
              <a:rPr lang="en-US" sz="1200">
                <a:latin typeface="Arial" charset="0"/>
              </a:rPr>
              <a:pPr/>
              <a:t>14</a:t>
            </a:fld>
            <a:endParaRPr lang="en-US" sz="1200">
              <a:latin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7" name="Footer Placeholder 19"/>
          <p:cNvSpPr>
            <a:spLocks noGrp="1"/>
          </p:cNvSpPr>
          <p:nvPr>
            <p:ph type="ftr" sz="quarter" idx="11"/>
          </p:nvPr>
        </p:nvSpPr>
        <p:spPr/>
        <p:txBody>
          <a:bodyPr/>
          <a:lstStyle>
            <a:lvl1pPr>
              <a:defRPr/>
            </a:lvl1pPr>
          </a:lstStyle>
          <a:p>
            <a:pPr>
              <a:defRPr/>
            </a:pPr>
            <a:r>
              <a:rPr lang="en-US"/>
              <a:t>ACCU Report ~ Darin Acosta</a:t>
            </a:r>
          </a:p>
        </p:txBody>
      </p:sp>
      <p:sp>
        <p:nvSpPr>
          <p:cNvPr id="8" name="Slide Number Placeholder 9"/>
          <p:cNvSpPr>
            <a:spLocks noGrp="1"/>
          </p:cNvSpPr>
          <p:nvPr>
            <p:ph type="sldNum" sz="quarter" idx="12"/>
          </p:nvPr>
        </p:nvSpPr>
        <p:spPr/>
        <p:txBody>
          <a:bodyPr/>
          <a:lstStyle>
            <a:lvl1pPr>
              <a:defRPr/>
            </a:lvl1pPr>
          </a:lstStyle>
          <a:p>
            <a:fld id="{ABB8EDFD-58A1-2649-9691-EDF670607F29}" type="slidenum">
              <a:rPr lang="en-US"/>
              <a:pPr/>
              <a:t>‹#›</a:t>
            </a:fld>
            <a:endParaRPr lang="en-US"/>
          </a:p>
        </p:txBody>
      </p:sp>
    </p:spTree>
    <p:extLst>
      <p:ext uri="{BB962C8B-B14F-4D97-AF65-F5344CB8AC3E}">
        <p14:creationId xmlns:p14="http://schemas.microsoft.com/office/powerpoint/2010/main" val="306069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5" name="Footer Placeholder 9"/>
          <p:cNvSpPr>
            <a:spLocks noGrp="1"/>
          </p:cNvSpPr>
          <p:nvPr>
            <p:ph type="ftr" sz="quarter" idx="11"/>
          </p:nvPr>
        </p:nvSpPr>
        <p:spPr/>
        <p:txBody>
          <a:bodyPr/>
          <a:lstStyle>
            <a:lvl1pPr>
              <a:defRPr/>
            </a:lvl1pPr>
          </a:lstStyle>
          <a:p>
            <a:pPr>
              <a:defRPr/>
            </a:pPr>
            <a:r>
              <a:rPr lang="en-US"/>
              <a:t>ACCU Report ~ Darin Acosta</a:t>
            </a:r>
          </a:p>
        </p:txBody>
      </p:sp>
      <p:sp>
        <p:nvSpPr>
          <p:cNvPr id="6" name="Slide Number Placeholder 21"/>
          <p:cNvSpPr>
            <a:spLocks noGrp="1"/>
          </p:cNvSpPr>
          <p:nvPr>
            <p:ph type="sldNum" sz="quarter" idx="12"/>
          </p:nvPr>
        </p:nvSpPr>
        <p:spPr/>
        <p:txBody>
          <a:bodyPr/>
          <a:lstStyle>
            <a:lvl1pPr>
              <a:defRPr/>
            </a:lvl1pPr>
          </a:lstStyle>
          <a:p>
            <a:fld id="{626DD0EE-CF3E-774E-8743-AD2091BAF33F}" type="slidenum">
              <a:rPr lang="en-US"/>
              <a:pPr/>
              <a:t>‹#›</a:t>
            </a:fld>
            <a:endParaRPr lang="en-US"/>
          </a:p>
        </p:txBody>
      </p:sp>
    </p:spTree>
    <p:extLst>
      <p:ext uri="{BB962C8B-B14F-4D97-AF65-F5344CB8AC3E}">
        <p14:creationId xmlns:p14="http://schemas.microsoft.com/office/powerpoint/2010/main" val="236902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5" name="Footer Placeholder 9"/>
          <p:cNvSpPr>
            <a:spLocks noGrp="1"/>
          </p:cNvSpPr>
          <p:nvPr>
            <p:ph type="ftr" sz="quarter" idx="11"/>
          </p:nvPr>
        </p:nvSpPr>
        <p:spPr/>
        <p:txBody>
          <a:bodyPr/>
          <a:lstStyle>
            <a:lvl1pPr>
              <a:defRPr/>
            </a:lvl1pPr>
          </a:lstStyle>
          <a:p>
            <a:pPr>
              <a:defRPr/>
            </a:pPr>
            <a:r>
              <a:rPr lang="en-US"/>
              <a:t>ACCU Report ~ Darin Acosta</a:t>
            </a:r>
          </a:p>
        </p:txBody>
      </p:sp>
      <p:sp>
        <p:nvSpPr>
          <p:cNvPr id="6" name="Slide Number Placeholder 21"/>
          <p:cNvSpPr>
            <a:spLocks noGrp="1"/>
          </p:cNvSpPr>
          <p:nvPr>
            <p:ph type="sldNum" sz="quarter" idx="12"/>
          </p:nvPr>
        </p:nvSpPr>
        <p:spPr/>
        <p:txBody>
          <a:bodyPr/>
          <a:lstStyle>
            <a:lvl1pPr>
              <a:defRPr/>
            </a:lvl1pPr>
          </a:lstStyle>
          <a:p>
            <a:fld id="{23D5DAB3-CDAB-C943-9BA4-F3CB12293BCA}" type="slidenum">
              <a:rPr lang="en-US"/>
              <a:pPr/>
              <a:t>‹#›</a:t>
            </a:fld>
            <a:endParaRPr lang="en-US"/>
          </a:p>
        </p:txBody>
      </p:sp>
    </p:spTree>
    <p:extLst>
      <p:ext uri="{BB962C8B-B14F-4D97-AF65-F5344CB8AC3E}">
        <p14:creationId xmlns:p14="http://schemas.microsoft.com/office/powerpoint/2010/main" val="158916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5" name="Footer Placeholder 9"/>
          <p:cNvSpPr>
            <a:spLocks noGrp="1"/>
          </p:cNvSpPr>
          <p:nvPr>
            <p:ph type="ftr" sz="quarter" idx="11"/>
          </p:nvPr>
        </p:nvSpPr>
        <p:spPr/>
        <p:txBody>
          <a:bodyPr/>
          <a:lstStyle>
            <a:lvl1pPr>
              <a:defRPr/>
            </a:lvl1pPr>
          </a:lstStyle>
          <a:p>
            <a:pPr>
              <a:defRPr/>
            </a:pPr>
            <a:r>
              <a:rPr lang="en-US"/>
              <a:t>ACCU Report ~ Darin Acosta</a:t>
            </a:r>
          </a:p>
        </p:txBody>
      </p:sp>
      <p:sp>
        <p:nvSpPr>
          <p:cNvPr id="6" name="Slide Number Placeholder 21"/>
          <p:cNvSpPr>
            <a:spLocks noGrp="1"/>
          </p:cNvSpPr>
          <p:nvPr>
            <p:ph type="sldNum" sz="quarter" idx="12"/>
          </p:nvPr>
        </p:nvSpPr>
        <p:spPr/>
        <p:txBody>
          <a:bodyPr/>
          <a:lstStyle>
            <a:lvl1pPr>
              <a:defRPr/>
            </a:lvl1pPr>
          </a:lstStyle>
          <a:p>
            <a:fld id="{E1EA255F-9328-4446-AB48-927AD6BBB59C}" type="slidenum">
              <a:rPr lang="en-US"/>
              <a:pPr/>
              <a:t>‹#›</a:t>
            </a:fld>
            <a:endParaRPr lang="en-US"/>
          </a:p>
        </p:txBody>
      </p:sp>
    </p:spTree>
    <p:extLst>
      <p:ext uri="{BB962C8B-B14F-4D97-AF65-F5344CB8AC3E}">
        <p14:creationId xmlns:p14="http://schemas.microsoft.com/office/powerpoint/2010/main" val="49100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9" name="Footer Placeholder 4"/>
          <p:cNvSpPr>
            <a:spLocks noGrp="1"/>
          </p:cNvSpPr>
          <p:nvPr>
            <p:ph type="ftr" sz="quarter" idx="11"/>
          </p:nvPr>
        </p:nvSpPr>
        <p:spPr/>
        <p:txBody>
          <a:bodyPr/>
          <a:lstStyle>
            <a:lvl1pPr>
              <a:defRPr/>
            </a:lvl1pPr>
          </a:lstStyle>
          <a:p>
            <a:pPr>
              <a:defRPr/>
            </a:pPr>
            <a:r>
              <a:rPr lang="en-US"/>
              <a:t>ACCU Report ~ Darin Acosta</a:t>
            </a:r>
          </a:p>
        </p:txBody>
      </p:sp>
      <p:sp>
        <p:nvSpPr>
          <p:cNvPr id="10" name="Slide Number Placeholder 5"/>
          <p:cNvSpPr>
            <a:spLocks noGrp="1"/>
          </p:cNvSpPr>
          <p:nvPr>
            <p:ph type="sldNum" sz="quarter" idx="12"/>
          </p:nvPr>
        </p:nvSpPr>
        <p:spPr/>
        <p:txBody>
          <a:bodyPr/>
          <a:lstStyle>
            <a:lvl1pPr>
              <a:defRPr/>
            </a:lvl1pPr>
          </a:lstStyle>
          <a:p>
            <a:fld id="{49941030-EB19-654D-88F9-121FC4EBBF88}" type="slidenum">
              <a:rPr lang="en-US"/>
              <a:pPr/>
              <a:t>‹#›</a:t>
            </a:fld>
            <a:endParaRPr lang="en-US"/>
          </a:p>
        </p:txBody>
      </p:sp>
    </p:spTree>
    <p:extLst>
      <p:ext uri="{BB962C8B-B14F-4D97-AF65-F5344CB8AC3E}">
        <p14:creationId xmlns:p14="http://schemas.microsoft.com/office/powerpoint/2010/main" val="174763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6" name="Footer Placeholder 9"/>
          <p:cNvSpPr>
            <a:spLocks noGrp="1"/>
          </p:cNvSpPr>
          <p:nvPr>
            <p:ph type="ftr" sz="quarter" idx="11"/>
          </p:nvPr>
        </p:nvSpPr>
        <p:spPr/>
        <p:txBody>
          <a:bodyPr/>
          <a:lstStyle>
            <a:lvl1pPr>
              <a:defRPr/>
            </a:lvl1pPr>
          </a:lstStyle>
          <a:p>
            <a:pPr>
              <a:defRPr/>
            </a:pPr>
            <a:r>
              <a:rPr lang="en-US"/>
              <a:t>ACCU Report ~ Darin Acosta</a:t>
            </a:r>
          </a:p>
        </p:txBody>
      </p:sp>
      <p:sp>
        <p:nvSpPr>
          <p:cNvPr id="7" name="Slide Number Placeholder 21"/>
          <p:cNvSpPr>
            <a:spLocks noGrp="1"/>
          </p:cNvSpPr>
          <p:nvPr>
            <p:ph type="sldNum" sz="quarter" idx="12"/>
          </p:nvPr>
        </p:nvSpPr>
        <p:spPr/>
        <p:txBody>
          <a:bodyPr/>
          <a:lstStyle>
            <a:lvl1pPr>
              <a:defRPr/>
            </a:lvl1pPr>
          </a:lstStyle>
          <a:p>
            <a:fld id="{A3DE3CAA-5C97-CD46-A58C-D5B41285D89F}" type="slidenum">
              <a:rPr lang="en-US"/>
              <a:pPr/>
              <a:t>‹#›</a:t>
            </a:fld>
            <a:endParaRPr lang="en-US"/>
          </a:p>
        </p:txBody>
      </p:sp>
    </p:spTree>
    <p:extLst>
      <p:ext uri="{BB962C8B-B14F-4D97-AF65-F5344CB8AC3E}">
        <p14:creationId xmlns:p14="http://schemas.microsoft.com/office/powerpoint/2010/main" val="195025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8" name="Footer Placeholder 7"/>
          <p:cNvSpPr>
            <a:spLocks noGrp="1"/>
          </p:cNvSpPr>
          <p:nvPr>
            <p:ph type="ftr" sz="quarter" idx="11"/>
          </p:nvPr>
        </p:nvSpPr>
        <p:spPr/>
        <p:txBody>
          <a:bodyPr/>
          <a:lstStyle>
            <a:lvl1pPr>
              <a:defRPr/>
            </a:lvl1pPr>
          </a:lstStyle>
          <a:p>
            <a:pPr>
              <a:defRPr/>
            </a:pPr>
            <a:r>
              <a:rPr lang="en-US"/>
              <a:t>ACCU Report ~ Darin Acosta</a:t>
            </a:r>
          </a:p>
        </p:txBody>
      </p:sp>
      <p:sp>
        <p:nvSpPr>
          <p:cNvPr id="9" name="Slide Number Placeholder 8"/>
          <p:cNvSpPr>
            <a:spLocks noGrp="1"/>
          </p:cNvSpPr>
          <p:nvPr>
            <p:ph type="sldNum" sz="quarter" idx="12"/>
          </p:nvPr>
        </p:nvSpPr>
        <p:spPr/>
        <p:txBody>
          <a:bodyPr/>
          <a:lstStyle>
            <a:lvl1pPr>
              <a:defRPr/>
            </a:lvl1pPr>
          </a:lstStyle>
          <a:p>
            <a:fld id="{6121A8B7-E672-0E45-B43D-27415EA355F2}" type="slidenum">
              <a:rPr lang="en-US"/>
              <a:pPr/>
              <a:t>‹#›</a:t>
            </a:fld>
            <a:endParaRPr lang="en-US"/>
          </a:p>
        </p:txBody>
      </p:sp>
    </p:spTree>
    <p:extLst>
      <p:ext uri="{BB962C8B-B14F-4D97-AF65-F5344CB8AC3E}">
        <p14:creationId xmlns:p14="http://schemas.microsoft.com/office/powerpoint/2010/main" val="47487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4" name="Footer Placeholder 9"/>
          <p:cNvSpPr>
            <a:spLocks noGrp="1"/>
          </p:cNvSpPr>
          <p:nvPr>
            <p:ph type="ftr" sz="quarter" idx="11"/>
          </p:nvPr>
        </p:nvSpPr>
        <p:spPr/>
        <p:txBody>
          <a:bodyPr/>
          <a:lstStyle>
            <a:lvl1pPr>
              <a:defRPr/>
            </a:lvl1pPr>
          </a:lstStyle>
          <a:p>
            <a:pPr>
              <a:defRPr/>
            </a:pPr>
            <a:r>
              <a:rPr lang="en-US"/>
              <a:t>ACCU Report ~ Darin Acosta</a:t>
            </a:r>
          </a:p>
        </p:txBody>
      </p:sp>
      <p:sp>
        <p:nvSpPr>
          <p:cNvPr id="5" name="Slide Number Placeholder 21"/>
          <p:cNvSpPr>
            <a:spLocks noGrp="1"/>
          </p:cNvSpPr>
          <p:nvPr>
            <p:ph type="sldNum" sz="quarter" idx="12"/>
          </p:nvPr>
        </p:nvSpPr>
        <p:spPr/>
        <p:txBody>
          <a:bodyPr/>
          <a:lstStyle>
            <a:lvl1pPr>
              <a:defRPr/>
            </a:lvl1pPr>
          </a:lstStyle>
          <a:p>
            <a:fld id="{B4DF5984-9236-0341-BB41-5D829C5298AA}" type="slidenum">
              <a:rPr lang="en-US"/>
              <a:pPr/>
              <a:t>‹#›</a:t>
            </a:fld>
            <a:endParaRPr lang="en-US"/>
          </a:p>
        </p:txBody>
      </p:sp>
    </p:spTree>
    <p:extLst>
      <p:ext uri="{BB962C8B-B14F-4D97-AF65-F5344CB8AC3E}">
        <p14:creationId xmlns:p14="http://schemas.microsoft.com/office/powerpoint/2010/main" val="277316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5" name="Footer Placeholder 2"/>
          <p:cNvSpPr>
            <a:spLocks noGrp="1"/>
          </p:cNvSpPr>
          <p:nvPr>
            <p:ph type="ftr" sz="quarter" idx="11"/>
          </p:nvPr>
        </p:nvSpPr>
        <p:spPr/>
        <p:txBody>
          <a:bodyPr/>
          <a:lstStyle>
            <a:lvl1pPr>
              <a:defRPr/>
            </a:lvl1pPr>
          </a:lstStyle>
          <a:p>
            <a:pPr>
              <a:defRPr/>
            </a:pPr>
            <a:r>
              <a:rPr lang="en-US"/>
              <a:t>ACCU Report ~ Darin Acosta</a:t>
            </a:r>
          </a:p>
        </p:txBody>
      </p:sp>
      <p:sp>
        <p:nvSpPr>
          <p:cNvPr id="6" name="Slide Number Placeholder 3"/>
          <p:cNvSpPr>
            <a:spLocks noGrp="1"/>
          </p:cNvSpPr>
          <p:nvPr>
            <p:ph type="sldNum" sz="quarter" idx="12"/>
          </p:nvPr>
        </p:nvSpPr>
        <p:spPr/>
        <p:txBody>
          <a:bodyPr/>
          <a:lstStyle>
            <a:lvl1pPr>
              <a:defRPr/>
            </a:lvl1pPr>
          </a:lstStyle>
          <a:p>
            <a:fld id="{D8E1D35E-775D-5544-98BC-6EAA789DDB9B}" type="slidenum">
              <a:rPr lang="en-US"/>
              <a:pPr/>
              <a:t>‹#›</a:t>
            </a:fld>
            <a:endParaRPr lang="en-US"/>
          </a:p>
        </p:txBody>
      </p:sp>
    </p:spTree>
    <p:extLst>
      <p:ext uri="{BB962C8B-B14F-4D97-AF65-F5344CB8AC3E}">
        <p14:creationId xmlns:p14="http://schemas.microsoft.com/office/powerpoint/2010/main" val="71682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6" name="Footer Placeholder 5"/>
          <p:cNvSpPr>
            <a:spLocks noGrp="1"/>
          </p:cNvSpPr>
          <p:nvPr>
            <p:ph type="ftr" sz="quarter" idx="11"/>
          </p:nvPr>
        </p:nvSpPr>
        <p:spPr/>
        <p:txBody>
          <a:bodyPr/>
          <a:lstStyle>
            <a:lvl1pPr>
              <a:defRPr/>
            </a:lvl1pPr>
          </a:lstStyle>
          <a:p>
            <a:pPr>
              <a:defRPr/>
            </a:pPr>
            <a:r>
              <a:rPr lang="en-US"/>
              <a:t>ACCU Report ~ Darin Acosta</a:t>
            </a:r>
          </a:p>
        </p:txBody>
      </p:sp>
      <p:sp>
        <p:nvSpPr>
          <p:cNvPr id="7" name="Slide Number Placeholder 6"/>
          <p:cNvSpPr>
            <a:spLocks noGrp="1"/>
          </p:cNvSpPr>
          <p:nvPr>
            <p:ph type="sldNum" sz="quarter" idx="12"/>
          </p:nvPr>
        </p:nvSpPr>
        <p:spPr/>
        <p:txBody>
          <a:bodyPr/>
          <a:lstStyle>
            <a:lvl1pPr>
              <a:defRPr/>
            </a:lvl1pPr>
          </a:lstStyle>
          <a:p>
            <a:fld id="{CFFD0C64-50DE-964A-92EA-FE1D1668FD10}" type="slidenum">
              <a:rPr lang="en-US"/>
              <a:pPr/>
              <a:t>‹#›</a:t>
            </a:fld>
            <a:endParaRPr lang="en-US"/>
          </a:p>
        </p:txBody>
      </p:sp>
    </p:spTree>
    <p:extLst>
      <p:ext uri="{BB962C8B-B14F-4D97-AF65-F5344CB8AC3E}">
        <p14:creationId xmlns:p14="http://schemas.microsoft.com/office/powerpoint/2010/main" val="181653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lvl1pPr indent="-282575">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lnSpc>
                <a:spcPts val="3000"/>
              </a:lnSpc>
              <a:spcBef>
                <a:spcPts val="600"/>
              </a:spcBef>
              <a:buClr>
                <a:schemeClr val="accent1"/>
              </a:buClr>
              <a:buSzPct val="80000"/>
              <a:buFont typeface="Wingdings 2" charset="0"/>
              <a:buNone/>
            </a:pPr>
            <a:endParaRPr lang="en-US" sz="3200">
              <a:latin typeface="Gill Sans MT" charset="0"/>
            </a:endParaRPr>
          </a:p>
        </p:txBody>
      </p:sp>
      <p:sp>
        <p:nvSpPr>
          <p:cNvPr id="6" name="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r>
              <a:rPr lang="en-US" smtClean="0"/>
              <a:t>U.S. LHC Users Meeting, Oct.20, 2012</a:t>
            </a:r>
            <a:endParaRPr lang="en-US"/>
          </a:p>
        </p:txBody>
      </p:sp>
      <p:sp>
        <p:nvSpPr>
          <p:cNvPr id="9" name="Footer Placeholder 5"/>
          <p:cNvSpPr>
            <a:spLocks noGrp="1"/>
          </p:cNvSpPr>
          <p:nvPr>
            <p:ph type="ftr" sz="quarter" idx="11"/>
          </p:nvPr>
        </p:nvSpPr>
        <p:spPr/>
        <p:txBody>
          <a:bodyPr/>
          <a:lstStyle>
            <a:lvl1pPr>
              <a:defRPr/>
            </a:lvl1pPr>
          </a:lstStyle>
          <a:p>
            <a:pPr>
              <a:defRPr/>
            </a:pPr>
            <a:r>
              <a:rPr lang="en-US"/>
              <a:t>ACCU Report ~ Darin Acosta</a:t>
            </a:r>
          </a:p>
        </p:txBody>
      </p:sp>
      <p:sp>
        <p:nvSpPr>
          <p:cNvPr id="10" name="Slide Number Placeholder 6"/>
          <p:cNvSpPr>
            <a:spLocks noGrp="1"/>
          </p:cNvSpPr>
          <p:nvPr>
            <p:ph type="sldNum" sz="quarter" idx="12"/>
          </p:nvPr>
        </p:nvSpPr>
        <p:spPr/>
        <p:txBody>
          <a:bodyPr/>
          <a:lstStyle>
            <a:lvl1pPr>
              <a:defRPr/>
            </a:lvl1pPr>
          </a:lstStyle>
          <a:p>
            <a:fld id="{6E3402F3-31F0-6240-889B-BC1DDD77DE97}" type="slidenum">
              <a:rPr lang="en-US"/>
              <a:pPr/>
              <a:t>‹#›</a:t>
            </a:fld>
            <a:endParaRPr lang="en-US"/>
          </a:p>
        </p:txBody>
      </p:sp>
    </p:spTree>
    <p:extLst>
      <p:ext uri="{BB962C8B-B14F-4D97-AF65-F5344CB8AC3E}">
        <p14:creationId xmlns:p14="http://schemas.microsoft.com/office/powerpoint/2010/main" val="9030123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Title Placeholder 4"/>
          <p:cNvSpPr>
            <a:spLocks noGrp="1"/>
          </p:cNvSpPr>
          <p:nvPr>
            <p:ph type="title"/>
          </p:nvPr>
        </p:nvSpPr>
        <p:spPr>
          <a:xfrm>
            <a:off x="2895600" y="228600"/>
            <a:ext cx="6038850" cy="639763"/>
          </a:xfrm>
          <a:prstGeom prst="rect">
            <a:avLst/>
          </a:prstGeom>
        </p:spPr>
        <p:txBody>
          <a:bodyPr anchor="ctr">
            <a:noAutofit/>
          </a:bodyPr>
          <a:lstStyle/>
          <a:p>
            <a:r>
              <a:rPr lang="en-US" dirty="0" smtClean="0"/>
              <a:t>Click to edit Master title style</a:t>
            </a:r>
            <a:endParaRPr lang="en-US" dirty="0"/>
          </a:p>
        </p:txBody>
      </p:sp>
      <p:sp>
        <p:nvSpPr>
          <p:cNvPr id="1033" name="Text Placeholder 8"/>
          <p:cNvSpPr>
            <a:spLocks noGrp="1"/>
          </p:cNvSpPr>
          <p:nvPr>
            <p:ph type="body" idx="1"/>
          </p:nvPr>
        </p:nvSpPr>
        <p:spPr bwMode="auto">
          <a:xfrm>
            <a:off x="1143000" y="1219200"/>
            <a:ext cx="77914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1828800" y="6305550"/>
            <a:ext cx="3581400" cy="476250"/>
          </a:xfrm>
          <a:prstGeom prst="rect">
            <a:avLst/>
          </a:prstGeom>
        </p:spPr>
        <p:txBody>
          <a:bodyPr anchor="b"/>
          <a:lstStyle>
            <a:lvl1pPr algn="r" eaLnBrk="1" latinLnBrk="0" hangingPunct="1">
              <a:defRPr kumimoji="0" sz="1200">
                <a:solidFill>
                  <a:schemeClr val="bg2">
                    <a:shade val="50000"/>
                    <a:satMod val="200000"/>
                  </a:schemeClr>
                </a:solidFill>
                <a:ea typeface="+mn-ea"/>
                <a:cs typeface="+mn-cs"/>
              </a:defRPr>
            </a:lvl1pPr>
          </a:lstStyle>
          <a:p>
            <a:pPr>
              <a:defRPr/>
            </a:pPr>
            <a:r>
              <a:rPr lang="en-US" smtClean="0"/>
              <a:t>U.S. LHC Users Meeting, Oct.20, 2012</a:t>
            </a: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ea typeface="+mn-ea"/>
                <a:cs typeface="+mn-cs"/>
              </a:defRPr>
            </a:lvl1pPr>
          </a:lstStyle>
          <a:p>
            <a:pPr>
              <a:defRPr/>
            </a:pPr>
            <a:r>
              <a:rPr lang="en-US"/>
              <a:t>ACCU Report ~ Darin Acosta</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fld id="{46DD8AC7-6C37-BB41-9B5D-5CA1079B7BAA}" type="slidenum">
              <a:rPr lang="en-US"/>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pic>
        <p:nvPicPr>
          <p:cNvPr id="13" name="Picture 12" descr="usluo_logo.jpg"/>
          <p:cNvPicPr>
            <a:picLocks noChangeAspect="1"/>
          </p:cNvPicPr>
          <p:nvPr userDrawn="1"/>
        </p:nvPicPr>
        <p:blipFill>
          <a:blip r:embed="rId13"/>
          <a:stretch>
            <a:fillRect/>
          </a:stretch>
        </p:blipFill>
        <p:spPr>
          <a:xfrm>
            <a:off x="1066800" y="179388"/>
            <a:ext cx="1600200" cy="708025"/>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893" r:id="rId1"/>
    <p:sldLayoutId id="2147483888" r:id="rId2"/>
    <p:sldLayoutId id="2147483894" r:id="rId3"/>
    <p:sldLayoutId id="2147483889" r:id="rId4"/>
    <p:sldLayoutId id="2147483895" r:id="rId5"/>
    <p:sldLayoutId id="2147483890" r:id="rId6"/>
    <p:sldLayoutId id="2147483896" r:id="rId7"/>
    <p:sldLayoutId id="2147483897" r:id="rId8"/>
    <p:sldLayoutId id="2147483898" r:id="rId9"/>
    <p:sldLayoutId id="2147483891" r:id="rId10"/>
    <p:sldLayoutId id="2147483892" r:id="rId11"/>
  </p:sldLayoutIdLst>
  <p:hf hdr="0"/>
  <p:txStyles>
    <p:titleStyle>
      <a:lvl1pPr algn="l" rtl="0" eaLnBrk="0" fontAlgn="base" hangingPunct="0">
        <a:spcBef>
          <a:spcPct val="0"/>
        </a:spcBef>
        <a:spcAft>
          <a:spcPct val="0"/>
        </a:spcAft>
        <a:defRPr sz="3600" kern="1200">
          <a:solidFill>
            <a:srgbClr val="572314"/>
          </a:solidFill>
          <a:effectLst>
            <a:outerShdw blurRad="50000" dist="30000" dir="5400000" algn="tl" rotWithShape="0">
              <a:srgbClr val="000000">
                <a:alpha val="3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572314"/>
          </a:solidFill>
          <a:latin typeface="Gill Sans MT" charset="0"/>
          <a:ea typeface="ＭＳ Ｐゴシック" charset="-128"/>
          <a:cs typeface="ＭＳ Ｐゴシック" charset="-128"/>
        </a:defRPr>
      </a:lvl2pPr>
      <a:lvl3pPr algn="l" rtl="0" eaLnBrk="0" fontAlgn="base" hangingPunct="0">
        <a:spcBef>
          <a:spcPct val="0"/>
        </a:spcBef>
        <a:spcAft>
          <a:spcPct val="0"/>
        </a:spcAft>
        <a:defRPr sz="3600">
          <a:solidFill>
            <a:srgbClr val="572314"/>
          </a:solidFill>
          <a:latin typeface="Gill Sans MT" charset="0"/>
          <a:ea typeface="ＭＳ Ｐゴシック" charset="-128"/>
          <a:cs typeface="ＭＳ Ｐゴシック" charset="-128"/>
        </a:defRPr>
      </a:lvl3pPr>
      <a:lvl4pPr algn="l" rtl="0" eaLnBrk="0" fontAlgn="base" hangingPunct="0">
        <a:spcBef>
          <a:spcPct val="0"/>
        </a:spcBef>
        <a:spcAft>
          <a:spcPct val="0"/>
        </a:spcAft>
        <a:defRPr sz="3600">
          <a:solidFill>
            <a:srgbClr val="572314"/>
          </a:solidFill>
          <a:latin typeface="Gill Sans MT" charset="0"/>
          <a:ea typeface="ＭＳ Ｐゴシック" charset="-128"/>
          <a:cs typeface="ＭＳ Ｐゴシック" charset="-128"/>
        </a:defRPr>
      </a:lvl4pPr>
      <a:lvl5pPr algn="l" rtl="0" eaLnBrk="0" fontAlgn="base" hangingPunct="0">
        <a:spcBef>
          <a:spcPct val="0"/>
        </a:spcBef>
        <a:spcAft>
          <a:spcPct val="0"/>
        </a:spcAft>
        <a:defRPr sz="3600">
          <a:solidFill>
            <a:srgbClr val="572314"/>
          </a:solidFill>
          <a:latin typeface="Gill Sans MT" charset="0"/>
          <a:ea typeface="ＭＳ Ｐゴシック" charset="-128"/>
          <a:cs typeface="ＭＳ Ｐゴシック" charset="-128"/>
        </a:defRPr>
      </a:lvl5pPr>
      <a:lvl6pPr marL="457200" algn="l" rtl="0" fontAlgn="base">
        <a:spcBef>
          <a:spcPct val="0"/>
        </a:spcBef>
        <a:spcAft>
          <a:spcPct val="0"/>
        </a:spcAft>
        <a:defRPr sz="3600">
          <a:solidFill>
            <a:srgbClr val="572314"/>
          </a:solidFill>
          <a:latin typeface="Gill Sans MT" charset="0"/>
          <a:ea typeface="ＭＳ Ｐゴシック" charset="-128"/>
          <a:cs typeface="ＭＳ Ｐゴシック" charset="-128"/>
        </a:defRPr>
      </a:lvl6pPr>
      <a:lvl7pPr marL="914400" algn="l" rtl="0" fontAlgn="base">
        <a:spcBef>
          <a:spcPct val="0"/>
        </a:spcBef>
        <a:spcAft>
          <a:spcPct val="0"/>
        </a:spcAft>
        <a:defRPr sz="3600">
          <a:solidFill>
            <a:srgbClr val="572314"/>
          </a:solidFill>
          <a:latin typeface="Gill Sans MT" charset="0"/>
          <a:ea typeface="ＭＳ Ｐゴシック" charset="-128"/>
          <a:cs typeface="ＭＳ Ｐゴシック" charset="-128"/>
        </a:defRPr>
      </a:lvl7pPr>
      <a:lvl8pPr marL="1371600" algn="l" rtl="0" fontAlgn="base">
        <a:spcBef>
          <a:spcPct val="0"/>
        </a:spcBef>
        <a:spcAft>
          <a:spcPct val="0"/>
        </a:spcAft>
        <a:defRPr sz="3600">
          <a:solidFill>
            <a:srgbClr val="572314"/>
          </a:solidFill>
          <a:latin typeface="Gill Sans MT" charset="0"/>
          <a:ea typeface="ＭＳ Ｐゴシック" charset="-128"/>
          <a:cs typeface="ＭＳ Ｐゴシック" charset="-128"/>
        </a:defRPr>
      </a:lvl8pPr>
      <a:lvl9pPr marL="1828800" algn="l" rtl="0" fontAlgn="base">
        <a:spcBef>
          <a:spcPct val="0"/>
        </a:spcBef>
        <a:spcAft>
          <a:spcPct val="0"/>
        </a:spcAft>
        <a:defRPr sz="3600">
          <a:solidFill>
            <a:srgbClr val="572314"/>
          </a:solidFill>
          <a:latin typeface="Gill Sans MT" charset="0"/>
          <a:ea typeface="ＭＳ Ｐゴシック" charset="-128"/>
          <a:cs typeface="ＭＳ Ｐゴシック" charset="-128"/>
        </a:defRPr>
      </a:lvl9pPr>
    </p:titleStyle>
    <p:bodyStyle>
      <a:lvl1pPr marL="365125" indent="-282575" algn="l" rtl="0" eaLnBrk="0" fontAlgn="base" hangingPunct="0">
        <a:spcBef>
          <a:spcPts val="600"/>
        </a:spcBef>
        <a:spcAft>
          <a:spcPct val="0"/>
        </a:spcAft>
        <a:buClr>
          <a:schemeClr val="accent1"/>
        </a:buClr>
        <a:buSzPct val="80000"/>
        <a:buFont typeface="Wingdings 2" charset="0"/>
        <a:buChar char=""/>
        <a:defRPr sz="2800" kern="1200">
          <a:solidFill>
            <a:schemeClr val="tx1"/>
          </a:solidFill>
          <a:latin typeface="+mn-lt"/>
          <a:ea typeface="ＭＳ Ｐゴシック" charset="-128"/>
          <a:cs typeface="ＭＳ Ｐゴシック" charset="-128"/>
        </a:defRPr>
      </a:lvl1pPr>
      <a:lvl2pPr marL="639763" indent="-236538" algn="l" rtl="0" eaLnBrk="0" fontAlgn="base" hangingPunct="0">
        <a:spcBef>
          <a:spcPts val="550"/>
        </a:spcBef>
        <a:spcAft>
          <a:spcPct val="0"/>
        </a:spcAft>
        <a:buClr>
          <a:schemeClr val="accent1"/>
        </a:buClr>
        <a:buFont typeface="Verdana" charset="0"/>
        <a:buChar char="◦"/>
        <a:defRPr sz="2400" kern="1200">
          <a:solidFill>
            <a:schemeClr val="tx1"/>
          </a:solidFill>
          <a:latin typeface="+mn-lt"/>
          <a:ea typeface="ＭＳ Ｐゴシック" charset="-128"/>
          <a:cs typeface="+mn-cs"/>
        </a:defRPr>
      </a:lvl2pPr>
      <a:lvl3pPr marL="885825" indent="-228600" algn="l" rtl="0" eaLnBrk="0" fontAlgn="base" hangingPunct="0">
        <a:spcBef>
          <a:spcPct val="20000"/>
        </a:spcBef>
        <a:spcAft>
          <a:spcPct val="0"/>
        </a:spcAft>
        <a:buClr>
          <a:schemeClr val="accent2"/>
        </a:buClr>
        <a:buFont typeface="Wingdings 2" charset="0"/>
        <a:buChar char=""/>
        <a:defRPr sz="2400" kern="1200">
          <a:solidFill>
            <a:schemeClr val="tx1"/>
          </a:solidFill>
          <a:latin typeface="+mn-lt"/>
          <a:ea typeface="ＭＳ Ｐゴシック" charset="-128"/>
          <a:cs typeface="+mn-cs"/>
        </a:defRPr>
      </a:lvl3pPr>
      <a:lvl4pPr marL="1096963" indent="-173038" algn="l" rtl="0" eaLnBrk="0" fontAlgn="base" hangingPunct="0">
        <a:spcBef>
          <a:spcPct val="20000"/>
        </a:spcBef>
        <a:spcAft>
          <a:spcPct val="0"/>
        </a:spcAft>
        <a:buClr>
          <a:srgbClr val="C32D2E"/>
        </a:buClr>
        <a:buFont typeface="Wingdings 2" charset="0"/>
        <a:buChar char=""/>
        <a:defRPr sz="2000" kern="1200">
          <a:solidFill>
            <a:schemeClr val="tx1"/>
          </a:solidFill>
          <a:latin typeface="+mn-lt"/>
          <a:ea typeface="ＭＳ Ｐゴシック" charset="-128"/>
          <a:cs typeface="+mn-cs"/>
        </a:defRPr>
      </a:lvl4pPr>
      <a:lvl5pPr marL="1296988" indent="-182563" algn="l" rtl="0" eaLnBrk="0" fontAlgn="base" hangingPunct="0">
        <a:spcBef>
          <a:spcPct val="20000"/>
        </a:spcBef>
        <a:spcAft>
          <a:spcPct val="0"/>
        </a:spcAft>
        <a:buClr>
          <a:srgbClr val="84AA33"/>
        </a:buClr>
        <a:buFont typeface="Wingdings 2" charset="0"/>
        <a:buChar char=""/>
        <a:defRPr sz="2000" kern="1200">
          <a:solidFill>
            <a:schemeClr val="tx1"/>
          </a:solidFill>
          <a:latin typeface="+mn-lt"/>
          <a:ea typeface="ＭＳ Ｐゴシック"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ecurity.web.cern.ch/security/rules/en/dcp.shtml" TargetMode="External"/><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hyperlink" Target="https://cern.service-now.com/service-porta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Darin.Acosta@cern.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ern.ch/ph-dep-ACC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indico.cern.ch/categoryDisplay.py?categId=105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space.cern.ch/club-fitness/default.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1524000"/>
            <a:ext cx="7772400" cy="1736725"/>
          </a:xfrm>
        </p:spPr>
        <p:txBody>
          <a:bodyPr vert="horz" wrap="square" lIns="91440" tIns="45720" rIns="91440" bIns="45720" numCol="1" anchorCtr="0" compatLnSpc="1">
            <a:prstTxWarp prst="textNoShape">
              <a:avLst/>
            </a:prstTxWarp>
          </a:bodyPr>
          <a:lstStyle/>
          <a:p>
            <a:pPr eaLnBrk="1" hangingPunct="1"/>
            <a:r>
              <a:rPr lang="en-US" dirty="0">
                <a:effectLst>
                  <a:outerShdw blurRad="38100" dist="38100" dir="2700000" algn="tl">
                    <a:srgbClr val="DDDDDD"/>
                  </a:outerShdw>
                </a:effectLst>
                <a:latin typeface="Gill Sans MT" charset="0"/>
                <a:ea typeface="ＭＳ Ｐゴシック" charset="0"/>
                <a:cs typeface="ＭＳ Ｐゴシック" charset="0"/>
              </a:rPr>
              <a:t>ACCU </a:t>
            </a:r>
            <a:r>
              <a:rPr lang="en-US" dirty="0" smtClean="0">
                <a:effectLst>
                  <a:outerShdw blurRad="38100" dist="38100" dir="2700000" algn="tl">
                    <a:srgbClr val="DDDDDD"/>
                  </a:outerShdw>
                </a:effectLst>
                <a:latin typeface="Gill Sans MT" charset="0"/>
                <a:ea typeface="ＭＳ Ｐゴシック" charset="0"/>
                <a:cs typeface="ＭＳ Ｐゴシック" charset="0"/>
              </a:rPr>
              <a:t>Report</a:t>
            </a:r>
            <a:br>
              <a:rPr lang="en-US" dirty="0" smtClean="0">
                <a:effectLst>
                  <a:outerShdw blurRad="38100" dist="38100" dir="2700000" algn="tl">
                    <a:srgbClr val="DDDDDD"/>
                  </a:outerShdw>
                </a:effectLst>
                <a:latin typeface="Gill Sans MT" charset="0"/>
                <a:ea typeface="ＭＳ Ｐゴシック" charset="0"/>
                <a:cs typeface="ＭＳ Ｐゴシック" charset="0"/>
              </a:rPr>
            </a:br>
            <a:r>
              <a:rPr lang="en-US" dirty="0" smtClean="0">
                <a:effectLst>
                  <a:outerShdw blurRad="38100" dist="38100" dir="2700000" algn="tl">
                    <a:srgbClr val="DDDDDD"/>
                  </a:outerShdw>
                </a:effectLst>
                <a:latin typeface="Gill Sans MT" charset="0"/>
                <a:ea typeface="ＭＳ Ｐゴシック" charset="0"/>
                <a:cs typeface="ＭＳ Ｐゴシック" charset="0"/>
              </a:rPr>
              <a:t>News and User Issues</a:t>
            </a:r>
            <a:endParaRPr lang="en-US" dirty="0">
              <a:effectLst>
                <a:outerShdw blurRad="38100" dist="38100" dir="2700000" algn="tl">
                  <a:srgbClr val="DDDDDD"/>
                </a:outerShdw>
              </a:effectLst>
              <a:latin typeface="Gill Sans MT"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3048000" y="4267200"/>
            <a:ext cx="5791200" cy="1447800"/>
          </a:xfrm>
        </p:spPr>
        <p:txBody>
          <a:bodyPr>
            <a:normAutofit/>
          </a:bodyPr>
          <a:lstStyle/>
          <a:p>
            <a:pPr marL="26988" eaLnBrk="1" hangingPunct="1"/>
            <a:r>
              <a:rPr lang="en-US" dirty="0">
                <a:solidFill>
                  <a:srgbClr val="320E04"/>
                </a:solidFill>
                <a:latin typeface="Gill Sans MT" charset="0"/>
                <a:ea typeface="ＭＳ Ｐゴシック" charset="0"/>
                <a:cs typeface="ＭＳ Ｐゴシック" charset="0"/>
              </a:rPr>
              <a:t>Darin Acosta</a:t>
            </a:r>
            <a:br>
              <a:rPr lang="en-US" dirty="0">
                <a:solidFill>
                  <a:srgbClr val="320E04"/>
                </a:solidFill>
                <a:latin typeface="Gill Sans MT" charset="0"/>
                <a:ea typeface="ＭＳ Ｐゴシック" charset="0"/>
                <a:cs typeface="ＭＳ Ｐゴシック" charset="0"/>
              </a:rPr>
            </a:br>
            <a:r>
              <a:rPr lang="en-US" dirty="0">
                <a:solidFill>
                  <a:srgbClr val="320E04"/>
                </a:solidFill>
                <a:latin typeface="Gill Sans MT" charset="0"/>
                <a:ea typeface="ＭＳ Ｐゴシック" charset="0"/>
                <a:cs typeface="ＭＳ Ｐゴシック" charset="0"/>
              </a:rPr>
              <a:t>(Non</a:t>
            </a:r>
            <a:r>
              <a:rPr lang="en-US" dirty="0" smtClean="0">
                <a:solidFill>
                  <a:srgbClr val="320E04"/>
                </a:solidFill>
                <a:latin typeface="Gill Sans MT" charset="0"/>
                <a:ea typeface="ＭＳ Ｐゴシック" charset="0"/>
                <a:cs typeface="ＭＳ Ｐゴシック" charset="0"/>
              </a:rPr>
              <a:t>-</a:t>
            </a:r>
            <a:r>
              <a:rPr lang="en-US" dirty="0">
                <a:solidFill>
                  <a:srgbClr val="320E04"/>
                </a:solidFill>
                <a:latin typeface="Gill Sans MT" charset="0"/>
                <a:ea typeface="ＭＳ Ｐゴシック" charset="0"/>
                <a:cs typeface="ＭＳ Ｐゴシック" charset="0"/>
              </a:rPr>
              <a:t>M</a:t>
            </a:r>
            <a:r>
              <a:rPr lang="en-US" dirty="0" smtClean="0">
                <a:solidFill>
                  <a:srgbClr val="320E04"/>
                </a:solidFill>
                <a:latin typeface="Gill Sans MT" charset="0"/>
                <a:ea typeface="ＭＳ Ｐゴシック" charset="0"/>
                <a:cs typeface="ＭＳ Ｐゴシック" charset="0"/>
              </a:rPr>
              <a:t>ember State </a:t>
            </a:r>
            <a:r>
              <a:rPr lang="en-US" dirty="0">
                <a:solidFill>
                  <a:srgbClr val="320E04"/>
                </a:solidFill>
                <a:latin typeface="Gill Sans MT" charset="0"/>
                <a:ea typeface="ＭＳ Ｐゴシック" charset="0"/>
                <a:cs typeface="ＭＳ Ｐゴシック" charset="0"/>
              </a:rPr>
              <a:t>representative)</a:t>
            </a:r>
          </a:p>
        </p:txBody>
      </p:sp>
      <p:sp>
        <p:nvSpPr>
          <p:cNvPr id="4" name="Rectangle 41"/>
          <p:cNvSpPr>
            <a:spLocks noGrp="1" noChangeArrowheads="1"/>
          </p:cNvSpPr>
          <p:nvPr>
            <p:ph type="dt" sz="quarter" idx="10"/>
          </p:nvPr>
        </p:nvSpPr>
        <p:spPr/>
        <p:txBody>
          <a:bodyPr/>
          <a:lstStyle/>
          <a:p>
            <a:pPr>
              <a:defRPr/>
            </a:pPr>
            <a:r>
              <a:rPr lang="en-US" smtClean="0"/>
              <a:t>U.S. LHC Users Meeting, Oct.20, 2012</a:t>
            </a:r>
            <a:endParaRPr lang="en-US"/>
          </a:p>
        </p:txBody>
      </p:sp>
      <p:sp>
        <p:nvSpPr>
          <p:cNvPr id="5" name="Rectangle 42"/>
          <p:cNvSpPr>
            <a:spLocks noGrp="1" noChangeArrowheads="1"/>
          </p:cNvSpPr>
          <p:nvPr>
            <p:ph type="ftr" sz="quarter" idx="11"/>
          </p:nvPr>
        </p:nvSpPr>
        <p:spPr/>
        <p:txBody>
          <a:bodyPr/>
          <a:lstStyle/>
          <a:p>
            <a:pPr>
              <a:defRPr/>
            </a:pPr>
            <a:r>
              <a:rPr lang="en-US"/>
              <a:t>ACCU Report ~ Darin Acosta</a:t>
            </a:r>
          </a:p>
        </p:txBody>
      </p:sp>
      <p:sp>
        <p:nvSpPr>
          <p:cNvPr id="6" name="Rectangle 43"/>
          <p:cNvSpPr>
            <a:spLocks noGrp="1" noChangeArrowheads="1"/>
          </p:cNvSpPr>
          <p:nvPr>
            <p:ph type="sldNum" sz="quarter" idx="12"/>
          </p:nvPr>
        </p:nvSpPr>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CB86EC15-DDF3-3B44-B05F-541812127311}" type="slidenum">
              <a:rPr lang="en-US" sz="1200">
                <a:solidFill>
                  <a:srgbClr val="B5A788"/>
                </a:solidFill>
              </a:rPr>
              <a:pPr/>
              <a:t>1</a:t>
            </a:fld>
            <a:endParaRPr lang="en-US" sz="1200">
              <a:solidFill>
                <a:srgbClr val="B5A7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Office Matters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E</a:t>
            </a:r>
            <a:r>
              <a:rPr lang="en-US" dirty="0" smtClean="0"/>
              <a:t>xceeded </a:t>
            </a:r>
            <a:r>
              <a:rPr lang="en-US" dirty="0"/>
              <a:t>10,000 users</a:t>
            </a:r>
            <a:r>
              <a:rPr lang="en-US" dirty="0" smtClean="0">
                <a:effectLst/>
              </a:rPr>
              <a:t> !</a:t>
            </a:r>
          </a:p>
          <a:p>
            <a:r>
              <a:rPr lang="en-US" dirty="0"/>
              <a:t>TEAM leaders should not sign blank registration forms. Please verify all info</a:t>
            </a:r>
            <a:r>
              <a:rPr lang="en-US" dirty="0" smtClean="0"/>
              <a:t>.</a:t>
            </a:r>
          </a:p>
          <a:p>
            <a:r>
              <a:rPr lang="en-US" dirty="0"/>
              <a:t>A reminder about end of users contract is sent 28 days before (IT sends 2 months in advance, plus there is a 2 month grace period)</a:t>
            </a:r>
            <a:r>
              <a:rPr lang="en-US" dirty="0" smtClean="0">
                <a:effectLst/>
              </a:rPr>
              <a:t> </a:t>
            </a:r>
            <a:r>
              <a:rPr lang="en-US" dirty="0" smtClean="0"/>
              <a:t> </a:t>
            </a:r>
            <a:endParaRPr lang="en-US" b="1" dirty="0" smtClean="0"/>
          </a:p>
          <a:p>
            <a:pPr lvl="0"/>
            <a:r>
              <a:rPr lang="en-US" b="1" dirty="0" smtClean="0"/>
              <a:t>Those </a:t>
            </a:r>
            <a:r>
              <a:rPr lang="en-US" b="1" dirty="0"/>
              <a:t>needing a visa</a:t>
            </a:r>
            <a:r>
              <a:rPr lang="en-US" dirty="0"/>
              <a:t> to France/Switzerland should take note on </a:t>
            </a:r>
            <a:r>
              <a:rPr lang="en-US" dirty="0">
                <a:solidFill>
                  <a:srgbClr val="008000"/>
                </a:solidFill>
              </a:rPr>
              <a:t>the new rules for Schengen Visa type D </a:t>
            </a:r>
            <a:r>
              <a:rPr lang="en-US" dirty="0" smtClean="0"/>
              <a:t>requests. </a:t>
            </a:r>
          </a:p>
          <a:p>
            <a:pPr lvl="1"/>
            <a:r>
              <a:rPr lang="en-US" dirty="0" smtClean="0"/>
              <a:t>Users </a:t>
            </a:r>
            <a:r>
              <a:rPr lang="en-US" dirty="0"/>
              <a:t>coming to CERN who are subject to visa restrictions will have to know in advance if they will live in France or in Switzerland and request the Visa at the corresponding </a:t>
            </a:r>
            <a:r>
              <a:rPr lang="en-US" dirty="0" smtClean="0"/>
              <a:t>Embassy</a:t>
            </a:r>
          </a:p>
          <a:p>
            <a:r>
              <a:rPr lang="en-US" dirty="0"/>
              <a:t>Users reminded to return residence cards when </a:t>
            </a:r>
            <a:r>
              <a:rPr lang="en-US" dirty="0" smtClean="0"/>
              <a:t>leaving</a:t>
            </a:r>
            <a:endParaRPr lang="en-US" dirty="0"/>
          </a:p>
        </p:txBody>
      </p:sp>
      <p:sp>
        <p:nvSpPr>
          <p:cNvPr id="4" name="Date Placeholder 3"/>
          <p:cNvSpPr>
            <a:spLocks noGrp="1"/>
          </p:cNvSpPr>
          <p:nvPr>
            <p:ph type="dt" sz="half"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smtClean="0"/>
              <a:t>ACCU Report ~ Darin Acosta</a:t>
            </a:r>
            <a:endParaRPr lang="en-US"/>
          </a:p>
        </p:txBody>
      </p:sp>
      <p:sp>
        <p:nvSpPr>
          <p:cNvPr id="6" name="Slide Number Placeholder 5"/>
          <p:cNvSpPr>
            <a:spLocks noGrp="1"/>
          </p:cNvSpPr>
          <p:nvPr>
            <p:ph type="sldNum" sz="quarter" idx="12"/>
          </p:nvPr>
        </p:nvSpPr>
        <p:spPr/>
        <p:txBody>
          <a:bodyPr/>
          <a:lstStyle/>
          <a:p>
            <a:fld id="{E1EA255F-9328-4446-AB48-927AD6BBB59C}" type="slidenum">
              <a:rPr lang="en-US" smtClean="0"/>
              <a:pPr/>
              <a:t>10</a:t>
            </a:fld>
            <a:endParaRPr lang="en-US"/>
          </a:p>
        </p:txBody>
      </p:sp>
    </p:spTree>
    <p:extLst>
      <p:ext uri="{BB962C8B-B14F-4D97-AF65-F5344CB8AC3E}">
        <p14:creationId xmlns:p14="http://schemas.microsoft.com/office/powerpoint/2010/main" val="14067082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Users Office Matters</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CERN </a:t>
            </a:r>
            <a:r>
              <a:rPr lang="en-US" dirty="0"/>
              <a:t>will look into insurance issues (occupational accidents, coverage during retirement, change in French insurance law in 2014) and report back in </a:t>
            </a:r>
            <a:r>
              <a:rPr lang="en-US" dirty="0" smtClean="0">
                <a:solidFill>
                  <a:srgbClr val="008000"/>
                </a:solidFill>
              </a:rPr>
              <a:t>December</a:t>
            </a:r>
          </a:p>
          <a:p>
            <a:pPr lvl="1"/>
            <a:r>
              <a:rPr lang="en-US" dirty="0"/>
              <a:t>e</a:t>
            </a:r>
            <a:r>
              <a:rPr lang="en-US" dirty="0" smtClean="0"/>
              <a:t>.g. UNIQA </a:t>
            </a:r>
            <a:r>
              <a:rPr lang="en-US" dirty="0" err="1" smtClean="0"/>
              <a:t>Accidenta</a:t>
            </a:r>
            <a:r>
              <a:rPr lang="en-US" dirty="0" smtClean="0"/>
              <a:t> coverage by itself is not considered adequate</a:t>
            </a:r>
          </a:p>
          <a:p>
            <a:pPr lvl="1"/>
            <a:r>
              <a:rPr lang="en-US" dirty="0" smtClean="0"/>
              <a:t>Affects those hired through TEAM accounts</a:t>
            </a:r>
            <a:endParaRPr lang="en-US" dirty="0"/>
          </a:p>
          <a:p>
            <a:pPr lvl="0"/>
            <a:r>
              <a:rPr lang="en-US" dirty="0"/>
              <a:t>Users </a:t>
            </a:r>
            <a:r>
              <a:rPr lang="en-US" dirty="0" smtClean="0"/>
              <a:t>Office </a:t>
            </a:r>
            <a:r>
              <a:rPr lang="en-US" dirty="0"/>
              <a:t>to follow-up the implementation of an option to set a preferred name for users with long names. </a:t>
            </a:r>
            <a:endParaRPr lang="en-US" dirty="0" smtClean="0"/>
          </a:p>
          <a:p>
            <a:r>
              <a:rPr lang="en-US" dirty="0"/>
              <a:t>Users </a:t>
            </a:r>
            <a:r>
              <a:rPr lang="en-US" dirty="0" smtClean="0"/>
              <a:t>Office </a:t>
            </a:r>
            <a:r>
              <a:rPr lang="en-US" dirty="0"/>
              <a:t>to investigate possibilities of child care for age 6 and above in the local area, in collaboration with the Social Service </a:t>
            </a:r>
          </a:p>
          <a:p>
            <a:endParaRPr lang="en-US" dirty="0"/>
          </a:p>
        </p:txBody>
      </p:sp>
      <p:sp>
        <p:nvSpPr>
          <p:cNvPr id="4" name="Date Placeholder 3"/>
          <p:cNvSpPr>
            <a:spLocks noGrp="1"/>
          </p:cNvSpPr>
          <p:nvPr>
            <p:ph type="dt" sz="half"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smtClean="0"/>
              <a:t>ACCU Report ~ Darin Acosta</a:t>
            </a:r>
            <a:endParaRPr lang="en-US"/>
          </a:p>
        </p:txBody>
      </p:sp>
      <p:sp>
        <p:nvSpPr>
          <p:cNvPr id="6" name="Slide Number Placeholder 5"/>
          <p:cNvSpPr>
            <a:spLocks noGrp="1"/>
          </p:cNvSpPr>
          <p:nvPr>
            <p:ph type="sldNum" sz="quarter" idx="12"/>
          </p:nvPr>
        </p:nvSpPr>
        <p:spPr/>
        <p:txBody>
          <a:bodyPr/>
          <a:lstStyle/>
          <a:p>
            <a:fld id="{E1EA255F-9328-4446-AB48-927AD6BBB59C}" type="slidenum">
              <a:rPr lang="en-US" smtClean="0"/>
              <a:pPr/>
              <a:t>11</a:t>
            </a:fld>
            <a:endParaRPr lang="en-US"/>
          </a:p>
        </p:txBody>
      </p:sp>
    </p:spTree>
    <p:extLst>
      <p:ext uri="{BB962C8B-B14F-4D97-AF65-F5344CB8AC3E}">
        <p14:creationId xmlns:p14="http://schemas.microsoft.com/office/powerpoint/2010/main" val="7203079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Misc</a:t>
            </a:r>
            <a:r>
              <a:rPr lang="en-US" dirty="0" smtClean="0"/>
              <a:t> </a:t>
            </a:r>
            <a:endParaRPr lang="en-US" dirty="0"/>
          </a:p>
        </p:txBody>
      </p:sp>
      <p:sp>
        <p:nvSpPr>
          <p:cNvPr id="3" name="Content Placeholder 2"/>
          <p:cNvSpPr>
            <a:spLocks noGrp="1"/>
          </p:cNvSpPr>
          <p:nvPr>
            <p:ph idx="1"/>
          </p:nvPr>
        </p:nvSpPr>
        <p:spPr/>
        <p:txBody>
          <a:bodyPr/>
          <a:lstStyle/>
          <a:p>
            <a:pPr lvl="0"/>
            <a:r>
              <a:rPr lang="en-US" dirty="0" smtClean="0"/>
              <a:t>Recall single point CERN Service Desk</a:t>
            </a:r>
          </a:p>
          <a:p>
            <a:pPr lvl="1"/>
            <a:r>
              <a:rPr lang="en-US" dirty="0"/>
              <a:t>x</a:t>
            </a:r>
            <a:r>
              <a:rPr lang="en-US" dirty="0" smtClean="0"/>
              <a:t>77777, </a:t>
            </a:r>
            <a:r>
              <a:rPr lang="en-US" u="sng" dirty="0">
                <a:hlinkClick r:id="rId2"/>
              </a:rPr>
              <a:t>https://cern.service-now.com/service-portal/</a:t>
            </a:r>
            <a:endParaRPr lang="en-US" dirty="0" smtClean="0">
              <a:effectLst/>
            </a:endParaRPr>
          </a:p>
          <a:p>
            <a:pPr lvl="1"/>
            <a:r>
              <a:rPr lang="en-US" dirty="0" smtClean="0"/>
              <a:t>Please send feedback if your tickets were left open for an unduly long time or were not solved satisfactorily</a:t>
            </a:r>
          </a:p>
          <a:p>
            <a:pPr lvl="0"/>
            <a:r>
              <a:rPr lang="en-US" dirty="0" smtClean="0"/>
              <a:t>Videoconferencing:  CERN </a:t>
            </a:r>
            <a:r>
              <a:rPr lang="en-US" dirty="0"/>
              <a:t>is moving to </a:t>
            </a:r>
            <a:r>
              <a:rPr lang="en-US" dirty="0" err="1" smtClean="0"/>
              <a:t>Vidyo</a:t>
            </a:r>
            <a:r>
              <a:rPr lang="en-US" dirty="0" smtClean="0"/>
              <a:t>. </a:t>
            </a:r>
            <a:r>
              <a:rPr lang="en-US" dirty="0"/>
              <a:t>Maintaining EVO support to the end of </a:t>
            </a:r>
            <a:r>
              <a:rPr lang="en-US" dirty="0" smtClean="0"/>
              <a:t>2012</a:t>
            </a:r>
          </a:p>
          <a:p>
            <a:pPr lvl="0"/>
            <a:r>
              <a:rPr lang="en-US" dirty="0"/>
              <a:t>Draft data classification policy and </a:t>
            </a:r>
            <a:r>
              <a:rPr lang="en-US" dirty="0" smtClean="0"/>
              <a:t>proposed</a:t>
            </a:r>
            <a:br>
              <a:rPr lang="en-US" dirty="0" smtClean="0"/>
            </a:br>
            <a:r>
              <a:rPr lang="en-US" dirty="0" smtClean="0"/>
              <a:t> </a:t>
            </a:r>
            <a:r>
              <a:rPr lang="en-US" dirty="0"/>
              <a:t>restrictions (sensitive, restricted, internal, </a:t>
            </a:r>
            <a:r>
              <a:rPr lang="en-US" dirty="0" smtClean="0"/>
              <a:t/>
            </a:r>
            <a:br>
              <a:rPr lang="en-US" dirty="0" smtClean="0"/>
            </a:br>
            <a:r>
              <a:rPr lang="en-US" dirty="0" smtClean="0"/>
              <a:t>public</a:t>
            </a:r>
            <a:r>
              <a:rPr lang="en-US" dirty="0"/>
              <a:t>): </a:t>
            </a:r>
            <a:endParaRPr lang="en-US" dirty="0" smtClean="0"/>
          </a:p>
          <a:p>
            <a:pPr lvl="1"/>
            <a:r>
              <a:rPr lang="en-US" u="sng" dirty="0" smtClean="0">
                <a:hlinkClick r:id="rId3"/>
              </a:rPr>
              <a:t>https</a:t>
            </a:r>
            <a:r>
              <a:rPr lang="en-US" u="sng" dirty="0">
                <a:hlinkClick r:id="rId3"/>
              </a:rPr>
              <a:t>://security.web.cern.ch/security/rules/en/dcp.shtml</a:t>
            </a:r>
            <a:r>
              <a:rPr lang="en-US" dirty="0" smtClean="0">
                <a:effectLst/>
              </a:rPr>
              <a:t> </a:t>
            </a:r>
            <a:endParaRPr lang="en-US" dirty="0"/>
          </a:p>
          <a:p>
            <a:pPr lvl="0"/>
            <a:r>
              <a:rPr lang="en-US" dirty="0" smtClean="0"/>
              <a:t>Do </a:t>
            </a:r>
            <a:r>
              <a:rPr lang="en-US" dirty="0"/>
              <a:t>Users support having a reading room in the </a:t>
            </a:r>
            <a:r>
              <a:rPr lang="en-US" dirty="0" smtClean="0"/>
              <a:t>library?</a:t>
            </a:r>
            <a:endParaRPr lang="en-US" dirty="0"/>
          </a:p>
        </p:txBody>
      </p:sp>
      <p:sp>
        <p:nvSpPr>
          <p:cNvPr id="4" name="Date Placeholder 3"/>
          <p:cNvSpPr>
            <a:spLocks noGrp="1"/>
          </p:cNvSpPr>
          <p:nvPr>
            <p:ph type="dt" sz="half"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smtClean="0"/>
              <a:t>ACCU Report ~ Darin Acosta</a:t>
            </a:r>
            <a:endParaRPr lang="en-US"/>
          </a:p>
        </p:txBody>
      </p:sp>
      <p:sp>
        <p:nvSpPr>
          <p:cNvPr id="6" name="Slide Number Placeholder 5"/>
          <p:cNvSpPr>
            <a:spLocks noGrp="1"/>
          </p:cNvSpPr>
          <p:nvPr>
            <p:ph type="sldNum" sz="quarter" idx="12"/>
          </p:nvPr>
        </p:nvSpPr>
        <p:spPr/>
        <p:txBody>
          <a:bodyPr/>
          <a:lstStyle/>
          <a:p>
            <a:fld id="{E1EA255F-9328-4446-AB48-927AD6BBB59C}" type="slidenum">
              <a:rPr lang="en-US" smtClean="0"/>
              <a:pPr/>
              <a:t>12</a:t>
            </a:fld>
            <a:endParaRPr lang="en-US"/>
          </a:p>
        </p:txBody>
      </p:sp>
      <p:pic>
        <p:nvPicPr>
          <p:cNvPr id="7" name="Picture 6" descr="j030959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077200" y="3962400"/>
            <a:ext cx="840909" cy="1178845"/>
          </a:xfrm>
          <a:prstGeom prst="rect">
            <a:avLst/>
          </a:prstGeom>
        </p:spPr>
      </p:pic>
    </p:spTree>
    <p:extLst>
      <p:ext uri="{BB962C8B-B14F-4D97-AF65-F5344CB8AC3E}">
        <p14:creationId xmlns:p14="http://schemas.microsoft.com/office/powerpoint/2010/main" val="12402847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from the DG</a:t>
            </a:r>
            <a:endParaRPr lang="en-US" dirty="0"/>
          </a:p>
        </p:txBody>
      </p:sp>
      <p:sp>
        <p:nvSpPr>
          <p:cNvPr id="3" name="Content Placeholder 2"/>
          <p:cNvSpPr>
            <a:spLocks noGrp="1"/>
          </p:cNvSpPr>
          <p:nvPr>
            <p:ph idx="1"/>
          </p:nvPr>
        </p:nvSpPr>
        <p:spPr/>
        <p:txBody>
          <a:bodyPr/>
          <a:lstStyle/>
          <a:p>
            <a:r>
              <a:rPr lang="en-US" dirty="0" smtClean="0"/>
              <a:t>Not expecting additional money for User matters</a:t>
            </a:r>
          </a:p>
          <a:p>
            <a:r>
              <a:rPr lang="en-US" dirty="0" smtClean="0"/>
              <a:t>Guidelines for parties and festivities at CERN is being reviewed in wake of some incidents</a:t>
            </a:r>
          </a:p>
          <a:p>
            <a:r>
              <a:rPr lang="en-US" dirty="0" smtClean="0"/>
              <a:t>CERN is becoming international</a:t>
            </a:r>
          </a:p>
          <a:p>
            <a:pPr lvl="1"/>
            <a:r>
              <a:rPr lang="en-US" dirty="0" smtClean="0"/>
              <a:t>Cyprus has become an Associate Member State</a:t>
            </a:r>
          </a:p>
          <a:p>
            <a:pPr lvl="1"/>
            <a:r>
              <a:rPr lang="en-US" dirty="0" smtClean="0"/>
              <a:t>Brazil and Ukraine have applied</a:t>
            </a:r>
          </a:p>
          <a:p>
            <a:pPr lvl="1"/>
            <a:r>
              <a:rPr lang="en-US" dirty="0" smtClean="0"/>
              <a:t>Russia and India imminent</a:t>
            </a:r>
          </a:p>
          <a:p>
            <a:r>
              <a:rPr lang="en-US" dirty="0" smtClean="0"/>
              <a:t>CERN Open Day is last weekend of September 2013</a:t>
            </a:r>
          </a:p>
          <a:p>
            <a:pPr lvl="1"/>
            <a:endParaRPr lang="en-US" dirty="0"/>
          </a:p>
        </p:txBody>
      </p:sp>
      <p:sp>
        <p:nvSpPr>
          <p:cNvPr id="4" name="Date Placeholder 3"/>
          <p:cNvSpPr>
            <a:spLocks noGrp="1"/>
          </p:cNvSpPr>
          <p:nvPr>
            <p:ph type="dt" sz="half"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smtClean="0"/>
              <a:t>ACCU Report ~ Darin Acosta</a:t>
            </a:r>
            <a:endParaRPr lang="en-US"/>
          </a:p>
        </p:txBody>
      </p:sp>
      <p:sp>
        <p:nvSpPr>
          <p:cNvPr id="6" name="Slide Number Placeholder 5"/>
          <p:cNvSpPr>
            <a:spLocks noGrp="1"/>
          </p:cNvSpPr>
          <p:nvPr>
            <p:ph type="sldNum" sz="quarter" idx="12"/>
          </p:nvPr>
        </p:nvSpPr>
        <p:spPr/>
        <p:txBody>
          <a:bodyPr/>
          <a:lstStyle/>
          <a:p>
            <a:fld id="{E1EA255F-9328-4446-AB48-927AD6BBB59C}" type="slidenum">
              <a:rPr lang="en-US" smtClean="0"/>
              <a:pPr/>
              <a:t>13</a:t>
            </a:fld>
            <a:endParaRPr lang="en-US"/>
          </a:p>
        </p:txBody>
      </p:sp>
    </p:spTree>
    <p:extLst>
      <p:ext uri="{BB962C8B-B14F-4D97-AF65-F5344CB8AC3E}">
        <p14:creationId xmlns:p14="http://schemas.microsoft.com/office/powerpoint/2010/main" val="8297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en-US">
                <a:effectLst>
                  <a:outerShdw blurRad="38100" dist="38100" dir="2700000" algn="tl">
                    <a:srgbClr val="DDDDDD"/>
                  </a:outerShdw>
                </a:effectLst>
                <a:latin typeface="Gill Sans MT" charset="0"/>
                <a:ea typeface="ＭＳ Ｐゴシック" charset="0"/>
                <a:cs typeface="ＭＳ Ｐゴシック" charset="0"/>
              </a:rPr>
              <a:t>Summary</a:t>
            </a:r>
          </a:p>
        </p:txBody>
      </p:sp>
      <p:sp>
        <p:nvSpPr>
          <p:cNvPr id="35843" name="Rectangle 5"/>
          <p:cNvSpPr>
            <a:spLocks noGrp="1" noChangeArrowheads="1"/>
          </p:cNvSpPr>
          <p:nvPr>
            <p:ph idx="1"/>
          </p:nvPr>
        </p:nvSpPr>
        <p:spPr/>
        <p:txBody>
          <a:bodyPr/>
          <a:lstStyle/>
          <a:p>
            <a:pPr eaLnBrk="1" hangingPunct="1"/>
            <a:r>
              <a:rPr lang="en-US" dirty="0">
                <a:latin typeface="Gill Sans MT" charset="0"/>
                <a:ea typeface="ＭＳ Ｐゴシック" charset="0"/>
                <a:cs typeface="ＭＳ Ｐゴシック" charset="0"/>
              </a:rPr>
              <a:t>Your CERN user concerns and input are very welcome!</a:t>
            </a:r>
          </a:p>
          <a:p>
            <a:pPr lvl="1" eaLnBrk="1" hangingPunct="1"/>
            <a:r>
              <a:rPr lang="en-US" dirty="0">
                <a:latin typeface="Gill Sans MT" charset="0"/>
                <a:ea typeface="ＭＳ Ｐゴシック" charset="0"/>
              </a:rPr>
              <a:t>Email: </a:t>
            </a:r>
            <a:r>
              <a:rPr lang="en-US" dirty="0">
                <a:latin typeface="Gill Sans MT" charset="0"/>
                <a:ea typeface="ＭＳ Ｐゴシック" charset="0"/>
                <a:hlinkClick r:id="rId3"/>
              </a:rPr>
              <a:t>Darin.Acosta@</a:t>
            </a:r>
            <a:r>
              <a:rPr lang="en-US" dirty="0" smtClean="0">
                <a:latin typeface="Gill Sans MT" charset="0"/>
                <a:ea typeface="ＭＳ Ｐゴシック" charset="0"/>
                <a:hlinkClick r:id="rId3"/>
              </a:rPr>
              <a:t>cern.ch</a:t>
            </a:r>
            <a:r>
              <a:rPr lang="en-US" dirty="0" smtClean="0">
                <a:latin typeface="Gill Sans MT" charset="0"/>
                <a:ea typeface="ＭＳ Ｐゴシック" charset="0"/>
              </a:rPr>
              <a:t> </a:t>
            </a:r>
            <a:endParaRPr lang="en-US" dirty="0">
              <a:latin typeface="Gill Sans MT" charset="0"/>
              <a:ea typeface="ＭＳ Ｐゴシック" charset="0"/>
            </a:endParaRPr>
          </a:p>
          <a:p>
            <a:pPr eaLnBrk="1" hangingPunct="1"/>
            <a:r>
              <a:rPr lang="en-US" dirty="0" smtClean="0">
                <a:latin typeface="Gill Sans MT" charset="0"/>
                <a:ea typeface="ＭＳ Ｐゴシック" charset="0"/>
                <a:cs typeface="ＭＳ Ｐゴシック" charset="0"/>
              </a:rPr>
              <a:t>Please let me know if you have any matters to raise to ACCU</a:t>
            </a:r>
            <a:endParaRPr lang="en-US" dirty="0">
              <a:latin typeface="Gill Sans MT" charset="0"/>
              <a:ea typeface="ＭＳ Ｐゴシック" charset="0"/>
              <a:cs typeface="ＭＳ Ｐゴシック" charset="0"/>
            </a:endParaRPr>
          </a:p>
          <a:p>
            <a:pPr lvl="1" eaLnBrk="1" hangingPunct="1"/>
            <a:endParaRPr lang="en-US" dirty="0">
              <a:latin typeface="Gill Sans MT" charset="0"/>
              <a:ea typeface="ＭＳ Ｐゴシック" charset="0"/>
            </a:endParaRPr>
          </a:p>
          <a:p>
            <a:pPr eaLnBrk="1" hangingPunct="1"/>
            <a:r>
              <a:rPr lang="en-US" dirty="0">
                <a:latin typeface="Gill Sans MT" charset="0"/>
                <a:ea typeface="ＭＳ Ｐゴシック" charset="0"/>
                <a:cs typeface="ＭＳ Ｐゴシック" charset="0"/>
              </a:rPr>
              <a:t>Next ACCU meeting: Dec. </a:t>
            </a:r>
            <a:r>
              <a:rPr lang="en-US" dirty="0" smtClean="0">
                <a:latin typeface="Gill Sans MT" charset="0"/>
                <a:ea typeface="ＭＳ Ｐゴシック" charset="0"/>
                <a:cs typeface="ＭＳ Ｐゴシック" charset="0"/>
              </a:rPr>
              <a:t>7, 2012</a:t>
            </a:r>
            <a:endParaRPr lang="en-US" dirty="0">
              <a:latin typeface="Gill Sans MT" charset="0"/>
              <a:ea typeface="ＭＳ Ｐゴシック" charset="0"/>
              <a:cs typeface="ＭＳ Ｐゴシック" charset="0"/>
            </a:endParaRPr>
          </a:p>
          <a:p>
            <a:pPr eaLnBrk="1" hangingPunct="1"/>
            <a:endParaRPr lang="en-US" dirty="0">
              <a:latin typeface="Gill Sans MT" charset="0"/>
              <a:ea typeface="ＭＳ Ｐゴシック" charset="0"/>
              <a:cs typeface="ＭＳ Ｐゴシック" charset="0"/>
            </a:endParaRPr>
          </a:p>
          <a:p>
            <a:pPr lvl="1" eaLnBrk="1" hangingPunct="1"/>
            <a:endParaRPr lang="en-US" dirty="0">
              <a:latin typeface="Gill Sans MT" charset="0"/>
              <a:ea typeface="ＭＳ Ｐゴシック" charset="0"/>
            </a:endParaRPr>
          </a:p>
          <a:p>
            <a:pPr eaLnBrk="1" hangingPunct="1"/>
            <a:endParaRPr lang="en-US" dirty="0">
              <a:latin typeface="Gill Sans MT" charset="0"/>
              <a:ea typeface="ＭＳ Ｐゴシック" charset="0"/>
              <a:cs typeface="ＭＳ Ｐゴシック" charset="0"/>
            </a:endParaRPr>
          </a:p>
        </p:txBody>
      </p:sp>
      <p:sp>
        <p:nvSpPr>
          <p:cNvPr id="4" name="Date Placeholder 3"/>
          <p:cNvSpPr>
            <a:spLocks noGrp="1"/>
          </p:cNvSpPr>
          <p:nvPr>
            <p:ph type="dt" sz="quarter"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a:t>ACCU Report ~ Darin Acosta</a:t>
            </a:r>
          </a:p>
        </p:txBody>
      </p:sp>
      <p:sp>
        <p:nvSpPr>
          <p:cNvPr id="6" name="Slide Number Placeholder 5"/>
          <p:cNvSpPr>
            <a:spLocks noGrp="1"/>
          </p:cNvSpPr>
          <p:nvPr>
            <p:ph type="sldNum" sz="quarter" idx="12"/>
          </p:nvPr>
        </p:nvSpPr>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E0E1FD7D-D68D-9244-9569-8FDA974DC3E7}" type="slidenum">
              <a:rPr lang="en-US" sz="1200">
                <a:solidFill>
                  <a:srgbClr val="B5A788"/>
                </a:solidFill>
              </a:rPr>
              <a:pPr/>
              <a:t>14</a:t>
            </a:fld>
            <a:endParaRPr lang="en-US" sz="1200">
              <a:solidFill>
                <a:srgbClr val="B5A788"/>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vert="horz" wrap="square" lIns="91440" tIns="45720" rIns="91440" bIns="45720" numCol="1" anchorCtr="0" compatLnSpc="1">
            <a:prstTxWarp prst="textNoShape">
              <a:avLst/>
            </a:prstTxWarp>
            <a:normAutofit/>
          </a:bodyPr>
          <a:lstStyle/>
          <a:p>
            <a:pPr eaLnBrk="1" hangingPunct="1"/>
            <a:r>
              <a:rPr lang="en-US" sz="2900">
                <a:effectLst>
                  <a:outerShdw blurRad="38100" dist="38100" dir="2700000" algn="tl">
                    <a:srgbClr val="DDDDDD"/>
                  </a:outerShdw>
                </a:effectLst>
                <a:latin typeface="Gill Sans MT" charset="0"/>
                <a:ea typeface="ＭＳ Ｐゴシック" charset="0"/>
                <a:cs typeface="ＭＳ Ｐゴシック" charset="0"/>
              </a:rPr>
              <a:t>Advisory Committee of CERN Users</a:t>
            </a:r>
          </a:p>
        </p:txBody>
      </p:sp>
      <p:sp>
        <p:nvSpPr>
          <p:cNvPr id="17411" name="Rectangle 5"/>
          <p:cNvSpPr>
            <a:spLocks noGrp="1" noChangeArrowheads="1"/>
          </p:cNvSpPr>
          <p:nvPr>
            <p:ph idx="1"/>
          </p:nvPr>
        </p:nvSpPr>
        <p:spPr/>
        <p:txBody>
          <a:bodyPr/>
          <a:lstStyle/>
          <a:p>
            <a:r>
              <a:rPr lang="en-US" sz="2400" dirty="0"/>
              <a:t>ACCU advises the Director General on the practical measures to </a:t>
            </a:r>
            <a:r>
              <a:rPr lang="en-US" sz="2400" dirty="0" smtClean="0"/>
              <a:t>be taken </a:t>
            </a:r>
            <a:r>
              <a:rPr lang="en-US" sz="2400" dirty="0"/>
              <a:t>and administrative internal arrangements to be made by </a:t>
            </a:r>
            <a:r>
              <a:rPr lang="en-US" sz="2400" dirty="0" smtClean="0"/>
              <a:t>the CERN </a:t>
            </a:r>
            <a:r>
              <a:rPr lang="en-US" sz="2400" dirty="0"/>
              <a:t>Management for the utilization of the CERN facilities </a:t>
            </a:r>
            <a:r>
              <a:rPr lang="en-US" sz="2400" dirty="0" smtClean="0"/>
              <a:t>for research</a:t>
            </a:r>
            <a:r>
              <a:rPr lang="en-US" sz="2400" dirty="0"/>
              <a:t>. This concerns in particular the working conditions </a:t>
            </a:r>
            <a:r>
              <a:rPr lang="en-US" sz="2400" dirty="0" smtClean="0"/>
              <a:t>and the </a:t>
            </a:r>
            <a:r>
              <a:rPr lang="en-US" sz="2400" dirty="0"/>
              <a:t>arrangements for technical support to the CERN Users for </a:t>
            </a:r>
            <a:r>
              <a:rPr lang="en-US" sz="2400" dirty="0" smtClean="0"/>
              <a:t>their activity </a:t>
            </a:r>
            <a:r>
              <a:rPr lang="en-US" sz="2400" dirty="0"/>
              <a:t>at the CERN Laboratory.</a:t>
            </a:r>
          </a:p>
          <a:p>
            <a:pPr lvl="1"/>
            <a:r>
              <a:rPr lang="en-US" sz="2000" dirty="0"/>
              <a:t>Quality of life issues at the lab</a:t>
            </a:r>
          </a:p>
          <a:p>
            <a:r>
              <a:rPr lang="en-US" sz="2400" dirty="0"/>
              <a:t>Committee chair is Catherine Vander </a:t>
            </a:r>
            <a:r>
              <a:rPr lang="en-US" sz="2400" dirty="0" err="1"/>
              <a:t>Velde</a:t>
            </a:r>
            <a:endParaRPr lang="en-US" sz="2400" dirty="0"/>
          </a:p>
          <a:p>
            <a:r>
              <a:rPr lang="en-US" sz="2400" dirty="0"/>
              <a:t>Committee membership is 1-2 appointed representatives from </a:t>
            </a:r>
            <a:r>
              <a:rPr lang="en-US" sz="2400" dirty="0" smtClean="0"/>
              <a:t>each member </a:t>
            </a:r>
            <a:r>
              <a:rPr lang="en-US" sz="2400" dirty="0"/>
              <a:t>state, 4 representatives from non-member states, and </a:t>
            </a:r>
            <a:r>
              <a:rPr lang="en-US" sz="2400" dirty="0" smtClean="0"/>
              <a:t>2 CERN </a:t>
            </a:r>
            <a:r>
              <a:rPr lang="en-US" sz="2400" dirty="0"/>
              <a:t>staff members</a:t>
            </a:r>
            <a:endParaRPr lang="en-US" sz="2400" dirty="0" smtClean="0">
              <a:latin typeface="Gill Sans MT" charset="0"/>
              <a:ea typeface="ＭＳ Ｐゴシック" charset="0"/>
              <a:cs typeface="ＭＳ Ｐゴシック" charset="0"/>
              <a:hlinkClick r:id="rId3"/>
            </a:endParaRPr>
          </a:p>
          <a:p>
            <a:pPr eaLnBrk="1" hangingPunct="1"/>
            <a:r>
              <a:rPr lang="en-US" sz="2400" dirty="0" smtClean="0">
                <a:latin typeface="Gill Sans MT" charset="0"/>
                <a:ea typeface="ＭＳ Ｐゴシック" charset="0"/>
                <a:cs typeface="ＭＳ Ｐゴシック" charset="0"/>
                <a:hlinkClick r:id="rId3"/>
              </a:rPr>
              <a:t>http</a:t>
            </a:r>
            <a:r>
              <a:rPr lang="en-US" sz="2400" dirty="0">
                <a:latin typeface="Gill Sans MT" charset="0"/>
                <a:ea typeface="ＭＳ Ｐゴシック" charset="0"/>
                <a:cs typeface="ＭＳ Ｐゴシック" charset="0"/>
                <a:hlinkClick r:id="rId3"/>
              </a:rPr>
              <a:t>://cern.ch/ph-dep-ACCU</a:t>
            </a:r>
            <a:r>
              <a:rPr lang="en-US" sz="2400" dirty="0" smtClean="0">
                <a:latin typeface="Gill Sans MT" charset="0"/>
                <a:ea typeface="ＭＳ Ｐゴシック" charset="0"/>
                <a:cs typeface="ＭＳ Ｐゴシック" charset="0"/>
                <a:hlinkClick r:id="rId3"/>
              </a:rPr>
              <a:t>/</a:t>
            </a:r>
            <a:endParaRPr lang="en-US" sz="2400" dirty="0">
              <a:latin typeface="Gill Sans MT" charset="0"/>
              <a:ea typeface="ＭＳ Ｐゴシック" charset="0"/>
              <a:cs typeface="ＭＳ Ｐゴシック" charset="0"/>
            </a:endParaRPr>
          </a:p>
        </p:txBody>
      </p:sp>
      <p:sp>
        <p:nvSpPr>
          <p:cNvPr id="4" name="Date Placeholder 3"/>
          <p:cNvSpPr>
            <a:spLocks noGrp="1"/>
          </p:cNvSpPr>
          <p:nvPr>
            <p:ph type="dt" sz="quarter"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a:t>ACCU Report ~ Darin Acosta</a:t>
            </a:r>
          </a:p>
        </p:txBody>
      </p:sp>
      <p:sp>
        <p:nvSpPr>
          <p:cNvPr id="6" name="Slide Number Placeholder 5"/>
          <p:cNvSpPr>
            <a:spLocks noGrp="1"/>
          </p:cNvSpPr>
          <p:nvPr>
            <p:ph type="sldNum" sz="quarter" idx="12"/>
          </p:nvPr>
        </p:nvSpPr>
        <p:spPr/>
        <p:txBody>
          <a:bodyPr>
            <a:norm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893423A3-70C0-1D44-9C82-3276ED4F0207}" type="slidenum">
              <a:rPr lang="en-US" sz="1200">
                <a:solidFill>
                  <a:srgbClr val="B5A788"/>
                </a:solidFill>
              </a:rPr>
              <a:pPr/>
              <a:t>2</a:t>
            </a:fld>
            <a:endParaRPr lang="en-US" sz="1200">
              <a:solidFill>
                <a:srgbClr val="B5A7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p:txBody>
          <a:bodyPr vert="horz" wrap="square" lIns="91440" tIns="45720" rIns="91440" bIns="45720" numCol="1" anchorCtr="0" compatLnSpc="1">
            <a:prstTxWarp prst="textNoShape">
              <a:avLst/>
            </a:prstTxWarp>
            <a:normAutofit/>
          </a:bodyPr>
          <a:lstStyle/>
          <a:p>
            <a:pPr eaLnBrk="1" hangingPunct="1"/>
            <a:r>
              <a:rPr lang="en-US" sz="3200">
                <a:effectLst>
                  <a:outerShdw blurRad="38100" dist="38100" dir="2700000" algn="tl">
                    <a:srgbClr val="DDDDDD"/>
                  </a:outerShdw>
                </a:effectLst>
                <a:latin typeface="Gill Sans MT" charset="0"/>
                <a:ea typeface="ＭＳ Ｐゴシック" charset="0"/>
                <a:cs typeface="ＭＳ Ｐゴシック" charset="0"/>
              </a:rPr>
              <a:t>ACCU Meetings In Past Year</a:t>
            </a:r>
          </a:p>
        </p:txBody>
      </p:sp>
      <p:sp>
        <p:nvSpPr>
          <p:cNvPr id="19459" name="Rectangle 7"/>
          <p:cNvSpPr>
            <a:spLocks noGrp="1" noChangeArrowheads="1"/>
          </p:cNvSpPr>
          <p:nvPr>
            <p:ph idx="1"/>
          </p:nvPr>
        </p:nvSpPr>
        <p:spPr/>
        <p:txBody>
          <a:bodyPr/>
          <a:lstStyle/>
          <a:p>
            <a:pPr eaLnBrk="1" hangingPunct="1"/>
            <a:r>
              <a:rPr lang="en-US" sz="2400" dirty="0">
                <a:latin typeface="Gill Sans MT" charset="0"/>
                <a:ea typeface="ＭＳ Ｐゴシック" charset="0"/>
                <a:cs typeface="ＭＳ Ｐゴシック" charset="0"/>
              </a:rPr>
              <a:t>Dec</a:t>
            </a:r>
            <a:r>
              <a:rPr lang="en-US" sz="2400" dirty="0" smtClean="0">
                <a:latin typeface="Gill Sans MT" charset="0"/>
                <a:ea typeface="ＭＳ Ｐゴシック" charset="0"/>
                <a:cs typeface="ＭＳ Ｐゴシック" charset="0"/>
              </a:rPr>
              <a:t>.7, 2011 (94th </a:t>
            </a:r>
            <a:r>
              <a:rPr lang="en-US" sz="2400" dirty="0">
                <a:latin typeface="Gill Sans MT" charset="0"/>
                <a:ea typeface="ＭＳ Ｐゴシック" charset="0"/>
                <a:cs typeface="ＭＳ Ｐゴシック" charset="0"/>
              </a:rPr>
              <a:t>meeting)</a:t>
            </a:r>
          </a:p>
          <a:p>
            <a:pPr eaLnBrk="1" hangingPunct="1"/>
            <a:endParaRPr lang="en-US" sz="2400" dirty="0" smtClean="0">
              <a:latin typeface="Gill Sans MT" charset="0"/>
              <a:ea typeface="ＭＳ Ｐゴシック" charset="0"/>
              <a:cs typeface="ＭＳ Ｐゴシック" charset="0"/>
            </a:endParaRPr>
          </a:p>
          <a:p>
            <a:pPr eaLnBrk="1" hangingPunct="1"/>
            <a:r>
              <a:rPr lang="en-US" sz="2400" dirty="0" smtClean="0">
                <a:latin typeface="Gill Sans MT" charset="0"/>
                <a:ea typeface="ＭＳ Ｐゴシック" charset="0"/>
                <a:cs typeface="ＭＳ Ｐゴシック" charset="0"/>
              </a:rPr>
              <a:t>March </a:t>
            </a:r>
            <a:r>
              <a:rPr lang="en-US" sz="2400" dirty="0">
                <a:latin typeface="Gill Sans MT" charset="0"/>
                <a:ea typeface="ＭＳ Ｐゴシック" charset="0"/>
                <a:cs typeface="ＭＳ Ｐゴシック" charset="0"/>
              </a:rPr>
              <a:t>7</a:t>
            </a:r>
            <a:r>
              <a:rPr lang="en-US" sz="2400" dirty="0" smtClean="0">
                <a:latin typeface="Gill Sans MT" charset="0"/>
                <a:ea typeface="ＭＳ Ｐゴシック" charset="0"/>
                <a:cs typeface="ＭＳ Ｐゴシック" charset="0"/>
              </a:rPr>
              <a:t>, 2012 (95th </a:t>
            </a:r>
            <a:r>
              <a:rPr lang="en-US" sz="2400" dirty="0">
                <a:latin typeface="Gill Sans MT" charset="0"/>
                <a:ea typeface="ＭＳ Ｐゴシック" charset="0"/>
                <a:cs typeface="ＭＳ Ｐゴシック" charset="0"/>
              </a:rPr>
              <a:t>meeting)</a:t>
            </a:r>
          </a:p>
          <a:p>
            <a:pPr lvl="1" eaLnBrk="1" hangingPunct="1"/>
            <a:endParaRPr lang="en-US" sz="2000" dirty="0">
              <a:latin typeface="Gill Sans MT" charset="0"/>
              <a:ea typeface="ＭＳ Ｐゴシック" charset="0"/>
            </a:endParaRPr>
          </a:p>
          <a:p>
            <a:pPr eaLnBrk="1" hangingPunct="1"/>
            <a:r>
              <a:rPr lang="en-US" sz="2400" dirty="0">
                <a:latin typeface="Gill Sans MT" charset="0"/>
                <a:ea typeface="ＭＳ Ｐゴシック" charset="0"/>
                <a:cs typeface="ＭＳ Ｐゴシック" charset="0"/>
              </a:rPr>
              <a:t>June </a:t>
            </a:r>
            <a:r>
              <a:rPr lang="en-US" sz="2400" dirty="0" smtClean="0">
                <a:latin typeface="Gill Sans MT" charset="0"/>
                <a:ea typeface="ＭＳ Ｐゴシック" charset="0"/>
                <a:cs typeface="ＭＳ Ｐゴシック" charset="0"/>
              </a:rPr>
              <a:t>15, 2012 (96th </a:t>
            </a:r>
            <a:r>
              <a:rPr lang="en-US" sz="2400" dirty="0">
                <a:latin typeface="Gill Sans MT" charset="0"/>
                <a:ea typeface="ＭＳ Ｐゴシック" charset="0"/>
                <a:cs typeface="ＭＳ Ｐゴシック" charset="0"/>
              </a:rPr>
              <a:t>meeting)</a:t>
            </a:r>
          </a:p>
          <a:p>
            <a:pPr eaLnBrk="1" hangingPunct="1"/>
            <a:endParaRPr lang="en-US" sz="2400" dirty="0" smtClean="0">
              <a:latin typeface="Gill Sans MT" charset="0"/>
              <a:ea typeface="ＭＳ Ｐゴシック" charset="0"/>
              <a:cs typeface="ＭＳ Ｐゴシック" charset="0"/>
            </a:endParaRPr>
          </a:p>
          <a:p>
            <a:pPr eaLnBrk="1" hangingPunct="1"/>
            <a:r>
              <a:rPr lang="en-US" sz="2400" dirty="0" smtClean="0">
                <a:latin typeface="Gill Sans MT" charset="0"/>
                <a:ea typeface="ＭＳ Ｐゴシック" charset="0"/>
                <a:cs typeface="ＭＳ Ｐゴシック" charset="0"/>
              </a:rPr>
              <a:t>Sept. 5, 2012 (97th </a:t>
            </a:r>
            <a:r>
              <a:rPr lang="en-US" sz="2400" dirty="0">
                <a:latin typeface="Gill Sans MT" charset="0"/>
                <a:ea typeface="ＭＳ Ｐゴシック" charset="0"/>
                <a:cs typeface="ＭＳ Ｐゴシック" charset="0"/>
              </a:rPr>
              <a:t>meeting)</a:t>
            </a:r>
          </a:p>
          <a:p>
            <a:pPr eaLnBrk="1" hangingPunct="1"/>
            <a:endParaRPr lang="en-US" sz="2400" dirty="0" smtClean="0">
              <a:latin typeface="Gill Sans MT" charset="0"/>
              <a:ea typeface="ＭＳ Ｐゴシック" charset="0"/>
              <a:cs typeface="ＭＳ Ｐゴシック" charset="0"/>
            </a:endParaRPr>
          </a:p>
          <a:p>
            <a:pPr eaLnBrk="1" hangingPunct="1"/>
            <a:r>
              <a:rPr lang="en-US" sz="2400" dirty="0" smtClean="0">
                <a:latin typeface="Gill Sans MT" charset="0"/>
                <a:ea typeface="ＭＳ Ｐゴシック" charset="0"/>
                <a:cs typeface="ＭＳ Ｐゴシック" charset="0"/>
              </a:rPr>
              <a:t>Agendas </a:t>
            </a:r>
            <a:r>
              <a:rPr lang="en-US" sz="2400" dirty="0">
                <a:latin typeface="Gill Sans MT" charset="0"/>
                <a:ea typeface="ＭＳ Ｐゴシック" charset="0"/>
                <a:cs typeface="ＭＳ Ｐゴシック" charset="0"/>
              </a:rPr>
              <a:t>and </a:t>
            </a:r>
            <a:r>
              <a:rPr lang="en-US" sz="2400" u="sng" dirty="0">
                <a:latin typeface="Gill Sans MT" charset="0"/>
                <a:ea typeface="ＭＳ Ｐゴシック" charset="0"/>
                <a:cs typeface="ＭＳ Ｐゴシック" charset="0"/>
              </a:rPr>
              <a:t>detailed meeting minutes</a:t>
            </a:r>
            <a:r>
              <a:rPr lang="en-US" sz="2400" dirty="0">
                <a:latin typeface="Gill Sans MT" charset="0"/>
                <a:ea typeface="ＭＳ Ｐゴシック" charset="0"/>
                <a:cs typeface="ＭＳ Ｐゴシック" charset="0"/>
              </a:rPr>
              <a:t>:</a:t>
            </a:r>
          </a:p>
          <a:p>
            <a:pPr lvl="1" eaLnBrk="1" hangingPunct="1"/>
            <a:r>
              <a:rPr lang="en-US" sz="2000" dirty="0">
                <a:latin typeface="Gill Sans MT" charset="0"/>
                <a:ea typeface="ＭＳ Ｐゴシック" charset="0"/>
                <a:hlinkClick r:id="rId3"/>
              </a:rPr>
              <a:t>http://indico.cern.ch/categoryDisplay.py?categId=</a:t>
            </a:r>
            <a:r>
              <a:rPr lang="en-US" sz="2000" dirty="0" smtClean="0">
                <a:latin typeface="Gill Sans MT" charset="0"/>
                <a:ea typeface="ＭＳ Ｐゴシック" charset="0"/>
                <a:hlinkClick r:id="rId3"/>
              </a:rPr>
              <a:t>1058</a:t>
            </a:r>
            <a:endParaRPr lang="en-US" sz="2000" dirty="0" smtClean="0">
              <a:latin typeface="Gill Sans MT" charset="0"/>
              <a:ea typeface="ＭＳ Ｐゴシック" charset="0"/>
            </a:endParaRPr>
          </a:p>
          <a:p>
            <a:pPr eaLnBrk="1" hangingPunct="1"/>
            <a:r>
              <a:rPr lang="en-US" sz="2400" dirty="0" smtClean="0">
                <a:latin typeface="Gill Sans MT" charset="0"/>
                <a:ea typeface="ＭＳ Ｐゴシック" charset="0"/>
              </a:rPr>
              <a:t>Plus see my notes emailed to US LUO shortly after each meeting</a:t>
            </a:r>
            <a:endParaRPr lang="en-US" sz="2400" dirty="0">
              <a:latin typeface="Gill Sans MT" charset="0"/>
              <a:ea typeface="ＭＳ Ｐゴシック" charset="0"/>
            </a:endParaRPr>
          </a:p>
          <a:p>
            <a:pPr lvl="1" eaLnBrk="1" hangingPunct="1"/>
            <a:endParaRPr lang="en-US" sz="2000" dirty="0">
              <a:latin typeface="Gill Sans MT" charset="0"/>
              <a:ea typeface="ＭＳ Ｐゴシック" charset="0"/>
            </a:endParaRPr>
          </a:p>
          <a:p>
            <a:pPr eaLnBrk="1" hangingPunct="1"/>
            <a:endParaRPr lang="en-US" sz="2400" dirty="0">
              <a:latin typeface="Gill Sans MT" charset="0"/>
              <a:ea typeface="ＭＳ Ｐゴシック" charset="0"/>
              <a:cs typeface="ＭＳ Ｐゴシック" charset="0"/>
            </a:endParaRPr>
          </a:p>
        </p:txBody>
      </p:sp>
      <p:sp>
        <p:nvSpPr>
          <p:cNvPr id="4" name="Date Placeholder 3"/>
          <p:cNvSpPr>
            <a:spLocks noGrp="1"/>
          </p:cNvSpPr>
          <p:nvPr>
            <p:ph type="dt" sz="quarter"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a:t>ACCU Report ~ Darin Acosta</a:t>
            </a:r>
          </a:p>
        </p:txBody>
      </p:sp>
      <p:sp>
        <p:nvSpPr>
          <p:cNvPr id="6" name="Slide Number Placeholder 5"/>
          <p:cNvSpPr>
            <a:spLocks noGrp="1"/>
          </p:cNvSpPr>
          <p:nvPr>
            <p:ph type="sldNum" sz="quarter" idx="12"/>
          </p:nvPr>
        </p:nvSpPr>
        <p:spPr/>
        <p:txBody>
          <a:bodyPr>
            <a:normAutofit/>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2AD0263B-A092-A24D-828F-AEFBF341850C}" type="slidenum">
              <a:rPr lang="en-US" sz="1200">
                <a:solidFill>
                  <a:srgbClr val="B5A788"/>
                </a:solidFill>
              </a:rPr>
              <a:pPr/>
              <a:t>3</a:t>
            </a:fld>
            <a:endParaRPr lang="en-US" sz="1200">
              <a:solidFill>
                <a:srgbClr val="B5A788"/>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News</a:t>
            </a:r>
            <a:endParaRPr lang="en-US" dirty="0"/>
          </a:p>
        </p:txBody>
      </p:sp>
      <p:sp>
        <p:nvSpPr>
          <p:cNvPr id="3" name="Content Placeholder 2"/>
          <p:cNvSpPr>
            <a:spLocks noGrp="1"/>
          </p:cNvSpPr>
          <p:nvPr>
            <p:ph idx="1"/>
          </p:nvPr>
        </p:nvSpPr>
        <p:spPr/>
        <p:txBody>
          <a:bodyPr>
            <a:normAutofit fontScale="92500"/>
          </a:bodyPr>
          <a:lstStyle/>
          <a:p>
            <a:pPr lvl="0"/>
            <a:r>
              <a:rPr lang="en-US" dirty="0"/>
              <a:t>5 additional rooms being made in Bat.39 </a:t>
            </a:r>
            <a:r>
              <a:rPr lang="en-US" dirty="0" smtClean="0"/>
              <a:t>from former offices</a:t>
            </a:r>
          </a:p>
          <a:p>
            <a:pPr lvl="0"/>
            <a:r>
              <a:rPr lang="en-US" dirty="0"/>
              <a:t>70 additional rooms </a:t>
            </a:r>
            <a:r>
              <a:rPr lang="en-US" dirty="0" smtClean="0"/>
              <a:t>added </a:t>
            </a:r>
            <a:r>
              <a:rPr lang="en-US" dirty="0"/>
              <a:t>in St. </a:t>
            </a:r>
            <a:r>
              <a:rPr lang="en-US" dirty="0" err="1"/>
              <a:t>Genis</a:t>
            </a:r>
            <a:r>
              <a:rPr lang="en-US" dirty="0"/>
              <a:t> </a:t>
            </a:r>
            <a:endParaRPr lang="en-US" dirty="0" smtClean="0"/>
          </a:p>
          <a:p>
            <a:r>
              <a:rPr lang="en-US" dirty="0" smtClean="0"/>
              <a:t>Work started to create shuttle stop in front of hostel</a:t>
            </a:r>
          </a:p>
          <a:p>
            <a:r>
              <a:rPr lang="en-US" dirty="0" smtClean="0"/>
              <a:t>Bat.38 renovation should take place sometime soon</a:t>
            </a:r>
          </a:p>
          <a:p>
            <a:pPr lvl="0"/>
            <a:r>
              <a:rPr lang="en-US" dirty="0" smtClean="0"/>
              <a:t>Long</a:t>
            </a:r>
            <a:r>
              <a:rPr lang="en-US" dirty="0"/>
              <a:t>-term </a:t>
            </a:r>
            <a:r>
              <a:rPr lang="en-US" dirty="0" smtClean="0"/>
              <a:t>electronic waiting </a:t>
            </a:r>
            <a:r>
              <a:rPr lang="en-US" dirty="0"/>
              <a:t>list </a:t>
            </a:r>
            <a:r>
              <a:rPr lang="en-US" dirty="0" smtClean="0"/>
              <a:t>for </a:t>
            </a:r>
            <a:r>
              <a:rPr lang="en-US" dirty="0"/>
              <a:t>hostel </a:t>
            </a:r>
            <a:r>
              <a:rPr lang="en-US" dirty="0" smtClean="0"/>
              <a:t>still in progress, slated </a:t>
            </a:r>
            <a:r>
              <a:rPr lang="en-US" dirty="0"/>
              <a:t>for Jan.</a:t>
            </a:r>
            <a:r>
              <a:rPr lang="en-US" dirty="0" smtClean="0"/>
              <a:t>2013</a:t>
            </a:r>
          </a:p>
          <a:p>
            <a:pPr lvl="1"/>
            <a:r>
              <a:rPr lang="en-US" dirty="0" smtClean="0"/>
              <a:t>Short term waiting list via email already available</a:t>
            </a:r>
          </a:p>
          <a:p>
            <a:r>
              <a:rPr lang="en-US" dirty="0" smtClean="0"/>
              <a:t>The hostel reception (via email) can book you into nearby hotels at CERN rate</a:t>
            </a:r>
          </a:p>
          <a:p>
            <a:pPr lvl="1"/>
            <a:r>
              <a:rPr lang="en-US" dirty="0" smtClean="0"/>
              <a:t>Your Secretariat also may be able to help with local apartment-hotels</a:t>
            </a:r>
          </a:p>
        </p:txBody>
      </p:sp>
      <p:sp>
        <p:nvSpPr>
          <p:cNvPr id="4" name="Date Placeholder 3"/>
          <p:cNvSpPr>
            <a:spLocks noGrp="1"/>
          </p:cNvSpPr>
          <p:nvPr>
            <p:ph type="dt" sz="half"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smtClean="0"/>
              <a:t>ACCU Report ~ Darin Acosta</a:t>
            </a:r>
            <a:endParaRPr lang="en-US"/>
          </a:p>
        </p:txBody>
      </p:sp>
      <p:sp>
        <p:nvSpPr>
          <p:cNvPr id="6" name="Slide Number Placeholder 5"/>
          <p:cNvSpPr>
            <a:spLocks noGrp="1"/>
          </p:cNvSpPr>
          <p:nvPr>
            <p:ph type="sldNum" sz="quarter" idx="12"/>
          </p:nvPr>
        </p:nvSpPr>
        <p:spPr/>
        <p:txBody>
          <a:bodyPr/>
          <a:lstStyle/>
          <a:p>
            <a:fld id="{E1EA255F-9328-4446-AB48-927AD6BBB59C}" type="slidenum">
              <a:rPr lang="en-US" smtClean="0"/>
              <a:pPr/>
              <a:t>4</a:t>
            </a:fld>
            <a:endParaRPr lang="en-US"/>
          </a:p>
        </p:txBody>
      </p:sp>
    </p:spTree>
    <p:extLst>
      <p:ext uri="{BB962C8B-B14F-4D97-AF65-F5344CB8AC3E}">
        <p14:creationId xmlns:p14="http://schemas.microsoft.com/office/powerpoint/2010/main" val="333757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Housing Survey</a:t>
            </a:r>
            <a:endParaRPr lang="en-US" dirty="0"/>
          </a:p>
        </p:txBody>
      </p:sp>
      <p:sp>
        <p:nvSpPr>
          <p:cNvPr id="3" name="Content Placeholder 2"/>
          <p:cNvSpPr>
            <a:spLocks noGrp="1"/>
          </p:cNvSpPr>
          <p:nvPr>
            <p:ph idx="1"/>
          </p:nvPr>
        </p:nvSpPr>
        <p:spPr/>
        <p:txBody>
          <a:bodyPr>
            <a:normAutofit lnSpcReduction="10000"/>
          </a:bodyPr>
          <a:lstStyle/>
          <a:p>
            <a:r>
              <a:rPr lang="en-US" dirty="0" smtClean="0"/>
              <a:t>Results from June accommodation survey based on 1346 responses</a:t>
            </a:r>
          </a:p>
          <a:p>
            <a:pPr lvl="1"/>
            <a:r>
              <a:rPr lang="en-US" dirty="0" smtClean="0"/>
              <a:t>Accommodation </a:t>
            </a:r>
            <a:r>
              <a:rPr lang="en-US" dirty="0"/>
              <a:t>with a </a:t>
            </a:r>
            <a:r>
              <a:rPr lang="en-US" dirty="0">
                <a:solidFill>
                  <a:srgbClr val="008000"/>
                </a:solidFill>
              </a:rPr>
              <a:t>single room </a:t>
            </a:r>
            <a:r>
              <a:rPr lang="en-US" dirty="0"/>
              <a:t>on </a:t>
            </a:r>
            <a:r>
              <a:rPr lang="en-US" dirty="0" smtClean="0"/>
              <a:t>the main </a:t>
            </a:r>
            <a:r>
              <a:rPr lang="en-US" dirty="0"/>
              <a:t>CERN site </a:t>
            </a:r>
            <a:r>
              <a:rPr lang="en-US" dirty="0" smtClean="0"/>
              <a:t>was the driving need</a:t>
            </a:r>
            <a:r>
              <a:rPr lang="en-US" dirty="0"/>
              <a:t> </a:t>
            </a:r>
            <a:r>
              <a:rPr lang="en-US" dirty="0" smtClean="0"/>
              <a:t>(&gt;90%)</a:t>
            </a:r>
            <a:endParaRPr lang="en-US" dirty="0"/>
          </a:p>
          <a:p>
            <a:pPr lvl="1"/>
            <a:r>
              <a:rPr lang="en-US" dirty="0"/>
              <a:t>Other aspects are secondary, but </a:t>
            </a:r>
            <a:r>
              <a:rPr lang="en-US" dirty="0">
                <a:solidFill>
                  <a:srgbClr val="008000"/>
                </a:solidFill>
              </a:rPr>
              <a:t>comfort beats price</a:t>
            </a:r>
            <a:r>
              <a:rPr lang="en-US" dirty="0" smtClean="0"/>
              <a:t>.</a:t>
            </a:r>
            <a:endParaRPr lang="en-US" dirty="0"/>
          </a:p>
          <a:p>
            <a:pPr lvl="1"/>
            <a:r>
              <a:rPr lang="en-US" dirty="0"/>
              <a:t>For online booking, interest in being able to modify reservation and to have an online waiting list</a:t>
            </a:r>
          </a:p>
          <a:p>
            <a:pPr lvl="1"/>
            <a:r>
              <a:rPr lang="en-US" dirty="0" smtClean="0"/>
              <a:t>With regard to additional services, 62</a:t>
            </a:r>
            <a:r>
              <a:rPr lang="en-US" dirty="0"/>
              <a:t>% </a:t>
            </a:r>
            <a:r>
              <a:rPr lang="en-US" dirty="0" smtClean="0"/>
              <a:t>of users </a:t>
            </a:r>
            <a:r>
              <a:rPr lang="en-US" dirty="0"/>
              <a:t>would </a:t>
            </a:r>
            <a:r>
              <a:rPr lang="en-US" dirty="0" smtClean="0"/>
              <a:t>choose </a:t>
            </a:r>
            <a:r>
              <a:rPr lang="en-US" dirty="0"/>
              <a:t>a </a:t>
            </a:r>
            <a:r>
              <a:rPr lang="en-US" dirty="0">
                <a:solidFill>
                  <a:srgbClr val="008000"/>
                </a:solidFill>
              </a:rPr>
              <a:t>sports/fitness facility</a:t>
            </a:r>
            <a:r>
              <a:rPr lang="en-US" dirty="0"/>
              <a:t>, even if a fee </a:t>
            </a:r>
            <a:r>
              <a:rPr lang="en-US" dirty="0" smtClean="0"/>
              <a:t>imposed</a:t>
            </a:r>
          </a:p>
          <a:p>
            <a:pPr lvl="2"/>
            <a:r>
              <a:rPr lang="en-US" dirty="0" smtClean="0"/>
              <a:t>Considered more important than shopping delivery service, extended laundry, </a:t>
            </a:r>
            <a:r>
              <a:rPr lang="en-US" dirty="0" smtClean="0"/>
              <a:t>hairdresser</a:t>
            </a:r>
          </a:p>
          <a:p>
            <a:pPr lvl="2"/>
            <a:r>
              <a:rPr lang="en-US" dirty="0" smtClean="0"/>
              <a:t>There are some classes and a (quite small) weight room now:</a:t>
            </a:r>
            <a:endParaRPr lang="en-US" dirty="0" smtClean="0"/>
          </a:p>
          <a:p>
            <a:pPr lvl="3"/>
            <a:r>
              <a:rPr lang="en-US" dirty="0">
                <a:hlinkClick r:id="rId2"/>
              </a:rPr>
              <a:t>https://espace.cern.ch/club-fitness/</a:t>
            </a:r>
            <a:r>
              <a:rPr lang="en-US" dirty="0" smtClean="0">
                <a:hlinkClick r:id="rId2"/>
              </a:rPr>
              <a:t>default.aspx</a:t>
            </a:r>
            <a:endParaRPr lang="en-US" dirty="0" smtClean="0"/>
          </a:p>
        </p:txBody>
      </p:sp>
      <p:sp>
        <p:nvSpPr>
          <p:cNvPr id="4" name="Date Placeholder 3"/>
          <p:cNvSpPr>
            <a:spLocks noGrp="1"/>
          </p:cNvSpPr>
          <p:nvPr>
            <p:ph type="dt" sz="half"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smtClean="0"/>
              <a:t>ACCU Report ~ Darin Acosta</a:t>
            </a:r>
            <a:endParaRPr lang="en-US"/>
          </a:p>
        </p:txBody>
      </p:sp>
      <p:sp>
        <p:nvSpPr>
          <p:cNvPr id="6" name="Slide Number Placeholder 5"/>
          <p:cNvSpPr>
            <a:spLocks noGrp="1"/>
          </p:cNvSpPr>
          <p:nvPr>
            <p:ph type="sldNum" sz="quarter" idx="12"/>
          </p:nvPr>
        </p:nvSpPr>
        <p:spPr/>
        <p:txBody>
          <a:bodyPr/>
          <a:lstStyle/>
          <a:p>
            <a:fld id="{E1EA255F-9328-4446-AB48-927AD6BBB59C}" type="slidenum">
              <a:rPr lang="en-US" smtClean="0"/>
              <a:pPr/>
              <a:t>5</a:t>
            </a:fld>
            <a:endParaRPr lang="en-US"/>
          </a:p>
        </p:txBody>
      </p:sp>
    </p:spTree>
    <p:extLst>
      <p:ext uri="{BB962C8B-B14F-4D97-AF65-F5344CB8AC3E}">
        <p14:creationId xmlns:p14="http://schemas.microsoft.com/office/powerpoint/2010/main" val="279767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p:txBody>
          <a:bodyPr/>
          <a:lstStyle/>
          <a:p>
            <a:r>
              <a:rPr lang="en-US" dirty="0" smtClean="0"/>
              <a:t>Shuttles</a:t>
            </a:r>
          </a:p>
          <a:p>
            <a:pPr lvl="1"/>
            <a:r>
              <a:rPr lang="en-US" dirty="0" smtClean="0"/>
              <a:t>Usage increased 7% from last year</a:t>
            </a:r>
          </a:p>
          <a:p>
            <a:pPr lvl="1"/>
            <a:r>
              <a:rPr lang="en-US" dirty="0" smtClean="0"/>
              <a:t>Check schedules, as sometime they get modified according to </a:t>
            </a:r>
            <a:r>
              <a:rPr lang="en-US" dirty="0" smtClean="0"/>
              <a:t>usage</a:t>
            </a:r>
          </a:p>
          <a:p>
            <a:pPr lvl="1"/>
            <a:r>
              <a:rPr lang="en-US" dirty="0" smtClean="0"/>
              <a:t>Airport shuttle operates during work week, but bus/tram quite convenient</a:t>
            </a:r>
            <a:endParaRPr lang="en-US" dirty="0" smtClean="0"/>
          </a:p>
          <a:p>
            <a:r>
              <a:rPr lang="en-US" dirty="0" smtClean="0"/>
              <a:t>Car</a:t>
            </a:r>
            <a:r>
              <a:rPr lang="en-US" dirty="0"/>
              <a:t>/Bike Sharing:</a:t>
            </a:r>
          </a:p>
          <a:p>
            <a:pPr lvl="1"/>
            <a:r>
              <a:rPr lang="en-US" dirty="0"/>
              <a:t>C</a:t>
            </a:r>
            <a:r>
              <a:rPr lang="en-US" dirty="0" smtClean="0"/>
              <a:t>ar </a:t>
            </a:r>
            <a:r>
              <a:rPr lang="en-US" dirty="0"/>
              <a:t>sharing launched Dec.1, 2011  (no payment to TEAM account required right </a:t>
            </a:r>
            <a:r>
              <a:rPr lang="en-US" dirty="0" smtClean="0"/>
              <a:t>now)</a:t>
            </a:r>
            <a:endParaRPr lang="en-US" dirty="0"/>
          </a:p>
          <a:p>
            <a:pPr lvl="1"/>
            <a:r>
              <a:rPr lang="en-US" dirty="0"/>
              <a:t>B</a:t>
            </a:r>
            <a:r>
              <a:rPr lang="en-US" dirty="0" smtClean="0"/>
              <a:t>ike </a:t>
            </a:r>
            <a:r>
              <a:rPr lang="en-US" dirty="0"/>
              <a:t>sharing launched May 2011. Don’t need deposit. (long term use PH bikes do need one, 100CHF)</a:t>
            </a:r>
          </a:p>
          <a:p>
            <a:pPr lvl="1"/>
            <a:r>
              <a:rPr lang="en-US" dirty="0"/>
              <a:t>Cards available at GS carpool (B.130)</a:t>
            </a:r>
          </a:p>
          <a:p>
            <a:endParaRPr lang="en-US" dirty="0"/>
          </a:p>
        </p:txBody>
      </p:sp>
      <p:sp>
        <p:nvSpPr>
          <p:cNvPr id="4" name="Date Placeholder 3"/>
          <p:cNvSpPr>
            <a:spLocks noGrp="1"/>
          </p:cNvSpPr>
          <p:nvPr>
            <p:ph type="dt" sz="half"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smtClean="0"/>
              <a:t>ACCU Report ~ Darin Acosta</a:t>
            </a:r>
            <a:endParaRPr lang="en-US"/>
          </a:p>
        </p:txBody>
      </p:sp>
      <p:sp>
        <p:nvSpPr>
          <p:cNvPr id="6" name="Slide Number Placeholder 5"/>
          <p:cNvSpPr>
            <a:spLocks noGrp="1"/>
          </p:cNvSpPr>
          <p:nvPr>
            <p:ph type="sldNum" sz="quarter" idx="12"/>
          </p:nvPr>
        </p:nvSpPr>
        <p:spPr/>
        <p:txBody>
          <a:bodyPr/>
          <a:lstStyle/>
          <a:p>
            <a:fld id="{E1EA255F-9328-4446-AB48-927AD6BBB59C}" type="slidenum">
              <a:rPr lang="en-US" smtClean="0"/>
              <a:pPr/>
              <a:t>6</a:t>
            </a:fld>
            <a:endParaRPr lang="en-US"/>
          </a:p>
        </p:txBody>
      </p:sp>
    </p:spTree>
    <p:extLst>
      <p:ext uri="{BB962C8B-B14F-4D97-AF65-F5344CB8AC3E}">
        <p14:creationId xmlns:p14="http://schemas.microsoft.com/office/powerpoint/2010/main" val="72289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Parking: </a:t>
            </a:r>
            <a:endParaRPr lang="en-US" dirty="0" smtClean="0"/>
          </a:p>
          <a:p>
            <a:pPr lvl="1"/>
            <a:r>
              <a:rPr lang="en-US" dirty="0" err="1" smtClean="0"/>
              <a:t>Meyrin</a:t>
            </a:r>
            <a:r>
              <a:rPr lang="en-US" dirty="0" smtClean="0"/>
              <a:t> </a:t>
            </a:r>
            <a:r>
              <a:rPr lang="en-US" dirty="0"/>
              <a:t>site has 4200 parking spaces, but many </a:t>
            </a:r>
            <a:r>
              <a:rPr lang="en-US" dirty="0" smtClean="0"/>
              <a:t>people treat parking </a:t>
            </a:r>
            <a:r>
              <a:rPr lang="en-US" dirty="0"/>
              <a:t>in high traffic areas near the main </a:t>
            </a:r>
            <a:r>
              <a:rPr lang="en-US" dirty="0" smtClean="0"/>
              <a:t>building and B40 as long-term parking</a:t>
            </a:r>
            <a:endParaRPr lang="en-US" dirty="0"/>
          </a:p>
          <a:p>
            <a:pPr lvl="1"/>
            <a:r>
              <a:rPr lang="en-US" dirty="0">
                <a:solidFill>
                  <a:srgbClr val="008000"/>
                </a:solidFill>
              </a:rPr>
              <a:t>Please use the long-term parking </a:t>
            </a:r>
            <a:r>
              <a:rPr lang="en-US" dirty="0" smtClean="0"/>
              <a:t>by B156</a:t>
            </a:r>
            <a:br>
              <a:rPr lang="en-US" dirty="0" smtClean="0"/>
            </a:br>
            <a:r>
              <a:rPr lang="en-US" dirty="0" smtClean="0"/>
              <a:t>and </a:t>
            </a:r>
            <a:r>
              <a:rPr lang="en-US" dirty="0" err="1" smtClean="0"/>
              <a:t>Linac</a:t>
            </a:r>
            <a:endParaRPr lang="en-US" dirty="0"/>
          </a:p>
          <a:p>
            <a:pPr lvl="1"/>
            <a:r>
              <a:rPr lang="en-US" dirty="0"/>
              <a:t>More parking places are to be </a:t>
            </a:r>
            <a:r>
              <a:rPr lang="en-US" dirty="0" smtClean="0"/>
              <a:t>added </a:t>
            </a:r>
            <a:br>
              <a:rPr lang="en-US" dirty="0" smtClean="0"/>
            </a:br>
            <a:r>
              <a:rPr lang="en-US" dirty="0" smtClean="0"/>
              <a:t>around </a:t>
            </a:r>
            <a:r>
              <a:rPr lang="en-US" dirty="0"/>
              <a:t>the </a:t>
            </a:r>
            <a:r>
              <a:rPr lang="en-US" dirty="0" smtClean="0"/>
              <a:t>Globe</a:t>
            </a:r>
          </a:p>
          <a:p>
            <a:pPr lvl="2"/>
            <a:r>
              <a:rPr lang="en-US" dirty="0" smtClean="0"/>
              <a:t>342 </a:t>
            </a:r>
            <a:r>
              <a:rPr lang="en-US" dirty="0"/>
              <a:t>in total: </a:t>
            </a:r>
            <a:r>
              <a:rPr lang="en-US" dirty="0" smtClean="0"/>
              <a:t>221 </a:t>
            </a:r>
            <a:r>
              <a:rPr lang="en-US" dirty="0"/>
              <a:t>for </a:t>
            </a:r>
            <a:r>
              <a:rPr lang="en-US" dirty="0" smtClean="0"/>
              <a:t>CERN.</a:t>
            </a:r>
          </a:p>
          <a:p>
            <a:pPr lvl="0"/>
            <a:r>
              <a:rPr lang="en-US" dirty="0" smtClean="0"/>
              <a:t>Bicycles:</a:t>
            </a:r>
          </a:p>
          <a:p>
            <a:pPr lvl="1"/>
            <a:r>
              <a:rPr lang="en-US" dirty="0" smtClean="0"/>
              <a:t>New pedestrian/bicycle </a:t>
            </a:r>
            <a:r>
              <a:rPr lang="en-US" dirty="0"/>
              <a:t>entrance opened to </a:t>
            </a:r>
            <a:r>
              <a:rPr lang="en-US" dirty="0" err="1"/>
              <a:t>Prevessin</a:t>
            </a:r>
            <a:r>
              <a:rPr lang="en-US" dirty="0"/>
              <a:t> site</a:t>
            </a:r>
          </a:p>
          <a:p>
            <a:pPr lvl="1"/>
            <a:r>
              <a:rPr lang="en-US" dirty="0">
                <a:solidFill>
                  <a:srgbClr val="008000"/>
                </a:solidFill>
              </a:rPr>
              <a:t>A new bicycle entrance proposed </a:t>
            </a:r>
            <a:r>
              <a:rPr lang="en-US" dirty="0"/>
              <a:t>and under approval for </a:t>
            </a:r>
            <a:r>
              <a:rPr lang="en-US" dirty="0">
                <a:solidFill>
                  <a:srgbClr val="008000"/>
                </a:solidFill>
              </a:rPr>
              <a:t>main CERN site </a:t>
            </a:r>
            <a:r>
              <a:rPr lang="en-US" dirty="0"/>
              <a:t>to avoid crossing main road  (twice!) when leaving </a:t>
            </a:r>
            <a:r>
              <a:rPr lang="en-US" dirty="0" err="1"/>
              <a:t>Meyrin</a:t>
            </a:r>
            <a:r>
              <a:rPr lang="en-US" dirty="0"/>
              <a:t> site and heading to </a:t>
            </a:r>
            <a:r>
              <a:rPr lang="en-US" dirty="0" smtClean="0"/>
              <a:t>France</a:t>
            </a:r>
            <a:endParaRPr lang="en-US" dirty="0"/>
          </a:p>
          <a:p>
            <a:pPr lvl="3"/>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smtClean="0"/>
              <a:t>ACCU Report ~ Darin Acosta</a:t>
            </a:r>
            <a:endParaRPr lang="en-US"/>
          </a:p>
        </p:txBody>
      </p:sp>
      <p:sp>
        <p:nvSpPr>
          <p:cNvPr id="6" name="Slide Number Placeholder 5"/>
          <p:cNvSpPr>
            <a:spLocks noGrp="1"/>
          </p:cNvSpPr>
          <p:nvPr>
            <p:ph type="sldNum" sz="quarter" idx="12"/>
          </p:nvPr>
        </p:nvSpPr>
        <p:spPr/>
        <p:txBody>
          <a:bodyPr/>
          <a:lstStyle/>
          <a:p>
            <a:fld id="{E1EA255F-9328-4446-AB48-927AD6BBB59C}" type="slidenum">
              <a:rPr lang="en-US" smtClean="0"/>
              <a:pPr/>
              <a:t>7</a:t>
            </a:fld>
            <a:endParaRPr lang="en-US"/>
          </a:p>
        </p:txBody>
      </p:sp>
      <p:pic>
        <p:nvPicPr>
          <p:cNvPr id="7" name="Picture 6"/>
          <p:cNvPicPr>
            <a:picLocks noChangeAspect="1"/>
          </p:cNvPicPr>
          <p:nvPr/>
        </p:nvPicPr>
        <p:blipFill>
          <a:blip r:embed="rId2"/>
          <a:stretch>
            <a:fillRect/>
          </a:stretch>
        </p:blipFill>
        <p:spPr>
          <a:xfrm>
            <a:off x="6680772" y="2590800"/>
            <a:ext cx="2463228" cy="1905000"/>
          </a:xfrm>
          <a:prstGeom prst="rect">
            <a:avLst/>
          </a:prstGeom>
        </p:spPr>
      </p:pic>
    </p:spTree>
    <p:extLst>
      <p:ext uri="{BB962C8B-B14F-4D97-AF65-F5344CB8AC3E}">
        <p14:creationId xmlns:p14="http://schemas.microsoft.com/office/powerpoint/2010/main" val="31216558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Snacks and Shops</a:t>
            </a:r>
            <a:endParaRPr lang="en-US" dirty="0"/>
          </a:p>
        </p:txBody>
      </p:sp>
      <p:sp>
        <p:nvSpPr>
          <p:cNvPr id="4" name="Date Placeholder 3"/>
          <p:cNvSpPr>
            <a:spLocks noGrp="1"/>
          </p:cNvSpPr>
          <p:nvPr>
            <p:ph type="dt" sz="half"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smtClean="0"/>
              <a:t>ACCU Report ~ Darin Acosta</a:t>
            </a:r>
            <a:endParaRPr lang="en-US"/>
          </a:p>
        </p:txBody>
      </p:sp>
      <p:sp>
        <p:nvSpPr>
          <p:cNvPr id="6" name="Slide Number Placeholder 5"/>
          <p:cNvSpPr>
            <a:spLocks noGrp="1"/>
          </p:cNvSpPr>
          <p:nvPr>
            <p:ph type="sldNum" sz="quarter" idx="12"/>
          </p:nvPr>
        </p:nvSpPr>
        <p:spPr/>
        <p:txBody>
          <a:bodyPr/>
          <a:lstStyle/>
          <a:p>
            <a:fld id="{E1EA255F-9328-4446-AB48-927AD6BBB59C}" type="slidenum">
              <a:rPr lang="en-US" smtClean="0"/>
              <a:pPr/>
              <a:t>8</a:t>
            </a:fld>
            <a:endParaRPr lang="en-US"/>
          </a:p>
        </p:txBody>
      </p:sp>
      <p:pic>
        <p:nvPicPr>
          <p:cNvPr id="9" name="Picture 8"/>
          <p:cNvPicPr>
            <a:picLocks noChangeAspect="1"/>
          </p:cNvPicPr>
          <p:nvPr/>
        </p:nvPicPr>
        <p:blipFill>
          <a:blip r:embed="rId2"/>
          <a:stretch>
            <a:fillRect/>
          </a:stretch>
        </p:blipFill>
        <p:spPr>
          <a:xfrm>
            <a:off x="5715000" y="1219200"/>
            <a:ext cx="3321715" cy="2222500"/>
          </a:xfrm>
          <a:prstGeom prst="rect">
            <a:avLst/>
          </a:prstGeom>
        </p:spPr>
      </p:pic>
      <p:sp>
        <p:nvSpPr>
          <p:cNvPr id="12" name="Content Placeholder 11"/>
          <p:cNvSpPr>
            <a:spLocks noGrp="1"/>
          </p:cNvSpPr>
          <p:nvPr>
            <p:ph idx="1"/>
          </p:nvPr>
        </p:nvSpPr>
        <p:spPr/>
        <p:txBody>
          <a:bodyPr>
            <a:normAutofit/>
          </a:bodyPr>
          <a:lstStyle/>
          <a:p>
            <a:r>
              <a:rPr lang="en-US" dirty="0" smtClean="0"/>
              <a:t>Snack service shop next to </a:t>
            </a:r>
            <a:br>
              <a:rPr lang="en-US" dirty="0" smtClean="0"/>
            </a:br>
            <a:r>
              <a:rPr lang="en-US" dirty="0" smtClean="0"/>
              <a:t>R1, and also now by Gate B </a:t>
            </a:r>
            <a:br>
              <a:rPr lang="en-US" dirty="0" smtClean="0"/>
            </a:br>
            <a:r>
              <a:rPr lang="en-US" dirty="0" smtClean="0"/>
              <a:t>and B33 (CERN Reception)</a:t>
            </a:r>
          </a:p>
          <a:p>
            <a:r>
              <a:rPr lang="en-US" dirty="0" smtClean="0"/>
              <a:t>One being added at P5 also</a:t>
            </a:r>
            <a:endParaRPr lang="en-US" dirty="0"/>
          </a:p>
          <a:p>
            <a:r>
              <a:rPr lang="en-US" dirty="0" smtClean="0"/>
              <a:t>B40 cafeteria is under </a:t>
            </a:r>
            <a:br>
              <a:rPr lang="en-US" dirty="0" smtClean="0"/>
            </a:br>
            <a:r>
              <a:rPr lang="en-US" dirty="0" smtClean="0"/>
              <a:t>renovation</a:t>
            </a:r>
            <a:r>
              <a:rPr lang="en-US" dirty="0"/>
              <a:t> </a:t>
            </a:r>
            <a:r>
              <a:rPr lang="en-US" dirty="0" smtClean="0"/>
              <a:t>to offer </a:t>
            </a:r>
            <a:br>
              <a:rPr lang="en-US" dirty="0" smtClean="0"/>
            </a:br>
            <a:r>
              <a:rPr lang="en-US" dirty="0" smtClean="0"/>
              <a:t>expanded</a:t>
            </a:r>
            <a:r>
              <a:rPr lang="en-US" dirty="0"/>
              <a:t> </a:t>
            </a:r>
            <a:r>
              <a:rPr lang="en-US" dirty="0" smtClean="0"/>
              <a:t>service </a:t>
            </a:r>
          </a:p>
          <a:p>
            <a:pPr lvl="0"/>
            <a:r>
              <a:rPr lang="en-US" dirty="0"/>
              <a:t>Payment </a:t>
            </a:r>
            <a:r>
              <a:rPr lang="en-US" dirty="0" smtClean="0"/>
              <a:t>with RF </a:t>
            </a:r>
            <a:br>
              <a:rPr lang="en-US" dirty="0" smtClean="0"/>
            </a:br>
            <a:r>
              <a:rPr lang="en-US" dirty="0" smtClean="0"/>
              <a:t>ID </a:t>
            </a:r>
            <a:r>
              <a:rPr lang="en-US" dirty="0"/>
              <a:t>card with </a:t>
            </a:r>
            <a:r>
              <a:rPr lang="en-US" dirty="0" smtClean="0"/>
              <a:t/>
            </a:r>
            <a:br>
              <a:rPr lang="en-US" dirty="0" smtClean="0"/>
            </a:br>
            <a:r>
              <a:rPr lang="en-US" dirty="0" smtClean="0"/>
              <a:t>preloaded money </a:t>
            </a:r>
            <a:br>
              <a:rPr lang="en-US" dirty="0" smtClean="0"/>
            </a:br>
            <a:r>
              <a:rPr lang="en-US" dirty="0" smtClean="0"/>
              <a:t>soon </a:t>
            </a:r>
            <a:r>
              <a:rPr lang="en-US" dirty="0"/>
              <a:t>available</a:t>
            </a:r>
          </a:p>
          <a:p>
            <a:endParaRPr lang="en-US" dirty="0" smtClean="0"/>
          </a:p>
        </p:txBody>
      </p:sp>
      <p:pic>
        <p:nvPicPr>
          <p:cNvPr id="3" name="Picture 2" descr="IMG_206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200" y="3733800"/>
            <a:ext cx="3657600" cy="2743200"/>
          </a:xfrm>
          <a:prstGeom prst="rect">
            <a:avLst/>
          </a:prstGeom>
        </p:spPr>
      </p:pic>
      <p:pic>
        <p:nvPicPr>
          <p:cNvPr id="10" name="Picture 9"/>
          <p:cNvPicPr>
            <a:picLocks noChangeAspect="1"/>
          </p:cNvPicPr>
          <p:nvPr/>
        </p:nvPicPr>
        <p:blipFill>
          <a:blip r:embed="rId4"/>
          <a:stretch>
            <a:fillRect/>
          </a:stretch>
        </p:blipFill>
        <p:spPr>
          <a:xfrm>
            <a:off x="4343400" y="3733800"/>
            <a:ext cx="4724400" cy="2708097"/>
          </a:xfrm>
          <a:prstGeom prst="rect">
            <a:avLst/>
          </a:prstGeom>
        </p:spPr>
      </p:pic>
    </p:spTree>
    <p:extLst>
      <p:ext uri="{BB962C8B-B14F-4D97-AF65-F5344CB8AC3E}">
        <p14:creationId xmlns:p14="http://schemas.microsoft.com/office/powerpoint/2010/main" val="1885479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Snack Options</a:t>
            </a:r>
            <a:endParaRPr lang="en-US" dirty="0"/>
          </a:p>
        </p:txBody>
      </p:sp>
      <p:sp>
        <p:nvSpPr>
          <p:cNvPr id="4" name="Date Placeholder 3"/>
          <p:cNvSpPr>
            <a:spLocks noGrp="1"/>
          </p:cNvSpPr>
          <p:nvPr>
            <p:ph type="dt" sz="half" idx="10"/>
          </p:nvPr>
        </p:nvSpPr>
        <p:spPr/>
        <p:txBody>
          <a:bodyPr/>
          <a:lstStyle/>
          <a:p>
            <a:pPr>
              <a:defRPr/>
            </a:pPr>
            <a:r>
              <a:rPr lang="en-US" smtClean="0"/>
              <a:t>U.S. LHC Users Meeting, Oct.20, 2012</a:t>
            </a:r>
            <a:endParaRPr lang="en-US"/>
          </a:p>
        </p:txBody>
      </p:sp>
      <p:sp>
        <p:nvSpPr>
          <p:cNvPr id="5" name="Footer Placeholder 4"/>
          <p:cNvSpPr>
            <a:spLocks noGrp="1"/>
          </p:cNvSpPr>
          <p:nvPr>
            <p:ph type="ftr" sz="quarter" idx="11"/>
          </p:nvPr>
        </p:nvSpPr>
        <p:spPr/>
        <p:txBody>
          <a:bodyPr/>
          <a:lstStyle/>
          <a:p>
            <a:pPr>
              <a:defRPr/>
            </a:pPr>
            <a:r>
              <a:rPr lang="en-US" smtClean="0"/>
              <a:t>ACCU Report ~ Darin Acosta</a:t>
            </a:r>
            <a:endParaRPr lang="en-US"/>
          </a:p>
        </p:txBody>
      </p:sp>
      <p:sp>
        <p:nvSpPr>
          <p:cNvPr id="6" name="Slide Number Placeholder 5"/>
          <p:cNvSpPr>
            <a:spLocks noGrp="1"/>
          </p:cNvSpPr>
          <p:nvPr>
            <p:ph type="sldNum" sz="quarter" idx="12"/>
          </p:nvPr>
        </p:nvSpPr>
        <p:spPr/>
        <p:txBody>
          <a:bodyPr/>
          <a:lstStyle/>
          <a:p>
            <a:fld id="{E1EA255F-9328-4446-AB48-927AD6BBB59C}" type="slidenum">
              <a:rPr lang="en-US" smtClean="0"/>
              <a:pPr/>
              <a:t>9</a:t>
            </a:fld>
            <a:endParaRPr lang="en-US"/>
          </a:p>
        </p:txBody>
      </p:sp>
      <p:pic>
        <p:nvPicPr>
          <p:cNvPr id="8" name="Picture 7" descr="IMG_20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371600"/>
            <a:ext cx="3276600" cy="2457450"/>
          </a:xfrm>
          <a:prstGeom prst="rect">
            <a:avLst/>
          </a:prstGeom>
        </p:spPr>
      </p:pic>
      <p:sp>
        <p:nvSpPr>
          <p:cNvPr id="3" name="Content Placeholder 2"/>
          <p:cNvSpPr>
            <a:spLocks noGrp="1"/>
          </p:cNvSpPr>
          <p:nvPr>
            <p:ph idx="1"/>
          </p:nvPr>
        </p:nvSpPr>
        <p:spPr/>
        <p:txBody>
          <a:bodyPr/>
          <a:lstStyle/>
          <a:p>
            <a:r>
              <a:rPr lang="en-US" dirty="0" smtClean="0"/>
              <a:t>New vending machines in </a:t>
            </a:r>
            <a:br>
              <a:rPr lang="en-US" dirty="0" smtClean="0"/>
            </a:br>
            <a:r>
              <a:rPr lang="en-US" dirty="0" smtClean="0"/>
              <a:t>main</a:t>
            </a:r>
            <a:r>
              <a:rPr lang="en-US" dirty="0"/>
              <a:t> </a:t>
            </a:r>
            <a:r>
              <a:rPr lang="en-US" dirty="0" smtClean="0"/>
              <a:t>building offer toiletries</a:t>
            </a:r>
            <a:br>
              <a:rPr lang="en-US" dirty="0" smtClean="0"/>
            </a:br>
            <a:r>
              <a:rPr lang="en-US" dirty="0" smtClean="0"/>
              <a:t>and some food options</a:t>
            </a:r>
            <a:br>
              <a:rPr lang="en-US" dirty="0" smtClean="0"/>
            </a:br>
            <a:r>
              <a:rPr lang="en-US" dirty="0" smtClean="0"/>
              <a:t>including milk</a:t>
            </a:r>
            <a:endParaRPr lang="en-US" dirty="0"/>
          </a:p>
          <a:p>
            <a:pPr lvl="1"/>
            <a:r>
              <a:rPr lang="en-US" dirty="0" smtClean="0"/>
              <a:t>Have to buy your cereal</a:t>
            </a:r>
            <a:br>
              <a:rPr lang="en-US" dirty="0" smtClean="0"/>
            </a:br>
            <a:r>
              <a:rPr lang="en-US" dirty="0" smtClean="0"/>
              <a:t>outside, however…</a:t>
            </a:r>
          </a:p>
          <a:p>
            <a:pPr marL="82550" indent="0">
              <a:buNone/>
            </a:pPr>
            <a:endParaRPr lang="en-US" dirty="0" smtClean="0"/>
          </a:p>
          <a:p>
            <a:r>
              <a:rPr lang="en-US" dirty="0" smtClean="0"/>
              <a:t>Hostel reception offers </a:t>
            </a:r>
            <a:br>
              <a:rPr lang="en-US" dirty="0" smtClean="0"/>
            </a:br>
            <a:r>
              <a:rPr lang="en-US" dirty="0" smtClean="0"/>
              <a:t>toiletry items and has a</a:t>
            </a:r>
            <a:br>
              <a:rPr lang="en-US" dirty="0" smtClean="0"/>
            </a:br>
            <a:r>
              <a:rPr lang="en-US" dirty="0" smtClean="0"/>
              <a:t>pasta machine</a:t>
            </a:r>
            <a:endParaRPr lang="en-US" dirty="0"/>
          </a:p>
        </p:txBody>
      </p:sp>
      <p:pic>
        <p:nvPicPr>
          <p:cNvPr id="11" name="Picture 10"/>
          <p:cNvPicPr>
            <a:picLocks noChangeAspect="1"/>
          </p:cNvPicPr>
          <p:nvPr/>
        </p:nvPicPr>
        <p:blipFill>
          <a:blip r:embed="rId3"/>
          <a:stretch>
            <a:fillRect/>
          </a:stretch>
        </p:blipFill>
        <p:spPr>
          <a:xfrm>
            <a:off x="5791200" y="3886200"/>
            <a:ext cx="2268777" cy="2743200"/>
          </a:xfrm>
          <a:prstGeom prst="rect">
            <a:avLst/>
          </a:prstGeom>
        </p:spPr>
      </p:pic>
    </p:spTree>
    <p:extLst>
      <p:ext uri="{BB962C8B-B14F-4D97-AF65-F5344CB8AC3E}">
        <p14:creationId xmlns:p14="http://schemas.microsoft.com/office/powerpoint/2010/main" val="12293663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1866</TotalTime>
  <Words>1147</Words>
  <Application>Microsoft Macintosh PowerPoint</Application>
  <PresentationFormat>On-screen Show (4:3)</PresentationFormat>
  <Paragraphs>148</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ACCU Report News and User Issues</vt:lpstr>
      <vt:lpstr>Advisory Committee of CERN Users</vt:lpstr>
      <vt:lpstr>ACCU Meetings In Past Year</vt:lpstr>
      <vt:lpstr>Housing News</vt:lpstr>
      <vt:lpstr>Results from Housing Survey</vt:lpstr>
      <vt:lpstr>Transportation</vt:lpstr>
      <vt:lpstr>Transportation</vt:lpstr>
      <vt:lpstr>Snacks and Shops</vt:lpstr>
      <vt:lpstr>Further Snack Options</vt:lpstr>
      <vt:lpstr>Users Office Matters</vt:lpstr>
      <vt:lpstr>More Users Office Matters</vt:lpstr>
      <vt:lpstr>Misc </vt:lpstr>
      <vt:lpstr>News from the DG</vt:lpstr>
      <vt:lpstr>Summary</vt:lpstr>
    </vt:vector>
  </TitlesOfParts>
  <Company>Physics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CERN ACCU</dc:title>
  <dc:creator>Darin Acosta</dc:creator>
  <cp:lastModifiedBy>Darin Acosta</cp:lastModifiedBy>
  <cp:revision>163</cp:revision>
  <dcterms:created xsi:type="dcterms:W3CDTF">2010-10-29T14:37:48Z</dcterms:created>
  <dcterms:modified xsi:type="dcterms:W3CDTF">2012-10-20T12:31:28Z</dcterms:modified>
</cp:coreProperties>
</file>