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68" r:id="rId3"/>
    <p:sldId id="261" r:id="rId4"/>
    <p:sldId id="263" r:id="rId5"/>
    <p:sldId id="269" r:id="rId6"/>
    <p:sldId id="270" r:id="rId7"/>
    <p:sldId id="267" r:id="rId8"/>
    <p:sldId id="273" r:id="rId9"/>
    <p:sldId id="266" r:id="rId10"/>
    <p:sldId id="278" r:id="rId11"/>
    <p:sldId id="276" r:id="rId12"/>
    <p:sldId id="272" r:id="rId13"/>
    <p:sldId id="274" r:id="rId14"/>
    <p:sldId id="275" r:id="rId15"/>
    <p:sldId id="260" r:id="rId16"/>
    <p:sldId id="258" r:id="rId17"/>
    <p:sldId id="262" r:id="rId18"/>
    <p:sldId id="271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A6722-5556-034C-911E-D9CD2D317A5A}" type="datetimeFigureOut">
              <a:rPr lang="en-US" smtClean="0"/>
              <a:t>10/20/12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A94B6-207C-5F4F-AE79-7EFA2F517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50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76ECA-6478-6542-983C-9B01890A28B2}" type="datetimeFigureOut">
              <a:rPr lang="en-US" smtClean="0"/>
              <a:t>10/20/12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35108-B5BE-DE48-85B4-F00FF2B14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129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Z+gluon</a:t>
            </a:r>
            <a:r>
              <a:rPr lang="en-US" baseline="0" dirty="0" smtClean="0"/>
              <a:t> j</a:t>
            </a:r>
            <a:r>
              <a:rPr lang="en-US" dirty="0" smtClean="0"/>
              <a:t>ets</a:t>
            </a:r>
            <a:r>
              <a:rPr lang="en-US" baseline="0" dirty="0" smtClean="0"/>
              <a:t> diagram also contributes to reducible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41847-3FA4-B243-A756-C1F2EBA88D0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E75E6-4A3A-1547-AE60-481A1B8779F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F953-4B49-5345-9D4D-B7FBD50404DD}" type="datetime1">
              <a:rPr lang="en-US" smtClean="0"/>
              <a:t>10/20/12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8667F-9E03-2A40-9398-6D3C04E42629}" type="datetime1">
              <a:rPr lang="en-US" smtClean="0"/>
              <a:t>10/20/12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31763-2017-A44A-9093-E3736A4581D5}" type="datetime1">
              <a:rPr lang="en-US" smtClean="0"/>
              <a:t>10/20/12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FB26-AC4A-994D-8B3F-78AF0FC3F78C}" type="datetime1">
              <a:rPr lang="en-US" smtClean="0"/>
              <a:t>10/20/12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033EC-85C8-F84D-A431-C9C4C7DBB9F4}" type="datetime1">
              <a:rPr lang="en-US" smtClean="0"/>
              <a:t>10/20/12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B848-CAC3-BF49-BABE-28609677C0AF}" type="datetime1">
              <a:rPr lang="en-US" smtClean="0"/>
              <a:t>10/20/12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E0EE9-4157-1542-8F7E-978D7CF633AD}" type="datetime1">
              <a:rPr lang="en-US" smtClean="0"/>
              <a:t>10/20/12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B101D-C79C-A649-AADF-4C347579608F}" type="datetime1">
              <a:rPr lang="en-US" smtClean="0"/>
              <a:t>10/20/12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49A0-E7FD-8944-9286-394CDAC298E9}" type="datetime1">
              <a:rPr lang="en-US" smtClean="0"/>
              <a:t>10/20/12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ABC3-00F1-F74E-A361-6C67A08E6641}" type="datetime1">
              <a:rPr lang="en-US" smtClean="0"/>
              <a:t>10/20/12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77895-0059-0844-A36F-89E15337DE1B}" type="datetime1">
              <a:rPr lang="en-US" smtClean="0"/>
              <a:t>10/20/12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B83CE-8C6B-DA4A-9486-7F82B45D38AB}" type="datetime1">
              <a:rPr lang="en-US" smtClean="0"/>
              <a:t>10/20/12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10180-A88F-CC44-81EC-28F7708B52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gif"/><Relationship Id="rId5" Type="http://schemas.openxmlformats.org/officeDocument/2006/relationships/hyperlink" Target="https://twiki.cern.ch/twiki/bin/view/CMSPublic/PhysicsResultsHIG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emf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gif"/><Relationship Id="rId4" Type="http://schemas.openxmlformats.org/officeDocument/2006/relationships/image" Target="../media/image1.jpe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.gif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6.emf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.jpe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.jpe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.jpeg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9.emf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F_Signa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40198" cy="1081212"/>
          </a:xfrm>
          <a:prstGeom prst="rect">
            <a:avLst/>
          </a:prstGeom>
        </p:spPr>
      </p:pic>
      <p:pic>
        <p:nvPicPr>
          <p:cNvPr id="7" name="Picture 6" descr="eemm_run195099_evt137440354_ispy_3d.png"/>
          <p:cNvPicPr>
            <a:picLocks noChangeAspect="1"/>
          </p:cNvPicPr>
          <p:nvPr/>
        </p:nvPicPr>
        <p:blipFill>
          <a:blip r:embed="rId3">
            <a:lum/>
            <a:alphaModFix amt="90000"/>
          </a:blip>
          <a:stretch>
            <a:fillRect/>
          </a:stretch>
        </p:blipFill>
        <p:spPr>
          <a:xfrm>
            <a:off x="-1" y="1006475"/>
            <a:ext cx="9144001" cy="5851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60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Evidence for a state near 125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r>
              <a:rPr lang="en-US" dirty="0" smtClean="0">
                <a:solidFill>
                  <a:schemeClr val="bg1"/>
                </a:solidFill>
              </a:rPr>
              <a:t> in the search for the Higgs boson in the H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ZZ4L channel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12873"/>
            <a:ext cx="6400800" cy="1214014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Matthew Snowball</a:t>
            </a:r>
          </a:p>
          <a:p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University of Florida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525" y="0"/>
            <a:ext cx="1006475" cy="100647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11141" y="6488668"/>
            <a:ext cx="642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https://twiki.cern.ch/twiki/bin/view/CMSPublic/</a:t>
            </a:r>
            <a:r>
              <a:rPr lang="en-US" dirty="0" smtClean="0">
                <a:hlinkClick r:id="rId5"/>
              </a:rPr>
              <a:t>PhysicsResultsHIG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91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7550" y="0"/>
            <a:ext cx="6438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Highlights of the LHC Program</a:t>
            </a:r>
            <a:endParaRPr lang="en-US" sz="4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 descr="UF_Signa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4" name="Picture 3" descr="Screen Shot 2012-10-19 at 7.29.0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856"/>
            <a:ext cx="3486903" cy="2402198"/>
          </a:xfrm>
          <a:prstGeom prst="rect">
            <a:avLst/>
          </a:prstGeom>
        </p:spPr>
      </p:pic>
      <p:pic>
        <p:nvPicPr>
          <p:cNvPr id="6" name="Picture 5" descr="Screen Shot 2012-10-19 at 7.28.4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38" y="1528549"/>
            <a:ext cx="3909506" cy="2702322"/>
          </a:xfrm>
          <a:prstGeom prst="rect">
            <a:avLst/>
          </a:prstGeom>
        </p:spPr>
      </p:pic>
      <p:pic>
        <p:nvPicPr>
          <p:cNvPr id="8" name="Picture 7" descr="Screen Shot 2012-10-19 at 7.28.30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40" y="2606133"/>
            <a:ext cx="3945292" cy="2727471"/>
          </a:xfrm>
          <a:prstGeom prst="rect">
            <a:avLst/>
          </a:prstGeom>
        </p:spPr>
      </p:pic>
      <p:pic>
        <p:nvPicPr>
          <p:cNvPr id="10" name="Picture 9" descr="Screen Shot 2012-10-19 at 7.28.1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16" y="3952103"/>
            <a:ext cx="3980979" cy="27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2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3905" y="24970"/>
            <a:ext cx="5606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HZZ4L in the LHC Program</a:t>
            </a:r>
            <a:endParaRPr lang="en-US" sz="4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Picture 10" descr="UF_Signa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2" name="Picture 1" descr="Screen Shot 2012-10-17 at 10.36.4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0" y="1571549"/>
            <a:ext cx="7772400" cy="359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6781" y="3672326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To ZZ To 4Leptons at the 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7389" y="0"/>
            <a:ext cx="47935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HZZ4L in the LHC Program</a:t>
            </a:r>
            <a:endParaRPr lang="en-US" sz="3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 descr="UF_Signa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17" name="Picture 16" descr="lhc-atl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85" y="735602"/>
            <a:ext cx="4460737" cy="3033301"/>
          </a:xfrm>
          <a:prstGeom prst="rect">
            <a:avLst/>
          </a:prstGeom>
        </p:spPr>
      </p:pic>
      <p:pic>
        <p:nvPicPr>
          <p:cNvPr id="21" name="Picture 20" descr="higgs-semina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274"/>
            <a:ext cx="5569735" cy="3715808"/>
          </a:xfrm>
          <a:prstGeom prst="rect">
            <a:avLst/>
          </a:prstGeom>
        </p:spPr>
      </p:pic>
      <p:pic>
        <p:nvPicPr>
          <p:cNvPr id="22" name="Picture 21" descr="large-hadron-collid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80" y="2046238"/>
            <a:ext cx="4408440" cy="3301559"/>
          </a:xfrm>
          <a:prstGeom prst="rect">
            <a:avLst/>
          </a:prstGeom>
        </p:spPr>
      </p:pic>
      <p:pic>
        <p:nvPicPr>
          <p:cNvPr id="23" name="Picture 22" descr="oreach-2006-028_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7" y="2298895"/>
            <a:ext cx="5336237" cy="3572595"/>
          </a:xfrm>
          <a:prstGeom prst="rect">
            <a:avLst/>
          </a:prstGeom>
        </p:spPr>
      </p:pic>
      <p:pic>
        <p:nvPicPr>
          <p:cNvPr id="24" name="Picture 23" descr="Screen Shot 2012-10-15 at 2.09.2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98" y="2792584"/>
            <a:ext cx="6098124" cy="4065416"/>
          </a:xfrm>
          <a:prstGeom prst="rect">
            <a:avLst/>
          </a:prstGeom>
        </p:spPr>
      </p:pic>
      <p:pic>
        <p:nvPicPr>
          <p:cNvPr id="26" name="Picture 25" descr="Screen shot 2012-08-17 at 11.39.45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52" y="843193"/>
            <a:ext cx="6835465" cy="5772498"/>
          </a:xfrm>
          <a:prstGeom prst="rect">
            <a:avLst/>
          </a:prstGeom>
        </p:spPr>
      </p:pic>
      <p:pic>
        <p:nvPicPr>
          <p:cNvPr id="4" name="Picture 3" descr="sqr_pvala_all_bydecay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09" y="0"/>
            <a:ext cx="7147952" cy="6858000"/>
          </a:xfrm>
          <a:prstGeom prst="rect">
            <a:avLst/>
          </a:prstGeom>
        </p:spPr>
      </p:pic>
      <p:pic>
        <p:nvPicPr>
          <p:cNvPr id="3" name="Picture 2" descr="fig17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52" y="0"/>
            <a:ext cx="6911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7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The $10B Question(s)</a:t>
            </a:r>
            <a:endParaRPr lang="en-US" u="sng" dirty="0"/>
          </a:p>
        </p:txBody>
      </p:sp>
      <p:pic>
        <p:nvPicPr>
          <p:cNvPr id="4" name="Picture 3" descr="UF_Signa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525" y="0"/>
            <a:ext cx="1006475" cy="1006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8877" y="1573854"/>
            <a:ext cx="5955476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Does Higgs exist?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What about Dark Matter?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Why isn’t there anti-matter?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Does SUSY exist?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Do extra dimensions exist?</a:t>
            </a:r>
            <a:endParaRPr lang="en-US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374437" y="1932803"/>
            <a:ext cx="3451218" cy="13806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7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1324"/>
            <a:ext cx="8229600" cy="1143000"/>
          </a:xfrm>
        </p:spPr>
        <p:txBody>
          <a:bodyPr/>
          <a:lstStyle/>
          <a:p>
            <a:r>
              <a:rPr lang="x-none" dirty="0" smtClean="0"/>
              <a:t>FIN</a:t>
            </a:r>
            <a:endParaRPr lang="en-US" dirty="0"/>
          </a:p>
        </p:txBody>
      </p:sp>
      <p:pic>
        <p:nvPicPr>
          <p:cNvPr id="4" name="Picture 3" descr="UF_Signa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525" y="0"/>
            <a:ext cx="1006475" cy="1006475"/>
          </a:xfrm>
          <a:prstGeom prst="rect">
            <a:avLst/>
          </a:prstGeom>
        </p:spPr>
      </p:pic>
      <p:pic>
        <p:nvPicPr>
          <p:cNvPr id="8" name="Picture 7" descr="One_does_not_simply_find_the_Higgs_Boson_-447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7141"/>
            <a:ext cx="8448408" cy="495884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4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7629" y="0"/>
            <a:ext cx="45571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Compact Muon Solenoid</a:t>
            </a:r>
            <a:endParaRPr lang="en-US" sz="3400" dirty="0"/>
          </a:p>
        </p:txBody>
      </p:sp>
      <p:pic>
        <p:nvPicPr>
          <p:cNvPr id="6" name="Picture 5" descr="Screen shot 2012-03-07 at 11.15.2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87" y="1096980"/>
            <a:ext cx="8048988" cy="521566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UF_Signa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2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3139" y="0"/>
            <a:ext cx="2379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Why Higgs </a:t>
            </a:r>
            <a:endParaRPr lang="en-US" sz="4000" dirty="0"/>
          </a:p>
        </p:txBody>
      </p:sp>
      <p:pic>
        <p:nvPicPr>
          <p:cNvPr id="10" name="Picture 9" descr="standardmod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72" y="3900767"/>
            <a:ext cx="2524124" cy="2820708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41461" y="1089164"/>
            <a:ext cx="50025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 The Standard Model (SM) describes most of what we know very well so far.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It consists of 3 generations of fermions </a:t>
            </a:r>
          </a:p>
          <a:p>
            <a:r>
              <a:rPr lang="en-US" sz="2000" dirty="0" smtClean="0"/>
              <a:t>(spin ½ particles) with ascending masses.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There are 3 fundamental forces </a:t>
            </a:r>
          </a:p>
          <a:p>
            <a:r>
              <a:rPr lang="en-US" sz="2000" dirty="0" smtClean="0"/>
              <a:t>(Weak, EM, Strong) and carriers of these forces known as bosons. </a:t>
            </a:r>
          </a:p>
          <a:p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What the SM lacks is an explanation of how and why some of these particles have mass (W,Z).</a:t>
            </a:r>
          </a:p>
          <a:p>
            <a:pPr>
              <a:buFont typeface="Arial"/>
              <a:buChar char="•"/>
            </a:pP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 Spontaneous electroweak symmetry breaking may be the answer to this.  But this would require the existence of a new particle, the Higgs boson.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Higgs-Potential-Goldsto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01" y="1194339"/>
            <a:ext cx="3642881" cy="2312750"/>
          </a:xfrm>
          <a:prstGeom prst="rect">
            <a:avLst/>
          </a:prstGeom>
        </p:spPr>
      </p:pic>
      <p:pic>
        <p:nvPicPr>
          <p:cNvPr id="14" name="Picture 13" descr="UF_Signature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9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6674"/>
          </a:xfrm>
        </p:spPr>
        <p:txBody>
          <a:bodyPr>
            <a:normAutofit/>
          </a:bodyPr>
          <a:lstStyle/>
          <a:p>
            <a:r>
              <a:rPr lang="en-US" sz="3300" dirty="0" smtClean="0"/>
              <a:t>Signal and Background Definition</a:t>
            </a:r>
            <a:endParaRPr lang="en-US" sz="3300" dirty="0"/>
          </a:p>
        </p:txBody>
      </p:sp>
      <p:pic>
        <p:nvPicPr>
          <p:cNvPr id="4" name="Picture 3" descr="Screen shot 2012-03-23 at 8.07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75" y="1969610"/>
            <a:ext cx="4273991" cy="3301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0965" y="5034137"/>
            <a:ext cx="127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Signal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175" y="5403469"/>
            <a:ext cx="394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VBF,Assoc</a:t>
            </a:r>
            <a:r>
              <a:rPr lang="en-US" dirty="0" smtClean="0"/>
              <a:t>. productions also contribute)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0004" y="6111175"/>
            <a:ext cx="283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Reducible Background (</a:t>
            </a:r>
            <a:r>
              <a:rPr lang="en-US" dirty="0" err="1" smtClean="0"/>
              <a:t>Zjets</a:t>
            </a:r>
            <a:r>
              <a:rPr lang="en-US" dirty="0" smtClean="0"/>
              <a:t>, </a:t>
            </a:r>
            <a:r>
              <a:rPr lang="en-US" dirty="0" err="1" smtClean="0"/>
              <a:t>ttbar</a:t>
            </a:r>
            <a:r>
              <a:rPr lang="en-US" dirty="0" smtClean="0"/>
              <a:t> also contribute)</a:t>
            </a:r>
            <a:endParaRPr lang="en-US" dirty="0"/>
          </a:p>
        </p:txBody>
      </p:sp>
      <p:pic>
        <p:nvPicPr>
          <p:cNvPr id="9" name="Picture 8" descr="Screen shot 2012-03-23 at 7.02.3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197" y="881105"/>
            <a:ext cx="3117516" cy="2434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0004" y="3315421"/>
            <a:ext cx="283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ZZ Irreducible Background</a:t>
            </a:r>
            <a:endParaRPr lang="en-US" dirty="0"/>
          </a:p>
        </p:txBody>
      </p:sp>
      <p:pic>
        <p:nvPicPr>
          <p:cNvPr id="11" name="Picture 10" descr="Screen shot 2012-04-15 at 9.55.1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197" y="3684753"/>
            <a:ext cx="3117516" cy="2440481"/>
          </a:xfrm>
          <a:prstGeom prst="rect">
            <a:avLst/>
          </a:prstGeom>
        </p:spPr>
      </p:pic>
      <p:pic>
        <p:nvPicPr>
          <p:cNvPr id="13" name="Picture 12" descr="CMS-Color-Labe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5" name="Picture 14" descr="UF_Signature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2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pic>
        <p:nvPicPr>
          <p:cNvPr id="13" name="Picture 12" descr="UF_Lab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78193" cy="878193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928471" y="79566"/>
            <a:ext cx="30452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/>
              <a:t>History Lesson</a:t>
            </a:r>
            <a:endParaRPr lang="en-US" sz="3800" dirty="0"/>
          </a:p>
        </p:txBody>
      </p:sp>
      <p:sp>
        <p:nvSpPr>
          <p:cNvPr id="11" name="TextBox 10"/>
          <p:cNvSpPr txBox="1"/>
          <p:nvPr/>
        </p:nvSpPr>
        <p:spPr>
          <a:xfrm>
            <a:off x="1368245" y="1045882"/>
            <a:ext cx="618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ZZ4L Analysis was performed and published in 2011 </a:t>
            </a:r>
          </a:p>
          <a:p>
            <a:r>
              <a:rPr lang="en-US" dirty="0" smtClean="0">
                <a:sym typeface="Wingdings"/>
              </a:rPr>
              <a:t>on the full 2011 dataset (4.7 fb</a:t>
            </a:r>
            <a:r>
              <a:rPr lang="en-US" baseline="30000" dirty="0" smtClean="0">
                <a:sym typeface="Wingdings"/>
              </a:rPr>
              <a:t>-1</a:t>
            </a:r>
            <a:r>
              <a:rPr lang="en-US" dirty="0" smtClean="0">
                <a:sym typeface="Wingdings"/>
              </a:rPr>
              <a:t> at 7 TeV).  Results shown below.</a:t>
            </a:r>
            <a:endParaRPr lang="en-US" dirty="0"/>
          </a:p>
        </p:txBody>
      </p:sp>
      <p:pic>
        <p:nvPicPr>
          <p:cNvPr id="16" name="Picture 15" descr="InvariantMass_Zoo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19" y="1698605"/>
            <a:ext cx="3075596" cy="2693891"/>
          </a:xfrm>
          <a:prstGeom prst="rect">
            <a:avLst/>
          </a:prstGeom>
        </p:spPr>
      </p:pic>
      <p:pic>
        <p:nvPicPr>
          <p:cNvPr id="19" name="Picture 18" descr="InvariantMass_Zoo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621" y="1601504"/>
            <a:ext cx="2956627" cy="2700283"/>
          </a:xfrm>
          <a:prstGeom prst="rect">
            <a:avLst/>
          </a:prstGeom>
        </p:spPr>
      </p:pic>
      <p:pic>
        <p:nvPicPr>
          <p:cNvPr id="20" name="Picture 19" descr="UpperLimit_110_600_CL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50" y="4392496"/>
            <a:ext cx="3322118" cy="2447346"/>
          </a:xfrm>
          <a:prstGeom prst="rect">
            <a:avLst/>
          </a:prstGeom>
        </p:spPr>
      </p:pic>
      <p:pic>
        <p:nvPicPr>
          <p:cNvPr id="21" name="Picture 20" descr="pValue_110_60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2798" y="4316038"/>
            <a:ext cx="3551203" cy="2541962"/>
          </a:xfrm>
          <a:prstGeom prst="rect">
            <a:avLst/>
          </a:prstGeom>
        </p:spPr>
      </p:pic>
      <p:pic>
        <p:nvPicPr>
          <p:cNvPr id="12" name="Picture 11" descr="TableYield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2615" y="2559977"/>
            <a:ext cx="2738540" cy="103242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928471" y="5837060"/>
            <a:ext cx="2820843" cy="8844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/>
              <a:t>Excluded Regions: </a:t>
            </a:r>
          </a:p>
          <a:p>
            <a:r>
              <a:rPr lang="en-US" sz="1400" dirty="0" smtClean="0"/>
              <a:t>[134,158] [180,305] [340,465] </a:t>
            </a:r>
            <a:r>
              <a:rPr lang="en-US" sz="1400" dirty="0" err="1" smtClean="0"/>
              <a:t>GeV</a:t>
            </a:r>
            <a:endParaRPr lang="en-US" sz="1400" dirty="0" smtClean="0"/>
          </a:p>
          <a:p>
            <a:pPr algn="ctr"/>
            <a:endParaRPr lang="en-US" sz="1400" dirty="0"/>
          </a:p>
        </p:txBody>
      </p:sp>
      <p:sp>
        <p:nvSpPr>
          <p:cNvPr id="24" name="Rounded Rectangle 23"/>
          <p:cNvSpPr/>
          <p:nvPr/>
        </p:nvSpPr>
        <p:spPr>
          <a:xfrm>
            <a:off x="3627661" y="4007025"/>
            <a:ext cx="2241364" cy="6180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2.7 sigma at 119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075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5453" y="0"/>
            <a:ext cx="44422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Event Selection Strategy</a:t>
            </a:r>
            <a:endParaRPr lang="en-US" sz="3400" dirty="0"/>
          </a:p>
        </p:txBody>
      </p:sp>
      <p:pic>
        <p:nvPicPr>
          <p:cNvPr id="13" name="Picture 12" descr="UF_Lab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78193" cy="878193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3529" y="1068294"/>
            <a:ext cx="8770471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HLT:  All events are required to pass a </a:t>
            </a:r>
            <a:r>
              <a:rPr lang="en-US" dirty="0" err="1" smtClean="0"/>
              <a:t>dilepton</a:t>
            </a:r>
            <a:r>
              <a:rPr lang="en-US" dirty="0" smtClean="0"/>
              <a:t> trigger (pt &gt; 17,8)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Skim: We skim the large primary datasets for events with one pair of same flavor leptons</a:t>
            </a:r>
          </a:p>
          <a:p>
            <a:pPr marL="342900" indent="-342900"/>
            <a:r>
              <a:rPr lang="en-US" dirty="0" smtClean="0"/>
              <a:t>       with mass greater than 40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342900" indent="-342900">
              <a:buAutoNum type="arabicPeriod" startAt="3"/>
            </a:pPr>
            <a:r>
              <a:rPr lang="en-US" dirty="0" smtClean="0"/>
              <a:t>Apply </a:t>
            </a:r>
            <a:r>
              <a:rPr lang="en-US" dirty="0" err="1" smtClean="0"/>
              <a:t>ID’s</a:t>
            </a:r>
            <a:r>
              <a:rPr lang="en-US" dirty="0" smtClean="0"/>
              <a:t> to all leptons in event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BDT based ID with cut values optimized for different detector areas for electrons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isPFMuon</a:t>
            </a:r>
            <a:r>
              <a:rPr lang="en-US" dirty="0" smtClean="0"/>
              <a:t> &amp;&amp; (</a:t>
            </a:r>
            <a:r>
              <a:rPr lang="en-US" dirty="0" err="1" smtClean="0"/>
              <a:t>isGlobalMuon</a:t>
            </a:r>
            <a:r>
              <a:rPr lang="en-US" dirty="0" smtClean="0"/>
              <a:t> || </a:t>
            </a:r>
            <a:r>
              <a:rPr lang="en-US" dirty="0" err="1" smtClean="0"/>
              <a:t>isTrackerMuon</a:t>
            </a:r>
            <a:r>
              <a:rPr lang="en-US" dirty="0" smtClean="0"/>
              <a:t>) for muons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significance of 3D impact parameter &gt; 4, </a:t>
            </a:r>
            <a:r>
              <a:rPr lang="en-US" dirty="0" err="1" smtClean="0"/>
              <a:t>dxy</a:t>
            </a:r>
            <a:r>
              <a:rPr lang="en-US" dirty="0" smtClean="0"/>
              <a:t> &lt; 0.5, </a:t>
            </a:r>
            <a:r>
              <a:rPr lang="en-US" dirty="0" err="1" smtClean="0"/>
              <a:t>dz</a:t>
            </a:r>
            <a:r>
              <a:rPr lang="en-US" dirty="0" smtClean="0"/>
              <a:t> &lt; 1 on all leptons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acceptance cuts: |</a:t>
            </a:r>
            <a:r>
              <a:rPr lang="en-US" dirty="0" err="1" smtClean="0"/>
              <a:t>η</a:t>
            </a:r>
            <a:r>
              <a:rPr lang="en-US" dirty="0" smtClean="0"/>
              <a:t>| &lt; 2.4 (2.5), </a:t>
            </a:r>
            <a:r>
              <a:rPr lang="en-US" dirty="0" err="1" smtClean="0"/>
              <a:t>pT</a:t>
            </a:r>
            <a:r>
              <a:rPr lang="en-US" dirty="0" smtClean="0"/>
              <a:t> &gt; 5 (7) for muons (electrons)</a:t>
            </a:r>
          </a:p>
          <a:p>
            <a:pPr marL="342900" indent="-342900">
              <a:buAutoNum type="arabicPeriod" startAt="4"/>
            </a:pPr>
            <a:r>
              <a:rPr lang="en-US" dirty="0" smtClean="0"/>
              <a:t>Select best Z candidates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Z</a:t>
            </a:r>
            <a:r>
              <a:rPr lang="en-US" baseline="-25000" dirty="0" smtClean="0"/>
              <a:t>1</a:t>
            </a:r>
            <a:r>
              <a:rPr lang="en-US" dirty="0" smtClean="0"/>
              <a:t>: Search for same flavor, opposite sign pair with mass closest to M</a:t>
            </a:r>
            <a:r>
              <a:rPr lang="en-US" baseline="-25000" dirty="0" smtClean="0"/>
              <a:t>Z0</a:t>
            </a:r>
            <a:r>
              <a:rPr lang="en-US" dirty="0" smtClean="0"/>
              <a:t>(91.1876GeV)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/>
              <a:t>if there is a </a:t>
            </a:r>
            <a:r>
              <a:rPr lang="en-US" dirty="0" err="1" smtClean="0"/>
              <a:t>PFPhoton</a:t>
            </a:r>
            <a:r>
              <a:rPr lang="en-US" dirty="0" smtClean="0"/>
              <a:t> which is within 0.07 &lt; δR &lt; 0.5 with </a:t>
            </a:r>
            <a:r>
              <a:rPr lang="en-US" dirty="0" err="1" smtClean="0"/>
              <a:t>pT</a:t>
            </a:r>
            <a:r>
              <a:rPr lang="en-US" dirty="0" smtClean="0"/>
              <a:t> &gt; 2, well isolated, and makes |M</a:t>
            </a:r>
            <a:r>
              <a:rPr lang="en-US" baseline="-25000" dirty="0" smtClean="0"/>
              <a:t>Z1</a:t>
            </a:r>
            <a:r>
              <a:rPr lang="en-US" dirty="0" smtClean="0"/>
              <a:t>+γ – M</a:t>
            </a:r>
            <a:r>
              <a:rPr lang="en-US" baseline="-25000" dirty="0" smtClean="0"/>
              <a:t>Z0</a:t>
            </a:r>
            <a:r>
              <a:rPr lang="en-US" dirty="0" smtClean="0"/>
              <a:t>| &lt; |M</a:t>
            </a:r>
            <a:r>
              <a:rPr lang="en-US" baseline="-25000" dirty="0" smtClean="0"/>
              <a:t>Z1 </a:t>
            </a:r>
            <a:r>
              <a:rPr lang="en-US" dirty="0" smtClean="0"/>
              <a:t>- M</a:t>
            </a:r>
            <a:r>
              <a:rPr lang="en-US" baseline="-25000" dirty="0" smtClean="0"/>
              <a:t>Z0</a:t>
            </a:r>
            <a:r>
              <a:rPr lang="en-US" dirty="0" smtClean="0"/>
              <a:t>| then keep it as a reclaimed FSR photon.  Subtract photon contribution from Z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 err="1" smtClean="0"/>
              <a:t>leptons’s</a:t>
            </a:r>
            <a:r>
              <a:rPr lang="en-US" dirty="0" smtClean="0"/>
              <a:t> isolation.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Z</a:t>
            </a:r>
            <a:r>
              <a:rPr lang="en-US" baseline="-25000" dirty="0" smtClean="0"/>
              <a:t>2</a:t>
            </a:r>
            <a:r>
              <a:rPr lang="en-US" dirty="0" smtClean="0"/>
              <a:t>: Search for same flavor, opposite sign pair made from the highest </a:t>
            </a:r>
            <a:r>
              <a:rPr lang="en-US" dirty="0" err="1" smtClean="0"/>
              <a:t>pT</a:t>
            </a:r>
            <a:r>
              <a:rPr lang="en-US" dirty="0" smtClean="0"/>
              <a:t> leptons remaining in the event </a:t>
            </a:r>
          </a:p>
          <a:p>
            <a:pPr marL="1257300" lvl="2" indent="-342900">
              <a:buFont typeface="Arial"/>
              <a:buChar char="•"/>
            </a:pPr>
            <a:r>
              <a:rPr lang="en-US" dirty="0" smtClean="0"/>
              <a:t>if there is a </a:t>
            </a:r>
            <a:r>
              <a:rPr lang="en-US" dirty="0" err="1" smtClean="0"/>
              <a:t>PFPhoton</a:t>
            </a:r>
            <a:r>
              <a:rPr lang="en-US" dirty="0" smtClean="0"/>
              <a:t> which is within 0.07 &lt; δR &lt; 0.5 with </a:t>
            </a:r>
            <a:r>
              <a:rPr lang="en-US" dirty="0" err="1" smtClean="0"/>
              <a:t>pT</a:t>
            </a:r>
            <a:r>
              <a:rPr lang="en-US" dirty="0" smtClean="0"/>
              <a:t> &gt; 2, well isolated, and makes |M</a:t>
            </a:r>
            <a:r>
              <a:rPr lang="en-US" baseline="-25000" dirty="0" smtClean="0"/>
              <a:t>Z2</a:t>
            </a:r>
            <a:r>
              <a:rPr lang="en-US" dirty="0" smtClean="0"/>
              <a:t>+γ – M</a:t>
            </a:r>
            <a:r>
              <a:rPr lang="en-US" baseline="-25000" dirty="0" smtClean="0"/>
              <a:t>Z0</a:t>
            </a:r>
            <a:r>
              <a:rPr lang="en-US" dirty="0" smtClean="0"/>
              <a:t>| &lt; |M</a:t>
            </a:r>
            <a:r>
              <a:rPr lang="en-US" baseline="-25000" dirty="0" smtClean="0"/>
              <a:t>Z2</a:t>
            </a:r>
            <a:r>
              <a:rPr lang="en-US" dirty="0" smtClean="0"/>
              <a:t> - M</a:t>
            </a:r>
            <a:r>
              <a:rPr lang="en-US" baseline="-25000" dirty="0" smtClean="0"/>
              <a:t>Z0</a:t>
            </a:r>
            <a:r>
              <a:rPr lang="en-US" dirty="0" smtClean="0"/>
              <a:t>| then keep it as a reclaimed FSR photon. Subtract photon contribution from Z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leptons’s</a:t>
            </a:r>
            <a:r>
              <a:rPr lang="en-US" dirty="0" smtClean="0"/>
              <a:t> isolation.</a:t>
            </a:r>
          </a:p>
          <a:p>
            <a:pPr marL="342900" indent="-342900">
              <a:buAutoNum type="arabicPeriod" startAt="5"/>
            </a:pPr>
            <a:r>
              <a:rPr lang="en-US" dirty="0" smtClean="0"/>
              <a:t>If the event passes 4/6 m</a:t>
            </a:r>
            <a:r>
              <a:rPr lang="en-US" baseline="-25000" dirty="0" smtClean="0"/>
              <a:t>2L</a:t>
            </a:r>
            <a:r>
              <a:rPr lang="en-US" dirty="0" smtClean="0"/>
              <a:t> &gt; 4 </a:t>
            </a:r>
            <a:r>
              <a:rPr lang="en-US" dirty="0" err="1" smtClean="0"/>
              <a:t>GeV</a:t>
            </a:r>
            <a:r>
              <a:rPr lang="en-US" dirty="0" smtClean="0"/>
              <a:t>, pT</a:t>
            </a:r>
            <a:r>
              <a:rPr lang="en-US" baseline="-25000" dirty="0" smtClean="0"/>
              <a:t>1,2</a:t>
            </a:r>
            <a:r>
              <a:rPr lang="en-US" dirty="0" smtClean="0"/>
              <a:t> &gt; 20,10, </a:t>
            </a:r>
            <a:r>
              <a:rPr lang="en-US" baseline="-25000" dirty="0" smtClean="0"/>
              <a:t>40</a:t>
            </a:r>
            <a:r>
              <a:rPr lang="en-US" dirty="0" smtClean="0"/>
              <a:t> &lt; M</a:t>
            </a:r>
            <a:r>
              <a:rPr lang="en-US" baseline="-25000" dirty="0" smtClean="0"/>
              <a:t>Z1</a:t>
            </a:r>
            <a:r>
              <a:rPr lang="en-US" dirty="0" smtClean="0"/>
              <a:t> &lt; 120 </a:t>
            </a:r>
            <a:r>
              <a:rPr lang="en-US" dirty="0" err="1" smtClean="0"/>
              <a:t>GeV</a:t>
            </a:r>
            <a:r>
              <a:rPr lang="en-US" dirty="0" smtClean="0"/>
              <a:t>, 12 &lt; M</a:t>
            </a:r>
            <a:r>
              <a:rPr lang="en-US" baseline="-25000" dirty="0" smtClean="0"/>
              <a:t>Z2</a:t>
            </a:r>
            <a:r>
              <a:rPr lang="en-US" dirty="0" smtClean="0"/>
              <a:t> &lt; 120 </a:t>
            </a:r>
            <a:r>
              <a:rPr lang="en-US" dirty="0" err="1" smtClean="0"/>
              <a:t>GeV</a:t>
            </a:r>
            <a:r>
              <a:rPr lang="en-US" dirty="0" smtClean="0"/>
              <a:t>, and M</a:t>
            </a:r>
            <a:r>
              <a:rPr lang="en-US" baseline="-25000" dirty="0" smtClean="0"/>
              <a:t>4L</a:t>
            </a:r>
            <a:r>
              <a:rPr lang="en-US" dirty="0" smtClean="0"/>
              <a:t> &gt; 100, keep event as Higgs candidate.  </a:t>
            </a:r>
          </a:p>
        </p:txBody>
      </p:sp>
    </p:spTree>
    <p:extLst>
      <p:ext uri="{BB962C8B-B14F-4D97-AF65-F5344CB8AC3E}">
        <p14:creationId xmlns:p14="http://schemas.microsoft.com/office/powerpoint/2010/main" val="355919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The $10B Question(s)</a:t>
            </a:r>
            <a:endParaRPr lang="en-US" u="sng" dirty="0"/>
          </a:p>
        </p:txBody>
      </p:sp>
      <p:pic>
        <p:nvPicPr>
          <p:cNvPr id="4" name="Picture 3" descr="UF_Signatur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525" y="0"/>
            <a:ext cx="1006475" cy="1006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8877" y="1573854"/>
            <a:ext cx="5955476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Does Higgs exist?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What about Dark Matter?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Why isn’t there anti-matter?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Does SUSY exist?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/>
              <a:t> Do extra dimensions exist?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6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0339" y="-16231"/>
            <a:ext cx="24827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pic>
        <p:nvPicPr>
          <p:cNvPr id="14" name="Picture 13" descr="Higgs_XS_8TeV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9516"/>
            <a:ext cx="4039445" cy="2899566"/>
          </a:xfrm>
          <a:prstGeom prst="rect">
            <a:avLst/>
          </a:prstGeom>
          <a:effectLst/>
        </p:spPr>
      </p:pic>
      <p:pic>
        <p:nvPicPr>
          <p:cNvPr id="15" name="Picture 14" descr="YRHXS2_BR_Fig2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9082"/>
            <a:ext cx="4039445" cy="28995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29625" y="1091379"/>
            <a:ext cx="5339322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en-US" sz="2000" dirty="0" smtClean="0">
                <a:sym typeface="Wingdings"/>
              </a:rPr>
              <a:t>ZZ4L known as the golden channel because</a:t>
            </a:r>
          </a:p>
          <a:p>
            <a:endParaRPr lang="en-US" sz="20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ym typeface="Wingdings"/>
              </a:rPr>
              <a:t> Large branching fraction at high mass,</a:t>
            </a:r>
          </a:p>
          <a:p>
            <a:r>
              <a:rPr lang="en-US" sz="2000" dirty="0" smtClean="0">
                <a:sym typeface="Wingdings"/>
              </a:rPr>
              <a:t>  similar sensitivity to Hγγ at low mass</a:t>
            </a:r>
          </a:p>
          <a:p>
            <a:pPr>
              <a:buFont typeface="Arial"/>
              <a:buChar char="•"/>
            </a:pPr>
            <a:endParaRPr lang="en-US" sz="20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ym typeface="Wingdings"/>
              </a:rPr>
              <a:t> Main mechanism is </a:t>
            </a:r>
            <a:r>
              <a:rPr lang="en-US" sz="2000" dirty="0" err="1" smtClean="0">
                <a:sym typeface="Wingdings"/>
              </a:rPr>
              <a:t>gg</a:t>
            </a:r>
            <a:r>
              <a:rPr lang="en-US" sz="2000" dirty="0" smtClean="0">
                <a:sym typeface="Wingdings"/>
              </a:rPr>
              <a:t>-fusion</a:t>
            </a:r>
          </a:p>
          <a:p>
            <a:pPr>
              <a:buFont typeface="Arial"/>
              <a:buChar char="•"/>
            </a:pPr>
            <a:endParaRPr lang="en-US" sz="20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It is the cleanest of all Higgs channels</a:t>
            </a:r>
          </a:p>
          <a:p>
            <a:pPr>
              <a:buFont typeface="Arial"/>
              <a:buChar char="•"/>
            </a:pPr>
            <a:endParaRPr lang="en-US" sz="20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ym typeface="Wingdings"/>
              </a:rPr>
              <a:t> 4 well reconstructed, well measured leptons</a:t>
            </a:r>
          </a:p>
          <a:p>
            <a:pPr>
              <a:buFont typeface="Arial"/>
              <a:buChar char="•"/>
            </a:pPr>
            <a:endParaRPr lang="en-US" sz="20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ym typeface="Wingdings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Excellent mass resolution</a:t>
            </a:r>
          </a:p>
          <a:p>
            <a:pPr>
              <a:buFont typeface="Arial"/>
              <a:buChar char="•"/>
            </a:pPr>
            <a:endParaRPr lang="en-US" sz="20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ym typeface="Wingdings"/>
              </a:rPr>
              <a:t> No missing energy from undetectable particles</a:t>
            </a:r>
          </a:p>
          <a:p>
            <a:pPr>
              <a:buFont typeface="Arial"/>
              <a:buChar char="•"/>
            </a:pPr>
            <a:endParaRPr lang="en-US" sz="20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ym typeface="Wingdings"/>
              </a:rPr>
              <a:t> Theoretically simple channel </a:t>
            </a:r>
          </a:p>
          <a:p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  (possible to use Matrix Element analysis)</a:t>
            </a:r>
          </a:p>
          <a:p>
            <a:r>
              <a:rPr lang="en-US" sz="2000" dirty="0" smtClean="0">
                <a:sym typeface="Wingdings"/>
              </a:rPr>
              <a:t> </a:t>
            </a:r>
            <a:endParaRPr lang="en-US" sz="2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UF_Signature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6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ZZMass_7Plus8TeV_70-180_3GeV_bli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290" y="756674"/>
            <a:ext cx="5232045" cy="501981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8" name="Picture 7" descr="UF_Signature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5317" y="0"/>
            <a:ext cx="1638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Beauty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3065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UF_Signa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10" name="Picture 9" descr="ZZMass_7Plus8TeV_70-180_3GeV_bli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90" y="756674"/>
            <a:ext cx="5232046" cy="501981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475317" y="0"/>
            <a:ext cx="2575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Beauty is 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1447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UF_Signa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10" name="Picture 9" descr="ZZMass_7Plus8TeV_70-180_3GeV_bli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89" y="756674"/>
            <a:ext cx="5212879" cy="501981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2475317" y="0"/>
            <a:ext cx="450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Beauty is in the Peak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1447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6148" y="48788"/>
            <a:ext cx="1678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Results</a:t>
            </a:r>
            <a:endParaRPr lang="en-US" sz="4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 descr="m4l_70to180_EbE_erro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14065"/>
            <a:ext cx="4635506" cy="4553294"/>
          </a:xfrm>
          <a:prstGeom prst="rect">
            <a:avLst/>
          </a:prstGeom>
        </p:spPr>
      </p:pic>
      <p:pic>
        <p:nvPicPr>
          <p:cNvPr id="10" name="Picture 9" descr="ZZMass_7Plus8TeV_70-600_10GeV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742" y="1314597"/>
            <a:ext cx="4728259" cy="4553294"/>
          </a:xfrm>
          <a:prstGeom prst="rect">
            <a:avLst/>
          </a:prstGeom>
        </p:spPr>
      </p:pic>
      <p:pic>
        <p:nvPicPr>
          <p:cNvPr id="11" name="Picture 10" descr="UF_Signature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4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 descr="UF_Signature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  <p:pic>
        <p:nvPicPr>
          <p:cNvPr id="2" name="Picture 1" descr="Pvals_PLP_lowMass_2D_no2l2tau_7p8sep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941"/>
            <a:ext cx="4530944" cy="339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UpperLimit_FREQ_7p8TeV_wholeMass_2D_with2l2tau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57" y="1780941"/>
            <a:ext cx="4530944" cy="339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796148" y="48788"/>
            <a:ext cx="1678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Results</a:t>
            </a:r>
            <a:endParaRPr lang="en-US" sz="4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46489" y="1780941"/>
            <a:ext cx="2666568" cy="18361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44697" y="949944"/>
            <a:ext cx="3736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Expected Significance: </a:t>
            </a:r>
            <a:r>
              <a:rPr lang="en-US" sz="2400" dirty="0" smtClean="0">
                <a:solidFill>
                  <a:srgbClr val="0000FF"/>
                </a:solidFill>
              </a:rPr>
              <a:t>3.8</a:t>
            </a:r>
            <a:r>
              <a:rPr lang="en-US" sz="2400" dirty="0" smtClean="0">
                <a:sym typeface="Wingdings"/>
              </a:rPr>
              <a:t>σ</a:t>
            </a:r>
          </a:p>
          <a:p>
            <a:r>
              <a:rPr lang="en-US" sz="2400" dirty="0" smtClean="0">
                <a:sym typeface="Wingdings"/>
              </a:rPr>
              <a:t>Observed Significance: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3.2</a:t>
            </a:r>
            <a:r>
              <a:rPr lang="en-US" sz="2400" dirty="0">
                <a:solidFill>
                  <a:srgbClr val="000000"/>
                </a:solidFill>
                <a:sym typeface="Wingdings"/>
              </a:rPr>
              <a:t>σ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613057" y="4542088"/>
            <a:ext cx="2344597" cy="9111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56583" y="5508492"/>
            <a:ext cx="673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Expected Exclusion Region: </a:t>
            </a:r>
            <a:r>
              <a:rPr lang="en-US" sz="2400" dirty="0" smtClean="0">
                <a:solidFill>
                  <a:srgbClr val="0000FF"/>
                </a:solidFill>
              </a:rPr>
              <a:t>121-570</a:t>
            </a:r>
            <a:r>
              <a:rPr lang="en-US" sz="2400" dirty="0" smtClean="0"/>
              <a:t> GeV</a:t>
            </a:r>
          </a:p>
          <a:p>
            <a:r>
              <a:rPr lang="en-US" sz="2400" dirty="0" smtClean="0"/>
              <a:t>Observed Exclusion Regions: </a:t>
            </a:r>
            <a:r>
              <a:rPr lang="en-US" sz="2400" dirty="0" smtClean="0">
                <a:solidFill>
                  <a:srgbClr val="FF0000"/>
                </a:solidFill>
              </a:rPr>
              <a:t>131-162, 172-525</a:t>
            </a:r>
            <a:r>
              <a:rPr lang="en-US" sz="2400" dirty="0" smtClean="0"/>
              <a:t> GeV 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9463" y="6530114"/>
            <a:ext cx="88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(*) Personally responsible for development of HZZ4L_Combination and developer on CL tool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MS-Color-Lab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327" y="0"/>
            <a:ext cx="756674" cy="756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0364" y="0"/>
            <a:ext cx="18710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Summary</a:t>
            </a:r>
            <a:endParaRPr lang="en-US" sz="3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10180-A88F-CC44-81EC-28F7708B524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6563" y="756674"/>
            <a:ext cx="84182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The H </a:t>
            </a:r>
            <a:r>
              <a:rPr lang="en-US" sz="2400" dirty="0" smtClean="0">
                <a:sym typeface="Wingdings"/>
              </a:rPr>
              <a:t> ZZ  4L analysis has been performed on the 5.05 fb</a:t>
            </a:r>
            <a:r>
              <a:rPr lang="en-US" sz="2400" baseline="30000" dirty="0" smtClean="0">
                <a:sym typeface="Wingdings"/>
              </a:rPr>
              <a:t>-1</a:t>
            </a:r>
            <a:r>
              <a:rPr lang="en-US" sz="2400" dirty="0" smtClean="0">
                <a:sym typeface="Wingdings"/>
              </a:rPr>
              <a:t> of 7 TeV and 5.26 fb</a:t>
            </a:r>
            <a:r>
              <a:rPr lang="en-US" sz="2400" baseline="30000" dirty="0" smtClean="0">
                <a:sym typeface="Wingdings"/>
              </a:rPr>
              <a:t>-1</a:t>
            </a:r>
            <a:r>
              <a:rPr lang="en-US" sz="2400" dirty="0" smtClean="0">
                <a:sym typeface="Wingdings"/>
              </a:rPr>
              <a:t> of 8 TeV data</a:t>
            </a:r>
          </a:p>
          <a:p>
            <a:pPr>
              <a:buFont typeface="Arial"/>
              <a:buChar char="•"/>
            </a:pPr>
            <a:endParaRPr lang="en-US" sz="24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ym typeface="Wingdings"/>
              </a:rPr>
              <a:t> The expected exclusion region is [121,570] GeV while the observed exclusion regions are [131,162] and [172,525] GeV</a:t>
            </a:r>
          </a:p>
          <a:p>
            <a:pPr>
              <a:buFont typeface="Arial"/>
              <a:buChar char="•"/>
            </a:pPr>
            <a:endParaRPr lang="en-US" sz="2400" dirty="0" smtClean="0"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ym typeface="Wingdings"/>
              </a:rPr>
              <a:t> An excess is observed around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125.5</a:t>
            </a:r>
            <a:r>
              <a:rPr lang="en-US" sz="2400" dirty="0" smtClean="0">
                <a:sym typeface="Wingdings"/>
              </a:rPr>
              <a:t> GeV with a local significance of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3.2σ</a:t>
            </a:r>
            <a:r>
              <a:rPr lang="en-US" sz="2400" dirty="0" smtClean="0">
                <a:sym typeface="Wingdings"/>
              </a:rPr>
              <a:t> with an expected significance of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3.8σ</a:t>
            </a:r>
            <a:r>
              <a:rPr lang="en-US" sz="2400" dirty="0" smtClean="0">
                <a:sym typeface="Wingdings"/>
              </a:rPr>
              <a:t> from a Standard Model Higgs </a:t>
            </a:r>
            <a:endParaRPr lang="en-US" sz="2400" dirty="0"/>
          </a:p>
        </p:txBody>
      </p:sp>
      <p:pic>
        <p:nvPicPr>
          <p:cNvPr id="12" name="Picture 11" descr="UpperLimit_ASCLS_lowMass_1D2D_7p8TeV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" y="4225895"/>
            <a:ext cx="2842279" cy="213045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4" name="Picture 13" descr="UpperLimit_ASCLS_wholeMass_1D2D_7p8TeV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722" y="4225895"/>
            <a:ext cx="2842279" cy="2130455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5" name="Picture 14" descr="m4l_70to180_EbE_error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009" y="3838633"/>
            <a:ext cx="3073883" cy="3019367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pic>
        <p:nvPicPr>
          <p:cNvPr id="10" name="Picture 9" descr="UF_Signature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656584" cy="5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0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890</Words>
  <Application>Microsoft Macintosh PowerPoint</Application>
  <PresentationFormat>On-screen Show (4:3)</PresentationFormat>
  <Paragraphs>136</Paragraphs>
  <Slides>19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Evidence for a state near 125 GeV in the search for the Higgs boson in the HZZ4L channel</vt:lpstr>
      <vt:lpstr>The $10B Question(s)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$10B Question(s)</vt:lpstr>
      <vt:lpstr>FIN</vt:lpstr>
      <vt:lpstr>PowerPoint Presentation</vt:lpstr>
      <vt:lpstr>PowerPoint Presentation</vt:lpstr>
      <vt:lpstr>Signal and Background Definition</vt:lpstr>
      <vt:lpstr>PowerPoint Presentation</vt:lpstr>
      <vt:lpstr>PowerPoint Presentation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Matthew Snowball</dc:creator>
  <cp:lastModifiedBy>Matthew Snowball</cp:lastModifiedBy>
  <cp:revision>86</cp:revision>
  <dcterms:created xsi:type="dcterms:W3CDTF">2012-04-30T02:20:34Z</dcterms:created>
  <dcterms:modified xsi:type="dcterms:W3CDTF">2012-10-20T16:56:34Z</dcterms:modified>
</cp:coreProperties>
</file>