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6"/>
  </p:notesMasterIdLst>
  <p:handoutMasterIdLst>
    <p:handoutMasterId r:id="rId7"/>
  </p:handoutMasterIdLst>
  <p:sldIdLst>
    <p:sldId id="294" r:id="rId2"/>
    <p:sldId id="275" r:id="rId3"/>
    <p:sldId id="296" r:id="rId4"/>
    <p:sldId id="297" r:id="rId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7D7EB"/>
    <a:srgbClr val="98D7EA"/>
    <a:srgbClr val="98D7EB"/>
    <a:srgbClr val="50504E"/>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3"/>
  </p:normalViewPr>
  <p:slideViewPr>
    <p:cSldViewPr snapToGrid="0" snapToObjects="1" showGuides="1">
      <p:cViewPr varScale="1">
        <p:scale>
          <a:sx n="114" d="100"/>
          <a:sy n="114" d="100"/>
        </p:scale>
        <p:origin x="76" y="312"/>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D6F3D88A-E777-4CCB-8AC0-675365A05966}" type="datetime1">
              <a:rPr lang="en-US" smtClean="0"/>
              <a:t>2/9/2023</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Broemmelsiek | ARD Department Meeting</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20DEA5C-C067-42C1-B54D-D8D6F5B3E23D}" type="datetime1">
              <a:rPr lang="en-US" smtClean="0"/>
              <a:t>2/9/2023</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Broemmelsiek | ARD Department Meeting</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D473C4A2-CF99-40B7-B365-55D09D324FDD}" type="datetime1">
              <a:rPr lang="en-US" smtClean="0"/>
              <a:t>2/9/2023</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Broemmelsiek | ARD Department Meeting</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164476F-B214-4C8A-B1F2-29A589AC1B54}" type="datetime1">
              <a:rPr lang="en-US" smtClean="0"/>
              <a:t>2/9/2023</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Broemmelsiek | ARD Department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CDFE9F51-5ADA-4F24-8733-5C21FEAFC5D6}" type="datetime1">
              <a:rPr lang="en-US" smtClean="0"/>
              <a:t>2/9/2023</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Broemmelsiek | ARD Department Meeting</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F0C0F50-C6AC-47FD-8AAC-845EA6B78A1C}" type="datetime1">
              <a:rPr lang="en-US" smtClean="0"/>
              <a:t>2/9/2023</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Broemmelsiek | ARD Department Meeting</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C18B987A-F695-4155-BCC2-6D9770F635E6}" type="datetime1">
              <a:rPr lang="en-US" smtClean="0"/>
              <a:t>2/9/2023</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Broemmelsiek | ARD Department Meeting</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digital.fidelity.com/prgw/digital/wos/Events?planSponsorId=700216"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dirty="0"/>
              <a:t>ARD Department Meeting</a:t>
            </a:r>
          </a:p>
        </p:txBody>
      </p:sp>
      <p:sp>
        <p:nvSpPr>
          <p:cNvPr id="4" name="Text Placeholder 3"/>
          <p:cNvSpPr>
            <a:spLocks noGrp="1"/>
          </p:cNvSpPr>
          <p:nvPr>
            <p:ph type="body" sz="quarter" idx="10"/>
          </p:nvPr>
        </p:nvSpPr>
        <p:spPr>
          <a:xfrm>
            <a:off x="393964" y="3849336"/>
            <a:ext cx="8499231" cy="935794"/>
          </a:xfrm>
        </p:spPr>
        <p:txBody>
          <a:bodyPr/>
          <a:lstStyle/>
          <a:p>
            <a:r>
              <a:rPr lang="en-US" sz="1400" dirty="0"/>
              <a:t>Dan Broemmelsiek</a:t>
            </a:r>
          </a:p>
          <a:p>
            <a:r>
              <a:rPr lang="en-US" sz="1400" dirty="0"/>
              <a:t>10 Feb 2023</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474" y="144487"/>
            <a:ext cx="3303614" cy="320908"/>
          </a:xfrm>
        </p:spPr>
        <p:txBody>
          <a:bodyPr/>
          <a:lstStyle/>
          <a:p>
            <a:r>
              <a:rPr lang="en-US" sz="2400" dirty="0"/>
              <a:t>ORPS/NTS in January</a:t>
            </a:r>
            <a:endParaRPr lang="en-US" sz="1950" dirty="0"/>
          </a:p>
        </p:txBody>
      </p:sp>
      <p:sp>
        <p:nvSpPr>
          <p:cNvPr id="3" name="Date Placeholder 2"/>
          <p:cNvSpPr>
            <a:spLocks noGrp="1"/>
          </p:cNvSpPr>
          <p:nvPr>
            <p:ph type="dt" sz="half" idx="2"/>
          </p:nvPr>
        </p:nvSpPr>
        <p:spPr/>
        <p:txBody>
          <a:bodyPr/>
          <a:lstStyle/>
          <a:p>
            <a:pPr>
              <a:defRPr/>
            </a:pPr>
            <a:fld id="{8D1D9F32-28C5-4247-A200-9CA8C38388D6}" type="datetime1">
              <a:rPr lang="en-US" smtClean="0"/>
              <a:t>2/9/2023</a:t>
            </a:fld>
            <a:endParaRPr lang="en-US" dirty="0"/>
          </a:p>
        </p:txBody>
      </p:sp>
      <p:sp>
        <p:nvSpPr>
          <p:cNvPr id="4" name="Footer Placeholder 3"/>
          <p:cNvSpPr>
            <a:spLocks noGrp="1"/>
          </p:cNvSpPr>
          <p:nvPr>
            <p:ph type="ftr" sz="quarter" idx="3"/>
          </p:nvPr>
        </p:nvSpPr>
        <p:spPr/>
        <p:txBody>
          <a:bodyPr/>
          <a:lstStyle/>
          <a:p>
            <a:pPr>
              <a:defRPr/>
            </a:pPr>
            <a:r>
              <a:rPr lang="en-US"/>
              <a:t>Broemmelsiek | ARD Department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11" name="Content Placeholder 1">
            <a:extLst>
              <a:ext uri="{FF2B5EF4-FFF2-40B4-BE49-F238E27FC236}">
                <a16:creationId xmlns:a16="http://schemas.microsoft.com/office/drawing/2014/main" id="{6F0ABB63-C071-D255-3145-A1CAFCF58BDE}"/>
              </a:ext>
            </a:extLst>
          </p:cNvPr>
          <p:cNvSpPr>
            <a:spLocks noGrp="1" noChangeAspect="1"/>
          </p:cNvSpPr>
          <p:nvPr>
            <p:ph idx="1"/>
          </p:nvPr>
        </p:nvSpPr>
        <p:spPr>
          <a:xfrm>
            <a:off x="304803" y="571715"/>
            <a:ext cx="8686800" cy="4078257"/>
          </a:xfrm>
        </p:spPr>
        <p:txBody>
          <a:bodyPr>
            <a:normAutofit fontScale="85000" lnSpcReduction="10000"/>
          </a:bodyPr>
          <a:lstStyle/>
          <a:p>
            <a:r>
              <a:rPr lang="en-US" dirty="0">
                <a:latin typeface="+mn-lt"/>
              </a:rPr>
              <a:t>LBNF Far Site Quarterly NO2 report 4</a:t>
            </a:r>
            <a:r>
              <a:rPr lang="en-US" baseline="30000" dirty="0">
                <a:latin typeface="+mn-lt"/>
              </a:rPr>
              <a:t>th</a:t>
            </a:r>
            <a:r>
              <a:rPr lang="en-US" dirty="0">
                <a:latin typeface="+mn-lt"/>
              </a:rPr>
              <a:t> quarter CY2022 - Low</a:t>
            </a:r>
          </a:p>
          <a:p>
            <a:r>
              <a:rPr lang="en-US" dirty="0">
                <a:latin typeface="+mn-lt"/>
              </a:rPr>
              <a:t>Small Fire at HAB – Low</a:t>
            </a:r>
          </a:p>
          <a:p>
            <a:pPr lvl="1"/>
            <a:r>
              <a:rPr lang="en-US" sz="2000" dirty="0">
                <a:latin typeface="+mn-lt"/>
              </a:rPr>
              <a:t>The afternoon of Friday, January 6</a:t>
            </a:r>
            <a:r>
              <a:rPr lang="en-US" sz="2000" baseline="30000" dirty="0">
                <a:latin typeface="+mn-lt"/>
              </a:rPr>
              <a:t>th</a:t>
            </a:r>
            <a:r>
              <a:rPr lang="en-US" sz="2000" dirty="0">
                <a:latin typeface="+mn-lt"/>
              </a:rPr>
              <a:t> a Fermilab welder was welding the end plate to the bore tube of the transport solenoid vessel for the Mu2e project. While welding the technician assisting the welding noticed a movement inside the cryostat via the mirror used by the welder. The technician asked the welder to stop, the welder then noticed the movement (stated it looked like “flashing”). The technician realized there was an issue, that the multilayer insulation (MLI) inside the cryostat was likely on fire, and called the emergency line to dispatch the fire department.  When the fire department arrived, the building fire alarm was not yet sounding as there was not enough smoke to cause the system to go into alarm. The fire department pulled the fire alarm pull station to evacuate the building. The fire was then extinguished utilizing CO2 extinguishers through openings of the cryostat. It took less than 10 minutes to extinguish the fire. The project solenoid personnel conferred with the fire department about utilizing a nitrogen gas purge to ensure the MLI would not continue burning and proceeded with installing the purge after acceptance.  </a:t>
            </a:r>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C4C6F82-ADEC-560C-E905-6047ABD28D6F}"/>
              </a:ext>
            </a:extLst>
          </p:cNvPr>
          <p:cNvSpPr>
            <a:spLocks noGrp="1"/>
          </p:cNvSpPr>
          <p:nvPr>
            <p:ph type="body" sz="half" idx="2"/>
          </p:nvPr>
        </p:nvSpPr>
        <p:spPr/>
        <p:txBody>
          <a:bodyPr/>
          <a:lstStyle/>
          <a:p>
            <a:r>
              <a:rPr lang="en-US" sz="1400" dirty="0"/>
              <a:t>This event is a reminder to assess on a regular basis the chemicals that we keep in storage and identify those that may be pass their usable life. If you do have old or expired chemicals, work with your Chemical Waste Generator, tenant liaison, or the Hazard Control Technology Team to have the material properly disposed.</a:t>
            </a:r>
          </a:p>
          <a:p>
            <a:endParaRPr lang="en-US" dirty="0"/>
          </a:p>
        </p:txBody>
      </p:sp>
      <p:pic>
        <p:nvPicPr>
          <p:cNvPr id="10" name="Picture Placeholder 9">
            <a:extLst>
              <a:ext uri="{FF2B5EF4-FFF2-40B4-BE49-F238E27FC236}">
                <a16:creationId xmlns:a16="http://schemas.microsoft.com/office/drawing/2014/main" id="{E3AA394F-EC3E-CA4C-0B93-35C0DEEB5734}"/>
              </a:ext>
            </a:extLst>
          </p:cNvPr>
          <p:cNvPicPr>
            <a:picLocks noGrp="1" noChangeAspect="1"/>
          </p:cNvPicPr>
          <p:nvPr>
            <p:ph sz="half" idx="15"/>
          </p:nvPr>
        </p:nvPicPr>
        <p:blipFill>
          <a:blip r:embed="rId2"/>
          <a:stretch>
            <a:fillRect/>
          </a:stretch>
        </p:blipFill>
        <p:spPr>
          <a:xfrm>
            <a:off x="3756837" y="91197"/>
            <a:ext cx="3962400" cy="4660239"/>
          </a:xfrm>
          <a:prstGeom prst="rect">
            <a:avLst/>
          </a:prstGeom>
          <a:ln w="25400">
            <a:solidFill>
              <a:srgbClr val="FF0000"/>
            </a:solidFill>
          </a:ln>
        </p:spPr>
      </p:pic>
      <p:sp>
        <p:nvSpPr>
          <p:cNvPr id="4" name="Date Placeholder 3"/>
          <p:cNvSpPr>
            <a:spLocks noGrp="1"/>
          </p:cNvSpPr>
          <p:nvPr>
            <p:ph type="dt" sz="half" idx="16"/>
          </p:nvPr>
        </p:nvSpPr>
        <p:spPr/>
        <p:txBody>
          <a:bodyPr/>
          <a:lstStyle/>
          <a:p>
            <a:pPr>
              <a:defRPr/>
            </a:pPr>
            <a:fld id="{F4992E81-5D2D-4257-AF46-61DD9F58428D}" type="datetime1">
              <a:rPr lang="en-US" smtClean="0"/>
              <a:t>2/9/2023</a:t>
            </a:fld>
            <a:endParaRPr lang="en-US" dirty="0"/>
          </a:p>
        </p:txBody>
      </p:sp>
      <p:sp>
        <p:nvSpPr>
          <p:cNvPr id="5" name="Footer Placeholder 4"/>
          <p:cNvSpPr>
            <a:spLocks noGrp="1"/>
          </p:cNvSpPr>
          <p:nvPr>
            <p:ph type="ftr" sz="quarter" idx="17"/>
          </p:nvPr>
        </p:nvSpPr>
        <p:spPr/>
        <p:txBody>
          <a:bodyPr/>
          <a:lstStyle/>
          <a:p>
            <a:pPr>
              <a:defRPr/>
            </a:pPr>
            <a:r>
              <a:rPr lang="en-US"/>
              <a:t>Broemmelsiek | ARD Department Meeting</a:t>
            </a:r>
            <a:endParaRPr lang="en-US" b="1" dirty="0"/>
          </a:p>
        </p:txBody>
      </p:sp>
      <p:sp>
        <p:nvSpPr>
          <p:cNvPr id="6" name="Slide Number Placeholder 5"/>
          <p:cNvSpPr>
            <a:spLocks noGrp="1"/>
          </p:cNvSpPr>
          <p:nvPr>
            <p:ph type="sldNum" sz="quarter" idx="18"/>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90644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0F7521-BEC4-C442-3D7C-D6CFE8BDD9E7}"/>
              </a:ext>
            </a:extLst>
          </p:cNvPr>
          <p:cNvSpPr>
            <a:spLocks noGrp="1"/>
          </p:cNvSpPr>
          <p:nvPr>
            <p:ph type="title"/>
          </p:nvPr>
        </p:nvSpPr>
        <p:spPr/>
        <p:txBody>
          <a:bodyPr/>
          <a:lstStyle/>
          <a:p>
            <a:r>
              <a:rPr lang="en-US" dirty="0"/>
              <a:t>Benefits</a:t>
            </a:r>
          </a:p>
        </p:txBody>
      </p:sp>
      <p:sp>
        <p:nvSpPr>
          <p:cNvPr id="2" name="Date Placeholder 1"/>
          <p:cNvSpPr>
            <a:spLocks noGrp="1"/>
          </p:cNvSpPr>
          <p:nvPr>
            <p:ph type="dt" sz="half" idx="2"/>
          </p:nvPr>
        </p:nvSpPr>
        <p:spPr/>
        <p:txBody>
          <a:bodyPr/>
          <a:lstStyle/>
          <a:p>
            <a:pPr>
              <a:defRPr/>
            </a:pPr>
            <a:fld id="{1C565118-EFBF-4E4D-805D-02A3EC68F8AF}" type="datetime1">
              <a:rPr lang="en-US" smtClean="0"/>
              <a:t>2/9/2023</a:t>
            </a:fld>
            <a:endParaRPr lang="en-US" dirty="0"/>
          </a:p>
        </p:txBody>
      </p:sp>
      <p:sp>
        <p:nvSpPr>
          <p:cNvPr id="3" name="Footer Placeholder 2"/>
          <p:cNvSpPr>
            <a:spLocks noGrp="1"/>
          </p:cNvSpPr>
          <p:nvPr>
            <p:ph type="ftr" sz="quarter" idx="3"/>
          </p:nvPr>
        </p:nvSpPr>
        <p:spPr/>
        <p:txBody>
          <a:bodyPr/>
          <a:lstStyle/>
          <a:p>
            <a:pPr>
              <a:defRPr/>
            </a:pPr>
            <a:r>
              <a:rPr lang="en-US"/>
              <a:t>Broemmelsiek | ARD Department Meeting</a:t>
            </a:r>
            <a:endParaRPr lang="en-US" b="1" dirty="0"/>
          </a:p>
        </p:txBody>
      </p:sp>
      <p:sp>
        <p:nvSpPr>
          <p:cNvPr id="4" name="Slide Number Placeholder 3"/>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1" name="Content Placeholder 5">
            <a:extLst>
              <a:ext uri="{FF2B5EF4-FFF2-40B4-BE49-F238E27FC236}">
                <a16:creationId xmlns:a16="http://schemas.microsoft.com/office/drawing/2014/main" id="{25F478E4-9DFA-C062-D5DA-0A2695A59A31}"/>
              </a:ext>
            </a:extLst>
          </p:cNvPr>
          <p:cNvSpPr>
            <a:spLocks noGrp="1"/>
          </p:cNvSpPr>
          <p:nvPr>
            <p:ph idx="1"/>
          </p:nvPr>
        </p:nvSpPr>
        <p:spPr>
          <a:xfrm>
            <a:off x="314324" y="528094"/>
            <a:ext cx="8277691" cy="4066207"/>
          </a:xfrm>
        </p:spPr>
        <p:txBody>
          <a:bodyPr/>
          <a:lstStyle/>
          <a:p>
            <a:pPr lvl="1">
              <a:buFont typeface="Wingdings" panose="05000000000000000000" pitchFamily="2" charset="2"/>
              <a:buChar char="§"/>
            </a:pPr>
            <a:r>
              <a:rPr lang="en-US" dirty="0"/>
              <a:t>Short Term Disability (STD)/ Family Medical Leave (FML)</a:t>
            </a:r>
          </a:p>
          <a:p>
            <a:pPr lvl="2">
              <a:buFont typeface="Wingdings" panose="05000000000000000000" pitchFamily="2" charset="2"/>
              <a:buChar char="§"/>
            </a:pPr>
            <a:r>
              <a:rPr lang="en-US" dirty="0"/>
              <a:t>STD and FML are now outsourced through MetLife as of 2/1/2023</a:t>
            </a:r>
          </a:p>
          <a:p>
            <a:pPr lvl="2">
              <a:buFont typeface="Wingdings" panose="05000000000000000000" pitchFamily="2" charset="2"/>
              <a:buChar char="§"/>
            </a:pPr>
            <a:r>
              <a:rPr lang="en-US" dirty="0"/>
              <a:t>Lab employees should notice a faster turnaround, and more streamlined service</a:t>
            </a:r>
          </a:p>
          <a:p>
            <a:pPr lvl="1">
              <a:buFont typeface="Wingdings" panose="05000000000000000000" pitchFamily="2" charset="2"/>
              <a:buChar char="§"/>
            </a:pPr>
            <a:r>
              <a:rPr lang="en-US" dirty="0"/>
              <a:t>Retirement Planning Workshops in March</a:t>
            </a:r>
          </a:p>
          <a:p>
            <a:pPr lvl="2">
              <a:buFont typeface="Wingdings" panose="05000000000000000000" pitchFamily="2" charset="2"/>
              <a:buChar char="§"/>
            </a:pPr>
            <a:r>
              <a:rPr lang="en-US" dirty="0"/>
              <a:t>For those 10 years or less from retirement</a:t>
            </a:r>
          </a:p>
          <a:p>
            <a:pPr lvl="1">
              <a:buFont typeface="Wingdings" panose="05000000000000000000" pitchFamily="2" charset="2"/>
              <a:buChar char="§"/>
            </a:pPr>
            <a:r>
              <a:rPr lang="en-US" dirty="0"/>
              <a:t>Fidelity New Hire Work</a:t>
            </a:r>
          </a:p>
          <a:p>
            <a:pPr lvl="2">
              <a:buFont typeface="Wingdings" panose="05000000000000000000" pitchFamily="2" charset="2"/>
              <a:buChar char="§"/>
            </a:pPr>
            <a:r>
              <a:rPr lang="en-US" dirty="0"/>
              <a:t>2 Virtual Workshops </a:t>
            </a:r>
            <a:r>
              <a:rPr lang="en-US" sz="1800" b="1" u="sng" dirty="0">
                <a:solidFill>
                  <a:srgbClr val="2F5597"/>
                </a:solidFill>
                <a:effectLst/>
                <a:latin typeface="helvica"/>
                <a:ea typeface="Calibri" panose="020F0502020204030204" pitchFamily="34" charset="0"/>
                <a:cs typeface="Calibri" panose="020F0502020204030204" pitchFamily="34" charset="0"/>
                <a:hlinkClick r:id="rId2"/>
              </a:rPr>
              <a:t>register here</a:t>
            </a:r>
            <a:endParaRPr lang="en-US" dirty="0"/>
          </a:p>
          <a:p>
            <a:pPr lvl="3">
              <a:buFont typeface="Wingdings" panose="05000000000000000000" pitchFamily="2" charset="2"/>
              <a:buChar char="§"/>
            </a:pPr>
            <a:r>
              <a:rPr lang="en-US" dirty="0"/>
              <a:t>Today, 2/9/2023 at 2pm</a:t>
            </a:r>
          </a:p>
          <a:p>
            <a:pPr lvl="3">
              <a:buFont typeface="Wingdings" panose="05000000000000000000" pitchFamily="2" charset="2"/>
              <a:buChar char="§"/>
            </a:pPr>
            <a:r>
              <a:rPr lang="en-US" dirty="0"/>
              <a:t>Tuesday. 2/14/2023 at 11am</a:t>
            </a:r>
          </a:p>
          <a:p>
            <a:pPr lvl="1">
              <a:buFont typeface="Wingdings" panose="05000000000000000000" pitchFamily="2" charset="2"/>
              <a:buChar char="§"/>
            </a:pPr>
            <a:r>
              <a:rPr lang="en-US" dirty="0"/>
              <a:t>Summer Day Camp</a:t>
            </a:r>
          </a:p>
        </p:txBody>
      </p:sp>
    </p:spTree>
    <p:extLst>
      <p:ext uri="{BB962C8B-B14F-4D97-AF65-F5344CB8AC3E}">
        <p14:creationId xmlns:p14="http://schemas.microsoft.com/office/powerpoint/2010/main" val="2171075520"/>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6E8AA64-98C5-4880-92CD-73FDE0B90B9B}" vid="{1A6FD8F9-C6EB-4C62-9336-EEBF97F28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FNAL_16x9</Template>
  <TotalTime>19</TotalTime>
  <Words>389</Words>
  <Application>Microsoft Office PowerPoint</Application>
  <PresentationFormat>On-screen Show (16:9)</PresentationFormat>
  <Paragraphs>28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Helvetica</vt:lpstr>
      <vt:lpstr>helvica</vt:lpstr>
      <vt:lpstr>Wingdings</vt:lpstr>
      <vt:lpstr>Fermilab_PPT_090915</vt:lpstr>
      <vt:lpstr>PowerPoint Presentation</vt:lpstr>
      <vt:lpstr>ORPS/NTS in January</vt:lpstr>
      <vt:lpstr>PowerPoint Presentation</vt:lpstr>
      <vt:lpstr>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 Broemmelsiek</dc:creator>
  <cp:lastModifiedBy>Daniel R Broemmelsiek</cp:lastModifiedBy>
  <cp:revision>1</cp:revision>
  <cp:lastPrinted>2014-01-20T19:40:21Z</cp:lastPrinted>
  <dcterms:created xsi:type="dcterms:W3CDTF">2023-02-10T02:31:41Z</dcterms:created>
  <dcterms:modified xsi:type="dcterms:W3CDTF">2023-02-10T02:50:54Z</dcterms:modified>
</cp:coreProperties>
</file>