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706" r:id="rId2"/>
    <p:sldId id="768" r:id="rId3"/>
    <p:sldId id="765" r:id="rId4"/>
    <p:sldId id="766" r:id="rId5"/>
    <p:sldId id="767" r:id="rId6"/>
    <p:sldId id="769" r:id="rId7"/>
    <p:sldId id="759" r:id="rId8"/>
    <p:sldId id="770" r:id="rId9"/>
    <p:sldId id="771" r:id="rId10"/>
    <p:sldId id="772" r:id="rId11"/>
    <p:sldId id="774" r:id="rId12"/>
    <p:sldId id="773" r:id="rId13"/>
    <p:sldId id="775" r:id="rId14"/>
    <p:sldId id="776" r:id="rId15"/>
    <p:sldId id="764" r:id="rId16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800" b="1" kern="1200">
        <a:solidFill>
          <a:srgbClr val="550658"/>
        </a:solidFill>
        <a:latin typeface="Arial" charset="0"/>
        <a:ea typeface="+mn-ea"/>
        <a:cs typeface="Arial" charset="0"/>
      </a:defRPr>
    </a:lvl1pPr>
    <a:lvl2pPr marL="457153" algn="ctr" rtl="0" fontAlgn="base">
      <a:spcBef>
        <a:spcPct val="0"/>
      </a:spcBef>
      <a:spcAft>
        <a:spcPct val="0"/>
      </a:spcAft>
      <a:defRPr sz="800" b="1" kern="1200">
        <a:solidFill>
          <a:srgbClr val="550658"/>
        </a:solidFill>
        <a:latin typeface="Arial" charset="0"/>
        <a:ea typeface="+mn-ea"/>
        <a:cs typeface="Arial" charset="0"/>
      </a:defRPr>
    </a:lvl2pPr>
    <a:lvl3pPr marL="914305" algn="ctr" rtl="0" fontAlgn="base">
      <a:spcBef>
        <a:spcPct val="0"/>
      </a:spcBef>
      <a:spcAft>
        <a:spcPct val="0"/>
      </a:spcAft>
      <a:defRPr sz="800" b="1" kern="1200">
        <a:solidFill>
          <a:srgbClr val="550658"/>
        </a:solidFill>
        <a:latin typeface="Arial" charset="0"/>
        <a:ea typeface="+mn-ea"/>
        <a:cs typeface="Arial" charset="0"/>
      </a:defRPr>
    </a:lvl3pPr>
    <a:lvl4pPr marL="1371458" algn="ctr" rtl="0" fontAlgn="base">
      <a:spcBef>
        <a:spcPct val="0"/>
      </a:spcBef>
      <a:spcAft>
        <a:spcPct val="0"/>
      </a:spcAft>
      <a:defRPr sz="800" b="1" kern="1200">
        <a:solidFill>
          <a:srgbClr val="550658"/>
        </a:solidFill>
        <a:latin typeface="Arial" charset="0"/>
        <a:ea typeface="+mn-ea"/>
        <a:cs typeface="Arial" charset="0"/>
      </a:defRPr>
    </a:lvl4pPr>
    <a:lvl5pPr marL="1828610" algn="ctr" rtl="0" fontAlgn="base">
      <a:spcBef>
        <a:spcPct val="0"/>
      </a:spcBef>
      <a:spcAft>
        <a:spcPct val="0"/>
      </a:spcAft>
      <a:defRPr sz="800" b="1" kern="1200">
        <a:solidFill>
          <a:srgbClr val="550658"/>
        </a:solidFill>
        <a:latin typeface="Arial" charset="0"/>
        <a:ea typeface="+mn-ea"/>
        <a:cs typeface="Arial" charset="0"/>
      </a:defRPr>
    </a:lvl5pPr>
    <a:lvl6pPr marL="2285763" algn="l" defTabSz="914305" rtl="0" eaLnBrk="1" latinLnBrk="0" hangingPunct="1">
      <a:defRPr sz="800" b="1" kern="1200">
        <a:solidFill>
          <a:srgbClr val="550658"/>
        </a:solidFill>
        <a:latin typeface="Arial" charset="0"/>
        <a:ea typeface="+mn-ea"/>
        <a:cs typeface="Arial" charset="0"/>
      </a:defRPr>
    </a:lvl6pPr>
    <a:lvl7pPr marL="2742915" algn="l" defTabSz="914305" rtl="0" eaLnBrk="1" latinLnBrk="0" hangingPunct="1">
      <a:defRPr sz="800" b="1" kern="1200">
        <a:solidFill>
          <a:srgbClr val="550658"/>
        </a:solidFill>
        <a:latin typeface="Arial" charset="0"/>
        <a:ea typeface="+mn-ea"/>
        <a:cs typeface="Arial" charset="0"/>
      </a:defRPr>
    </a:lvl7pPr>
    <a:lvl8pPr marL="3200068" algn="l" defTabSz="914305" rtl="0" eaLnBrk="1" latinLnBrk="0" hangingPunct="1">
      <a:defRPr sz="800" b="1" kern="1200">
        <a:solidFill>
          <a:srgbClr val="550658"/>
        </a:solidFill>
        <a:latin typeface="Arial" charset="0"/>
        <a:ea typeface="+mn-ea"/>
        <a:cs typeface="Arial" charset="0"/>
      </a:defRPr>
    </a:lvl8pPr>
    <a:lvl9pPr marL="3657220" algn="l" defTabSz="914305" rtl="0" eaLnBrk="1" latinLnBrk="0" hangingPunct="1">
      <a:defRPr sz="800" b="1" kern="1200">
        <a:solidFill>
          <a:srgbClr val="550658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FF00"/>
    <a:srgbClr val="FFCC99"/>
    <a:srgbClr val="FF0000"/>
    <a:srgbClr val="CCFFCC"/>
    <a:srgbClr val="99FF33"/>
    <a:srgbClr val="FFFF00"/>
    <a:srgbClr val="99CCFF"/>
    <a:srgbClr val="3399FF"/>
    <a:srgbClr val="FF99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94" autoAdjust="0"/>
    <p:restoredTop sz="72574" autoAdjust="0"/>
  </p:normalViewPr>
  <p:slideViewPr>
    <p:cSldViewPr>
      <p:cViewPr varScale="1">
        <p:scale>
          <a:sx n="76" d="100"/>
          <a:sy n="76" d="100"/>
        </p:scale>
        <p:origin x="-87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024" y="-10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84B02-B3A1-974B-88D6-1604510D069C}" type="datetimeFigureOut">
              <a:rPr lang="en-US" smtClean="0"/>
              <a:t>10/2/12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B2B1F-9583-2947-B79F-2D6B980F5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99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3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3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BDAB3EE-12B9-464D-976A-AA5327BD3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67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15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30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45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61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DAB3EE-12B9-464D-976A-AA5327BD338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813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153" indent="0" algn="ctr">
              <a:buNone/>
              <a:defRPr/>
            </a:lvl2pPr>
            <a:lvl3pPr marL="914305" indent="0" algn="ctr">
              <a:buNone/>
              <a:defRPr/>
            </a:lvl3pPr>
            <a:lvl4pPr marL="1371458" indent="0" algn="ctr">
              <a:buNone/>
              <a:defRPr/>
            </a:lvl4pPr>
            <a:lvl5pPr marL="1828610" indent="0" algn="ctr">
              <a:buNone/>
              <a:defRPr/>
            </a:lvl5pPr>
            <a:lvl6pPr marL="2285763" indent="0" algn="ctr">
              <a:buNone/>
              <a:defRPr/>
            </a:lvl6pPr>
            <a:lvl7pPr marL="2742915" indent="0" algn="ctr">
              <a:buNone/>
              <a:defRPr/>
            </a:lvl7pPr>
            <a:lvl8pPr marL="3200068" indent="0" algn="ctr">
              <a:buNone/>
              <a:defRPr/>
            </a:lvl8pPr>
            <a:lvl9pPr marL="365722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E30B6-DEDF-40A2-9003-16A9F9CB33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533401" y="6400801"/>
            <a:ext cx="2362200" cy="5334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6AD62-27A1-407F-8795-BB307C434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152400"/>
            <a:ext cx="19621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340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533401" y="6400801"/>
            <a:ext cx="2362200" cy="5334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315C2-37E9-4C02-8F3D-6D6AA24A4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1"/>
            <a:ext cx="7162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219200"/>
            <a:ext cx="7848600" cy="4724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533401" y="6400801"/>
            <a:ext cx="2362200" cy="5334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12,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A002E-3F64-40D3-A77C-FFB3F4746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1"/>
            <a:ext cx="7162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78486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57600"/>
            <a:ext cx="78486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533401" y="6400801"/>
            <a:ext cx="2362200" cy="5334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12,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EB9E5-2E39-4582-B219-BF3B2BA6F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219200"/>
            <a:ext cx="8229600" cy="5638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A5132-85F0-4EB2-A28A-016689794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1"/>
            <a:ext cx="7162800" cy="609600"/>
          </a:xfrm>
        </p:spPr>
        <p:txBody>
          <a:bodyPr/>
          <a:lstStyle>
            <a:lvl1pPr>
              <a:defRPr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  <a:cs typeface="Arial" pitchFamily="34" charset="0"/>
              </a:defRPr>
            </a:lvl1pPr>
            <a:lvl2pPr>
              <a:defRPr>
                <a:latin typeface="+mn-lt"/>
                <a:cs typeface="Arial" pitchFamily="34" charset="0"/>
              </a:defRPr>
            </a:lvl2pPr>
            <a:lvl3pPr>
              <a:defRPr>
                <a:latin typeface="+mn-lt"/>
                <a:cs typeface="Arial" pitchFamily="34" charset="0"/>
              </a:defRPr>
            </a:lvl3pPr>
            <a:lvl4pPr>
              <a:defRPr>
                <a:latin typeface="+mn-lt"/>
                <a:cs typeface="Arial" pitchFamily="34" charset="0"/>
              </a:defRPr>
            </a:lvl4pPr>
            <a:lvl5pPr>
              <a:defRPr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467600" y="6367272"/>
            <a:ext cx="990600" cy="457200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A22C640F-E57F-4D77-A73D-360D79E0DF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53" indent="0">
              <a:buNone/>
              <a:defRPr sz="1800"/>
            </a:lvl2pPr>
            <a:lvl3pPr marL="914305" indent="0">
              <a:buNone/>
              <a:defRPr sz="1600"/>
            </a:lvl3pPr>
            <a:lvl4pPr marL="1371458" indent="0">
              <a:buNone/>
              <a:defRPr sz="1400"/>
            </a:lvl4pPr>
            <a:lvl5pPr marL="1828610" indent="0">
              <a:buNone/>
              <a:defRPr sz="1400"/>
            </a:lvl5pPr>
            <a:lvl6pPr marL="2285763" indent="0">
              <a:buNone/>
              <a:defRPr sz="1400"/>
            </a:lvl6pPr>
            <a:lvl7pPr marL="2742915" indent="0">
              <a:buNone/>
              <a:defRPr sz="1400"/>
            </a:lvl7pPr>
            <a:lvl8pPr marL="3200068" indent="0">
              <a:buNone/>
              <a:defRPr sz="1400"/>
            </a:lvl8pPr>
            <a:lvl9pPr marL="365722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EF96C-0DE6-437B-801D-CBB28A581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219200"/>
            <a:ext cx="38481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38481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70661-9FF9-4F8E-99E1-D89C2C354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7984B-D9C7-43A3-B846-C75AE4ACA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F7F3A-246B-4F24-8BCF-3EFB396145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74B05-5B2F-4714-9614-93102A7CB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0E1D2-492C-40E2-8BC7-15F1ECF1E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5" indent="0">
              <a:buNone/>
              <a:defRPr sz="2400"/>
            </a:lvl3pPr>
            <a:lvl4pPr marL="1371458" indent="0">
              <a:buNone/>
              <a:defRPr sz="2000"/>
            </a:lvl4pPr>
            <a:lvl5pPr marL="1828610" indent="0">
              <a:buNone/>
              <a:defRPr sz="2000"/>
            </a:lvl5pPr>
            <a:lvl6pPr marL="2285763" indent="0">
              <a:buNone/>
              <a:defRPr sz="2000"/>
            </a:lvl6pPr>
            <a:lvl7pPr marL="2742915" indent="0">
              <a:buNone/>
              <a:defRPr sz="2000"/>
            </a:lvl7pPr>
            <a:lvl8pPr marL="3200068" indent="0">
              <a:buNone/>
              <a:defRPr sz="2000"/>
            </a:lvl8pPr>
            <a:lvl9pPr marL="365722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533401" y="6400801"/>
            <a:ext cx="2362200" cy="5334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12,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76B13-6ED4-496A-921E-8FBA16F21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1"/>
            <a:ext cx="8153400" cy="6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848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3246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BEE1923-CC7C-4AED-8023-FB2A7EAA0B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350" name="Line 14"/>
          <p:cNvSpPr>
            <a:spLocks noChangeShapeType="1"/>
          </p:cNvSpPr>
          <p:nvPr userDrawn="1"/>
        </p:nvSpPr>
        <p:spPr bwMode="auto">
          <a:xfrm>
            <a:off x="457200" y="838200"/>
            <a:ext cx="8077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</p:spPr>
        <p:txBody>
          <a:bodyPr lIns="91430" tIns="45715" rIns="91430" bIns="45715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Comic Sans MS" pitchFamily="66" charset="0"/>
        </a:defRPr>
      </a:lvl5pPr>
      <a:lvl6pPr marL="457153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Comic Sans MS" pitchFamily="66" charset="0"/>
        </a:defRPr>
      </a:lvl6pPr>
      <a:lvl7pPr marL="914305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Comic Sans MS" pitchFamily="66" charset="0"/>
        </a:defRPr>
      </a:lvl7pPr>
      <a:lvl8pPr marL="1371458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Comic Sans MS" pitchFamily="66" charset="0"/>
        </a:defRPr>
      </a:lvl8pPr>
      <a:lvl9pPr marL="182861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CC"/>
          </a:solidFill>
          <a:latin typeface="Comic Sans MS" pitchFamily="66" charset="0"/>
        </a:defRPr>
      </a:lvl9pPr>
    </p:titleStyle>
    <p:bodyStyle>
      <a:lvl1pPr marL="342865" indent="-342865" algn="l" rtl="0" eaLnBrk="0" fontAlgn="base" hangingPunct="0">
        <a:spcBef>
          <a:spcPct val="20000"/>
        </a:spcBef>
        <a:spcAft>
          <a:spcPct val="0"/>
        </a:spcAft>
        <a:buClr>
          <a:srgbClr val="808000"/>
        </a:buClr>
        <a:buSzPct val="120000"/>
        <a:buChar char="›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873" indent="-285720" algn="l" rtl="0" eaLnBrk="0" fontAlgn="base" hangingPunct="0">
        <a:spcBef>
          <a:spcPct val="20000"/>
        </a:spcBef>
        <a:spcAft>
          <a:spcPct val="0"/>
        </a:spcAft>
        <a:buSzPct val="90000"/>
        <a:buFont typeface="Marlett" pitchFamily="2" charset="2"/>
        <a:buChar char="h"/>
        <a:defRPr sz="2800">
          <a:solidFill>
            <a:schemeClr val="accent2"/>
          </a:solidFill>
          <a:latin typeface="+mn-lt"/>
        </a:defRPr>
      </a:lvl2pPr>
      <a:lvl3pPr marL="1142882" indent="-228577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</a:defRPr>
      </a:lvl3pPr>
      <a:lvl4pPr marL="1600034" indent="-228577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187" indent="-228577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340" indent="-228577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492" indent="-228577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645" indent="-228577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797" indent="-228577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CDF and its International Partnerships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 smtClean="0">
                <a:latin typeface="+mj-lt"/>
              </a:rPr>
              <a:t>October </a:t>
            </a:r>
            <a:r>
              <a:rPr lang="en-US" dirty="0">
                <a:latin typeface="+mj-lt"/>
              </a:rPr>
              <a:t>3</a:t>
            </a:r>
            <a:r>
              <a:rPr lang="en-US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2012</a:t>
            </a:r>
            <a:endParaRPr lang="en-US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Rob Roser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4401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Shared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Cryogens</a:t>
            </a:r>
          </a:p>
          <a:p>
            <a:r>
              <a:rPr lang="en-US" sz="2400" dirty="0" smtClean="0"/>
              <a:t>Flammable Gas</a:t>
            </a:r>
          </a:p>
          <a:p>
            <a:r>
              <a:rPr lang="en-US" sz="2400" dirty="0" err="1" smtClean="0"/>
              <a:t>Cryo</a:t>
            </a:r>
            <a:r>
              <a:rPr lang="en-US" sz="2400" dirty="0" smtClean="0"/>
              <a:t> Shift Operations Salaries</a:t>
            </a:r>
          </a:p>
          <a:p>
            <a:r>
              <a:rPr lang="en-US" sz="2400" dirty="0" smtClean="0"/>
              <a:t>A few FTE of offline help from SCD</a:t>
            </a:r>
          </a:p>
          <a:p>
            <a:r>
              <a:rPr lang="en-US" sz="2400" dirty="0" smtClean="0"/>
              <a:t>Tapes/Tape Drives/Slot rental costs</a:t>
            </a:r>
          </a:p>
          <a:p>
            <a:r>
              <a:rPr lang="en-US" sz="2400" dirty="0" smtClean="0"/>
              <a:t>GRID Computing Hardware</a:t>
            </a:r>
          </a:p>
          <a:p>
            <a:r>
              <a:rPr lang="en-US" sz="2400" dirty="0" smtClean="0"/>
              <a:t>Maintenance Items</a:t>
            </a:r>
          </a:p>
          <a:p>
            <a:r>
              <a:rPr lang="en-US" sz="2400" dirty="0" smtClean="0"/>
              <a:t>Overtime – guess</a:t>
            </a:r>
          </a:p>
          <a:p>
            <a:r>
              <a:rPr lang="en-US" sz="2400" dirty="0" smtClean="0"/>
              <a:t>Planned upgrades (to cooling plant, power supplies, phototubes…)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Power, cooling and space were expected to be provided by host lab – among many other items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2C640F-E57F-4D77-A73D-360D79E0DFA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61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Output of IFC meeting was a letter with the agreed upon head tax for the coming year.  Tax established based on Author list at that moment</a:t>
            </a:r>
          </a:p>
          <a:p>
            <a:r>
              <a:rPr lang="en-US" sz="2400" dirty="0" smtClean="0"/>
              <a:t>PI’s from each international group was then emailed and asked how many PhD’s would contribute in the coming year.</a:t>
            </a:r>
          </a:p>
          <a:p>
            <a:r>
              <a:rPr lang="en-US" sz="2400" dirty="0" smtClean="0"/>
              <a:t>Based on the reply – each country was issued an invoice from our business office – Accounting then took charge of collecting the funds and putting them in CDF account.</a:t>
            </a:r>
          </a:p>
          <a:p>
            <a:r>
              <a:rPr lang="en-US" sz="2400" dirty="0" smtClean="0"/>
              <a:t>We allowed groups to pay forward in favorable (for them) exchange rates.  Happened a few times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2C640F-E57F-4D77-A73D-360D79E0DFA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860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This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Early Years – lots of enthusiasm – spreadsheet changed frequently as we figured out what we needed to fix/improve to make the experiment work</a:t>
            </a:r>
          </a:p>
          <a:p>
            <a:r>
              <a:rPr lang="en-US" sz="2800" dirty="0" smtClean="0"/>
              <a:t>Nervousness 3 years in as </a:t>
            </a:r>
            <a:r>
              <a:rPr lang="en-US" sz="2800" dirty="0" err="1" smtClean="0"/>
              <a:t>Tevatron</a:t>
            </a:r>
            <a:r>
              <a:rPr lang="en-US" sz="2800" dirty="0" smtClean="0"/>
              <a:t> Luminosity </a:t>
            </a:r>
            <a:r>
              <a:rPr lang="en-US" sz="2800" dirty="0"/>
              <a:t>d</a:t>
            </a:r>
            <a:r>
              <a:rPr lang="en-US" sz="2800" dirty="0" smtClean="0"/>
              <a:t>id not meet expectation LHC turn on was imminent (early 2007) that </a:t>
            </a:r>
            <a:r>
              <a:rPr lang="en-US" sz="2800" dirty="0"/>
              <a:t>b</a:t>
            </a:r>
            <a:r>
              <a:rPr lang="en-US" sz="2800" dirty="0" smtClean="0"/>
              <a:t>urden would get too large</a:t>
            </a:r>
          </a:p>
          <a:p>
            <a:r>
              <a:rPr lang="en-US" sz="2800" dirty="0" smtClean="0"/>
              <a:t>Established a cap of $7200/PhD so that funding agencies could plan their future (we were cheap compared to CMS/ATLAS)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2C640F-E57F-4D77-A73D-360D79E0DFA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16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0772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Important to the funding agencies that they have an exit strategy…</a:t>
            </a:r>
          </a:p>
          <a:p>
            <a:r>
              <a:rPr lang="en-US" sz="2800" dirty="0" err="1" smtClean="0"/>
              <a:t>Tevatron</a:t>
            </a:r>
            <a:r>
              <a:rPr lang="en-US" sz="2800" dirty="0" smtClean="0"/>
              <a:t> ended operation September 30, 2011.</a:t>
            </a:r>
          </a:p>
          <a:p>
            <a:r>
              <a:rPr lang="en-US" sz="2800" dirty="0" smtClean="0"/>
              <a:t>Pressure from all sides to wind up commitments</a:t>
            </a:r>
          </a:p>
          <a:p>
            <a:r>
              <a:rPr lang="en-US" sz="2800" dirty="0" smtClean="0"/>
              <a:t>We assessed one final tax – based solely on computing.  Essentially 2 years of computing to complete core analyses</a:t>
            </a:r>
          </a:p>
          <a:p>
            <a:r>
              <a:rPr lang="en-US" sz="2800" dirty="0" smtClean="0"/>
              <a:t>This was agreed upon by all reps</a:t>
            </a:r>
          </a:p>
          <a:p>
            <a:r>
              <a:rPr lang="en-US" sz="2800" dirty="0" smtClean="0"/>
              <a:t>Countries could pay it all at once or split it over the two years.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2C640F-E57F-4D77-A73D-360D79E0DFA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413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Away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Remain Flexible and nimble</a:t>
            </a:r>
          </a:p>
          <a:p>
            <a:r>
              <a:rPr lang="en-US" sz="2400" dirty="0" smtClean="0"/>
              <a:t>What the international agencies were most concerned with was less the dollar value and more that they were NOT paying more than their fair share.</a:t>
            </a:r>
          </a:p>
          <a:p>
            <a:r>
              <a:rPr lang="en-US" sz="2400" dirty="0" smtClean="0"/>
              <a:t>Wanted value – always important to tie money to the science</a:t>
            </a:r>
          </a:p>
          <a:p>
            <a:r>
              <a:rPr lang="en-US" sz="2400" dirty="0" smtClean="0"/>
              <a:t>I made an effort in the first few years to visit each countries funding agency (with PI) on to establish a relationship and say thank-you.</a:t>
            </a:r>
          </a:p>
          <a:p>
            <a:r>
              <a:rPr lang="en-US" sz="2400" dirty="0" smtClean="0"/>
              <a:t>I wrote letters to agencies detailing important contributions their groups made (when appropriate)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2C640F-E57F-4D77-A73D-360D79E0DFA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561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Q+A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F3EF96C-0DE6-437B-801D-CBB28A581CF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43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was Asked to Cover…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1) The collaboration rules specific to international partnership</a:t>
            </a:r>
          </a:p>
          <a:p>
            <a:r>
              <a:rPr lang="en-US" sz="2400" dirty="0"/>
              <a:t>2) The agreements with international partners and how </a:t>
            </a:r>
            <a:r>
              <a:rPr lang="en-US" sz="2400" dirty="0" smtClean="0"/>
              <a:t>they were </a:t>
            </a:r>
            <a:r>
              <a:rPr lang="en-US" sz="2400" dirty="0"/>
              <a:t>reached, who participated in these agreements,</a:t>
            </a:r>
          </a:p>
          <a:p>
            <a:r>
              <a:rPr lang="en-US" sz="2400" dirty="0"/>
              <a:t>3) What was the actual implementation of the agreements ?</a:t>
            </a:r>
          </a:p>
          <a:p>
            <a:r>
              <a:rPr lang="en-US" sz="2400" dirty="0"/>
              <a:t>4) What changes had to be made to agreements during implementation.</a:t>
            </a:r>
          </a:p>
          <a:p>
            <a:r>
              <a:rPr lang="en-US" sz="2400" dirty="0"/>
              <a:t>5) The relationship between the agencies, laboratories, and collaboration, etc.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2C640F-E57F-4D77-A73D-360D79E0DFA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47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4724400"/>
          </a:xfrm>
        </p:spPr>
        <p:txBody>
          <a:bodyPr/>
          <a:lstStyle/>
          <a:p>
            <a:r>
              <a:rPr lang="en-US" dirty="0" smtClean="0"/>
              <a:t>CDF has always been “international”</a:t>
            </a:r>
          </a:p>
          <a:p>
            <a:r>
              <a:rPr lang="en-US" dirty="0" smtClean="0"/>
              <a:t>Italy and Japan were part of the founding institutions back in 1981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2C640F-E57F-4D77-A73D-360D79E0DFA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524000" y="2590800"/>
            <a:ext cx="1981200" cy="4093428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3399FF"/>
                </a:solidFill>
              </a:rPr>
              <a:t>Argonne,</a:t>
            </a:r>
          </a:p>
          <a:p>
            <a:pPr eaLnBrk="1" hangingPunct="1"/>
            <a:r>
              <a:rPr lang="en-US" sz="2000" dirty="0">
                <a:solidFill>
                  <a:srgbClr val="3399FF"/>
                </a:solidFill>
              </a:rPr>
              <a:t>Chicago,</a:t>
            </a:r>
          </a:p>
          <a:p>
            <a:pPr eaLnBrk="1" hangingPunct="1"/>
            <a:r>
              <a:rPr lang="en-US" sz="2000" dirty="0">
                <a:solidFill>
                  <a:srgbClr val="3399FF"/>
                </a:solidFill>
              </a:rPr>
              <a:t>Fermilab,</a:t>
            </a:r>
          </a:p>
          <a:p>
            <a:pPr eaLnBrk="1" hangingPunct="1"/>
            <a:r>
              <a:rPr lang="en-US" sz="2000" dirty="0" err="1">
                <a:solidFill>
                  <a:srgbClr val="FF0000"/>
                </a:solidFill>
              </a:rPr>
              <a:t>Frascati</a:t>
            </a:r>
            <a:r>
              <a:rPr lang="en-US" sz="2000" dirty="0">
                <a:solidFill>
                  <a:srgbClr val="FF0000"/>
                </a:solidFill>
              </a:rPr>
              <a:t>,</a:t>
            </a:r>
          </a:p>
          <a:p>
            <a:pPr eaLnBrk="1" hangingPunct="1"/>
            <a:r>
              <a:rPr lang="en-US" sz="2000" dirty="0" err="1">
                <a:solidFill>
                  <a:srgbClr val="3399FF"/>
                </a:solidFill>
              </a:rPr>
              <a:t>Harward</a:t>
            </a:r>
            <a:r>
              <a:rPr lang="en-US" sz="2000" dirty="0">
                <a:solidFill>
                  <a:srgbClr val="3399FF"/>
                </a:solidFill>
              </a:rPr>
              <a:t>,</a:t>
            </a:r>
          </a:p>
          <a:p>
            <a:pPr eaLnBrk="1" hangingPunct="1"/>
            <a:r>
              <a:rPr lang="en-US" sz="2000" dirty="0">
                <a:solidFill>
                  <a:srgbClr val="3399FF"/>
                </a:solidFill>
              </a:rPr>
              <a:t>Illinois,</a:t>
            </a:r>
          </a:p>
          <a:p>
            <a:pPr eaLnBrk="1" hangingPunct="1"/>
            <a:r>
              <a:rPr lang="en-US" sz="2000" dirty="0">
                <a:solidFill>
                  <a:srgbClr val="FF0000"/>
                </a:solidFill>
              </a:rPr>
              <a:t>KEK</a:t>
            </a:r>
            <a:r>
              <a:rPr lang="en-US" sz="2000" dirty="0">
                <a:solidFill>
                  <a:srgbClr val="3399FF"/>
                </a:solidFill>
              </a:rPr>
              <a:t>,</a:t>
            </a:r>
          </a:p>
          <a:p>
            <a:pPr eaLnBrk="1" hangingPunct="1"/>
            <a:r>
              <a:rPr lang="en-US" sz="2000" dirty="0">
                <a:solidFill>
                  <a:srgbClr val="3399FF"/>
                </a:solidFill>
              </a:rPr>
              <a:t>LBL,</a:t>
            </a:r>
          </a:p>
          <a:p>
            <a:pPr eaLnBrk="1" hangingPunct="1"/>
            <a:r>
              <a:rPr lang="en-US" sz="2000" dirty="0">
                <a:solidFill>
                  <a:srgbClr val="FF0000"/>
                </a:solidFill>
              </a:rPr>
              <a:t>Pisa,</a:t>
            </a:r>
          </a:p>
          <a:p>
            <a:pPr eaLnBrk="1" hangingPunct="1"/>
            <a:r>
              <a:rPr lang="en-US" sz="2000" dirty="0">
                <a:solidFill>
                  <a:srgbClr val="3399FF"/>
                </a:solidFill>
              </a:rPr>
              <a:t>Purdue,</a:t>
            </a:r>
          </a:p>
          <a:p>
            <a:pPr eaLnBrk="1" hangingPunct="1"/>
            <a:r>
              <a:rPr lang="en-US" sz="2000" dirty="0">
                <a:solidFill>
                  <a:srgbClr val="3399FF"/>
                </a:solidFill>
              </a:rPr>
              <a:t>Texas A&amp;M,</a:t>
            </a:r>
          </a:p>
          <a:p>
            <a:pPr eaLnBrk="1" hangingPunct="1"/>
            <a:r>
              <a:rPr lang="en-US" sz="2000" dirty="0">
                <a:solidFill>
                  <a:srgbClr val="FF0000"/>
                </a:solidFill>
              </a:rPr>
              <a:t>Tsukuba,</a:t>
            </a:r>
          </a:p>
          <a:p>
            <a:pPr eaLnBrk="1" hangingPunct="1"/>
            <a:r>
              <a:rPr lang="en-US" sz="2000" dirty="0">
                <a:solidFill>
                  <a:srgbClr val="3399FF"/>
                </a:solidFill>
              </a:rPr>
              <a:t>Wisconsin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038600" y="3505200"/>
            <a:ext cx="40386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dirty="0">
                <a:solidFill>
                  <a:srgbClr val="FF0066"/>
                </a:solidFill>
              </a:rPr>
              <a:t>CDF was born as a </a:t>
            </a:r>
          </a:p>
          <a:p>
            <a:pPr algn="ctr" eaLnBrk="1" hangingPunct="1"/>
            <a:r>
              <a:rPr lang="en-US" sz="2000" b="1" dirty="0">
                <a:solidFill>
                  <a:srgbClr val="FF0066"/>
                </a:solidFill>
              </a:rPr>
              <a:t>USA-Japan-Italy endeavor</a:t>
            </a:r>
          </a:p>
          <a:p>
            <a:pPr algn="ctr" eaLnBrk="1" hangingPunct="1"/>
            <a:r>
              <a:rPr lang="en-US" sz="2000" b="1" dirty="0"/>
              <a:t>87 physicists, 13 Institutions</a:t>
            </a:r>
          </a:p>
          <a:p>
            <a:pPr algn="ctr" eaLnBrk="1" hangingPunct="1"/>
            <a:r>
              <a:rPr lang="en-US" sz="2000" dirty="0"/>
              <a:t>(</a:t>
            </a:r>
            <a:r>
              <a:rPr lang="en-US" sz="2000" dirty="0" err="1"/>
              <a:t>Frascati</a:t>
            </a:r>
            <a:r>
              <a:rPr lang="en-US" sz="2000" dirty="0"/>
              <a:t>, Pisa from Italy. KEK and Tsukuba from Japan)</a:t>
            </a:r>
          </a:p>
        </p:txBody>
      </p:sp>
    </p:spTree>
    <p:extLst>
      <p:ext uri="{BB962C8B-B14F-4D97-AF65-F5344CB8AC3E}">
        <p14:creationId xmlns:p14="http://schemas.microsoft.com/office/powerpoint/2010/main" val="3108676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CDF Milestones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2C640F-E57F-4D77-A73D-360D79E0DFA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" y="1066800"/>
            <a:ext cx="8610600" cy="489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/>
            <a:r>
              <a:rPr lang="ca-ES" sz="2400" b="1" dirty="0"/>
              <a:t> </a:t>
            </a:r>
            <a:endParaRPr lang="ca-ES" sz="2400" dirty="0"/>
          </a:p>
          <a:p>
            <a:pPr algn="l"/>
            <a:r>
              <a:rPr lang="ca-ES" sz="2400" dirty="0" err="1"/>
              <a:t>Summer</a:t>
            </a:r>
            <a:r>
              <a:rPr lang="ca-ES" sz="2400" dirty="0"/>
              <a:t> 1981:  Detector </a:t>
            </a:r>
            <a:r>
              <a:rPr lang="ca-ES" sz="2400" dirty="0" err="1"/>
              <a:t>Design</a:t>
            </a:r>
            <a:r>
              <a:rPr lang="ca-ES" sz="2400" dirty="0"/>
              <a:t> Report </a:t>
            </a:r>
          </a:p>
          <a:p>
            <a:pPr algn="l"/>
            <a:r>
              <a:rPr lang="ca-ES" sz="2400" dirty="0"/>
              <a:t> </a:t>
            </a:r>
          </a:p>
          <a:p>
            <a:pPr algn="l"/>
            <a:r>
              <a:rPr lang="ca-ES" sz="2400" dirty="0"/>
              <a:t>1985: </a:t>
            </a:r>
            <a:r>
              <a:rPr lang="ca-ES" sz="2400" dirty="0" err="1"/>
              <a:t>Collisions</a:t>
            </a:r>
            <a:r>
              <a:rPr lang="ca-ES" sz="2400" dirty="0"/>
              <a:t> </a:t>
            </a:r>
            <a:r>
              <a:rPr lang="ca-ES" sz="2400" dirty="0" err="1"/>
              <a:t>detected</a:t>
            </a:r>
            <a:r>
              <a:rPr lang="ca-ES" sz="2400" dirty="0"/>
              <a:t>, 23 </a:t>
            </a:r>
            <a:r>
              <a:rPr lang="ca-ES" sz="2400" dirty="0" err="1" smtClean="0"/>
              <a:t>events</a:t>
            </a:r>
            <a:r>
              <a:rPr lang="ca-ES" sz="2400" dirty="0" smtClean="0"/>
              <a:t> </a:t>
            </a:r>
            <a:r>
              <a:rPr lang="ca-ES" sz="2400" dirty="0" err="1" smtClean="0"/>
              <a:t>with</a:t>
            </a:r>
            <a:r>
              <a:rPr lang="ca-ES" sz="2400" dirty="0" smtClean="0"/>
              <a:t> 150 </a:t>
            </a:r>
            <a:r>
              <a:rPr lang="ca-ES" sz="2400" dirty="0" err="1" smtClean="0"/>
              <a:t>members</a:t>
            </a:r>
            <a:endParaRPr lang="ca-ES" sz="2400" dirty="0"/>
          </a:p>
          <a:p>
            <a:pPr algn="l"/>
            <a:r>
              <a:rPr lang="ca-ES" sz="2400" dirty="0"/>
              <a:t> </a:t>
            </a:r>
          </a:p>
          <a:p>
            <a:pPr algn="l"/>
            <a:r>
              <a:rPr lang="ca-ES" sz="2400" dirty="0"/>
              <a:t>1988-1989: ~ 4 pb</a:t>
            </a:r>
            <a:r>
              <a:rPr lang="ca-ES" sz="2400" baseline="30000" dirty="0"/>
              <a:t>-1</a:t>
            </a:r>
            <a:r>
              <a:rPr lang="ca-ES" sz="2400" dirty="0"/>
              <a:t> on </a:t>
            </a:r>
            <a:r>
              <a:rPr lang="ca-ES" sz="2400" dirty="0" err="1"/>
              <a:t>tape</a:t>
            </a:r>
            <a:r>
              <a:rPr lang="ca-ES" sz="2400" dirty="0"/>
              <a:t> </a:t>
            </a:r>
            <a:r>
              <a:rPr lang="ca-ES" sz="2400" dirty="0" err="1"/>
              <a:t>at</a:t>
            </a:r>
            <a:r>
              <a:rPr lang="ca-ES" sz="2400" dirty="0"/>
              <a:t> </a:t>
            </a:r>
            <a:r>
              <a:rPr lang="en-US" sz="2400" dirty="0"/>
              <a:t>√s</a:t>
            </a:r>
            <a:r>
              <a:rPr lang="ca-ES" sz="2400" dirty="0"/>
              <a:t> = 1,8 </a:t>
            </a:r>
            <a:r>
              <a:rPr lang="ca-ES" sz="2400" dirty="0" err="1"/>
              <a:t>TeV</a:t>
            </a:r>
            <a:r>
              <a:rPr lang="ca-ES" sz="2400" dirty="0"/>
              <a:t>. </a:t>
            </a:r>
            <a:r>
              <a:rPr lang="ca-ES" sz="2400" dirty="0" err="1"/>
              <a:t>dN</a:t>
            </a:r>
            <a:r>
              <a:rPr lang="ca-ES" sz="2400" dirty="0"/>
              <a:t>/d</a:t>
            </a:r>
            <a:r>
              <a:rPr lang="el-GR" sz="2400" dirty="0"/>
              <a:t>η</a:t>
            </a:r>
            <a:r>
              <a:rPr lang="en-US" sz="2400" dirty="0"/>
              <a:t>, </a:t>
            </a:r>
            <a:r>
              <a:rPr lang="en-US" sz="2400" dirty="0" err="1"/>
              <a:t>dN</a:t>
            </a:r>
            <a:r>
              <a:rPr lang="en-US" sz="2400" dirty="0"/>
              <a:t>/</a:t>
            </a:r>
            <a:r>
              <a:rPr lang="en-US" sz="2400" dirty="0" err="1"/>
              <a:t>dp</a:t>
            </a:r>
            <a:r>
              <a:rPr lang="en-US" sz="2400" baseline="-25000" dirty="0" err="1"/>
              <a:t>t</a:t>
            </a:r>
            <a:r>
              <a:rPr lang="en-US" sz="2400" dirty="0"/>
              <a:t> t</a:t>
            </a:r>
            <a:r>
              <a:rPr lang="ca-ES" sz="2400" dirty="0" err="1"/>
              <a:t>otal</a:t>
            </a:r>
            <a:r>
              <a:rPr lang="ca-ES" sz="2400" dirty="0"/>
              <a:t> </a:t>
            </a:r>
            <a:r>
              <a:rPr lang="ca-ES" sz="2400" dirty="0" err="1"/>
              <a:t>cross</a:t>
            </a:r>
            <a:r>
              <a:rPr lang="ca-ES" sz="2400" dirty="0"/>
              <a:t> </a:t>
            </a:r>
            <a:r>
              <a:rPr lang="ca-ES" sz="2400" dirty="0" err="1"/>
              <a:t>section</a:t>
            </a:r>
            <a:r>
              <a:rPr lang="ca-ES" sz="2400" dirty="0"/>
              <a:t>, </a:t>
            </a:r>
            <a:r>
              <a:rPr lang="ca-ES" sz="2400" dirty="0" err="1"/>
              <a:t>forward</a:t>
            </a:r>
            <a:r>
              <a:rPr lang="ca-ES" sz="2400" dirty="0"/>
              <a:t> </a:t>
            </a:r>
            <a:r>
              <a:rPr lang="ca-ES" sz="2400" dirty="0" err="1"/>
              <a:t>physics</a:t>
            </a:r>
            <a:r>
              <a:rPr lang="ca-ES" sz="2400" dirty="0"/>
              <a:t> </a:t>
            </a:r>
            <a:r>
              <a:rPr lang="ca-ES" sz="2400" dirty="0" err="1"/>
              <a:t>and</a:t>
            </a:r>
            <a:r>
              <a:rPr lang="ca-ES" sz="2400" dirty="0"/>
              <a:t> a </a:t>
            </a:r>
            <a:r>
              <a:rPr lang="ca-ES" sz="2400" dirty="0" err="1"/>
              <a:t>glance</a:t>
            </a:r>
            <a:r>
              <a:rPr lang="ca-ES" sz="2400" dirty="0"/>
              <a:t> </a:t>
            </a:r>
            <a:r>
              <a:rPr lang="ca-ES" sz="2400" dirty="0" err="1"/>
              <a:t>at</a:t>
            </a:r>
            <a:r>
              <a:rPr lang="ca-ES" sz="2400" dirty="0"/>
              <a:t> jets</a:t>
            </a:r>
          </a:p>
          <a:p>
            <a:pPr algn="l"/>
            <a:r>
              <a:rPr lang="ca-ES" sz="2400" dirty="0"/>
              <a:t> </a:t>
            </a:r>
          </a:p>
          <a:p>
            <a:pPr algn="l"/>
            <a:r>
              <a:rPr lang="ca-ES" sz="2400" dirty="0"/>
              <a:t>1992-1996: “</a:t>
            </a:r>
            <a:r>
              <a:rPr lang="ca-ES" sz="2400" dirty="0" err="1"/>
              <a:t>Run</a:t>
            </a:r>
            <a:r>
              <a:rPr lang="ca-ES" sz="2400" dirty="0"/>
              <a:t> I” ~ 110 pb</a:t>
            </a:r>
            <a:r>
              <a:rPr lang="ca-ES" sz="2400" baseline="30000" dirty="0"/>
              <a:t>-1 </a:t>
            </a:r>
            <a:r>
              <a:rPr lang="ca-ES" sz="2400" dirty="0"/>
              <a:t>on </a:t>
            </a:r>
            <a:r>
              <a:rPr lang="ca-ES" sz="2400" dirty="0" err="1"/>
              <a:t>tape</a:t>
            </a:r>
            <a:r>
              <a:rPr lang="ca-ES" sz="2400" dirty="0"/>
              <a:t> </a:t>
            </a:r>
            <a:r>
              <a:rPr lang="ca-ES" sz="2400" dirty="0" err="1"/>
              <a:t>at</a:t>
            </a:r>
            <a:r>
              <a:rPr lang="ca-ES" sz="2400" dirty="0"/>
              <a:t> </a:t>
            </a:r>
            <a:r>
              <a:rPr lang="en-US" sz="2400" dirty="0"/>
              <a:t>√s </a:t>
            </a:r>
            <a:r>
              <a:rPr lang="ca-ES" sz="2400" dirty="0"/>
              <a:t>= 1,8 </a:t>
            </a:r>
            <a:r>
              <a:rPr lang="ca-ES" sz="2400" dirty="0" err="1"/>
              <a:t>TeV</a:t>
            </a:r>
            <a:endParaRPr lang="ca-ES" sz="2400" dirty="0"/>
          </a:p>
          <a:p>
            <a:pPr algn="l"/>
            <a:r>
              <a:rPr lang="ca-ES" sz="2400" i="1" dirty="0">
                <a:solidFill>
                  <a:srgbClr val="C00000"/>
                </a:solidFill>
              </a:rPr>
              <a:t>SVX </a:t>
            </a:r>
            <a:r>
              <a:rPr lang="ca-ES" sz="2400" i="1" dirty="0" err="1">
                <a:solidFill>
                  <a:srgbClr val="C00000"/>
                </a:solidFill>
              </a:rPr>
              <a:t>installed</a:t>
            </a:r>
            <a:r>
              <a:rPr lang="ca-ES" sz="2400" i="1" dirty="0">
                <a:solidFill>
                  <a:srgbClr val="C00000"/>
                </a:solidFill>
              </a:rPr>
              <a:t>, </a:t>
            </a:r>
            <a:r>
              <a:rPr lang="ca-ES" sz="2400" i="1" dirty="0" err="1">
                <a:solidFill>
                  <a:srgbClr val="C00000"/>
                </a:solidFill>
              </a:rPr>
              <a:t>discovery</a:t>
            </a:r>
            <a:r>
              <a:rPr lang="ca-ES" sz="2400" i="1" dirty="0">
                <a:solidFill>
                  <a:srgbClr val="C00000"/>
                </a:solidFill>
              </a:rPr>
              <a:t> of </a:t>
            </a:r>
            <a:r>
              <a:rPr lang="ca-ES" sz="2400" i="1" dirty="0" err="1">
                <a:solidFill>
                  <a:srgbClr val="C00000"/>
                </a:solidFill>
              </a:rPr>
              <a:t>the</a:t>
            </a:r>
            <a:r>
              <a:rPr lang="ca-ES" sz="2400" i="1" dirty="0">
                <a:solidFill>
                  <a:srgbClr val="C00000"/>
                </a:solidFill>
              </a:rPr>
              <a:t> top quark </a:t>
            </a:r>
            <a:r>
              <a:rPr lang="ca-ES" sz="2400" i="1" dirty="0" err="1">
                <a:solidFill>
                  <a:srgbClr val="C00000"/>
                </a:solidFill>
              </a:rPr>
              <a:t>at</a:t>
            </a:r>
            <a:r>
              <a:rPr lang="en-US" sz="2400" dirty="0">
                <a:solidFill>
                  <a:srgbClr val="C00000"/>
                </a:solidFill>
              </a:rPr>
              <a:t> ~</a:t>
            </a:r>
            <a:r>
              <a:rPr lang="ca-ES" sz="2400" i="1" dirty="0">
                <a:solidFill>
                  <a:srgbClr val="C00000"/>
                </a:solidFill>
              </a:rPr>
              <a:t> </a:t>
            </a:r>
            <a:r>
              <a:rPr lang="ca-ES" sz="2400" i="1" dirty="0" err="1">
                <a:solidFill>
                  <a:srgbClr val="C00000"/>
                </a:solidFill>
              </a:rPr>
              <a:t>mid</a:t>
            </a:r>
            <a:r>
              <a:rPr lang="ca-ES" sz="2400" i="1" dirty="0">
                <a:solidFill>
                  <a:srgbClr val="C00000"/>
                </a:solidFill>
              </a:rPr>
              <a:t> </a:t>
            </a:r>
            <a:r>
              <a:rPr lang="ca-ES" sz="2400" i="1" dirty="0" err="1" smtClean="0">
                <a:solidFill>
                  <a:srgbClr val="C00000"/>
                </a:solidFill>
              </a:rPr>
              <a:t>run</a:t>
            </a:r>
            <a:endParaRPr lang="ca-ES" sz="2400" i="1" dirty="0" smtClean="0">
              <a:solidFill>
                <a:srgbClr val="C00000"/>
              </a:solidFill>
            </a:endParaRPr>
          </a:p>
          <a:p>
            <a:pPr algn="l"/>
            <a:r>
              <a:rPr lang="ca-ES" sz="2400" i="1" dirty="0" smtClean="0">
                <a:solidFill>
                  <a:srgbClr val="C00000"/>
                </a:solidFill>
              </a:rPr>
              <a:t>~325 </a:t>
            </a:r>
            <a:r>
              <a:rPr lang="ca-ES" sz="2400" i="1" dirty="0" err="1" smtClean="0">
                <a:solidFill>
                  <a:srgbClr val="C00000"/>
                </a:solidFill>
              </a:rPr>
              <a:t>authors</a:t>
            </a:r>
            <a:r>
              <a:rPr lang="ca-ES" sz="2400" i="1" dirty="0" smtClean="0">
                <a:solidFill>
                  <a:srgbClr val="C00000"/>
                </a:solidFill>
              </a:rPr>
              <a:t> on Top </a:t>
            </a:r>
            <a:r>
              <a:rPr lang="ca-ES" sz="2400" i="1" dirty="0" err="1" smtClean="0">
                <a:solidFill>
                  <a:srgbClr val="C00000"/>
                </a:solidFill>
              </a:rPr>
              <a:t>Discovery</a:t>
            </a:r>
            <a:r>
              <a:rPr lang="ca-ES" sz="2400" i="1" dirty="0" smtClean="0">
                <a:solidFill>
                  <a:srgbClr val="C00000"/>
                </a:solidFill>
              </a:rPr>
              <a:t> Paper</a:t>
            </a:r>
            <a:endParaRPr lang="ca-ES" sz="2400" i="1" dirty="0">
              <a:solidFill>
                <a:srgbClr val="C00000"/>
              </a:solidFill>
            </a:endParaRPr>
          </a:p>
          <a:p>
            <a:pPr algn="l"/>
            <a:endParaRPr lang="ca-ES" sz="2400" dirty="0"/>
          </a:p>
          <a:p>
            <a:pPr algn="l"/>
            <a:r>
              <a:rPr lang="ca-ES" sz="2400" b="1" dirty="0"/>
              <a:t>2001-2011: </a:t>
            </a:r>
            <a:r>
              <a:rPr lang="ca-ES" sz="2400" b="1" dirty="0" err="1"/>
              <a:t>Run</a:t>
            </a:r>
            <a:r>
              <a:rPr lang="ca-ES" sz="2400" b="1" dirty="0"/>
              <a:t> II </a:t>
            </a:r>
            <a:r>
              <a:rPr lang="ca-ES" sz="2400" b="1" dirty="0" err="1"/>
              <a:t>at</a:t>
            </a:r>
            <a:r>
              <a:rPr lang="ca-ES" sz="2400" b="1" dirty="0"/>
              <a:t> </a:t>
            </a:r>
            <a:r>
              <a:rPr lang="en-US" sz="2400" b="1" dirty="0"/>
              <a:t>√s </a:t>
            </a:r>
            <a:r>
              <a:rPr lang="ca-ES" sz="2400" b="1" dirty="0"/>
              <a:t>= 1,98 </a:t>
            </a:r>
            <a:r>
              <a:rPr lang="ca-ES" sz="2400" b="1" dirty="0" err="1"/>
              <a:t>TeV</a:t>
            </a:r>
            <a:r>
              <a:rPr lang="ca-ES" sz="2400" b="1" dirty="0"/>
              <a:t>, </a:t>
            </a:r>
            <a:r>
              <a:rPr lang="ca-ES" sz="2400" b="1" dirty="0" err="1"/>
              <a:t>close</a:t>
            </a:r>
            <a:r>
              <a:rPr lang="ca-ES" sz="2400" b="1" dirty="0"/>
              <a:t> to 10 </a:t>
            </a:r>
            <a:r>
              <a:rPr lang="en-US" sz="2400" b="1" dirty="0"/>
              <a:t>fb</a:t>
            </a:r>
            <a:r>
              <a:rPr lang="en-US" sz="2400" b="1" baseline="30000" dirty="0"/>
              <a:t>-1 </a:t>
            </a:r>
            <a:r>
              <a:rPr lang="ca-ES" sz="2400" b="1" dirty="0"/>
              <a:t>on </a:t>
            </a:r>
            <a:r>
              <a:rPr lang="ca-ES" sz="2400" b="1" dirty="0" err="1"/>
              <a:t>tape</a:t>
            </a:r>
            <a:r>
              <a:rPr lang="ca-ES" sz="2400" b="1" dirty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29183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CDF grew Slowly for the most part…</a:t>
            </a:r>
          </a:p>
          <a:p>
            <a:r>
              <a:rPr lang="en-US" sz="2800" dirty="0" smtClean="0"/>
              <a:t>Start of Run II is when CDF really expanded in terms of institutions and international partners</a:t>
            </a:r>
          </a:p>
          <a:p>
            <a:r>
              <a:rPr lang="en-US" sz="2800" dirty="0" smtClean="0"/>
              <a:t>Went from 325 to a high of 720 in early Run II and from a few international partners to our current 15!</a:t>
            </a:r>
          </a:p>
          <a:p>
            <a:r>
              <a:rPr lang="en-US" sz="2800" dirty="0" smtClean="0"/>
              <a:t>In Run II CDF was 50/50 in terms of US and international participants and remained that way even today!</a:t>
            </a:r>
          </a:p>
          <a:p>
            <a:r>
              <a:rPr lang="en-US" sz="2800" dirty="0" smtClean="0"/>
              <a:t>Traditions established when we were small continued to serve us well – made life easier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2C640F-E57F-4D77-A73D-360D79E0DFA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25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Much of CDF…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We existed strictly with MOU’s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C</a:t>
            </a:r>
            <a:r>
              <a:rPr lang="en-US" sz="2800" dirty="0" smtClean="0"/>
              <a:t>ountries made in-kind contributions in terms of hardware</a:t>
            </a:r>
          </a:p>
          <a:p>
            <a:r>
              <a:rPr lang="en-US" sz="2800" dirty="0" smtClean="0"/>
              <a:t>Data runs were short and a series of upgrades kept institutions engaged and contributing</a:t>
            </a:r>
          </a:p>
          <a:p>
            <a:r>
              <a:rPr lang="en-US" sz="2800" dirty="0" smtClean="0"/>
              <a:t>Run II offered a new challenge</a:t>
            </a:r>
          </a:p>
          <a:p>
            <a:pPr lvl="1"/>
            <a:r>
              <a:rPr lang="en-US" sz="2000" dirty="0" smtClean="0"/>
              <a:t>We were planning to run for almost a decade uninterrupted</a:t>
            </a:r>
          </a:p>
          <a:p>
            <a:pPr lvl="1"/>
            <a:r>
              <a:rPr lang="en-US" sz="2000" dirty="0" smtClean="0"/>
              <a:t>More people joined than we had substantial construction projects for them to take ownership of </a:t>
            </a:r>
          </a:p>
          <a:p>
            <a:pPr lvl="1"/>
            <a:r>
              <a:rPr lang="en-US" sz="2000" dirty="0" smtClean="0"/>
              <a:t>MOU’s were established – but not all had hard deliverables/contributions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2C640F-E57F-4D77-A73D-360D79E0DFA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650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Properly Deal with Run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458200" cy="4724400"/>
          </a:xfrm>
        </p:spPr>
        <p:txBody>
          <a:bodyPr/>
          <a:lstStyle/>
          <a:p>
            <a:r>
              <a:rPr lang="en-US" sz="2400" dirty="0" smtClean="0"/>
              <a:t>Established International Finance Committee in 2002</a:t>
            </a:r>
          </a:p>
          <a:p>
            <a:r>
              <a:rPr lang="en-US" sz="2400" dirty="0" smtClean="0"/>
              <a:t>Stole much of the organizational concepts from BABAR with one important change (discussed next)</a:t>
            </a:r>
          </a:p>
          <a:p>
            <a:r>
              <a:rPr lang="en-US" sz="2400" dirty="0" smtClean="0"/>
              <a:t>Overall Structure is as follows</a:t>
            </a:r>
          </a:p>
          <a:p>
            <a:pPr lvl="1"/>
            <a:r>
              <a:rPr lang="en-US" sz="2000" dirty="0" smtClean="0"/>
              <a:t>Invited a representative from each country  -- meetings were initially twice a year – then once/year as we hit a groove</a:t>
            </a:r>
          </a:p>
          <a:p>
            <a:pPr lvl="1"/>
            <a:r>
              <a:rPr lang="en-US" sz="2000" dirty="0" smtClean="0"/>
              <a:t>A subset were members of the financial scrutiny group which went over financials</a:t>
            </a:r>
          </a:p>
          <a:p>
            <a:pPr lvl="1"/>
            <a:r>
              <a:rPr lang="en-US" sz="2000" dirty="0" smtClean="0"/>
              <a:t>Chair of Scrutiny group was an outsider – Paolo </a:t>
            </a:r>
            <a:r>
              <a:rPr lang="en-US" sz="2000" dirty="0" err="1" smtClean="0"/>
              <a:t>Giubellino</a:t>
            </a:r>
            <a:r>
              <a:rPr lang="en-US" sz="2000" dirty="0" smtClean="0"/>
              <a:t> served as my chair for the entire duration of CDF Run II</a:t>
            </a:r>
            <a:endParaRPr lang="en-US" sz="2000" dirty="0"/>
          </a:p>
          <a:p>
            <a:r>
              <a:rPr lang="en-US" sz="2400" dirty="0" smtClean="0"/>
              <a:t>General idea is to agree on a certain set of “shared costs” that would be paid by international partners.</a:t>
            </a:r>
          </a:p>
          <a:p>
            <a:r>
              <a:rPr lang="en-US" sz="2400" dirty="0" smtClean="0"/>
              <a:t>The rate each country would pay was determined by number of PhD authors (students were exempt)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2C640F-E57F-4D77-A73D-360D79E0DFA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251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One Big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4724400"/>
          </a:xfrm>
        </p:spPr>
        <p:txBody>
          <a:bodyPr/>
          <a:lstStyle/>
          <a:p>
            <a:r>
              <a:rPr lang="en-US" dirty="0" smtClean="0"/>
              <a:t>I was able to get the lab to agree that I could “keep” the funds raised – they did NOT go into the lab’s general operating expenses.</a:t>
            </a:r>
          </a:p>
          <a:p>
            <a:r>
              <a:rPr lang="en-US" dirty="0" smtClean="0"/>
              <a:t>I then used those funds mostly for Guest and Visitor support of international partners</a:t>
            </a:r>
          </a:p>
          <a:p>
            <a:r>
              <a:rPr lang="en-US" dirty="0" smtClean="0"/>
              <a:t>Thus the funds they contributed came right back to them (on average)!!!</a:t>
            </a:r>
          </a:p>
          <a:p>
            <a:r>
              <a:rPr lang="en-US" dirty="0" smtClean="0"/>
              <a:t>We raised substantial funds  -- typically $750k - $1M/year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2C640F-E57F-4D77-A73D-360D79E0DFA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872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Initially built a spreadsheet with ALL costs that it took to operate CDF (referenced to budget codes)</a:t>
            </a:r>
          </a:p>
          <a:p>
            <a:r>
              <a:rPr lang="en-US" dirty="0" smtClean="0"/>
              <a:t>Costs were about 50/50 split between detector operations and computing</a:t>
            </a:r>
          </a:p>
          <a:p>
            <a:r>
              <a:rPr lang="en-US" dirty="0" smtClean="0"/>
              <a:t>Picked a set of items to “share” as a proposal for the first year – kept the split 50/50 between computing/detector ops</a:t>
            </a:r>
          </a:p>
          <a:p>
            <a:r>
              <a:rPr lang="en-US" dirty="0" smtClean="0"/>
              <a:t>Selected a set such that the “tax”/PhD the first year was about $6k!!!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2C640F-E57F-4D77-A73D-360D79E0DFA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559806"/>
      </p:ext>
    </p:extLst>
  </p:cSld>
  <p:clrMapOvr>
    <a:masterClrMapping/>
  </p:clrMapOvr>
</p:sld>
</file>

<file path=ppt/theme/theme1.xml><?xml version="1.0" encoding="utf-8"?>
<a:theme xmlns:a="http://schemas.openxmlformats.org/drawingml/2006/main" name="condor">
  <a:themeElements>
    <a:clrScheme name="condor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condor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rgbClr val="550658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 smtClean="0">
            <a:ln>
              <a:noFill/>
            </a:ln>
            <a:solidFill>
              <a:srgbClr val="550658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ond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do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do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do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do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do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do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dor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Settings\pfc\My Documents\Work\Slides &amp; Presentations\condor.pot</Template>
  <TotalTime>30745</TotalTime>
  <Words>1046</Words>
  <Application>Microsoft Macintosh PowerPoint</Application>
  <PresentationFormat>On-screen Show (4:3)</PresentationFormat>
  <Paragraphs>123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condor</vt:lpstr>
      <vt:lpstr>CDF and its International Partnerships  October 3 2012</vt:lpstr>
      <vt:lpstr>What I was Asked to Cover…</vt:lpstr>
      <vt:lpstr>A Little History</vt:lpstr>
      <vt:lpstr>CDF Milestones</vt:lpstr>
      <vt:lpstr>Bottom Line</vt:lpstr>
      <vt:lpstr>For Much of CDF…</vt:lpstr>
      <vt:lpstr>To Properly Deal with Run II</vt:lpstr>
      <vt:lpstr>The One Big Difference</vt:lpstr>
      <vt:lpstr>Getting Started</vt:lpstr>
      <vt:lpstr>Examples of Shared Costs</vt:lpstr>
      <vt:lpstr>Practical Stuff</vt:lpstr>
      <vt:lpstr>How Did This Work</vt:lpstr>
      <vt:lpstr>The End Game</vt:lpstr>
      <vt:lpstr>Take Away Points</vt:lpstr>
      <vt:lpstr>Q+A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Computing Overview - for PAC</dc:title>
  <dc:creator>Vicky White</dc:creator>
  <cp:lastModifiedBy>Rob Roser</cp:lastModifiedBy>
  <cp:revision>603</cp:revision>
  <cp:lastPrinted>2012-09-18T13:16:52Z</cp:lastPrinted>
  <dcterms:created xsi:type="dcterms:W3CDTF">2002-04-30T21:15:48Z</dcterms:created>
  <dcterms:modified xsi:type="dcterms:W3CDTF">2012-10-02T15:57:03Z</dcterms:modified>
</cp:coreProperties>
</file>