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sldIdLst>
    <p:sldId id="359" r:id="rId2"/>
    <p:sldId id="395" r:id="rId3"/>
    <p:sldId id="416" r:id="rId4"/>
    <p:sldId id="379" r:id="rId5"/>
    <p:sldId id="414" r:id="rId6"/>
    <p:sldId id="419" r:id="rId7"/>
    <p:sldId id="404" r:id="rId8"/>
    <p:sldId id="421" r:id="rId9"/>
    <p:sldId id="417" r:id="rId10"/>
    <p:sldId id="413" r:id="rId11"/>
    <p:sldId id="420" r:id="rId12"/>
    <p:sldId id="422" r:id="rId13"/>
    <p:sldId id="418" r:id="rId14"/>
  </p:sldIdLst>
  <p:sldSz cx="9144000" cy="6858000" type="screen4x3"/>
  <p:notesSz cx="6934200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3FF"/>
    <a:srgbClr val="FFD175"/>
    <a:srgbClr val="FF89FF"/>
    <a:srgbClr val="FFB5B5"/>
    <a:srgbClr val="9999FF"/>
    <a:srgbClr val="008000"/>
    <a:srgbClr val="00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98" autoAdjust="0"/>
  </p:normalViewPr>
  <p:slideViewPr>
    <p:cSldViewPr>
      <p:cViewPr varScale="1">
        <p:scale>
          <a:sx n="68" d="100"/>
          <a:sy n="68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B678CE-ED76-44D4-B1E5-035A09505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91E0E7A-3769-4CA2-9C75-95F513EB847F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2E11D04-B7AA-4E89-B5A3-01FC00552A9C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2E11D04-B7AA-4E89-B5A3-01FC00552A9C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2E11D04-B7AA-4E89-B5A3-01FC00552A9C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2E11D04-B7AA-4E89-B5A3-01FC00552A9C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A5E7FD6-6156-4DE7-A412-D9804429860C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A5E7FD6-6156-4DE7-A412-D9804429860C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75BAB7A2-E0A8-45FF-8A1B-0C18D4DEC28E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 txBox="1">
            <a:spLocks noGrp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 anchor="b"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B0C9634F-8A44-42C0-82C4-AEC062870DC7}" type="slidenum">
              <a:rPr lang="en-US" sz="1200" b="0">
                <a:solidFill>
                  <a:schemeClr val="tx1"/>
                </a:solidFill>
              </a:rPr>
              <a:pPr algn="r" eaLnBrk="1" hangingPunct="1"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 txBox="1">
            <a:spLocks noGrp="1"/>
          </p:cNvSpPr>
          <p:nvPr/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 anchor="b"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B0C9634F-8A44-42C0-82C4-AEC062870DC7}" type="slidenum">
              <a:rPr lang="en-US" sz="1200" b="0">
                <a:solidFill>
                  <a:schemeClr val="tx1"/>
                </a:solidFill>
              </a:rPr>
              <a:pPr algn="r" eaLnBrk="1" hangingPunct="1"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6A315AA-7249-481D-B7BE-FDB562565D68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6A315AA-7249-481D-B7BE-FDB562565D68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6A315AA-7249-481D-B7BE-FDB562565D68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5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0"/>
            <a:ext cx="1828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0"/>
            <a:ext cx="5334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6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89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7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8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24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528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20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0"/>
            <a:ext cx="6324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>
                <a:sym typeface="Wingdings" pitchFamily="2" charset="2"/>
              </a:rPr>
              <a:t>Second level</a:t>
            </a:r>
          </a:p>
          <a:p>
            <a:pPr lvl="2"/>
            <a:r>
              <a:rPr lang="en-US" smtClean="0">
                <a:sym typeface="Wingdings" pitchFamily="2" charset="2"/>
              </a:rPr>
              <a:t>Third level</a:t>
            </a:r>
          </a:p>
          <a:p>
            <a:pPr lvl="3"/>
            <a:r>
              <a:rPr lang="en-US" smtClean="0">
                <a:sym typeface="Wingdings" pitchFamily="2" charset="2"/>
              </a:rPr>
              <a:t>Fourth level</a:t>
            </a:r>
          </a:p>
          <a:p>
            <a:pPr lvl="4"/>
            <a:r>
              <a:rPr lang="en-US" smtClean="0">
                <a:sym typeface="Wingdings" pitchFamily="2" charset="2"/>
              </a:rPr>
              <a:t>Fifth level</a:t>
            </a:r>
          </a:p>
        </p:txBody>
      </p:sp>
      <p:sp>
        <p:nvSpPr>
          <p:cNvPr id="7172" name="Line 4"/>
          <p:cNvSpPr>
            <a:spLocks noChangeShapeType="1"/>
          </p:cNvSpPr>
          <p:nvPr userDrawn="1"/>
        </p:nvSpPr>
        <p:spPr bwMode="auto">
          <a:xfrm>
            <a:off x="1447800" y="1382713"/>
            <a:ext cx="70866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>
            <a:prstShdw prst="shdw17" dist="17961" dir="2700000">
              <a:srgbClr val="C0C0C0"/>
            </a:prst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 userDrawn="1"/>
        </p:nvSpPr>
        <p:spPr bwMode="auto">
          <a:xfrm>
            <a:off x="8645525" y="6388100"/>
            <a:ext cx="280988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 userDrawn="1"/>
        </p:nvSpPr>
        <p:spPr bwMode="auto">
          <a:xfrm>
            <a:off x="8364538" y="6394450"/>
            <a:ext cx="369887" cy="274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fld id="{E240B83D-36CB-44F8-8136-8866511AD869}" type="slidenum">
              <a:rPr lang="en-US" sz="1200" b="0">
                <a:solidFill>
                  <a:schemeClr val="bg2"/>
                </a:solidFill>
              </a:rPr>
              <a:pPr eaLnBrk="0" hangingPunct="0">
                <a:defRPr/>
              </a:pPr>
              <a:t>‹#›</a:t>
            </a:fld>
            <a:endParaRPr lang="en-US" sz="1200" b="0">
              <a:solidFill>
                <a:schemeClr val="bg2"/>
              </a:solidFill>
            </a:endParaRPr>
          </a:p>
        </p:txBody>
      </p:sp>
      <p:pic>
        <p:nvPicPr>
          <p:cNvPr id="1031" name="Picture 15" descr="The image “file:///C:/DOCUME~1/WREDWARD/LOCALS~1/TEMP/dyb_logo.jpg” cannot be displayed, because it contains errors.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600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66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bg2"/>
          </a:solidFill>
          <a:latin typeface="+mn-lt"/>
          <a:sym typeface="Wingdings" pitchFamily="2" charset="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bg2"/>
          </a:solidFill>
          <a:latin typeface="+mn-lt"/>
          <a:sym typeface="Wingdings" pitchFamily="2" charset="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2"/>
          </a:solidFill>
          <a:latin typeface="+mn-lt"/>
          <a:sym typeface="Wingdings" pitchFamily="2" charset="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2"/>
          </a:solidFill>
          <a:latin typeface="+mn-lt"/>
          <a:sym typeface="Wingdings" pitchFamily="2" charset="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2"/>
          </a:solidFill>
          <a:latin typeface="+mn-lt"/>
          <a:sym typeface="Wingdings" pitchFamily="2" charset="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2"/>
          </a:solidFill>
          <a:latin typeface="+mn-lt"/>
          <a:sym typeface="Wingdings" pitchFamily="2" charset="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2"/>
          </a:solidFill>
          <a:latin typeface="+mn-lt"/>
          <a:sym typeface="Wingdings" pitchFamily="2" charset="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2"/>
          </a:solidFill>
          <a:latin typeface="+mn-lt"/>
          <a:sym typeface="Wingdings" pitchFamily="2" charset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678743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rgbClr val="0066CC"/>
                </a:solidFill>
                <a:latin typeface="Times New Roman" pitchFamily="18" charset="0"/>
              </a:rPr>
              <a:t>Thoughts and Considerations </a:t>
            </a:r>
          </a:p>
          <a:p>
            <a:pPr eaLnBrk="1" hangingPunct="1"/>
            <a:r>
              <a:rPr lang="en-US" sz="4000" dirty="0" smtClean="0">
                <a:solidFill>
                  <a:srgbClr val="0066CC"/>
                </a:solidFill>
                <a:latin typeface="Times New Roman" pitchFamily="18" charset="0"/>
              </a:rPr>
              <a:t>from the</a:t>
            </a:r>
          </a:p>
          <a:p>
            <a:pPr eaLnBrk="1" hangingPunct="1"/>
            <a:r>
              <a:rPr lang="en-US" sz="4000" dirty="0" smtClean="0">
                <a:solidFill>
                  <a:srgbClr val="0066CC"/>
                </a:solidFill>
                <a:latin typeface="Times New Roman" pitchFamily="18" charset="0"/>
              </a:rPr>
              <a:t>Daya Bay Experience</a:t>
            </a:r>
            <a:endParaRPr lang="en-US" sz="4000" dirty="0">
              <a:solidFill>
                <a:srgbClr val="0066CC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>
                <a:solidFill>
                  <a:srgbClr val="0066CC"/>
                </a:solidFill>
                <a:latin typeface="Times New Roman" pitchFamily="18" charset="0"/>
              </a:rPr>
              <a:t>S. Kettell</a:t>
            </a:r>
          </a:p>
          <a:p>
            <a:pPr eaLnBrk="1" hangingPunct="1"/>
            <a:r>
              <a:rPr lang="en-US" sz="2800" dirty="0" smtClean="0">
                <a:solidFill>
                  <a:srgbClr val="0066CC"/>
                </a:solidFill>
                <a:latin typeface="Times New Roman" pitchFamily="18" charset="0"/>
              </a:rPr>
              <a:t>BNL</a:t>
            </a:r>
            <a:endParaRPr lang="en-US" sz="2800" dirty="0">
              <a:solidFill>
                <a:srgbClr val="0066CC"/>
              </a:solidFill>
              <a:latin typeface="Times New Roman" pitchFamily="18" charset="0"/>
            </a:endParaRPr>
          </a:p>
          <a:p>
            <a:pPr eaLnBrk="1" hangingPunct="1"/>
            <a:endParaRPr lang="en-US" sz="2800" dirty="0">
              <a:solidFill>
                <a:srgbClr val="0066CC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dirty="0" smtClean="0">
                <a:solidFill>
                  <a:srgbClr val="0066CC"/>
                </a:solidFill>
                <a:latin typeface="Times New Roman" pitchFamily="18" charset="0"/>
              </a:rPr>
              <a:t>LBNE International Symposium</a:t>
            </a:r>
            <a:endParaRPr lang="en-US" sz="2000" dirty="0">
              <a:solidFill>
                <a:srgbClr val="0066CC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dirty="0" smtClean="0">
                <a:solidFill>
                  <a:srgbClr val="0066CC"/>
                </a:solidFill>
                <a:latin typeface="Times New Roman" pitchFamily="18" charset="0"/>
              </a:rPr>
              <a:t>October 3, 2012</a:t>
            </a:r>
            <a:endParaRPr lang="en-US" sz="2000" dirty="0">
              <a:solidFill>
                <a:srgbClr val="0066CC"/>
              </a:solidFill>
              <a:latin typeface="Times New Roman" pitchFamily="18" charset="0"/>
            </a:endParaRPr>
          </a:p>
          <a:p>
            <a:pPr eaLnBrk="1" hangingPunct="1"/>
            <a:endParaRPr lang="en-US" sz="2000" dirty="0">
              <a:solidFill>
                <a:srgbClr val="0066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How (who) to make decisions (verify </a:t>
            </a:r>
            <a:r>
              <a:rPr lang="en-US" dirty="0" err="1" smtClean="0"/>
              <a:t>concurrance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Document decisions, action items, results</a:t>
            </a:r>
          </a:p>
          <a:p>
            <a:r>
              <a:rPr lang="en-US" dirty="0" smtClean="0"/>
              <a:t>Contracting practices</a:t>
            </a:r>
          </a:p>
          <a:p>
            <a:r>
              <a:rPr lang="en-US" dirty="0" smtClean="0"/>
              <a:t>Review process</a:t>
            </a:r>
          </a:p>
          <a:p>
            <a:r>
              <a:rPr lang="en-US" dirty="0" smtClean="0"/>
              <a:t>Liability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Project’ology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/>
          <a:lstStyle/>
          <a:p>
            <a:r>
              <a:rPr lang="en-US" sz="2800" dirty="0"/>
              <a:t>Decouple KPP from any milestones out of your </a:t>
            </a:r>
            <a:r>
              <a:rPr lang="en-US" sz="2800" dirty="0" smtClean="0"/>
              <a:t>control</a:t>
            </a:r>
          </a:p>
          <a:p>
            <a:pPr lvl="1"/>
            <a:r>
              <a:rPr lang="en-US" sz="2000" dirty="0" smtClean="0"/>
              <a:t>Can never have too much schedule contingency? </a:t>
            </a:r>
          </a:p>
          <a:p>
            <a:r>
              <a:rPr lang="en-US" sz="2800" dirty="0" smtClean="0"/>
              <a:t>Good engineers to work with physicists in all mgmt.</a:t>
            </a:r>
          </a:p>
          <a:p>
            <a:r>
              <a:rPr lang="en-US" sz="2800" dirty="0" smtClean="0"/>
              <a:t>Try to understand nonverbal and unwritten rules of communication. Face-to-face contact essential.</a:t>
            </a:r>
          </a:p>
          <a:p>
            <a:r>
              <a:rPr lang="en-US" sz="2800" dirty="0" smtClean="0"/>
              <a:t>Technical translation can be very difficult</a:t>
            </a:r>
          </a:p>
          <a:p>
            <a:r>
              <a:rPr lang="en-US" sz="2800" dirty="0" smtClean="0"/>
              <a:t>Decouple deliverables by institution as much as possible</a:t>
            </a:r>
          </a:p>
          <a:p>
            <a:pPr lvl="1"/>
            <a:r>
              <a:rPr lang="en-US" sz="2000" dirty="0" smtClean="0"/>
              <a:t>Clean WBS</a:t>
            </a:r>
          </a:p>
          <a:p>
            <a:r>
              <a:rPr lang="en-US" sz="2800" dirty="0" smtClean="0"/>
              <a:t>Assure that key installation decision makers are onsite</a:t>
            </a:r>
          </a:p>
          <a:p>
            <a:r>
              <a:rPr lang="en-US" sz="2800" dirty="0" smtClean="0"/>
              <a:t>Maintain minutes, insist on responses to all action items</a:t>
            </a:r>
          </a:p>
          <a:p>
            <a:r>
              <a:rPr lang="en-US" sz="2800" dirty="0" smtClean="0"/>
              <a:t>Formal work plans, ORR, onsite safety personnel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77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/>
          <a:lstStyle/>
          <a:p>
            <a:r>
              <a:rPr lang="en-US" sz="2800" dirty="0" smtClean="0"/>
              <a:t>Bylaws (owned by collaboration) and MOU (owned by Labs and project)</a:t>
            </a:r>
          </a:p>
          <a:p>
            <a:r>
              <a:rPr lang="en-US" sz="2800" dirty="0" smtClean="0"/>
              <a:t>IB represents all institutions</a:t>
            </a:r>
          </a:p>
          <a:p>
            <a:r>
              <a:rPr lang="en-US" sz="2800" dirty="0" smtClean="0"/>
              <a:t>EB supposed to concur on L2 managers, scientific scope, key technical decisions (bigger role in Operations phase)</a:t>
            </a:r>
          </a:p>
          <a:p>
            <a:r>
              <a:rPr lang="en-US" sz="2800" dirty="0" smtClean="0"/>
              <a:t>Tensions between countries</a:t>
            </a:r>
          </a:p>
          <a:p>
            <a:r>
              <a:rPr lang="en-US" sz="2800" dirty="0" smtClean="0"/>
              <a:t>Tensions between collaboration and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428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067800" cy="4114800"/>
          </a:xfrm>
        </p:spPr>
        <p:txBody>
          <a:bodyPr/>
          <a:lstStyle/>
          <a:p>
            <a:r>
              <a:rPr lang="en-US" dirty="0" smtClean="0"/>
              <a:t>Daya Bay: successful example of international collaboration on a large scale </a:t>
            </a:r>
            <a:r>
              <a:rPr lang="en-US" sz="2400" dirty="0" smtClean="0"/>
              <a:t>(~50%:50%)</a:t>
            </a:r>
          </a:p>
          <a:p>
            <a:r>
              <a:rPr lang="en-US" dirty="0" smtClean="0"/>
              <a:t>Many challenges</a:t>
            </a:r>
          </a:p>
          <a:p>
            <a:r>
              <a:rPr lang="en-US" dirty="0" smtClean="0"/>
              <a:t>Daya Bay experience may not be relevant to LBNE. (DB site owned by China, LBNE site by US)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3899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Daya Bay was a joint US-China construction project, </a:t>
            </a:r>
            <a:r>
              <a:rPr lang="en-US" sz="2400" dirty="0" smtClean="0"/>
              <a:t>with Taiwan, Hong Kong, Russia and Czech Rep.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</a:t>
            </a:r>
            <a:r>
              <a:rPr lang="en-US" sz="2000" dirty="0" smtClean="0"/>
              <a:t>etector: ~50%:50% </a:t>
            </a:r>
            <a:r>
              <a:rPr lang="en-US" sz="2000" dirty="0"/>
              <a:t>US/China, ~10% others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Civil: China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Co-spokespersons: China and US </a:t>
            </a:r>
            <a:r>
              <a:rPr lang="en-US" sz="2800" dirty="0" smtClean="0"/>
              <a:t>(non-China)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Collaboration: </a:t>
            </a:r>
            <a:r>
              <a:rPr lang="en-US" sz="2000" dirty="0" smtClean="0"/>
              <a:t>50% China, 40% US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Subsystem co-managers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Operations: US-China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Common Fund by collaboration membership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International Finance Committee 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annual US-China meeting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Executive Board tried to represent various funding sources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Daya Bay </a:t>
            </a:r>
            <a:r>
              <a:rPr lang="en-US" dirty="0" smtClean="0"/>
              <a:t>was a green </a:t>
            </a:r>
            <a:r>
              <a:rPr lang="en-US" dirty="0" smtClean="0"/>
              <a:t>field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800600"/>
          </a:xfrm>
        </p:spPr>
        <p:txBody>
          <a:bodyPr/>
          <a:lstStyle/>
          <a:p>
            <a:r>
              <a:rPr lang="en-US" dirty="0" smtClean="0"/>
              <a:t>International framework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/>
              <a:t>Imports/Exports</a:t>
            </a:r>
          </a:p>
          <a:p>
            <a:r>
              <a:rPr lang="en-US" dirty="0" smtClean="0"/>
              <a:t>Daya Bay as green field site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Cultural differences</a:t>
            </a:r>
          </a:p>
          <a:p>
            <a:r>
              <a:rPr lang="en-US" dirty="0" smtClean="0"/>
              <a:t>Project lessons</a:t>
            </a:r>
          </a:p>
          <a:p>
            <a:r>
              <a:rPr lang="en-US" dirty="0" smtClean="0"/>
              <a:t>Collaboration lessons</a:t>
            </a:r>
          </a:p>
        </p:txBody>
      </p:sp>
    </p:spTree>
    <p:extLst>
      <p:ext uri="{BB962C8B-B14F-4D97-AF65-F5344CB8AC3E}">
        <p14:creationId xmlns:p14="http://schemas.microsoft.com/office/powerpoint/2010/main" val="9385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3246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International Framework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/>
          <a:lstStyle/>
          <a:p>
            <a:r>
              <a:rPr lang="en-US" dirty="0" smtClean="0"/>
              <a:t>US-China Treaty </a:t>
            </a:r>
          </a:p>
          <a:p>
            <a:pPr lvl="1"/>
            <a:r>
              <a:rPr lang="en-US" dirty="0" smtClean="0"/>
              <a:t>1979 (Jimmy Carter/Deng Xiaoping) under control of State </a:t>
            </a:r>
            <a:r>
              <a:rPr lang="en-US" dirty="0" smtClean="0"/>
              <a:t>Department</a:t>
            </a:r>
            <a:endParaRPr lang="en-US" dirty="0" smtClean="0"/>
          </a:p>
          <a:p>
            <a:r>
              <a:rPr lang="en-US" dirty="0" smtClean="0"/>
              <a:t>Implementing Accord on Science and Tech.</a:t>
            </a:r>
          </a:p>
          <a:p>
            <a:pPr lvl="1"/>
            <a:r>
              <a:rPr lang="en-US" sz="2400" dirty="0" smtClean="0"/>
              <a:t>1979 (DOE/Ministry of Science &amp; Technology)</a:t>
            </a:r>
          </a:p>
          <a:p>
            <a:pPr lvl="1"/>
            <a:r>
              <a:rPr lang="en-US" sz="2400" dirty="0" smtClean="0"/>
              <a:t>Points of Contact: DOE-OHEP/Chinese Academy of Science</a:t>
            </a:r>
          </a:p>
          <a:p>
            <a:r>
              <a:rPr lang="en-US" dirty="0" smtClean="0"/>
              <a:t>Daya Bay works under the auspices of US-China </a:t>
            </a:r>
            <a:r>
              <a:rPr lang="en-US" dirty="0"/>
              <a:t>treaty – important!</a:t>
            </a:r>
          </a:p>
          <a:p>
            <a:r>
              <a:rPr lang="en-US" dirty="0" smtClean="0"/>
              <a:t>But MOU was signed by BNL, LBNL and IHEP (not DOE or CAS). LOG was important!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Meetings (at all levels) need minutes, should be face-to-face, all decisions and actions items should be summarized at the end of each meeting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Safety and work planning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Cultural differences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does “yes” mean?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Different time scales and approval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Hard to focus on issues not yet required by your funding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would expect to push-decision making down as far as reasonable.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 used to centralized decision making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 expect(</a:t>
            </a:r>
            <a:r>
              <a:rPr lang="en-US" sz="2400" dirty="0" err="1" smtClean="0"/>
              <a:t>ed</a:t>
            </a:r>
            <a:r>
              <a:rPr lang="en-US" sz="2400" dirty="0" smtClean="0"/>
              <a:t>) distributed authority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sure that there are </a:t>
            </a:r>
            <a:r>
              <a:rPr lang="en-US" sz="2800" dirty="0" smtClean="0"/>
              <a:t>appropriate levels </a:t>
            </a:r>
            <a:r>
              <a:rPr lang="en-US" sz="2800" dirty="0" smtClean="0"/>
              <a:t>of authority to appeal to</a:t>
            </a:r>
          </a:p>
        </p:txBody>
      </p:sp>
    </p:spTree>
    <p:extLst>
      <p:ext uri="{BB962C8B-B14F-4D97-AF65-F5344CB8AC3E}">
        <p14:creationId xmlns:p14="http://schemas.microsoft.com/office/powerpoint/2010/main" val="14127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Export/Imports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US Export Control laws</a:t>
            </a:r>
          </a:p>
          <a:p>
            <a:pPr lvl="1"/>
            <a:r>
              <a:rPr lang="en-US" dirty="0" smtClean="0"/>
              <a:t>Review all equipment purchased by or shipped from the US</a:t>
            </a:r>
          </a:p>
          <a:p>
            <a:pPr lvl="1"/>
            <a:r>
              <a:rPr lang="en-US" dirty="0" smtClean="0"/>
              <a:t>China and India are both sensitive countries</a:t>
            </a:r>
          </a:p>
          <a:p>
            <a:pPr lvl="1"/>
            <a:r>
              <a:rPr lang="en-US" dirty="0" smtClean="0"/>
              <a:t>“Deemed” exports, intellectual property, etc…</a:t>
            </a:r>
          </a:p>
          <a:p>
            <a:r>
              <a:rPr lang="en-US" dirty="0" smtClean="0"/>
              <a:t>Chinese Import Duties</a:t>
            </a:r>
          </a:p>
          <a:p>
            <a:pPr lvl="1"/>
            <a:r>
              <a:rPr lang="en-US" dirty="0" smtClean="0"/>
              <a:t>Needed list in advance (before we finished design)</a:t>
            </a:r>
          </a:p>
          <a:p>
            <a:pPr lvl="1"/>
            <a:r>
              <a:rPr lang="en-US" dirty="0" smtClean="0"/>
              <a:t>Needed US-China Treaty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Greenfield site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4114800"/>
          </a:xfrm>
        </p:spPr>
        <p:txBody>
          <a:bodyPr/>
          <a:lstStyle/>
          <a:p>
            <a:r>
              <a:rPr lang="en-US" dirty="0" smtClean="0"/>
              <a:t>Not a national laboratory</a:t>
            </a:r>
          </a:p>
          <a:p>
            <a:pPr lvl="1"/>
            <a:r>
              <a:rPr lang="en-US" dirty="0" smtClean="0"/>
              <a:t>Expectation of finding common tools and equipment</a:t>
            </a:r>
          </a:p>
          <a:p>
            <a:pPr lvl="1"/>
            <a:r>
              <a:rPr lang="en-US" dirty="0" smtClean="0"/>
              <a:t>Difficult to arrange purchase of pliers, cable ties,…</a:t>
            </a:r>
          </a:p>
          <a:p>
            <a:pPr lvl="1"/>
            <a:r>
              <a:rPr lang="en-US" dirty="0" smtClean="0"/>
              <a:t>Hard to plan all needed common tools and items</a:t>
            </a:r>
          </a:p>
          <a:p>
            <a:pPr lvl="1"/>
            <a:r>
              <a:rPr lang="en-US" dirty="0" smtClean="0"/>
              <a:t>Must provide all manpower </a:t>
            </a:r>
            <a:r>
              <a:rPr lang="en-US" sz="2400" dirty="0" smtClean="0"/>
              <a:t>(crane operators, welders, etc… not available from another experiment in emergency)</a:t>
            </a:r>
          </a:p>
          <a:p>
            <a:r>
              <a:rPr lang="en-US" dirty="0" smtClean="0"/>
              <a:t>What are rules for use of machine shops, cranes, vehicles, forklifts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17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Safety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/>
          <a:lstStyle/>
          <a:p>
            <a:r>
              <a:rPr lang="en-US" dirty="0" smtClean="0"/>
              <a:t>Safety review processes </a:t>
            </a:r>
          </a:p>
          <a:p>
            <a:r>
              <a:rPr lang="en-US" dirty="0" smtClean="0"/>
              <a:t>Safety standards</a:t>
            </a:r>
          </a:p>
          <a:p>
            <a:pPr lvl="1"/>
            <a:r>
              <a:rPr lang="en-US" dirty="0" smtClean="0"/>
              <a:t>Equipment/design reviews</a:t>
            </a:r>
          </a:p>
          <a:p>
            <a:pPr lvl="1"/>
            <a:r>
              <a:rPr lang="en-US" dirty="0" smtClean="0"/>
              <a:t>Work procedures</a:t>
            </a:r>
          </a:p>
          <a:p>
            <a:pPr lvl="1"/>
            <a:r>
              <a:rPr lang="en-US" dirty="0" smtClean="0"/>
              <a:t>Worker training/PPE (personnel protective equip.)</a:t>
            </a:r>
          </a:p>
          <a:p>
            <a:r>
              <a:rPr lang="en-US" dirty="0" smtClean="0"/>
              <a:t>Safety </a:t>
            </a:r>
            <a:r>
              <a:rPr lang="en-US" dirty="0" smtClean="0"/>
              <a:t>personnel (</a:t>
            </a:r>
            <a:r>
              <a:rPr lang="en-US" smtClean="0"/>
              <a:t>especially onsite)</a:t>
            </a:r>
            <a:endParaRPr lang="en-US" dirty="0" smtClean="0"/>
          </a:p>
          <a:p>
            <a:r>
              <a:rPr lang="en-US" dirty="0" smtClean="0"/>
              <a:t>Work planning required constant vigilance.</a:t>
            </a:r>
          </a:p>
          <a:p>
            <a:r>
              <a:rPr lang="en-US" dirty="0" smtClean="0"/>
              <a:t>Liability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088866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FFFFFF"/>
      </a:lt2>
      <a:accent1>
        <a:srgbClr val="9966FF"/>
      </a:accent1>
      <a:accent2>
        <a:srgbClr val="000099"/>
      </a:accent2>
      <a:accent3>
        <a:srgbClr val="AAADE2"/>
      </a:accent3>
      <a:accent4>
        <a:srgbClr val="DADADA"/>
      </a:accent4>
      <a:accent5>
        <a:srgbClr val="CAB8FF"/>
      </a:accent5>
      <a:accent6>
        <a:srgbClr val="00008A"/>
      </a:accent6>
      <a:hlink>
        <a:srgbClr val="FF6600"/>
      </a:hlink>
      <a:folHlink>
        <a:srgbClr val="FFFF00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5832</TotalTime>
  <Words>647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1_Default Design</vt:lpstr>
      <vt:lpstr>PowerPoint Presentation</vt:lpstr>
      <vt:lpstr>Overview</vt:lpstr>
      <vt:lpstr>Outline</vt:lpstr>
      <vt:lpstr>International Framework</vt:lpstr>
      <vt:lpstr>Communications</vt:lpstr>
      <vt:lpstr>Communications</vt:lpstr>
      <vt:lpstr>Export/Imports </vt:lpstr>
      <vt:lpstr>Greenfield site </vt:lpstr>
      <vt:lpstr>Safety </vt:lpstr>
      <vt:lpstr>Cultural Difference</vt:lpstr>
      <vt:lpstr>Project’ology</vt:lpstr>
      <vt:lpstr>Collaboration</vt:lpstr>
      <vt:lpstr>Summary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Organization</dc:title>
  <dc:creator>wredwards</dc:creator>
  <cp:lastModifiedBy>Steve Kettell</cp:lastModifiedBy>
  <cp:revision>331</cp:revision>
  <cp:lastPrinted>2012-10-01T14:20:13Z</cp:lastPrinted>
  <dcterms:created xsi:type="dcterms:W3CDTF">2005-08-12T19:16:46Z</dcterms:created>
  <dcterms:modified xsi:type="dcterms:W3CDTF">2012-10-01T14:20:24Z</dcterms:modified>
</cp:coreProperties>
</file>