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80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000066"/>
    <a:srgbClr val="003399"/>
    <a:srgbClr val="002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B8AF7D9-995B-4639-9C98-1ACF804D91BC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30970FC-1409-4546-86F6-A9A37DEDE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3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9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spcBef>
                <a:spcPts val="1200"/>
              </a:spcBef>
              <a:buClr>
                <a:srgbClr val="002D86"/>
              </a:buClr>
              <a:buSzPct val="125000"/>
              <a:defRPr sz="2000">
                <a:solidFill>
                  <a:srgbClr val="003399"/>
                </a:solidFill>
              </a:defRPr>
            </a:lvl1pPr>
            <a:lvl2pPr marL="742950" indent="-285750">
              <a:spcBef>
                <a:spcPts val="200"/>
              </a:spcBef>
              <a:defRPr sz="1800"/>
            </a:lvl2pPr>
            <a:lvl3pPr>
              <a:spcBef>
                <a:spcPts val="200"/>
              </a:spcBef>
              <a:defRPr sz="1800">
                <a:solidFill>
                  <a:srgbClr val="006600"/>
                </a:solidFill>
              </a:defRPr>
            </a:lvl3pPr>
            <a:lvl4pPr>
              <a:spcBef>
                <a:spcPts val="200"/>
              </a:spcBef>
              <a:defRPr sz="1800"/>
            </a:lvl4pPr>
            <a:lvl5pPr>
              <a:spcBef>
                <a:spcPts val="200"/>
              </a:spcBef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pPr algn="l"/>
            <a:r>
              <a:rPr lang="en-US" smtClean="0"/>
              <a:t>PXIE Review, S. Holmes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ark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533400"/>
            <a:ext cx="685800" cy="685800"/>
          </a:xfrm>
          <a:prstGeom prst="rect">
            <a:avLst/>
          </a:prstGeom>
        </p:spPr>
      </p:pic>
      <p:pic>
        <p:nvPicPr>
          <p:cNvPr id="8" name="Picture 7" descr="projectxLogo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9600"/>
            <a:ext cx="1600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524000"/>
            <a:ext cx="8229600" cy="1588"/>
          </a:xfrm>
          <a:prstGeom prst="line">
            <a:avLst/>
          </a:prstGeom>
          <a:ln w="76200"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172200"/>
            <a:ext cx="8229600" cy="1588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PXIE Review, S. Holmes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2232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Project X Energy Station Workshop</a:t>
            </a:r>
            <a:b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Welcome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Steve Holmes</a:t>
            </a:r>
          </a:p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January 29-30, </a:t>
            </a: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Project X is a multi-MW proton accelerator facility that will support a world-leading Intensity Frontier program at Fermilab.</a:t>
            </a:r>
          </a:p>
          <a:p>
            <a:r>
              <a:rPr lang="en-US" dirty="0" smtClean="0"/>
              <a:t>Beam Power: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1 MW @ 1 </a:t>
            </a:r>
            <a:r>
              <a:rPr lang="en-US" dirty="0" err="1"/>
              <a:t>GeV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3 MW @ 3 </a:t>
            </a:r>
            <a:r>
              <a:rPr lang="en-US" dirty="0" err="1"/>
              <a:t>GeV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0.2 MW @ 8 </a:t>
            </a:r>
            <a:r>
              <a:rPr lang="en-US" dirty="0" err="1"/>
              <a:t>GeV</a:t>
            </a:r>
            <a:endParaRPr lang="en-US" dirty="0"/>
          </a:p>
          <a:p>
            <a:pPr marL="457200" lvl="1" indent="0">
              <a:buNone/>
            </a:pPr>
            <a:r>
              <a:rPr lang="en-US" u="sng" dirty="0"/>
              <a:t>2 MW @ 120 </a:t>
            </a:r>
            <a:r>
              <a:rPr lang="en-US" u="sng" dirty="0" err="1"/>
              <a:t>GeV</a:t>
            </a:r>
            <a:endParaRPr lang="en-US" u="sng" dirty="0"/>
          </a:p>
          <a:p>
            <a:pPr marL="457200" lvl="1" indent="0">
              <a:buNone/>
            </a:pPr>
            <a:r>
              <a:rPr lang="en-US" b="1" dirty="0"/>
              <a:t>&gt;6 MW Total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PXIE Review, S. Holmes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445" y="2272683"/>
            <a:ext cx="5372793" cy="3883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887767" y="2654421"/>
            <a:ext cx="1953087" cy="4172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266682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Stage 1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Bunch Patterns</a:t>
            </a:r>
            <a:br>
              <a:rPr lang="en-US" smtClean="0"/>
            </a:br>
            <a:r>
              <a:rPr lang="en-US" sz="2800" smtClean="0"/>
              <a:t>Stage 1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76008" y="1773279"/>
            <a:ext cx="9181024" cy="3212377"/>
            <a:chOff x="176590" y="1740622"/>
            <a:chExt cx="8935991" cy="3059978"/>
          </a:xfrm>
        </p:grpSpPr>
        <p:grpSp>
          <p:nvGrpSpPr>
            <p:cNvPr id="9" name="Group 8"/>
            <p:cNvGrpSpPr/>
            <p:nvPr/>
          </p:nvGrpSpPr>
          <p:grpSpPr>
            <a:xfrm>
              <a:off x="176590" y="1740622"/>
              <a:ext cx="8935991" cy="3059978"/>
              <a:chOff x="176590" y="1740622"/>
              <a:chExt cx="8935991" cy="305997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76590" y="2701253"/>
                <a:ext cx="15548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 </a:t>
                </a:r>
                <a:r>
                  <a:rPr lang="en-US" dirty="0" err="1" smtClean="0"/>
                  <a:t>GeV</a:t>
                </a:r>
                <a:endParaRPr lang="en-US" dirty="0"/>
              </a:p>
            </p:txBody>
          </p:sp>
          <p:sp>
            <p:nvSpPr>
              <p:cNvPr id="4" name="Curved Right Arrow 3"/>
              <p:cNvSpPr/>
              <p:nvPr/>
            </p:nvSpPr>
            <p:spPr>
              <a:xfrm>
                <a:off x="396240" y="1937266"/>
                <a:ext cx="365760" cy="1948934"/>
              </a:xfrm>
              <a:prstGeom prst="curvedRight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Left Brace 5"/>
              <p:cNvSpPr/>
              <p:nvPr/>
            </p:nvSpPr>
            <p:spPr>
              <a:xfrm>
                <a:off x="914400" y="3162300"/>
                <a:ext cx="123264" cy="1181100"/>
              </a:xfrm>
              <a:prstGeom prst="leftBrace">
                <a:avLst>
                  <a:gd name="adj1" fmla="val 52187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05200" y="4431268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1 </a:t>
                </a:r>
                <a:r>
                  <a:rPr lang="en-US" dirty="0" err="1" smtClean="0">
                    <a:latin typeface="Symbol" pitchFamily="18" charset="2"/>
                  </a:rPr>
                  <a:t>m</a:t>
                </a:r>
                <a:r>
                  <a:rPr lang="en-US" dirty="0" err="1" smtClean="0"/>
                  <a:t>sec</a:t>
                </a:r>
                <a:endParaRPr lang="en-US" dirty="0"/>
              </a:p>
            </p:txBody>
          </p:sp>
          <p:cxnSp>
            <p:nvCxnSpPr>
              <p:cNvPr id="12" name="Straight Arrow Connector 11"/>
              <p:cNvCxnSpPr>
                <a:stCxn id="11" idx="3"/>
              </p:cNvCxnSpPr>
              <p:nvPr/>
            </p:nvCxnSpPr>
            <p:spPr>
              <a:xfrm>
                <a:off x="4495800" y="4615934"/>
                <a:ext cx="2362200" cy="26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1" idx="1"/>
              </p:cNvCxnSpPr>
              <p:nvPr/>
            </p:nvCxnSpPr>
            <p:spPr>
              <a:xfrm flipH="1">
                <a:off x="1005168" y="4615934"/>
                <a:ext cx="2500032" cy="26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7620000" y="17526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 mA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577938" y="3974068"/>
                <a:ext cx="1136580" cy="351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0.09 mA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0844" y="1740622"/>
                <a:ext cx="6333221" cy="2602777"/>
              </a:xfrm>
              <a:prstGeom prst="rect">
                <a:avLst/>
              </a:prstGeom>
            </p:spPr>
          </p:pic>
          <p:grpSp>
            <p:nvGrpSpPr>
              <p:cNvPr id="5" name="Group 4"/>
              <p:cNvGrpSpPr/>
              <p:nvPr/>
            </p:nvGrpSpPr>
            <p:grpSpPr>
              <a:xfrm>
                <a:off x="1576472" y="2104265"/>
                <a:ext cx="611190" cy="1157498"/>
                <a:chOff x="7396716" y="2086244"/>
                <a:chExt cx="645041" cy="1237709"/>
              </a:xfrm>
            </p:grpSpPr>
            <p:pic>
              <p:nvPicPr>
                <p:cNvPr id="21" name="Picture 2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6716" y="2086244"/>
                  <a:ext cx="645041" cy="1237709"/>
                </a:xfrm>
                <a:prstGeom prst="rect">
                  <a:avLst/>
                </a:prstGeom>
              </p:spPr>
            </p:pic>
            <p:sp>
              <p:nvSpPr>
                <p:cNvPr id="8" name="Oval 7"/>
                <p:cNvSpPr/>
                <p:nvPr/>
              </p:nvSpPr>
              <p:spPr>
                <a:xfrm>
                  <a:off x="7517844" y="2306584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1005168" y="2514599"/>
                <a:ext cx="571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/2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95292" y="3085686"/>
                <a:ext cx="2217289" cy="6156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0.91 </a:t>
                </a:r>
                <a:r>
                  <a:rPr lang="en-US" dirty="0" smtClean="0"/>
                  <a:t>mA</a:t>
                </a:r>
              </a:p>
              <a:p>
                <a:r>
                  <a:rPr lang="en-US" dirty="0" smtClean="0"/>
                  <a:t>910 kW @ 40 MHz</a:t>
                </a:r>
                <a:endParaRPr lang="en-US" dirty="0"/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1938791" y="2972076"/>
              <a:ext cx="72201" cy="712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64029" y="5355771"/>
            <a:ext cx="6498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Peak Current:  3.64 mA</a:t>
            </a:r>
            <a:endParaRPr lang="en-US" sz="2000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PXIE Review, S. Holmes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10052</TotalTime>
  <Words>99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Project X Energy Station Workshop Welcome </vt:lpstr>
      <vt:lpstr>Overview</vt:lpstr>
      <vt:lpstr>Bunch Patterns Stage 1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X RD&amp;D Plan Subsystem Here</dc:title>
  <dc:creator>Holmes</dc:creator>
  <cp:lastModifiedBy>Steve Holmes</cp:lastModifiedBy>
  <cp:revision>254</cp:revision>
  <cp:lastPrinted>2013-01-09T15:55:48Z</cp:lastPrinted>
  <dcterms:created xsi:type="dcterms:W3CDTF">2009-05-07T16:53:10Z</dcterms:created>
  <dcterms:modified xsi:type="dcterms:W3CDTF">2013-01-28T17:32:44Z</dcterms:modified>
</cp:coreProperties>
</file>