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sldIdLst>
    <p:sldId id="323" r:id="rId2"/>
    <p:sldId id="376" r:id="rId3"/>
    <p:sldId id="377" r:id="rId4"/>
    <p:sldId id="381" r:id="rId5"/>
    <p:sldId id="382" r:id="rId6"/>
    <p:sldId id="378" r:id="rId7"/>
    <p:sldId id="384" r:id="rId8"/>
    <p:sldId id="388" r:id="rId9"/>
    <p:sldId id="386" r:id="rId10"/>
    <p:sldId id="385" r:id="rId11"/>
    <p:sldId id="387" r:id="rId12"/>
    <p:sldId id="379" r:id="rId13"/>
    <p:sldId id="395" r:id="rId14"/>
    <p:sldId id="389" r:id="rId15"/>
    <p:sldId id="390" r:id="rId16"/>
    <p:sldId id="396" r:id="rId17"/>
    <p:sldId id="394" r:id="rId18"/>
    <p:sldId id="39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00FF"/>
    <a:srgbClr val="FF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6" autoAdjust="0"/>
    <p:restoredTop sz="94595" autoAdjust="0"/>
  </p:normalViewPr>
  <p:slideViewPr>
    <p:cSldViewPr>
      <p:cViewPr varScale="1">
        <p:scale>
          <a:sx n="131" d="100"/>
          <a:sy n="131" d="100"/>
        </p:scale>
        <p:origin x="-111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F3C6FCB-A94B-4B71-BAFA-A7D4A1DA4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87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58E161-7479-4B82-92AE-707B7E5C9D6F}" type="slidenum">
              <a:rPr lang="en-US"/>
              <a:pPr/>
              <a:t>1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6FCB-A94B-4B71-BAFA-A7D4A1DA4A8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6FCB-A94B-4B71-BAFA-A7D4A1DA4A8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6FCB-A94B-4B71-BAFA-A7D4A1DA4A8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6FCB-A94B-4B71-BAFA-A7D4A1DA4A8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6FCB-A94B-4B71-BAFA-A7D4A1DA4A8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6FCB-A94B-4B71-BAFA-A7D4A1DA4A8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6FCB-A94B-4B71-BAFA-A7D4A1DA4A8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6FCB-A94B-4B71-BAFA-A7D4A1DA4A8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6FCB-A94B-4B71-BAFA-A7D4A1DA4A8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6FCB-A94B-4B71-BAFA-A7D4A1DA4A8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6FCB-A94B-4B71-BAFA-A7D4A1DA4A8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6FCB-A94B-4B71-BAFA-A7D4A1DA4A8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6FCB-A94B-4B71-BAFA-A7D4A1DA4A8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6FCB-A94B-4B71-BAFA-A7D4A1DA4A8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6FCB-A94B-4B71-BAFA-A7D4A1DA4A8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6FCB-A94B-4B71-BAFA-A7D4A1DA4A8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C6FCB-A94B-4B71-BAFA-A7D4A1DA4A8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61245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276600"/>
            <a:ext cx="7989887" cy="255727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A6C862-CD6E-4C31-8A29-FC3CE1D30A1F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426672" y="6400800"/>
            <a:ext cx="4126528" cy="314326"/>
          </a:xfrm>
          <a:prstGeom prst="rect">
            <a:avLst/>
          </a:prstGeom>
        </p:spPr>
        <p:txBody>
          <a:bodyPr/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Lepton Colliders for Snowmass CPM, Oct 12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0AE26D-8464-4046-B24B-A27805965E15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426672" y="6400800"/>
            <a:ext cx="4126528" cy="314326"/>
          </a:xfrm>
          <a:prstGeom prst="rect">
            <a:avLst/>
          </a:prstGeom>
        </p:spPr>
        <p:txBody>
          <a:bodyPr/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Lepton Colliders for Snowmass CPM, Oct 12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5068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AE26D-8464-4046-B24B-A27805965E15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426672" y="6400800"/>
            <a:ext cx="4126528" cy="314326"/>
          </a:xfrm>
          <a:prstGeom prst="rect">
            <a:avLst/>
          </a:prstGeom>
        </p:spPr>
        <p:txBody>
          <a:bodyPr/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Lepton Colliders for Snowmass CPM, Oct 12</a:t>
            </a:r>
            <a:endParaRPr lang="en-US" sz="1400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6421437"/>
            <a:ext cx="858838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wmf"/><Relationship Id="rId6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536575"/>
            <a:ext cx="8008937" cy="2246313"/>
          </a:xfrm>
        </p:spPr>
        <p:txBody>
          <a:bodyPr/>
          <a:lstStyle/>
          <a:p>
            <a:pPr eaLnBrk="1" hangingPunct="1"/>
            <a:r>
              <a:rPr lang="en-US" b="1" smtClean="0"/>
              <a:t>Lepton Colliders at the </a:t>
            </a:r>
            <a:br>
              <a:rPr lang="en-US" b="1" smtClean="0"/>
            </a:br>
            <a:r>
              <a:rPr lang="en-US" b="1" smtClean="0"/>
              <a:t>Energy Frontier</a:t>
            </a: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2819400"/>
            <a:ext cx="7989887" cy="5334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Mark Palmer and Tor Raubenheimer</a:t>
            </a:r>
          </a:p>
          <a:p>
            <a:pPr eaLnBrk="1" hangingPunct="1"/>
            <a:endParaRPr lang="en-US" sz="2000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09800" y="3810000"/>
            <a:ext cx="2300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i="1" smtClean="0"/>
              <a:t>Snowmass CPM</a:t>
            </a:r>
          </a:p>
          <a:p>
            <a:pPr eaLnBrk="1" hangingPunct="1"/>
            <a:r>
              <a:rPr lang="en-US" i="1" smtClean="0"/>
              <a:t>October 10-12, 2012</a:t>
            </a:r>
          </a:p>
          <a:p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799" y="5486399"/>
            <a:ext cx="1683068" cy="53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smtClean="0"/>
              <a:t>Staged CLIC Parameters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010400" y="609600"/>
            <a:ext cx="21336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de-DE" dirty="0" smtClean="0"/>
              <a:t>D. Schulte</a:t>
            </a:r>
            <a:endParaRPr lang="en-US" dirty="0"/>
          </a:p>
        </p:txBody>
      </p:sp>
      <p:pic>
        <p:nvPicPr>
          <p:cNvPr id="8" name="Picture 7" descr="p1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24100"/>
            <a:ext cx="9144000" cy="5238399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825068" y="6318251"/>
            <a:ext cx="318932" cy="539750"/>
          </a:xfrm>
        </p:spPr>
        <p:txBody>
          <a:bodyPr/>
          <a:lstStyle/>
          <a:p>
            <a:pPr>
              <a:defRPr/>
            </a:pPr>
            <a:fld id="{D6A6C862-CD6E-4C31-8A29-FC3CE1D30A1F}" type="slidenum">
              <a:rPr lang="en-US" smtClean="0"/>
              <a:pPr>
                <a:defRPr/>
              </a:pPr>
              <a:t>10</a:t>
            </a:fld>
            <a:endParaRPr lang="en-US" sz="140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6672" y="6400800"/>
            <a:ext cx="4126528" cy="31432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Lepton Colliders for Snowmass CPM, Oct 12</a:t>
            </a:r>
            <a:endParaRPr lang="en-US" sz="1400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17892"/>
            <a:ext cx="1417320" cy="44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A6C862-CD6E-4C31-8A29-FC3CE1D30A1F}" type="slidenum">
              <a:rPr lang="en-US" smtClean="0"/>
              <a:pPr>
                <a:defRPr/>
              </a:pPr>
              <a:t>11</a:t>
            </a:fld>
            <a:endParaRPr lang="en-US" sz="14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Gamma-Gamma Linear Collider Options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A Higgs factory might provide an entry for a ‘low-cost’ </a:t>
            </a:r>
            <a:r>
              <a:rPr lang="en-US" dirty="0" smtClean="0">
                <a:latin typeface="Symbol" pitchFamily="18" charset="2"/>
              </a:rPr>
              <a:t>g-g</a:t>
            </a:r>
            <a:r>
              <a:rPr lang="en-US" dirty="0" smtClean="0"/>
              <a:t> linear collider and technology demonstration</a:t>
            </a:r>
          </a:p>
          <a:p>
            <a:pPr lvl="2"/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en-US" dirty="0" smtClean="0">
                <a:latin typeface="Symbol" pitchFamily="18" charset="2"/>
              </a:rPr>
              <a:t>-</a:t>
            </a:r>
            <a:r>
              <a:rPr lang="en-US" sz="800" dirty="0" smtClean="0">
                <a:latin typeface="Symbol" pitchFamily="18" charset="2"/>
              </a:rPr>
              <a:t> </a:t>
            </a:r>
            <a:r>
              <a:rPr lang="en-US" dirty="0" smtClean="0"/>
              <a:t>e</a:t>
            </a:r>
            <a:r>
              <a:rPr lang="en-US" baseline="30000" dirty="0" smtClean="0"/>
              <a:t>- </a:t>
            </a:r>
            <a:r>
              <a:rPr lang="en-US" dirty="0" err="1" smtClean="0"/>
              <a:t>cms</a:t>
            </a:r>
            <a:r>
              <a:rPr lang="en-US" dirty="0" smtClean="0"/>
              <a:t> energy of only ~160 </a:t>
            </a:r>
            <a:r>
              <a:rPr lang="en-US" dirty="0" err="1" smtClean="0"/>
              <a:t>GeV</a:t>
            </a:r>
            <a:r>
              <a:rPr lang="en-US" dirty="0" smtClean="0"/>
              <a:t> (</a:t>
            </a:r>
            <a:r>
              <a:rPr lang="en-US" dirty="0" smtClean="0">
                <a:latin typeface="Symbol" pitchFamily="18" charset="2"/>
              </a:rPr>
              <a:t>g-g</a:t>
            </a:r>
            <a:r>
              <a:rPr lang="en-US" dirty="0" smtClean="0"/>
              <a:t> </a:t>
            </a:r>
            <a:r>
              <a:rPr lang="en-US" dirty="0" err="1" smtClean="0"/>
              <a:t>cms</a:t>
            </a:r>
            <a:r>
              <a:rPr lang="en-US" dirty="0" smtClean="0"/>
              <a:t> is roughly 80%)</a:t>
            </a:r>
          </a:p>
          <a:p>
            <a:pPr lvl="2"/>
            <a:r>
              <a:rPr lang="en-US" dirty="0" smtClean="0"/>
              <a:t>Eliminates large portion of ILC infrastructure (e+ source, damping rings, bunch compressors, …) and should save significant $</a:t>
            </a:r>
          </a:p>
          <a:p>
            <a:pPr lvl="2"/>
            <a:r>
              <a:rPr lang="en-US" dirty="0" smtClean="0"/>
              <a:t>Many options: </a:t>
            </a:r>
          </a:p>
          <a:p>
            <a:pPr lvl="3"/>
            <a:r>
              <a:rPr lang="en-US" dirty="0" smtClean="0"/>
              <a:t>SLC configuration with single 85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linac</a:t>
            </a:r>
            <a:endParaRPr lang="en-US" dirty="0" smtClean="0"/>
          </a:p>
          <a:p>
            <a:pPr lvl="3"/>
            <a:r>
              <a:rPr lang="en-US" dirty="0" smtClean="0"/>
              <a:t>Sapphire: 22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recirculating</a:t>
            </a:r>
            <a:r>
              <a:rPr lang="en-US" dirty="0" smtClean="0"/>
              <a:t> </a:t>
            </a:r>
            <a:r>
              <a:rPr lang="en-US" dirty="0" err="1" smtClean="0"/>
              <a:t>linac</a:t>
            </a:r>
            <a:r>
              <a:rPr lang="en-US" dirty="0" smtClean="0"/>
              <a:t> in SLC-configuration</a:t>
            </a:r>
          </a:p>
          <a:p>
            <a:pPr lvl="3"/>
            <a:r>
              <a:rPr lang="en-US" dirty="0" smtClean="0"/>
              <a:t>Expandable dual 85 </a:t>
            </a:r>
            <a:r>
              <a:rPr lang="en-US" dirty="0" err="1" smtClean="0"/>
              <a:t>GeV</a:t>
            </a:r>
            <a:r>
              <a:rPr lang="en-US" dirty="0" smtClean="0"/>
              <a:t> e- </a:t>
            </a:r>
            <a:r>
              <a:rPr lang="en-US" dirty="0" err="1" smtClean="0"/>
              <a:t>linacs</a:t>
            </a:r>
            <a:r>
              <a:rPr lang="en-US" dirty="0" smtClean="0"/>
              <a:t> in classic LC configuration</a:t>
            </a:r>
          </a:p>
          <a:p>
            <a:pPr lvl="3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7827" y="4603432"/>
            <a:ext cx="3666173" cy="225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Arc 7"/>
          <p:cNvSpPr/>
          <p:nvPr/>
        </p:nvSpPr>
        <p:spPr>
          <a:xfrm rot="16200000">
            <a:off x="273139" y="4876800"/>
            <a:ext cx="1828800" cy="1828800"/>
          </a:xfrm>
          <a:prstGeom prst="arc">
            <a:avLst>
              <a:gd name="adj1" fmla="val 16783657"/>
              <a:gd name="adj2" fmla="val 0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10800000">
            <a:off x="273139" y="4876800"/>
            <a:ext cx="1828800" cy="1828800"/>
          </a:xfrm>
          <a:prstGeom prst="arc">
            <a:avLst>
              <a:gd name="adj1" fmla="val 16200000"/>
              <a:gd name="adj2" fmla="val 21080151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264276">
            <a:off x="213187" y="4884762"/>
            <a:ext cx="1828800" cy="1828800"/>
          </a:xfrm>
          <a:prstGeom prst="arc">
            <a:avLst>
              <a:gd name="adj1" fmla="val 16200000"/>
              <a:gd name="adj2" fmla="val 19615559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0800000">
            <a:off x="1796166" y="3962400"/>
            <a:ext cx="1828800" cy="1828800"/>
          </a:xfrm>
          <a:prstGeom prst="arc">
            <a:avLst>
              <a:gd name="adj1" fmla="val 16200000"/>
              <a:gd name="adj2" fmla="val 19759865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7456923">
            <a:off x="279998" y="4881773"/>
            <a:ext cx="1828800" cy="1828800"/>
          </a:xfrm>
          <a:prstGeom prst="arc">
            <a:avLst>
              <a:gd name="adj1" fmla="val 15875569"/>
              <a:gd name="adj2" fmla="val 19580458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8148392">
            <a:off x="1668146" y="5952987"/>
            <a:ext cx="1735639" cy="1294453"/>
          </a:xfrm>
          <a:prstGeom prst="arc">
            <a:avLst>
              <a:gd name="adj1" fmla="val 15912536"/>
              <a:gd name="adj2" fmla="val 19989008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16200000" flipV="1">
            <a:off x="10437" y="5672902"/>
            <a:ext cx="459640" cy="866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6855" y="5734138"/>
            <a:ext cx="457200" cy="114124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57026" y="5791200"/>
            <a:ext cx="2133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804016" y="5358924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43000" y="5410200"/>
            <a:ext cx="1013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 ~ 1 km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4724400" y="5715000"/>
            <a:ext cx="152400" cy="152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514600" y="5486400"/>
            <a:ext cx="1972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85 </a:t>
            </a:r>
            <a:r>
              <a:rPr lang="en-US" sz="1600" dirty="0" err="1" smtClean="0"/>
              <a:t>GeV</a:t>
            </a:r>
            <a:r>
              <a:rPr lang="en-US" sz="1600" dirty="0" smtClean="0"/>
              <a:t> SCRF </a:t>
            </a:r>
            <a:r>
              <a:rPr lang="en-US" sz="1600" dirty="0" err="1" smtClean="0"/>
              <a:t>linac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4648200" y="5410200"/>
            <a:ext cx="1019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Pol. </a:t>
            </a:r>
            <a:br>
              <a:rPr lang="en-US" sz="1600" dirty="0" smtClean="0"/>
            </a:br>
            <a:r>
              <a:rPr lang="en-US" sz="1600" dirty="0" smtClean="0"/>
              <a:t>    </a:t>
            </a:r>
            <a:r>
              <a:rPr lang="en-US" sz="1600" dirty="0" err="1" smtClean="0"/>
              <a:t>Rf</a:t>
            </a:r>
            <a:r>
              <a:rPr lang="en-US" sz="1600" dirty="0" smtClean="0"/>
              <a:t> gun</a:t>
            </a:r>
            <a:endParaRPr lang="en-US" sz="16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819400" y="5943600"/>
            <a:ext cx="1828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048000" y="5943600"/>
            <a:ext cx="750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~3 km</a:t>
            </a:r>
            <a:endParaRPr lang="en-US" sz="1600" dirty="0"/>
          </a:p>
        </p:txBody>
      </p:sp>
      <p:sp>
        <p:nvSpPr>
          <p:cNvPr id="36" name="Rectangle 35"/>
          <p:cNvSpPr/>
          <p:nvPr/>
        </p:nvSpPr>
        <p:spPr>
          <a:xfrm rot="-600000">
            <a:off x="153114" y="54102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 rot="660000">
            <a:off x="150424" y="601323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848600" y="4648200"/>
            <a:ext cx="1003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Sapphire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A6C862-CD6E-4C31-8A29-FC3CE1D30A1F}" type="slidenum">
              <a:rPr lang="en-US" smtClean="0"/>
              <a:pPr>
                <a:defRPr/>
              </a:pPr>
              <a:t>12</a:t>
            </a:fld>
            <a:endParaRPr lang="en-US" sz="14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Colliders with E &gt; 1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ILC is ~ 50 km at 1 </a:t>
            </a:r>
            <a:r>
              <a:rPr lang="en-US" dirty="0" err="1" smtClean="0"/>
              <a:t>TeV</a:t>
            </a:r>
            <a:endParaRPr lang="en-US" dirty="0" smtClean="0"/>
          </a:p>
          <a:p>
            <a:pPr lvl="2"/>
            <a:r>
              <a:rPr lang="en-US" dirty="0" smtClean="0"/>
              <a:t>Possible to consider higher </a:t>
            </a:r>
            <a:r>
              <a:rPr lang="en-US" smtClean="0"/>
              <a:t>gradient SCRF materials or PWFA  boost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CLIC design is aimed at upgradable design </a:t>
            </a:r>
            <a:r>
              <a:rPr lang="en-US" smtClean="0">
                <a:sym typeface="Wingdings" pitchFamily="2" charset="2"/>
              </a:rPr>
              <a:t> 1.5 or 4 </a:t>
            </a:r>
            <a:r>
              <a:rPr lang="en-US" dirty="0" err="1" smtClean="0">
                <a:sym typeface="Wingdings" pitchFamily="2" charset="2"/>
              </a:rPr>
              <a:t>TeV</a:t>
            </a:r>
            <a:endParaRPr lang="en-US" dirty="0" smtClean="0">
              <a:sym typeface="Wingdings" pitchFamily="2" charset="2"/>
            </a:endParaRPr>
          </a:p>
          <a:p>
            <a:pPr lvl="2"/>
            <a:r>
              <a:rPr lang="en-US" dirty="0" smtClean="0">
                <a:sym typeface="Wingdings" pitchFamily="2" charset="2"/>
              </a:rPr>
              <a:t>Geographic gradient of 4x higher than ILC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 Advanced acceleration options (plasma, dielectric)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Plasma acceleration has made great progress however still huge challenges in beam quality and stability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Extremely low charge dielectric-laser accelerators may provide only reasonable parameters in multi-</a:t>
            </a:r>
            <a:r>
              <a:rPr lang="en-US" dirty="0" err="1" smtClean="0">
                <a:sym typeface="Wingdings" pitchFamily="2" charset="2"/>
              </a:rPr>
              <a:t>TeV</a:t>
            </a:r>
            <a:r>
              <a:rPr lang="en-US" dirty="0" smtClean="0">
                <a:sym typeface="Wingdings" pitchFamily="2" charset="2"/>
              </a:rPr>
              <a:t> regime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None of AARD options are close to being ready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 Some plasma and dielectric options act as transformers taking high power beams  high energy beams</a:t>
            </a:r>
          </a:p>
          <a:p>
            <a:pPr lvl="2"/>
            <a:r>
              <a:rPr lang="en-US" smtClean="0">
                <a:sym typeface="Wingdings" pitchFamily="2" charset="2"/>
              </a:rPr>
              <a:t>Possible to develop </a:t>
            </a:r>
            <a:r>
              <a:rPr lang="en-US" dirty="0" smtClean="0">
                <a:sym typeface="Wingdings" pitchFamily="2" charset="2"/>
              </a:rPr>
              <a:t>upgrade options for </a:t>
            </a:r>
            <a:r>
              <a:rPr lang="en-US" smtClean="0">
                <a:sym typeface="Wingdings" pitchFamily="2" charset="2"/>
              </a:rPr>
              <a:t>ILC-like technology?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Lepton Colliders for Snowmass CPM, Oct 12</a:t>
            </a:r>
            <a:endParaRPr lang="en-US" sz="140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17892"/>
            <a:ext cx="1417320" cy="44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330" name="Picture 2" descr="concept_schem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038475"/>
            <a:ext cx="59436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13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 of Beam-Driven Plasma Linac</a:t>
            </a:r>
          </a:p>
        </p:txBody>
      </p:sp>
      <p:sp>
        <p:nvSpPr>
          <p:cNvPr id="61133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19200"/>
            <a:ext cx="8610600" cy="4906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/>
              <a:t>Concept for a 1 TeV plasma wakefield-based linear collider</a:t>
            </a:r>
          </a:p>
          <a:p>
            <a:pPr lvl="1"/>
            <a:r>
              <a:rPr lang="en-US"/>
              <a:t>Use conventional Linear Collider concepts for main beam and drive beam generation and focusing and PWFA for acceleration</a:t>
            </a:r>
          </a:p>
          <a:p>
            <a:pPr lvl="2"/>
            <a:r>
              <a:rPr lang="en-US"/>
              <a:t>Makes good use of PWFA R&amp;D and 30 years of conventional rf R&amp;D</a:t>
            </a:r>
          </a:p>
          <a:p>
            <a:pPr lvl="1"/>
            <a:r>
              <a:rPr lang="en-US"/>
              <a:t>Concept illustrates </a:t>
            </a:r>
            <a:br>
              <a:rPr lang="en-US"/>
            </a:br>
            <a:r>
              <a:rPr lang="en-US"/>
              <a:t>focus of PWFA </a:t>
            </a:r>
            <a:br>
              <a:rPr lang="en-US"/>
            </a:br>
            <a:r>
              <a:rPr lang="en-US"/>
              <a:t>R&amp;D program</a:t>
            </a:r>
          </a:p>
          <a:p>
            <a:pPr lvl="2"/>
            <a:r>
              <a:rPr lang="en-US"/>
              <a:t>High efficiency</a:t>
            </a:r>
          </a:p>
          <a:p>
            <a:pPr lvl="2"/>
            <a:r>
              <a:rPr lang="en-US"/>
              <a:t>Emittance pres.</a:t>
            </a:r>
          </a:p>
          <a:p>
            <a:pPr lvl="2"/>
            <a:r>
              <a:rPr lang="en-US"/>
              <a:t>Positrons</a:t>
            </a:r>
          </a:p>
          <a:p>
            <a:pPr lvl="1"/>
            <a:r>
              <a:rPr lang="en-US"/>
              <a:t>Allows study </a:t>
            </a:r>
            <a:br>
              <a:rPr lang="en-US"/>
            </a:br>
            <a:r>
              <a:rPr lang="en-US"/>
              <a:t>of cost-scales</a:t>
            </a:r>
            <a:br>
              <a:rPr lang="en-US"/>
            </a:br>
            <a:r>
              <a:rPr lang="en-US"/>
              <a:t>for further</a:t>
            </a:r>
            <a:br>
              <a:rPr lang="en-US"/>
            </a:br>
            <a:r>
              <a:rPr lang="en-US"/>
              <a:t>optimization of R&amp;D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825068" y="6318251"/>
            <a:ext cx="318932" cy="539750"/>
          </a:xfrm>
        </p:spPr>
        <p:txBody>
          <a:bodyPr/>
          <a:lstStyle/>
          <a:p>
            <a:pPr>
              <a:defRPr/>
            </a:pPr>
            <a:fld id="{D6A6C862-CD6E-4C31-8A29-FC3CE1D30A1F}" type="slidenum">
              <a:rPr lang="en-US" smtClean="0"/>
              <a:pPr>
                <a:defRPr/>
              </a:pPr>
              <a:t>13</a:t>
            </a:fld>
            <a:endParaRPr lang="en-US" sz="140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6672" y="6400800"/>
            <a:ext cx="4126528" cy="31432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Lepton Colliders for Snowmass CPM, Oct 12</a:t>
            </a:r>
            <a:endParaRPr lang="en-US" sz="1400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17892"/>
            <a:ext cx="1417320" cy="44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Linear Collider Parameters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152400" y="1204556"/>
          <a:ext cx="8762999" cy="4480559"/>
        </p:xfrm>
        <a:graphic>
          <a:graphicData uri="http://schemas.openxmlformats.org/drawingml/2006/table">
            <a:tbl>
              <a:tblPr/>
              <a:tblGrid>
                <a:gridCol w="2933864"/>
                <a:gridCol w="1165827"/>
                <a:gridCol w="1165827"/>
                <a:gridCol w="1165827"/>
                <a:gridCol w="1165827"/>
                <a:gridCol w="1165827"/>
              </a:tblGrid>
              <a:tr h="5807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/>
                          <a:ea typeface="Times"/>
                          <a:cs typeface="Times New Roman"/>
                        </a:rPr>
                        <a:t>Case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"/>
                          <a:cs typeface="Times New Roman"/>
                        </a:rPr>
                        <a:t>0.5 </a:t>
                      </a:r>
                      <a:r>
                        <a:rPr lang="en-US" sz="1400" b="1" dirty="0" err="1" smtClean="0">
                          <a:latin typeface="Times New Roman"/>
                          <a:ea typeface="Times"/>
                          <a:cs typeface="Times New Roman"/>
                        </a:rPr>
                        <a:t>TeV</a:t>
                      </a:r>
                      <a:r>
                        <a:rPr lang="en-US" sz="1400" b="1" dirty="0" smtClean="0">
                          <a:latin typeface="Times New Roman"/>
                          <a:ea typeface="Times"/>
                          <a:cs typeface="Times New Roman"/>
                        </a:rPr>
                        <a:t> ILC</a:t>
                      </a:r>
                      <a:endParaRPr lang="en-US" sz="1400" b="1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"/>
                          <a:cs typeface="Times New Roman"/>
                        </a:rPr>
                        <a:t>3 </a:t>
                      </a:r>
                      <a:r>
                        <a:rPr lang="en-US" sz="1400" b="1" dirty="0" err="1" smtClean="0">
                          <a:latin typeface="Times New Roman"/>
                          <a:ea typeface="Times"/>
                          <a:cs typeface="Times New Roman"/>
                        </a:rPr>
                        <a:t>TeV</a:t>
                      </a:r>
                      <a:r>
                        <a:rPr lang="en-US" sz="1400" b="1" dirty="0" smtClean="0">
                          <a:latin typeface="Times New Roman"/>
                          <a:ea typeface="Times"/>
                          <a:cs typeface="Times New Roman"/>
                        </a:rPr>
                        <a:t> CLIC</a:t>
                      </a:r>
                      <a:endParaRPr lang="en-US" sz="1400" b="1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"/>
                          <a:cs typeface="Times New Roman"/>
                        </a:rPr>
                        <a:t>10 </a:t>
                      </a:r>
                      <a:r>
                        <a:rPr lang="en-US" sz="1400" b="1" dirty="0" err="1" smtClean="0">
                          <a:latin typeface="Times New Roman"/>
                          <a:ea typeface="Times"/>
                          <a:cs typeface="Times New Roman"/>
                        </a:rPr>
                        <a:t>TeV</a:t>
                      </a:r>
                      <a:r>
                        <a:rPr lang="en-US" sz="1400" b="1" dirty="0" smtClean="0">
                          <a:latin typeface="Times New Roman"/>
                          <a:ea typeface="Times"/>
                          <a:cs typeface="Times New Roman"/>
                        </a:rPr>
                        <a:t/>
                      </a:r>
                      <a:br>
                        <a:rPr lang="en-US" sz="1400" b="1" dirty="0" smtClean="0">
                          <a:latin typeface="Times New Roman"/>
                          <a:ea typeface="Times"/>
                          <a:cs typeface="Times New Roman"/>
                        </a:rPr>
                      </a:br>
                      <a:r>
                        <a:rPr lang="en-US" sz="1400" b="1" dirty="0" smtClean="0">
                          <a:latin typeface="Times New Roman"/>
                          <a:ea typeface="Times"/>
                          <a:cs typeface="Times New Roman"/>
                        </a:rPr>
                        <a:t>Dielectric</a:t>
                      </a:r>
                      <a:br>
                        <a:rPr lang="en-US" sz="1400" b="1" dirty="0" smtClean="0">
                          <a:latin typeface="Times New Roman"/>
                          <a:ea typeface="Times"/>
                          <a:cs typeface="Times New Roman"/>
                        </a:rPr>
                      </a:br>
                      <a:r>
                        <a:rPr lang="en-US" sz="1400" b="1" dirty="0" smtClean="0">
                          <a:latin typeface="Times New Roman"/>
                          <a:ea typeface="Times"/>
                          <a:cs typeface="Times New Roman"/>
                        </a:rPr>
                        <a:t>Beam Acc.</a:t>
                      </a:r>
                      <a:endParaRPr lang="en-US" sz="1400" b="1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/>
                          <a:ea typeface="Times"/>
                          <a:cs typeface="Times New Roman"/>
                        </a:rPr>
                        <a:t>10 </a:t>
                      </a:r>
                      <a:r>
                        <a:rPr lang="en-GB" sz="1400" b="1" dirty="0" err="1">
                          <a:latin typeface="Times New Roman"/>
                          <a:ea typeface="Times"/>
                          <a:cs typeface="Times New Roman"/>
                        </a:rPr>
                        <a:t>TeV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Times New Roman"/>
                          <a:ea typeface="Times"/>
                          <a:cs typeface="Times New Roman"/>
                        </a:rPr>
                        <a:t>Plasma</a:t>
                      </a:r>
                      <a:r>
                        <a:rPr lang="en-GB" sz="1400" b="1" baseline="0" dirty="0" smtClean="0">
                          <a:latin typeface="Times New Roman"/>
                          <a:ea typeface="Times"/>
                          <a:cs typeface="Times New Roman"/>
                        </a:rPr>
                        <a:t> Accelerator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"/>
                          <a:cs typeface="Times New Roman"/>
                        </a:rPr>
                        <a:t>10</a:t>
                      </a:r>
                      <a:r>
                        <a:rPr lang="en-US" sz="1400" b="1" baseline="0" dirty="0" smtClean="0">
                          <a:latin typeface="Times New Roman"/>
                          <a:ea typeface="Times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Times New Roman"/>
                          <a:ea typeface="Times"/>
                          <a:cs typeface="Times New Roman"/>
                        </a:rPr>
                        <a:t>TeV</a:t>
                      </a:r>
                      <a:r>
                        <a:rPr lang="en-US" sz="1400" b="1" baseline="0" dirty="0" smtClean="0">
                          <a:latin typeface="Times New Roman"/>
                          <a:ea typeface="Times"/>
                          <a:cs typeface="Times New Roman"/>
                        </a:rPr>
                        <a:t/>
                      </a:r>
                      <a:br>
                        <a:rPr lang="en-US" sz="1400" b="1" baseline="0" dirty="0" smtClean="0">
                          <a:latin typeface="Times New Roman"/>
                          <a:ea typeface="Times"/>
                          <a:cs typeface="Times New Roman"/>
                        </a:rPr>
                      </a:br>
                      <a:r>
                        <a:rPr lang="en-US" sz="1400" b="1" baseline="0" dirty="0" smtClean="0">
                          <a:latin typeface="Times New Roman"/>
                          <a:ea typeface="Times"/>
                          <a:cs typeface="Times New Roman"/>
                        </a:rPr>
                        <a:t>Dielectric</a:t>
                      </a:r>
                      <a:br>
                        <a:rPr lang="en-US" sz="1400" b="1" baseline="0" dirty="0" smtClean="0">
                          <a:latin typeface="Times New Roman"/>
                          <a:ea typeface="Times"/>
                          <a:cs typeface="Times New Roman"/>
                        </a:rPr>
                      </a:br>
                      <a:r>
                        <a:rPr lang="en-US" sz="1400" b="1" baseline="0" dirty="0" smtClean="0">
                          <a:latin typeface="Times New Roman"/>
                          <a:ea typeface="Times"/>
                          <a:cs typeface="Times New Roman"/>
                        </a:rPr>
                        <a:t>Laser  Acc.</a:t>
                      </a:r>
                      <a:endParaRPr lang="en-US" sz="1400" b="1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"/>
                          <a:cs typeface="Times New Roman"/>
                        </a:rPr>
                        <a:t>Energy per beam (</a:t>
                      </a:r>
                      <a:r>
                        <a:rPr lang="en-GB" sz="1400" dirty="0" err="1">
                          <a:latin typeface="Times New Roman"/>
                          <a:ea typeface="Times"/>
                          <a:cs typeface="Times New Roman"/>
                        </a:rPr>
                        <a:t>TeV</a:t>
                      </a:r>
                      <a:r>
                        <a:rPr lang="en-GB" sz="1400" dirty="0">
                          <a:latin typeface="Times New Roman"/>
                          <a:ea typeface="Times"/>
                          <a:cs typeface="Times New Roman"/>
                        </a:rPr>
                        <a:t>)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0.25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1.5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5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"/>
                          <a:cs typeface="Times New Roman"/>
                        </a:rPr>
                        <a:t>5</a:t>
                      </a:r>
                      <a:endParaRPr lang="en-US" sz="140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"/>
                          <a:cs typeface="Times New Roman"/>
                        </a:rPr>
                        <a:t>5</a:t>
                      </a:r>
                      <a:endParaRPr lang="en-US" sz="140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"/>
                          <a:cs typeface="Times New Roman"/>
                        </a:rPr>
                        <a:t>Luminosity</a:t>
                      </a:r>
                      <a:r>
                        <a:rPr lang="en-GB" sz="1400" i="1" dirty="0">
                          <a:latin typeface="Times New Roman"/>
                          <a:ea typeface="Times"/>
                          <a:cs typeface="Times New Roman"/>
                        </a:rPr>
                        <a:t> </a:t>
                      </a:r>
                      <a:r>
                        <a:rPr lang="en-GB" sz="1400" dirty="0">
                          <a:latin typeface="Times New Roman"/>
                          <a:ea typeface="Times"/>
                          <a:cs typeface="Times New Roman"/>
                        </a:rPr>
                        <a:t>(10</a:t>
                      </a:r>
                      <a:r>
                        <a:rPr lang="en-GB" sz="1400" baseline="30000" dirty="0">
                          <a:latin typeface="Times New Roman"/>
                          <a:ea typeface="Times"/>
                          <a:cs typeface="Times New Roman"/>
                        </a:rPr>
                        <a:t>34</a:t>
                      </a:r>
                      <a:r>
                        <a:rPr lang="en-GB" sz="1400" dirty="0">
                          <a:latin typeface="Times New Roman"/>
                          <a:ea typeface="Times"/>
                          <a:cs typeface="Times New Roman"/>
                        </a:rPr>
                        <a:t> cm</a:t>
                      </a:r>
                      <a:r>
                        <a:rPr lang="en-GB" sz="1400" i="1" baseline="30000" dirty="0">
                          <a:latin typeface="Times New Roman"/>
                          <a:ea typeface="Times"/>
                          <a:cs typeface="Times New Roman"/>
                        </a:rPr>
                        <a:t>−</a:t>
                      </a:r>
                      <a:r>
                        <a:rPr lang="en-GB" sz="1400" baseline="30000" dirty="0">
                          <a:latin typeface="Times New Roman"/>
                          <a:ea typeface="Times"/>
                          <a:cs typeface="Times New Roman"/>
                        </a:rPr>
                        <a:t>2</a:t>
                      </a:r>
                      <a:r>
                        <a:rPr lang="en-GB" sz="1400" dirty="0">
                          <a:latin typeface="Times New Roman"/>
                          <a:ea typeface="Times"/>
                          <a:cs typeface="Times New Roman"/>
                        </a:rPr>
                        <a:t>s</a:t>
                      </a:r>
                      <a:r>
                        <a:rPr lang="en-GB" sz="1400" i="1" baseline="30000" dirty="0">
                          <a:latin typeface="Times New Roman"/>
                          <a:ea typeface="Times"/>
                          <a:cs typeface="Times New Roman"/>
                        </a:rPr>
                        <a:t>−</a:t>
                      </a:r>
                      <a:r>
                        <a:rPr lang="en-GB" sz="1400" baseline="30000" dirty="0">
                          <a:latin typeface="Times New Roman"/>
                          <a:ea typeface="Times"/>
                          <a:cs typeface="Times New Roman"/>
                        </a:rPr>
                        <a:t>1</a:t>
                      </a:r>
                      <a:r>
                        <a:rPr lang="en-GB" sz="1400" dirty="0">
                          <a:latin typeface="Times New Roman"/>
                          <a:ea typeface="Times"/>
                          <a:cs typeface="Times New Roman"/>
                        </a:rPr>
                        <a:t>)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2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6.4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49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MS Mincho"/>
                          <a:cs typeface="Times New Roman"/>
                        </a:rPr>
                        <a:t>71.4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"/>
                          <a:cs typeface="Times New Roman"/>
                        </a:rPr>
                        <a:t>105</a:t>
                      </a:r>
                      <a:endParaRPr lang="en-US" sz="140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"/>
                          <a:cs typeface="Times New Roman"/>
                        </a:rPr>
                        <a:t>Electrons per bunch</a:t>
                      </a:r>
                      <a:r>
                        <a:rPr lang="en-GB" sz="1400" i="1" dirty="0">
                          <a:latin typeface="Times New Roman"/>
                          <a:ea typeface="Times"/>
                          <a:cs typeface="Times New Roman"/>
                        </a:rPr>
                        <a:t> </a:t>
                      </a:r>
                      <a:r>
                        <a:rPr lang="en-GB" sz="1400" dirty="0">
                          <a:latin typeface="Times New Roman"/>
                          <a:ea typeface="Times"/>
                          <a:cs typeface="Times New Roman"/>
                        </a:rPr>
                        <a:t>(×10</a:t>
                      </a:r>
                      <a:r>
                        <a:rPr lang="en-GB" sz="1400" baseline="30000" dirty="0">
                          <a:latin typeface="Times New Roman"/>
                          <a:ea typeface="Times"/>
                          <a:cs typeface="Times New Roman"/>
                        </a:rPr>
                        <a:t>9</a:t>
                      </a:r>
                      <a:r>
                        <a:rPr lang="en-GB" sz="1400" dirty="0">
                          <a:latin typeface="Times New Roman"/>
                          <a:ea typeface="Times"/>
                          <a:cs typeface="Times New Roman"/>
                        </a:rPr>
                        <a:t>)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20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3.7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4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"/>
                          <a:cs typeface="Times New Roman"/>
                        </a:rPr>
                        <a:t>4</a:t>
                      </a:r>
                      <a:endParaRPr lang="en-US" sz="140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"/>
                          <a:cs typeface="Times New Roman"/>
                        </a:rPr>
                        <a:t>0.002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Times New Roman"/>
                          <a:ea typeface="Times"/>
                          <a:cs typeface="Times New Roman"/>
                        </a:rPr>
                        <a:t>Rep. </a:t>
                      </a:r>
                      <a:r>
                        <a:rPr lang="en-GB" sz="1400" dirty="0">
                          <a:latin typeface="Times New Roman"/>
                          <a:ea typeface="Times"/>
                          <a:cs typeface="Times New Roman"/>
                        </a:rPr>
                        <a:t>rate</a:t>
                      </a:r>
                      <a:r>
                        <a:rPr lang="en-GB" sz="1400" i="1" dirty="0">
                          <a:latin typeface="Times New Roman"/>
                          <a:ea typeface="Times"/>
                          <a:cs typeface="Times New Roman"/>
                        </a:rPr>
                        <a:t> </a:t>
                      </a:r>
                      <a:r>
                        <a:rPr lang="en-GB" sz="1400" dirty="0" smtClean="0">
                          <a:latin typeface="Times New Roman"/>
                          <a:ea typeface="Times"/>
                          <a:cs typeface="Times New Roman"/>
                        </a:rPr>
                        <a:t>(Hz) / number</a:t>
                      </a:r>
                      <a:r>
                        <a:rPr lang="en-GB" sz="1400" baseline="0" dirty="0" smtClean="0">
                          <a:latin typeface="Times New Roman"/>
                          <a:ea typeface="Times"/>
                          <a:cs typeface="Times New Roman"/>
                        </a:rPr>
                        <a:t> / train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5 /  1312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50 /</a:t>
                      </a:r>
                      <a:r>
                        <a:rPr lang="en-US" sz="1400" baseline="0" dirty="0" smtClean="0">
                          <a:latin typeface="Times New Roman"/>
                          <a:ea typeface="Times"/>
                          <a:cs typeface="Times New Roman"/>
                        </a:rPr>
                        <a:t> 312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50 / 416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Times New Roman"/>
                          <a:ea typeface="Times"/>
                          <a:cs typeface="Times New Roman"/>
                        </a:rPr>
                        <a:t>17,000 / 1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Times New Roman"/>
                          <a:ea typeface="Times"/>
                          <a:cs typeface="Times New Roman"/>
                        </a:rPr>
                        <a:t>2</a:t>
                      </a:r>
                      <a:r>
                        <a:rPr lang="en-GB" sz="1400" smtClean="0">
                          <a:latin typeface="Times New Roman"/>
                          <a:ea typeface="Times"/>
                          <a:cs typeface="Times New Roman"/>
                        </a:rPr>
                        <a:t>5,000,000 </a:t>
                      </a:r>
                      <a:r>
                        <a:rPr lang="en-GB" sz="1400" dirty="0" smtClean="0">
                          <a:latin typeface="Times New Roman"/>
                          <a:ea typeface="Times"/>
                          <a:cs typeface="Times New Roman"/>
                        </a:rPr>
                        <a:t>/ 1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Times New Roman"/>
                          <a:ea typeface="Times"/>
                          <a:cs typeface="Times New Roman"/>
                        </a:rPr>
                        <a:t>Horizontal </a:t>
                      </a:r>
                      <a:r>
                        <a:rPr lang="pt-BR" sz="1400" dirty="0">
                          <a:latin typeface="Times New Roman"/>
                          <a:ea typeface="Times"/>
                          <a:cs typeface="Times New Roman"/>
                        </a:rPr>
                        <a:t>emittance </a:t>
                      </a:r>
                      <a:r>
                        <a:rPr lang="en-GB" sz="1400" dirty="0" err="1">
                          <a:latin typeface="Symbol"/>
                          <a:ea typeface="Times"/>
                          <a:cs typeface="Times New Roman"/>
                        </a:rPr>
                        <a:t>g</a:t>
                      </a:r>
                      <a:r>
                        <a:rPr lang="en-GB" sz="1400" i="1" dirty="0" err="1">
                          <a:latin typeface="Times New Roman"/>
                          <a:ea typeface="Times"/>
                          <a:cs typeface="Times New Roman"/>
                        </a:rPr>
                        <a:t>ε</a:t>
                      </a:r>
                      <a:r>
                        <a:rPr lang="pt-BR" sz="1400" i="1" baseline="-25000" dirty="0">
                          <a:latin typeface="Times New Roman"/>
                          <a:ea typeface="Times"/>
                          <a:cs typeface="Times New Roman"/>
                        </a:rPr>
                        <a:t>x</a:t>
                      </a:r>
                      <a:r>
                        <a:rPr lang="pt-BR" sz="1400" i="1" dirty="0">
                          <a:latin typeface="Times New Roman"/>
                          <a:ea typeface="Times"/>
                          <a:cs typeface="Times New Roman"/>
                        </a:rPr>
                        <a:t>  </a:t>
                      </a:r>
                      <a:r>
                        <a:rPr lang="pt-BR" sz="1400" dirty="0">
                          <a:latin typeface="Times New Roman"/>
                          <a:ea typeface="Times"/>
                          <a:cs typeface="Times New Roman"/>
                        </a:rPr>
                        <a:t>(nm-rad)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10,000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660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1000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"/>
                          <a:cs typeface="Times New Roman"/>
                        </a:rPr>
                        <a:t>200</a:t>
                      </a:r>
                      <a:endParaRPr lang="en-US" sz="140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"/>
                          <a:cs typeface="Times New Roman"/>
                        </a:rPr>
                        <a:t>0.1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>
                          <a:latin typeface="Times New Roman"/>
                          <a:ea typeface="Times"/>
                          <a:cs typeface="Times New Roman"/>
                        </a:rPr>
                        <a:t>Vertical emittance </a:t>
                      </a:r>
                      <a:r>
                        <a:rPr lang="en-GB" sz="1400">
                          <a:latin typeface="Symbol"/>
                          <a:ea typeface="Times"/>
                          <a:cs typeface="Times New Roman"/>
                        </a:rPr>
                        <a:t>g</a:t>
                      </a:r>
                      <a:r>
                        <a:rPr lang="en-GB" sz="1400" i="1">
                          <a:latin typeface="Times New Roman"/>
                          <a:ea typeface="Times"/>
                          <a:cs typeface="Times New Roman"/>
                        </a:rPr>
                        <a:t>ε</a:t>
                      </a:r>
                      <a:r>
                        <a:rPr lang="pt-BR" sz="1400" i="1" baseline="-25000">
                          <a:latin typeface="Times New Roman"/>
                          <a:ea typeface="Times"/>
                          <a:cs typeface="Times New Roman"/>
                        </a:rPr>
                        <a:t>y</a:t>
                      </a:r>
                      <a:r>
                        <a:rPr lang="pt-BR" sz="1400" i="1">
                          <a:latin typeface="Times New Roman"/>
                          <a:ea typeface="Times"/>
                          <a:cs typeface="Times New Roman"/>
                        </a:rPr>
                        <a:t> </a:t>
                      </a:r>
                      <a:r>
                        <a:rPr lang="pt-BR" sz="1400">
                          <a:latin typeface="Times New Roman"/>
                          <a:ea typeface="Times"/>
                          <a:cs typeface="Times New Roman"/>
                        </a:rPr>
                        <a:t>(nm-rad)</a:t>
                      </a:r>
                      <a:endParaRPr lang="en-US" sz="140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30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20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10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"/>
                          <a:cs typeface="Times New Roman"/>
                        </a:rPr>
                        <a:t>200</a:t>
                      </a:r>
                      <a:endParaRPr lang="en-US" sz="140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"/>
                          <a:cs typeface="Times New Roman"/>
                        </a:rPr>
                        <a:t>0.1</a:t>
                      </a:r>
                      <a:endParaRPr lang="en-US" sz="140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Symbol"/>
                          <a:ea typeface="Times"/>
                          <a:cs typeface="Times New Roman"/>
                        </a:rPr>
                        <a:t>b</a:t>
                      </a:r>
                      <a:r>
                        <a:rPr lang="en-GB" sz="1400" dirty="0">
                          <a:latin typeface="Times New Roman"/>
                          <a:ea typeface="Times"/>
                          <a:cs typeface="Times New Roman"/>
                        </a:rPr>
                        <a:t>* </a:t>
                      </a:r>
                      <a:r>
                        <a:rPr lang="en-GB" sz="1400" baseline="0" dirty="0" smtClean="0">
                          <a:latin typeface="Times New Roman"/>
                          <a:ea typeface="Times"/>
                          <a:cs typeface="Times New Roman"/>
                        </a:rPr>
                        <a:t> x/y </a:t>
                      </a:r>
                      <a:r>
                        <a:rPr lang="en-GB" sz="1400" dirty="0" smtClean="0">
                          <a:latin typeface="Times New Roman"/>
                          <a:ea typeface="Times"/>
                          <a:cs typeface="Times New Roman"/>
                        </a:rPr>
                        <a:t>(mm</a:t>
                      </a:r>
                      <a:r>
                        <a:rPr lang="en-GB" sz="1400" dirty="0">
                          <a:latin typeface="Times New Roman"/>
                          <a:ea typeface="Times"/>
                          <a:cs typeface="Times New Roman"/>
                        </a:rPr>
                        <a:t>)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11 / 0.2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4 / 0.1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10 / 0.1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"/>
                          <a:cs typeface="Times New Roman"/>
                        </a:rPr>
                        <a:t>0.2</a:t>
                      </a:r>
                      <a:endParaRPr lang="en-US" sz="140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smtClean="0">
                          <a:latin typeface="Times New Roman"/>
                          <a:ea typeface="Times"/>
                          <a:cs typeface="Times New Roman"/>
                        </a:rPr>
                        <a:t>0.4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"/>
                          <a:cs typeface="Times New Roman"/>
                        </a:rPr>
                        <a:t>Horizontal beam size at IP</a:t>
                      </a:r>
                      <a:r>
                        <a:rPr lang="en-GB" sz="1400" i="1">
                          <a:latin typeface="Times New Roman"/>
                          <a:ea typeface="Times"/>
                          <a:cs typeface="Times New Roman"/>
                        </a:rPr>
                        <a:t> σ</a:t>
                      </a:r>
                      <a:r>
                        <a:rPr lang="en-GB" sz="1400" i="1" baseline="30000">
                          <a:latin typeface="Times New Roman"/>
                          <a:ea typeface="Times"/>
                          <a:cs typeface="Times New Roman"/>
                        </a:rPr>
                        <a:t>*</a:t>
                      </a:r>
                      <a:r>
                        <a:rPr lang="en-GB" sz="1400" i="1" baseline="-25000">
                          <a:latin typeface="Times New Roman"/>
                          <a:ea typeface="Times"/>
                          <a:cs typeface="Times New Roman"/>
                        </a:rPr>
                        <a:t>x</a:t>
                      </a:r>
                      <a:r>
                        <a:rPr lang="en-GB" sz="1400" i="1">
                          <a:latin typeface="Times New Roman"/>
                          <a:ea typeface="Times"/>
                          <a:cs typeface="Times New Roman"/>
                        </a:rPr>
                        <a:t> </a:t>
                      </a:r>
                      <a:r>
                        <a:rPr lang="en-GB" sz="1400">
                          <a:latin typeface="Times New Roman"/>
                          <a:ea typeface="Times"/>
                          <a:cs typeface="Times New Roman"/>
                        </a:rPr>
                        <a:t>(nm)</a:t>
                      </a:r>
                      <a:endParaRPr lang="en-US" sz="140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474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49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32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"/>
                          <a:cs typeface="Times New Roman"/>
                        </a:rPr>
                        <a:t>2</a:t>
                      </a:r>
                      <a:endParaRPr lang="en-US" sz="140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smtClean="0">
                          <a:latin typeface="Times New Roman"/>
                          <a:ea typeface="Times"/>
                          <a:cs typeface="Times New Roman"/>
                        </a:rPr>
                        <a:t>0.06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"/>
                          <a:cs typeface="Times New Roman"/>
                        </a:rPr>
                        <a:t>Vertical beam size at IP</a:t>
                      </a:r>
                      <a:r>
                        <a:rPr lang="en-GB" sz="1400" i="1">
                          <a:latin typeface="Times New Roman"/>
                          <a:ea typeface="Times"/>
                          <a:cs typeface="Times New Roman"/>
                        </a:rPr>
                        <a:t> σ</a:t>
                      </a:r>
                      <a:r>
                        <a:rPr lang="en-GB" sz="1400" i="1" baseline="30000">
                          <a:latin typeface="Times New Roman"/>
                          <a:ea typeface="Times"/>
                          <a:cs typeface="Times New Roman"/>
                        </a:rPr>
                        <a:t>*</a:t>
                      </a:r>
                      <a:r>
                        <a:rPr lang="en-GB" sz="1400" i="1" baseline="-25000">
                          <a:latin typeface="Times New Roman"/>
                          <a:ea typeface="Times"/>
                          <a:cs typeface="Times New Roman"/>
                        </a:rPr>
                        <a:t>y</a:t>
                      </a:r>
                      <a:r>
                        <a:rPr lang="en-GB" sz="1400" i="1">
                          <a:latin typeface="Times New Roman"/>
                          <a:ea typeface="Times"/>
                          <a:cs typeface="Times New Roman"/>
                        </a:rPr>
                        <a:t> </a:t>
                      </a:r>
                      <a:r>
                        <a:rPr lang="en-GB" sz="1400">
                          <a:latin typeface="Times New Roman"/>
                          <a:ea typeface="Times"/>
                          <a:cs typeface="Times New Roman"/>
                        </a:rPr>
                        <a:t>(nm)</a:t>
                      </a:r>
                      <a:endParaRPr lang="en-US" sz="140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3.8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1.0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0.3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"/>
                          <a:cs typeface="Times New Roman"/>
                        </a:rPr>
                        <a:t>2</a:t>
                      </a:r>
                      <a:endParaRPr lang="en-US" sz="140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smtClean="0">
                          <a:latin typeface="Times New Roman"/>
                          <a:ea typeface="Times"/>
                          <a:cs typeface="Times New Roman"/>
                        </a:rPr>
                        <a:t>0.06</a:t>
                      </a:r>
                      <a:endParaRPr lang="en-US" sz="140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"/>
                          <a:cs typeface="Times New Roman"/>
                        </a:rPr>
                        <a:t>Luminosity enhancement factor</a:t>
                      </a:r>
                      <a:endParaRPr lang="en-US" sz="140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1.6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1.9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1.9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"/>
                          <a:cs typeface="Times New Roman"/>
                        </a:rPr>
                        <a:t>1.</a:t>
                      </a:r>
                      <a:r>
                        <a:rPr lang="en-GB" sz="1400">
                          <a:latin typeface="Times New Roman"/>
                          <a:ea typeface="MS Mincho"/>
                          <a:cs typeface="Times New Roman"/>
                        </a:rPr>
                        <a:t>35</a:t>
                      </a:r>
                      <a:endParaRPr lang="en-US" sz="140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smtClean="0">
                          <a:latin typeface="Times New Roman"/>
                          <a:ea typeface="Times"/>
                          <a:cs typeface="Times New Roman"/>
                        </a:rPr>
                        <a:t>6.05</a:t>
                      </a:r>
                      <a:endParaRPr lang="en-US" sz="140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"/>
                          <a:cs typeface="Times New Roman"/>
                        </a:rPr>
                        <a:t>Bunch length </a:t>
                      </a:r>
                      <a:r>
                        <a:rPr lang="en-GB" sz="1400" i="1">
                          <a:latin typeface="Times New Roman"/>
                          <a:ea typeface="Times"/>
                          <a:cs typeface="Times New Roman"/>
                        </a:rPr>
                        <a:t>σ</a:t>
                      </a:r>
                      <a:r>
                        <a:rPr lang="en-GB" sz="1400" i="1" baseline="-25000">
                          <a:latin typeface="Times New Roman"/>
                          <a:ea typeface="Times"/>
                          <a:cs typeface="Times New Roman"/>
                        </a:rPr>
                        <a:t>z</a:t>
                      </a:r>
                      <a:r>
                        <a:rPr lang="en-GB" sz="1400" i="1">
                          <a:latin typeface="Times New Roman"/>
                          <a:ea typeface="Times"/>
                          <a:cs typeface="Times New Roman"/>
                        </a:rPr>
                        <a:t> </a:t>
                      </a:r>
                      <a:r>
                        <a:rPr lang="en-GB" sz="1400">
                          <a:latin typeface="Times New Roman"/>
                          <a:ea typeface="Times"/>
                          <a:cs typeface="Times New Roman"/>
                        </a:rPr>
                        <a:t>(μm)</a:t>
                      </a:r>
                      <a:endParaRPr lang="en-US" sz="140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300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50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20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"/>
                          <a:cs typeface="Times New Roman"/>
                        </a:rPr>
                        <a:t>1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smtClean="0">
                          <a:latin typeface="Times New Roman"/>
                          <a:ea typeface="Times"/>
                          <a:cs typeface="Times New Roman"/>
                        </a:rPr>
                        <a:t>335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"/>
                          <a:cs typeface="Times New Roman"/>
                        </a:rPr>
                        <a:t>Beamstrahlung parameter </a:t>
                      </a:r>
                      <a:r>
                        <a:rPr lang="en-GB" sz="1400">
                          <a:latin typeface="Arial Unicode MS"/>
                          <a:ea typeface="Times"/>
                          <a:cs typeface="Times New Roman"/>
                        </a:rPr>
                        <a:t>ϒ</a:t>
                      </a:r>
                      <a:endParaRPr lang="en-US" sz="140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0.07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6.7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56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MS Mincho"/>
                          <a:cs typeface="Times New Roman"/>
                        </a:rPr>
                        <a:t>8980</a:t>
                      </a:r>
                      <a:endParaRPr lang="en-US" sz="140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smtClean="0">
                          <a:latin typeface="Times New Roman"/>
                          <a:ea typeface="Times"/>
                          <a:cs typeface="Times New Roman"/>
                        </a:rPr>
                        <a:t>0.4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"/>
                          <a:cs typeface="Times New Roman"/>
                        </a:rPr>
                        <a:t>Beamstrahlung photons per electron </a:t>
                      </a:r>
                      <a:r>
                        <a:rPr lang="en-GB" sz="1400" i="1">
                          <a:latin typeface="Times New Roman"/>
                          <a:ea typeface="Times"/>
                          <a:cs typeface="Times New Roman"/>
                        </a:rPr>
                        <a:t>n</a:t>
                      </a:r>
                      <a:r>
                        <a:rPr lang="en-GB" sz="1400" i="1" baseline="-25000">
                          <a:latin typeface="Times New Roman"/>
                          <a:ea typeface="Times"/>
                          <a:cs typeface="Times New Roman"/>
                        </a:rPr>
                        <a:t>γ</a:t>
                      </a:r>
                      <a:endParaRPr lang="en-US" sz="140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1.7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1.5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1.4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MS Mincho"/>
                          <a:cs typeface="Times New Roman"/>
                        </a:rPr>
                        <a:t>3.67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"/>
                          <a:cs typeface="Times New Roman"/>
                        </a:rPr>
                        <a:t>0.5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latin typeface="Times New Roman"/>
                          <a:ea typeface="Times"/>
                          <a:cs typeface="Times New Roman"/>
                        </a:rPr>
                        <a:t>Beamstrahlung energy loss </a:t>
                      </a:r>
                      <a:r>
                        <a:rPr lang="en-GB" sz="1400" i="1">
                          <a:latin typeface="Times New Roman"/>
                          <a:ea typeface="Times"/>
                          <a:cs typeface="Times New Roman"/>
                        </a:rPr>
                        <a:t>δ</a:t>
                      </a:r>
                      <a:r>
                        <a:rPr lang="de-DE" sz="1400" i="1" baseline="-25000">
                          <a:latin typeface="Times New Roman"/>
                          <a:ea typeface="Times"/>
                          <a:cs typeface="Times New Roman"/>
                        </a:rPr>
                        <a:t>E</a:t>
                      </a:r>
                      <a:r>
                        <a:rPr lang="de-DE" sz="1400">
                          <a:latin typeface="Times New Roman"/>
                          <a:ea typeface="Times"/>
                          <a:cs typeface="Times New Roman"/>
                        </a:rPr>
                        <a:t> (%)</a:t>
                      </a:r>
                      <a:endParaRPr lang="en-US" sz="140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4.3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33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37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latin typeface="Times New Roman"/>
                          <a:ea typeface="MS Mincho"/>
                          <a:cs typeface="Times New Roman"/>
                        </a:rPr>
                        <a:t>48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smtClean="0">
                          <a:latin typeface="Times New Roman"/>
                          <a:ea typeface="Times"/>
                          <a:cs typeface="Times New Roman"/>
                        </a:rPr>
                        <a:t>4.3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"/>
                          <a:cs typeface="Times New Roman"/>
                        </a:rPr>
                        <a:t>Accelerating gradient (GV/m)</a:t>
                      </a:r>
                      <a:endParaRPr lang="en-US" sz="140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0.031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latin typeface="Times New Roman"/>
                          <a:ea typeface="Times"/>
                          <a:cs typeface="Times New Roman"/>
                        </a:rPr>
                        <a:t>0.1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0.5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"/>
                          <a:cs typeface="Times New Roman"/>
                        </a:rPr>
                        <a:t>10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Times New Roman"/>
                          <a:ea typeface="Times"/>
                          <a:cs typeface="Times New Roman"/>
                        </a:rPr>
                        <a:t>0.5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"/>
                          <a:cs typeface="Times New Roman"/>
                        </a:rPr>
                        <a:t>Average beam power (MW)</a:t>
                      </a:r>
                      <a:endParaRPr lang="en-US" sz="140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5.3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13.9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55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"/>
                          <a:cs typeface="Times New Roman"/>
                        </a:rPr>
                        <a:t>54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smtClean="0">
                          <a:latin typeface="Times New Roman"/>
                          <a:ea typeface="Times"/>
                          <a:cs typeface="Times New Roman"/>
                        </a:rPr>
                        <a:t>38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"/>
                          <a:cs typeface="Times New Roman"/>
                        </a:rPr>
                        <a:t>Wall plug </a:t>
                      </a:r>
                      <a:r>
                        <a:rPr lang="en-GB" sz="1400" dirty="0" smtClean="0">
                          <a:latin typeface="Times New Roman"/>
                          <a:ea typeface="Times"/>
                          <a:cs typeface="Times New Roman"/>
                        </a:rPr>
                        <a:t>power (MW)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200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568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70C0"/>
                          </a:solidFill>
                          <a:latin typeface="Times New Roman"/>
                          <a:ea typeface="Times"/>
                          <a:cs typeface="Times New Roman"/>
                        </a:rPr>
                        <a:t>~1200</a:t>
                      </a:r>
                      <a:endParaRPr lang="en-US" sz="1400" dirty="0">
                        <a:solidFill>
                          <a:srgbClr val="0070C0"/>
                        </a:solidFill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70C0"/>
                          </a:solidFill>
                          <a:latin typeface="Times New Roman"/>
                          <a:ea typeface="Times"/>
                          <a:cs typeface="Times New Roman"/>
                        </a:rPr>
                        <a:t>~1200</a:t>
                      </a:r>
                      <a:endParaRPr lang="en-US" sz="1400" dirty="0">
                        <a:solidFill>
                          <a:srgbClr val="0070C0"/>
                        </a:solidFill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Times New Roman"/>
                          <a:ea typeface="Times"/>
                          <a:cs typeface="Times New Roman"/>
                        </a:rPr>
                        <a:t>~550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"/>
                          <a:cs typeface="Times New Roman"/>
                        </a:rPr>
                        <a:t>One </a:t>
                      </a:r>
                      <a:r>
                        <a:rPr lang="en-GB" sz="1400" dirty="0" err="1">
                          <a:latin typeface="Times New Roman"/>
                          <a:ea typeface="Times"/>
                          <a:cs typeface="Times New Roman"/>
                        </a:rPr>
                        <a:t>linac</a:t>
                      </a:r>
                      <a:r>
                        <a:rPr lang="en-GB" sz="1400" dirty="0">
                          <a:latin typeface="Times New Roman"/>
                          <a:ea typeface="Times"/>
                          <a:cs typeface="Times New Roman"/>
                        </a:rPr>
                        <a:t> length (km)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15.5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23.5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"/>
                          <a:cs typeface="Times New Roman"/>
                        </a:rPr>
                        <a:t>10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"/>
                          <a:cs typeface="Times New Roman"/>
                        </a:rPr>
                        <a:t>1.0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smtClean="0">
                          <a:latin typeface="Times New Roman"/>
                          <a:ea typeface="Times"/>
                          <a:cs typeface="Times New Roman"/>
                        </a:rPr>
                        <a:t>10.5</a:t>
                      </a:r>
                      <a:endParaRPr lang="en-US" sz="1400" dirty="0">
                        <a:latin typeface="Times New Roman"/>
                        <a:ea typeface="Times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3706" y="5739825"/>
            <a:ext cx="8023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ILC and CLIC parameters from design reports; 10 </a:t>
            </a:r>
            <a:r>
              <a:rPr lang="en-US" sz="1600" dirty="0" err="1" smtClean="0">
                <a:solidFill>
                  <a:srgbClr val="0000FF"/>
                </a:solidFill>
              </a:rPr>
              <a:t>TeV</a:t>
            </a:r>
            <a:r>
              <a:rPr lang="en-US" sz="1600" dirty="0" smtClean="0">
                <a:solidFill>
                  <a:srgbClr val="0000FF"/>
                </a:solidFill>
              </a:rPr>
              <a:t> DBA scaled from Wei </a:t>
            </a:r>
            <a:r>
              <a:rPr lang="en-US" sz="1600" dirty="0" err="1" smtClean="0">
                <a:solidFill>
                  <a:srgbClr val="0000FF"/>
                </a:solidFill>
              </a:rPr>
              <a:t>Gai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br>
              <a:rPr lang="en-US" sz="1600" dirty="0" smtClean="0">
                <a:solidFill>
                  <a:srgbClr val="0000FF"/>
                </a:solidFill>
              </a:rPr>
            </a:br>
            <a:r>
              <a:rPr lang="en-US" sz="1600" dirty="0" smtClean="0">
                <a:solidFill>
                  <a:srgbClr val="0000FF"/>
                </a:solidFill>
              </a:rPr>
              <a:t>communication; 10 </a:t>
            </a:r>
            <a:r>
              <a:rPr lang="en-US" sz="1600" dirty="0" err="1" smtClean="0">
                <a:solidFill>
                  <a:srgbClr val="0000FF"/>
                </a:solidFill>
              </a:rPr>
              <a:t>TeV</a:t>
            </a:r>
            <a:r>
              <a:rPr lang="en-US" sz="1600" dirty="0" smtClean="0">
                <a:solidFill>
                  <a:srgbClr val="0000FF"/>
                </a:solidFill>
              </a:rPr>
              <a:t> DLA and Plasma Accelerator from 2010 ICUIL/ICFA Workshop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6672" y="6400800"/>
            <a:ext cx="4126528" cy="314326"/>
          </a:xfrm>
        </p:spPr>
        <p:txBody>
          <a:bodyPr/>
          <a:lstStyle/>
          <a:p>
            <a:pPr>
              <a:defRPr/>
            </a:pPr>
            <a:r>
              <a:rPr lang="en-US" smtClean="0"/>
              <a:t>Lepton Colliders for Snowmass CPM, Oct 12</a:t>
            </a:r>
            <a:endParaRPr lang="en-US" sz="140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825068" y="6318251"/>
            <a:ext cx="318932" cy="539750"/>
          </a:xfrm>
        </p:spPr>
        <p:txBody>
          <a:bodyPr/>
          <a:lstStyle/>
          <a:p>
            <a:pPr>
              <a:defRPr/>
            </a:pPr>
            <a:fld id="{D6A6C862-CD6E-4C31-8A29-FC3CE1D30A1F}" type="slidenum">
              <a:rPr lang="en-US" smtClean="0"/>
              <a:pPr>
                <a:defRPr/>
              </a:pPr>
              <a:t>14</a:t>
            </a:fld>
            <a:endParaRPr lang="en-US" sz="140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17892"/>
            <a:ext cx="1417320" cy="44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Collider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" y="1295400"/>
            <a:ext cx="8775700" cy="5410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57200" indent="-457200"/>
            <a:r>
              <a:rPr lang="en-US" dirty="0" smtClean="0"/>
              <a:t>Compact facility accelerating </a:t>
            </a:r>
            <a:r>
              <a:rPr lang="en-US" dirty="0" err="1" smtClean="0"/>
              <a:t>muons</a:t>
            </a:r>
            <a:r>
              <a:rPr lang="en-US" dirty="0" smtClean="0"/>
              <a:t> with recirculating </a:t>
            </a:r>
            <a:r>
              <a:rPr lang="en-US" dirty="0" err="1" smtClean="0"/>
              <a:t>linacs</a:t>
            </a:r>
            <a:r>
              <a:rPr lang="en-US" dirty="0" smtClean="0"/>
              <a:t> and rings</a:t>
            </a:r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>
              <a:buNone/>
            </a:pPr>
            <a:r>
              <a:rPr lang="en-US" sz="2200" u="sng" dirty="0" smtClean="0"/>
              <a:t>Major Challenges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 smtClean="0"/>
              <a:t>Muon</a:t>
            </a:r>
            <a:r>
              <a:rPr lang="en-US" sz="2200" dirty="0" smtClean="0"/>
              <a:t> generation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Cooling of </a:t>
            </a:r>
            <a:r>
              <a:rPr lang="en-US" sz="2200" dirty="0" err="1" smtClean="0"/>
              <a:t>muons</a:t>
            </a:r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Cost-efficient </a:t>
            </a:r>
            <a:br>
              <a:rPr lang="en-US" sz="2200" dirty="0" smtClean="0"/>
            </a:br>
            <a:r>
              <a:rPr lang="en-US" sz="2200" dirty="0" smtClean="0"/>
              <a:t>acceleration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Collider ring and</a:t>
            </a:r>
            <a:br>
              <a:rPr lang="en-US" sz="2200" dirty="0" smtClean="0"/>
            </a:br>
            <a:r>
              <a:rPr lang="en-US" sz="2200" dirty="0" smtClean="0"/>
              <a:t>backgrounds</a:t>
            </a:r>
            <a:br>
              <a:rPr lang="en-US" sz="2200" dirty="0" smtClean="0"/>
            </a:br>
            <a:r>
              <a:rPr lang="en-US" sz="2200" dirty="0" smtClean="0"/>
              <a:t>from decays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 smtClean="0"/>
          </a:p>
          <a:p>
            <a:r>
              <a:rPr lang="en-US" sz="2200" dirty="0" smtClean="0"/>
              <a:t>Being studied as part of</a:t>
            </a:r>
            <a:br>
              <a:rPr lang="en-US" sz="2200" dirty="0" smtClean="0"/>
            </a:br>
            <a:r>
              <a:rPr lang="en-US" sz="2200" dirty="0" smtClean="0"/>
              <a:t>MAP &amp; proposed Lepton</a:t>
            </a:r>
            <a:r>
              <a:rPr lang="en-US" sz="2200" dirty="0" smtClean="0"/>
              <a:t> </a:t>
            </a:r>
          </a:p>
          <a:p>
            <a:r>
              <a:rPr lang="en-US" sz="2200" dirty="0" smtClean="0"/>
              <a:t>Collider Physics Framework</a:t>
            </a:r>
          </a:p>
          <a:p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3200984" y="2169577"/>
            <a:ext cx="1180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 3 </a:t>
            </a:r>
            <a:r>
              <a:rPr lang="en-US" dirty="0" err="1" smtClean="0">
                <a:solidFill>
                  <a:schemeClr val="bg1"/>
                </a:solidFill>
              </a:rPr>
              <a:t>TeV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muon collider.jpg"/>
          <p:cNvPicPr>
            <a:picLocks noChangeAspect="1"/>
          </p:cNvPicPr>
          <p:nvPr/>
        </p:nvPicPr>
        <p:blipFill rotWithShape="1">
          <a:blip r:embed="rId3" cstate="print"/>
          <a:srcRect r="2931"/>
          <a:stretch/>
        </p:blipFill>
        <p:spPr>
          <a:xfrm>
            <a:off x="3276600" y="1752600"/>
            <a:ext cx="5858122" cy="4663440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825068" y="6318251"/>
            <a:ext cx="318932" cy="539750"/>
          </a:xfrm>
        </p:spPr>
        <p:txBody>
          <a:bodyPr/>
          <a:lstStyle/>
          <a:p>
            <a:pPr>
              <a:defRPr/>
            </a:pPr>
            <a:fld id="{D6A6C862-CD6E-4C31-8A29-FC3CE1D30A1F}" type="slidenum">
              <a:rPr lang="en-US" smtClean="0"/>
              <a:pPr>
                <a:defRPr/>
              </a:pPr>
              <a:t>15</a:t>
            </a:fld>
            <a:endParaRPr lang="en-US" sz="140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6672" y="6400800"/>
            <a:ext cx="4126528" cy="31432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Lepton Colliders for Snowmass CPM, Oct 12</a:t>
            </a:r>
            <a:endParaRPr lang="en-US" sz="1400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17892"/>
            <a:ext cx="1417320" cy="44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A6C862-CD6E-4C31-8A29-FC3CE1D30A1F}" type="slidenum">
              <a:rPr lang="en-US" smtClean="0"/>
              <a:pPr>
                <a:defRPr/>
              </a:pPr>
              <a:t>16</a:t>
            </a:fld>
            <a:endParaRPr lang="en-US" sz="14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Muon Collider Parameters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77000"/>
            <a:ext cx="4126528" cy="31432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Lepton Colliders for Snowmass CPM, Oct 12</a:t>
            </a:r>
            <a:endParaRPr lang="en-US" sz="1400" dirty="0"/>
          </a:p>
        </p:txBody>
      </p:sp>
      <p:pic>
        <p:nvPicPr>
          <p:cNvPr id="6" name="Picture 2"/>
          <p:cNvPicPr>
            <a:picLocks noGrp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81312"/>
            <a:ext cx="9159145" cy="494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3132221" y="2285997"/>
            <a:ext cx="889000" cy="4191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endCxn id="9" idx="2"/>
          </p:cNvCxnSpPr>
          <p:nvPr/>
        </p:nvCxnSpPr>
        <p:spPr>
          <a:xfrm flipV="1">
            <a:off x="3810000" y="1462470"/>
            <a:ext cx="2146376" cy="877669"/>
          </a:xfrm>
          <a:prstGeom prst="line">
            <a:avLst/>
          </a:prstGeom>
          <a:ln>
            <a:solidFill>
              <a:srgbClr val="F23B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43400" y="816139"/>
            <a:ext cx="322595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23B1B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Depends on cooling scenario: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baseline="30000" dirty="0" smtClean="0">
                <a:solidFill>
                  <a:srgbClr val="FF0000"/>
                </a:solidFill>
              </a:rPr>
              <a:t>31</a:t>
            </a:r>
            <a:r>
              <a:rPr lang="en-US" dirty="0" smtClean="0">
                <a:solidFill>
                  <a:srgbClr val="FF0000"/>
                </a:solidFill>
                <a:latin typeface="Wingdings 3" charset="2"/>
                <a:cs typeface="Wingdings 3" charset="2"/>
              </a:rPr>
              <a:t>a</a:t>
            </a:r>
            <a:r>
              <a:rPr lang="en-US" dirty="0" smtClean="0">
                <a:solidFill>
                  <a:srgbClr val="FF0000"/>
                </a:solidFill>
                <a:cs typeface="Wingdings 3" charset="2"/>
              </a:rPr>
              <a:t>~10</a:t>
            </a:r>
            <a:r>
              <a:rPr lang="en-US" baseline="30000" dirty="0" smtClean="0">
                <a:solidFill>
                  <a:srgbClr val="FF0000"/>
                </a:solidFill>
                <a:cs typeface="Wingdings 3" charset="2"/>
              </a:rPr>
              <a:t>32</a:t>
            </a:r>
            <a:r>
              <a:rPr lang="en-US" dirty="0" smtClean="0">
                <a:solidFill>
                  <a:srgbClr val="FF0000"/>
                </a:solidFill>
                <a:cs typeface="Wingdings 3" charset="2"/>
              </a:rPr>
              <a:t> cm</a:t>
            </a:r>
            <a:r>
              <a:rPr lang="en-US" baseline="30000" dirty="0" smtClean="0">
                <a:solidFill>
                  <a:srgbClr val="FF0000"/>
                </a:solidFill>
                <a:cs typeface="Wingdings 3" charset="2"/>
              </a:rPr>
              <a:t>-2</a:t>
            </a:r>
            <a:r>
              <a:rPr lang="en-US" dirty="0" smtClean="0">
                <a:solidFill>
                  <a:srgbClr val="FF0000"/>
                </a:solidFill>
                <a:cs typeface="Wingdings 3" charset="2"/>
              </a:rPr>
              <a:t>sec</a:t>
            </a:r>
            <a:r>
              <a:rPr lang="en-US" baseline="30000" dirty="0" smtClean="0">
                <a:solidFill>
                  <a:srgbClr val="FF0000"/>
                </a:solidFill>
                <a:cs typeface="Wingdings 3" charset="2"/>
              </a:rPr>
              <a:t>-1</a:t>
            </a:r>
          </a:p>
        </p:txBody>
      </p:sp>
      <p:sp>
        <p:nvSpPr>
          <p:cNvPr id="10" name="Oval 9"/>
          <p:cNvSpPr/>
          <p:nvPr/>
        </p:nvSpPr>
        <p:spPr>
          <a:xfrm>
            <a:off x="3184358" y="4229097"/>
            <a:ext cx="889000" cy="4191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563184" y="4215728"/>
            <a:ext cx="889000" cy="4191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17892"/>
            <a:ext cx="1417320" cy="44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Left Brace 12"/>
          <p:cNvSpPr/>
          <p:nvPr/>
        </p:nvSpPr>
        <p:spPr>
          <a:xfrm rot="16200000">
            <a:off x="5486399" y="4952999"/>
            <a:ext cx="228602" cy="2819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74446" y="640080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C0000"/>
                </a:solidFill>
              </a:rPr>
              <a:t>P</a:t>
            </a:r>
            <a:r>
              <a:rPr lang="en-US" baseline="-25000" dirty="0" err="1" smtClean="0">
                <a:solidFill>
                  <a:srgbClr val="CC0000"/>
                </a:solidFill>
              </a:rPr>
              <a:t>Wall</a:t>
            </a:r>
            <a:r>
              <a:rPr lang="en-US" baseline="-25000" dirty="0" smtClean="0">
                <a:solidFill>
                  <a:srgbClr val="CC0000"/>
                </a:solidFill>
              </a:rPr>
              <a:t> </a:t>
            </a:r>
            <a:r>
              <a:rPr lang="en-US" dirty="0" smtClean="0">
                <a:solidFill>
                  <a:srgbClr val="CC0000"/>
                </a:solidFill>
              </a:rPr>
              <a:t>&lt; 300 MW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0" y="953869"/>
            <a:ext cx="1955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3366FF"/>
                </a:solidFill>
              </a:rPr>
              <a:t>s-channel:  factor </a:t>
            </a:r>
          </a:p>
          <a:p>
            <a:pPr algn="ctr"/>
            <a:r>
              <a:rPr lang="en-US" dirty="0" smtClean="0">
                <a:solidFill>
                  <a:srgbClr val="3366FF"/>
                </a:solidFill>
              </a:rPr>
              <a:t>of ~4×10</a:t>
            </a:r>
            <a:r>
              <a:rPr lang="en-US" baseline="30000" dirty="0" smtClean="0">
                <a:solidFill>
                  <a:srgbClr val="3366FF"/>
                </a:solidFill>
              </a:rPr>
              <a:t>4</a:t>
            </a:r>
            <a:r>
              <a:rPr lang="en-US" dirty="0" smtClean="0">
                <a:solidFill>
                  <a:srgbClr val="3366FF"/>
                </a:solidFill>
              </a:rPr>
              <a:t> in rate</a:t>
            </a:r>
            <a:endParaRPr lang="en-US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Toward a </a:t>
            </a:r>
            <a:r>
              <a:rPr lang="en-US" dirty="0" err="1" smtClean="0"/>
              <a:t>Muon</a:t>
            </a:r>
            <a:r>
              <a:rPr lang="en-US" dirty="0" smtClean="0"/>
              <a:t> Collider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2100" y="1143000"/>
            <a:ext cx="8851900" cy="4525963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Project-X is being designed to deliver 4 MW of 8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Muon</a:t>
            </a:r>
            <a:r>
              <a:rPr lang="en-US" dirty="0" smtClean="0"/>
              <a:t> test facility would demonstrate capture and 1</a:t>
            </a:r>
            <a:r>
              <a:rPr lang="en-US" baseline="30000" dirty="0" smtClean="0"/>
              <a:t>st</a:t>
            </a:r>
            <a:r>
              <a:rPr lang="en-US" dirty="0" smtClean="0"/>
              <a:t> cooling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smtClean="0"/>
              <a:t> 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smtClean="0"/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sz="3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</a:t>
            </a:r>
          </a:p>
        </p:txBody>
      </p:sp>
      <p:sp>
        <p:nvSpPr>
          <p:cNvPr id="10" name="TextBox 165"/>
          <p:cNvSpPr txBox="1">
            <a:spLocks noChangeArrowheads="1"/>
          </p:cNvSpPr>
          <p:nvPr/>
        </p:nvSpPr>
        <p:spPr bwMode="auto">
          <a:xfrm>
            <a:off x="3274060" y="1011487"/>
            <a:ext cx="25571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2F2F2"/>
                </a:solidFill>
              </a:rPr>
              <a:t>NEUTRINO FACTORY</a:t>
            </a:r>
            <a:endParaRPr lang="en-US" b="1" dirty="0">
              <a:solidFill>
                <a:srgbClr val="F2F2F2"/>
              </a:solidFill>
            </a:endParaRPr>
          </a:p>
        </p:txBody>
      </p:sp>
      <p:sp>
        <p:nvSpPr>
          <p:cNvPr id="11" name="TextBox 166"/>
          <p:cNvSpPr txBox="1">
            <a:spLocks noChangeArrowheads="1"/>
          </p:cNvSpPr>
          <p:nvPr/>
        </p:nvSpPr>
        <p:spPr bwMode="auto">
          <a:xfrm>
            <a:off x="6400800" y="4267200"/>
            <a:ext cx="226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MUON COLLIDER</a:t>
            </a:r>
            <a:endParaRPr lang="en-US" b="1" dirty="0"/>
          </a:p>
        </p:txBody>
      </p:sp>
      <p:sp>
        <p:nvSpPr>
          <p:cNvPr id="12" name="AutoShape 6"/>
          <p:cNvSpPr>
            <a:spLocks/>
          </p:cNvSpPr>
          <p:nvPr/>
        </p:nvSpPr>
        <p:spPr bwMode="auto">
          <a:xfrm rot="5400000">
            <a:off x="1981200" y="4551998"/>
            <a:ext cx="152400" cy="2590800"/>
          </a:xfrm>
          <a:prstGeom prst="rightBrace">
            <a:avLst>
              <a:gd name="adj1" fmla="val 26759"/>
              <a:gd name="adj2" fmla="val 500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grpSp>
        <p:nvGrpSpPr>
          <p:cNvPr id="15" name="Group 14"/>
          <p:cNvGrpSpPr/>
          <p:nvPr/>
        </p:nvGrpSpPr>
        <p:grpSpPr>
          <a:xfrm>
            <a:off x="914400" y="2209800"/>
            <a:ext cx="2819400" cy="4114800"/>
            <a:chOff x="1234535" y="1615440"/>
            <a:chExt cx="2609519" cy="480599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810000" y="1615440"/>
              <a:ext cx="0" cy="4805998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1234535" y="3819760"/>
              <a:ext cx="258033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491165" y="3789280"/>
              <a:ext cx="2352889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Share same complex</a:t>
              </a:r>
              <a:endParaRPr lang="en-US" dirty="0"/>
            </a:p>
          </p:txBody>
        </p:sp>
      </p:grp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7208520" y="2446047"/>
            <a:ext cx="185928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Symbol" charset="2"/>
                <a:cs typeface="Symbol" charset="2"/>
                <a:sym typeface="Symbol" pitchFamily="18" charset="2"/>
              </a:rPr>
              <a:t>n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cs typeface="Symbol" charset="2"/>
                <a:sym typeface="Symbol" pitchFamily="18" charset="2"/>
              </a:rPr>
              <a:t>Factory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  <a:t>Goal: 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  <a:t>O(10</a:t>
            </a:r>
            <a:r>
              <a:rPr lang="en-US" baseline="30000" dirty="0" smtClean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  <a:t>21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  <a:t>)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Symbol" charset="2"/>
                <a:cs typeface="Symbol" charset="2"/>
                <a:sym typeface="Symbol" pitchFamily="18" charset="2"/>
              </a:rPr>
              <a:t>m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  <a:t>/year </a:t>
            </a:r>
          </a:p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  <a:t>within the 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  <a:t>accelerator </a:t>
            </a:r>
          </a:p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  <a:sym typeface="Symbol" pitchFamily="18" charset="2"/>
              </a:rPr>
              <a:t>acceptance</a:t>
            </a:r>
            <a:endParaRPr lang="en-US" dirty="0">
              <a:solidFill>
                <a:schemeClr val="bg2">
                  <a:lumMod val="25000"/>
                </a:schemeClr>
              </a:solidFill>
              <a:sym typeface="Symbol" pitchFamily="18" charset="2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94760" y="3568366"/>
            <a:ext cx="45719" cy="45719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Elbow Connector 20"/>
          <p:cNvCxnSpPr/>
          <p:nvPr/>
        </p:nvCxnSpPr>
        <p:spPr>
          <a:xfrm rot="5400000">
            <a:off x="6170975" y="1906615"/>
            <a:ext cx="39024" cy="4072545"/>
          </a:xfrm>
          <a:prstGeom prst="bentConnector3">
            <a:avLst>
              <a:gd name="adj1" fmla="val 581724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649" name="Picture 3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287" y="2176474"/>
            <a:ext cx="5574030" cy="175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50" name="Picture 3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1185" y="4614052"/>
            <a:ext cx="7247573" cy="175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5" name="TextBox 166"/>
          <p:cNvSpPr txBox="1">
            <a:spLocks noChangeArrowheads="1"/>
          </p:cNvSpPr>
          <p:nvPr/>
        </p:nvSpPr>
        <p:spPr bwMode="auto">
          <a:xfrm>
            <a:off x="6578600" y="2121619"/>
            <a:ext cx="256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smtClean="0"/>
              <a:t>NEUTRINO FACTORY</a:t>
            </a:r>
            <a:endParaRPr lang="en-US" b="1" dirty="0"/>
          </a:p>
        </p:txBody>
      </p:sp>
      <p:sp>
        <p:nvSpPr>
          <p:cNvPr id="2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825068" y="6318251"/>
            <a:ext cx="318932" cy="539750"/>
          </a:xfrm>
        </p:spPr>
        <p:txBody>
          <a:bodyPr/>
          <a:lstStyle/>
          <a:p>
            <a:pPr>
              <a:defRPr/>
            </a:pPr>
            <a:fld id="{D6A6C862-CD6E-4C31-8A29-FC3CE1D30A1F}" type="slidenum">
              <a:rPr lang="en-US" smtClean="0"/>
              <a:pPr>
                <a:defRPr/>
              </a:pPr>
              <a:t>17</a:t>
            </a:fld>
            <a:endParaRPr lang="en-US" sz="140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6672" y="6400800"/>
            <a:ext cx="4126528" cy="31432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Lepton Colliders for Snowmass CPM, Oct 12</a:t>
            </a:r>
            <a:endParaRPr lang="en-US" sz="1400" dirty="0"/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17892"/>
            <a:ext cx="1417320" cy="44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A6C862-CD6E-4C31-8A29-FC3CE1D30A1F}" type="slidenum">
              <a:rPr lang="en-US" smtClean="0"/>
              <a:pPr>
                <a:defRPr/>
              </a:pPr>
              <a:t>18</a:t>
            </a:fld>
            <a:endParaRPr lang="en-US" sz="14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458200" cy="506552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Many options for next-generation lepton colliders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Storage rings can access Higgs but limited in energy reach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ILC-technology is essentially ready for construction</a:t>
            </a:r>
          </a:p>
          <a:p>
            <a:pPr lvl="2"/>
            <a:r>
              <a:rPr lang="en-US" dirty="0" smtClean="0"/>
              <a:t>Important to understand upgrade options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CLIC/NCRF technology might provide an alternate approach with different upgrade possibilities and technology risks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Advanced accelerator concepts not ready but may provide path to future upgrades for LC concepts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Muon</a:t>
            </a:r>
            <a:r>
              <a:rPr lang="en-US" dirty="0" smtClean="0"/>
              <a:t> collider synergistic with US Intensity Frontier program and may provide path to future Energy Frontier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Lepton Colliders for Snowmass CPM, Oct 12</a:t>
            </a:r>
            <a:endParaRPr lang="en-US" sz="14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17892"/>
            <a:ext cx="1417320" cy="44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A6C862-CD6E-4C31-8A29-FC3CE1D30A1F}" type="slidenum">
              <a:rPr lang="en-US" smtClean="0"/>
              <a:pPr>
                <a:defRPr/>
              </a:pPr>
              <a:t>2</a:t>
            </a:fld>
            <a:endParaRPr lang="en-US" sz="14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Lepton Energy Frontier Collider Options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e+/e- storage 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e+/e- linear collider with E &lt; 1 </a:t>
            </a:r>
            <a:r>
              <a:rPr lang="en-US" dirty="0" err="1" smtClean="0"/>
              <a:t>TeV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e+/e- linear collider with E &gt; 1 </a:t>
            </a:r>
            <a:r>
              <a:rPr lang="en-US" dirty="0" err="1" smtClean="0"/>
              <a:t>TeV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+/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- collider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Lepton Colliders for Snowmass CPM, Oct 12</a:t>
            </a:r>
            <a:endParaRPr lang="en-US" sz="140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17892"/>
            <a:ext cx="1417320" cy="44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>
            <a:off x="4419600" y="2209800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72200" y="1976735"/>
            <a:ext cx="2152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  <a:cs typeface="Symbol" charset="2"/>
              </a:rPr>
              <a:t>Also</a:t>
            </a:r>
            <a:r>
              <a:rPr lang="en-US" sz="2400" dirty="0" smtClean="0">
                <a:latin typeface="Symbol" charset="2"/>
                <a:cs typeface="Symbol" charset="2"/>
              </a:rPr>
              <a:t> g</a:t>
            </a:r>
            <a:r>
              <a:rPr lang="en-US" sz="2400" dirty="0" smtClean="0">
                <a:latin typeface="+mn-lt"/>
                <a:cs typeface="Symbol" charset="2"/>
              </a:rPr>
              <a:t>-</a:t>
            </a:r>
            <a:r>
              <a:rPr lang="en-US" sz="2400" dirty="0" smtClean="0">
                <a:latin typeface="Symbol" charset="2"/>
                <a:cs typeface="Symbol" charset="2"/>
              </a:rPr>
              <a:t>g</a:t>
            </a:r>
            <a:r>
              <a:rPr lang="en-US" sz="2400" dirty="0" smtClean="0">
                <a:latin typeface="+mn-lt"/>
                <a:cs typeface="Symbol" charset="2"/>
              </a:rPr>
              <a:t> option</a:t>
            </a:r>
            <a:endParaRPr lang="en-US" sz="2400" dirty="0">
              <a:latin typeface="Symbol" charset="2"/>
              <a:cs typeface="Symbol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A6C862-CD6E-4C31-8A29-FC3CE1D30A1F}" type="slidenum">
              <a:rPr lang="en-US" smtClean="0"/>
              <a:pPr>
                <a:defRPr/>
              </a:pPr>
              <a:t>3</a:t>
            </a:fld>
            <a:endParaRPr lang="en-US" sz="14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Electron-Positron Storage Rings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534400" cy="506552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LEP2 nearly got to the Higgs</a:t>
            </a:r>
          </a:p>
          <a:p>
            <a:pPr lvl="2"/>
            <a:r>
              <a:rPr lang="en-US" dirty="0" smtClean="0"/>
              <a:t>Rings are relatively robust technology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Higher energy and luminosity designs have been suggested</a:t>
            </a:r>
          </a:p>
          <a:p>
            <a:pPr lvl="2"/>
            <a:r>
              <a:rPr lang="en-US" dirty="0" smtClean="0"/>
              <a:t>LEP3: 1e34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at 240 </a:t>
            </a:r>
            <a:r>
              <a:rPr lang="en-US" dirty="0" err="1" smtClean="0"/>
              <a:t>GeV</a:t>
            </a:r>
            <a:r>
              <a:rPr lang="en-US" dirty="0" smtClean="0"/>
              <a:t> in the LEP tunnel</a:t>
            </a:r>
          </a:p>
          <a:p>
            <a:pPr lvl="2"/>
            <a:r>
              <a:rPr lang="en-US" dirty="0" smtClean="0"/>
              <a:t>TLEP: 1e34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at 240 </a:t>
            </a:r>
            <a:r>
              <a:rPr lang="en-US" dirty="0" err="1" smtClean="0"/>
              <a:t>GeV</a:t>
            </a:r>
            <a:r>
              <a:rPr lang="en-US" dirty="0" smtClean="0"/>
              <a:t> in an 80 km new tunnel </a:t>
            </a:r>
            <a:r>
              <a:rPr lang="en-US" dirty="0" smtClean="0">
                <a:sym typeface="Wingdings" pitchFamily="2" charset="2"/>
              </a:rPr>
              <a:t> upgrade to 80 </a:t>
            </a:r>
            <a:r>
              <a:rPr lang="en-US" dirty="0" err="1" smtClean="0">
                <a:sym typeface="Wingdings" pitchFamily="2" charset="2"/>
              </a:rPr>
              <a:t>TeV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smtClean="0">
                <a:sym typeface="Wingdings" pitchFamily="2" charset="2"/>
              </a:rPr>
              <a:t>p-p collider   (Blondel, et al, </a:t>
            </a:r>
            <a:r>
              <a:rPr lang="en-US" b="1" smtClean="0"/>
              <a:t>arXiv:1208.0504.)</a:t>
            </a:r>
            <a:endParaRPr lang="en-US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mtClean="0">
                <a:sym typeface="Wingdings" pitchFamily="2" charset="2"/>
              </a:rPr>
              <a:t> Hard </a:t>
            </a:r>
            <a:r>
              <a:rPr lang="en-US" dirty="0" smtClean="0">
                <a:sym typeface="Wingdings" pitchFamily="2" charset="2"/>
              </a:rPr>
              <a:t>to get to much higher energies than 120 </a:t>
            </a:r>
            <a:r>
              <a:rPr lang="en-US" dirty="0" err="1" smtClean="0">
                <a:sym typeface="Wingdings" pitchFamily="2" charset="2"/>
              </a:rPr>
              <a:t>GeV</a:t>
            </a:r>
            <a:endParaRPr lang="en-US" dirty="0" smtClean="0">
              <a:sym typeface="Wingdings" pitchFamily="2" charset="2"/>
            </a:endParaRPr>
          </a:p>
          <a:p>
            <a:pPr lvl="2"/>
            <a:r>
              <a:rPr lang="en-US" dirty="0" smtClean="0">
                <a:sym typeface="Wingdings" pitchFamily="2" charset="2"/>
              </a:rPr>
              <a:t>Limited by SR power as:</a:t>
            </a:r>
          </a:p>
          <a:p>
            <a:pPr lvl="2"/>
            <a:endParaRPr lang="en-US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 Significant challenges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Requires large energy bandwidth </a:t>
            </a:r>
            <a:r>
              <a:rPr lang="en-US" smtClean="0">
                <a:sym typeface="Wingdings" pitchFamily="2" charset="2"/>
              </a:rPr>
              <a:t>and difficult collective </a:t>
            </a:r>
            <a:r>
              <a:rPr lang="en-US" dirty="0" smtClean="0">
                <a:sym typeface="Wingdings" pitchFamily="2" charset="2"/>
              </a:rPr>
              <a:t>effects</a:t>
            </a:r>
          </a:p>
          <a:p>
            <a:pPr lvl="2"/>
            <a:r>
              <a:rPr lang="en-US" dirty="0" smtClean="0"/>
              <a:t>Installation with LHC would be difficult</a:t>
            </a:r>
          </a:p>
          <a:p>
            <a:pPr lvl="2"/>
            <a:r>
              <a:rPr lang="en-US" dirty="0" smtClean="0"/>
              <a:t>Optimization ongoing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Lepton Colliders for Snowmass CPM, Oct 12</a:t>
            </a:r>
            <a:endParaRPr lang="en-US" sz="140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038600" y="4102100"/>
          <a:ext cx="23590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4" imgW="1295280" imgH="469800" progId="Equation.3">
                  <p:embed/>
                </p:oleObj>
              </mc:Choice>
              <mc:Fallback>
                <p:oleObj name="Equation" r:id="rId4" imgW="1295280" imgH="469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102100"/>
                        <a:ext cx="2359025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77000" y="4191000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B. Richter, </a:t>
            </a:r>
            <a:r>
              <a:rPr lang="en-US" sz="1600" dirty="0" err="1" smtClean="0"/>
              <a:t>Nucl</a:t>
            </a:r>
            <a:r>
              <a:rPr lang="en-US" sz="1600" dirty="0" smtClean="0"/>
              <a:t>. Instr. </a:t>
            </a:r>
            <a:br>
              <a:rPr lang="en-US" sz="1600" dirty="0" smtClean="0"/>
            </a:br>
            <a:r>
              <a:rPr lang="en-US" sz="1600" dirty="0" smtClean="0"/>
              <a:t>Meth. 136 (1976) 47-60</a:t>
            </a:r>
            <a:endParaRPr lang="en-US" sz="1600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417892"/>
            <a:ext cx="1417320" cy="44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A6C862-CD6E-4C31-8A29-FC3CE1D30A1F}" type="slidenum">
              <a:rPr lang="en-US" smtClean="0"/>
              <a:pPr>
                <a:defRPr/>
              </a:pPr>
              <a:t>4</a:t>
            </a:fld>
            <a:endParaRPr lang="en-US" sz="14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Electron-Positron Storage Rings (cont.)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6400800"/>
            <a:ext cx="6553200" cy="314326"/>
          </a:xfrm>
        </p:spPr>
        <p:txBody>
          <a:bodyPr/>
          <a:lstStyle/>
          <a:p>
            <a:pPr>
              <a:defRPr/>
            </a:pPr>
            <a:r>
              <a:rPr lang="en-US" smtClean="0"/>
              <a:t>** Optimized slightly differently than in: Blondel, et al, </a:t>
            </a:r>
            <a:r>
              <a:rPr lang="en-US" b="1" smtClean="0"/>
              <a:t>arXiv:1208.0504.</a:t>
            </a:r>
          </a:p>
          <a:p>
            <a:pPr>
              <a:defRPr/>
            </a:pPr>
            <a:r>
              <a:rPr lang="en-US" smtClean="0"/>
              <a:t>Lepton Colliders for Snowmass CPM, Oct 12</a:t>
            </a:r>
            <a:endParaRPr lang="en-US" sz="140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24079848"/>
              </p:ext>
            </p:extLst>
          </p:nvPr>
        </p:nvGraphicFramePr>
        <p:xfrm>
          <a:off x="562302" y="1082566"/>
          <a:ext cx="7924801" cy="5264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4446"/>
                <a:gridCol w="1194270"/>
                <a:gridCol w="1212028"/>
                <a:gridCol w="1212028"/>
                <a:gridCol w="1212029"/>
              </a:tblGrid>
              <a:tr h="32861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LEP2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LEP3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LEP3**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TLEP**</a:t>
                      </a:r>
                      <a:endParaRPr lang="en-US" sz="1600" dirty="0"/>
                    </a:p>
                  </a:txBody>
                  <a:tcPr/>
                </a:tc>
              </a:tr>
              <a:tr h="3286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Beam Energy [</a:t>
                      </a:r>
                      <a:r>
                        <a:rPr lang="en-US" sz="1600" dirty="0" err="1" smtClean="0"/>
                        <a:t>GeV</a:t>
                      </a:r>
                      <a:r>
                        <a:rPr lang="en-US" sz="1600" dirty="0" smtClean="0"/>
                        <a:t>]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104.5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120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120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175</a:t>
                      </a:r>
                      <a:endParaRPr lang="en-US" sz="1600" dirty="0"/>
                    </a:p>
                  </a:txBody>
                  <a:tcPr marT="36576" marB="36576"/>
                </a:tc>
              </a:tr>
              <a:tr h="3286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Circumference</a:t>
                      </a:r>
                      <a:r>
                        <a:rPr lang="en-US" sz="1600" baseline="0" dirty="0" smtClean="0"/>
                        <a:t> [km]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26.7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26.7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26.7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82.4</a:t>
                      </a:r>
                      <a:endParaRPr lang="en-US" sz="1600" dirty="0"/>
                    </a:p>
                  </a:txBody>
                  <a:tcPr marT="36576" marB="36576"/>
                </a:tc>
              </a:tr>
              <a:tr h="3286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Beam current [mA]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7.2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7.2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6.4</a:t>
                      </a:r>
                      <a:endParaRPr lang="en-US" sz="1600" dirty="0"/>
                    </a:p>
                  </a:txBody>
                  <a:tcPr marT="36576" marB="36576"/>
                </a:tc>
              </a:tr>
              <a:tr h="3286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Number of bunches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4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466</a:t>
                      </a:r>
                      <a:endParaRPr lang="en-US" sz="1600" dirty="0"/>
                    </a:p>
                  </a:txBody>
                  <a:tcPr marT="36576" marB="36576"/>
                </a:tc>
              </a:tr>
              <a:tr h="3286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Bunch</a:t>
                      </a:r>
                      <a:r>
                        <a:rPr lang="en-US" sz="1600" baseline="0" dirty="0" smtClean="0"/>
                        <a:t> population [10</a:t>
                      </a:r>
                      <a:r>
                        <a:rPr lang="en-US" sz="1600" baseline="30000" dirty="0" smtClean="0"/>
                        <a:t>10</a:t>
                      </a:r>
                      <a:r>
                        <a:rPr lang="en-US" sz="1600" baseline="0" dirty="0" smtClean="0"/>
                        <a:t>]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57.5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100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8.0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2.36</a:t>
                      </a:r>
                      <a:endParaRPr lang="en-US" sz="1600" dirty="0"/>
                    </a:p>
                  </a:txBody>
                  <a:tcPr marT="36576" marB="36576"/>
                </a:tc>
              </a:tr>
              <a:tr h="3286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Horizontal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emittance</a:t>
                      </a:r>
                      <a:r>
                        <a:rPr lang="en-US" sz="1600" baseline="0" dirty="0" smtClean="0"/>
                        <a:t> [nm]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48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25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4.3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1.03</a:t>
                      </a:r>
                      <a:endParaRPr lang="en-US" sz="1600" dirty="0"/>
                    </a:p>
                  </a:txBody>
                  <a:tcPr marT="36576" marB="36576"/>
                </a:tc>
              </a:tr>
              <a:tr h="3286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Vertical </a:t>
                      </a:r>
                      <a:r>
                        <a:rPr lang="en-US" sz="1600" dirty="0" err="1" smtClean="0"/>
                        <a:t>emittance</a:t>
                      </a:r>
                      <a:r>
                        <a:rPr lang="en-US" sz="1600" dirty="0" smtClean="0"/>
                        <a:t> [nm]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0.25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0.1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0.02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0.005</a:t>
                      </a:r>
                      <a:endParaRPr lang="en-US" sz="1600" dirty="0"/>
                    </a:p>
                  </a:txBody>
                  <a:tcPr marT="36576" marB="36576"/>
                </a:tc>
              </a:tr>
              <a:tr h="328613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Symbol" pitchFamily="18" charset="2"/>
                        </a:rPr>
                        <a:t>b</a:t>
                      </a:r>
                      <a:r>
                        <a:rPr lang="en-US" sz="1600" baseline="-25000" dirty="0" err="1" smtClean="0"/>
                        <a:t>x</a:t>
                      </a:r>
                      <a:r>
                        <a:rPr lang="en-US" sz="1600" dirty="0" smtClean="0"/>
                        <a:t>* [mm]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1500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200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 marT="36576" marB="36576"/>
                </a:tc>
              </a:tr>
              <a:tr h="3286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Symbol" pitchFamily="18" charset="2"/>
                        </a:rPr>
                        <a:t>b</a:t>
                      </a:r>
                      <a:r>
                        <a:rPr lang="en-US" sz="1600" baseline="-25000" dirty="0" smtClean="0"/>
                        <a:t>y</a:t>
                      </a:r>
                      <a:r>
                        <a:rPr lang="en-US" sz="1600" dirty="0" smtClean="0"/>
                        <a:t>* [mm]</a:t>
                      </a:r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T="36576" marB="36576"/>
                </a:tc>
              </a:tr>
              <a:tr h="3286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Hourglass factor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0.98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0.67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0.76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0.80</a:t>
                      </a:r>
                      <a:endParaRPr lang="en-US" sz="1600" dirty="0"/>
                    </a:p>
                  </a:txBody>
                  <a:tcPr marT="36576" marB="36576"/>
                </a:tc>
              </a:tr>
              <a:tr h="3286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SR</a:t>
                      </a:r>
                      <a:r>
                        <a:rPr lang="en-US" sz="1600" baseline="0" dirty="0" smtClean="0"/>
                        <a:t> power [MW]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 marT="36576" marB="36576"/>
                </a:tc>
              </a:tr>
              <a:tr h="3286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Bunch length [mm]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16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2.3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1.5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1.3</a:t>
                      </a:r>
                      <a:endParaRPr lang="en-US" sz="1600" dirty="0"/>
                    </a:p>
                  </a:txBody>
                  <a:tcPr marT="36576" marB="36576"/>
                </a:tc>
              </a:tr>
              <a:tr h="3286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Momentum</a:t>
                      </a:r>
                      <a:r>
                        <a:rPr lang="en-US" sz="1600" baseline="0" dirty="0" smtClean="0"/>
                        <a:t> acceptance [%]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1.25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4.2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3.0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3.0</a:t>
                      </a:r>
                      <a:endParaRPr lang="en-US" sz="1600" dirty="0"/>
                    </a:p>
                  </a:txBody>
                  <a:tcPr marT="36576" marB="36576"/>
                </a:tc>
              </a:tr>
              <a:tr h="328613">
                <a:tc>
                  <a:txBody>
                    <a:bodyPr/>
                    <a:lstStyle/>
                    <a:p>
                      <a:r>
                        <a:rPr lang="en-US" sz="1600" smtClean="0"/>
                        <a:t>Beam-beam</a:t>
                      </a:r>
                      <a:r>
                        <a:rPr lang="en-US" sz="1600" baseline="0" smtClean="0"/>
                        <a:t> parameter / IP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0.07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0.09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0.07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0.06</a:t>
                      </a:r>
                      <a:endParaRPr lang="en-US" sz="1600" dirty="0"/>
                    </a:p>
                  </a:txBody>
                  <a:tcPr marT="36576" marB="36576"/>
                </a:tc>
              </a:tr>
              <a:tr h="3286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Luminosity</a:t>
                      </a:r>
                      <a:r>
                        <a:rPr lang="en-US" sz="1600" baseline="0" dirty="0" smtClean="0"/>
                        <a:t> [10</a:t>
                      </a:r>
                      <a:r>
                        <a:rPr lang="en-US" sz="1600" baseline="30000" dirty="0" smtClean="0"/>
                        <a:t>34</a:t>
                      </a:r>
                      <a:r>
                        <a:rPr lang="en-US" sz="1600" baseline="0" dirty="0" smtClean="0"/>
                        <a:t> cm</a:t>
                      </a:r>
                      <a:r>
                        <a:rPr lang="en-US" sz="1600" baseline="30000" dirty="0" smtClean="0"/>
                        <a:t>-2</a:t>
                      </a:r>
                      <a:r>
                        <a:rPr lang="en-US" sz="1600" baseline="0" dirty="0" smtClean="0"/>
                        <a:t>s</a:t>
                      </a:r>
                      <a:r>
                        <a:rPr lang="en-US" sz="1600" baseline="30000" dirty="0" smtClean="0"/>
                        <a:t>-1</a:t>
                      </a:r>
                      <a:r>
                        <a:rPr lang="en-US" sz="1600" baseline="0" dirty="0" smtClean="0"/>
                        <a:t>]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0.0125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1.01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1.01</a:t>
                      </a:r>
                      <a:endParaRPr lang="en-US" sz="1600" dirty="0"/>
                    </a:p>
                  </a:txBody>
                  <a:tcPr marT="36576" marB="36576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1.16</a:t>
                      </a:r>
                      <a:endParaRPr lang="en-US" sz="1600" dirty="0"/>
                    </a:p>
                  </a:txBody>
                  <a:tcPr marT="36576" marB="36576"/>
                </a:tc>
              </a:tr>
            </a:tbl>
          </a:graphicData>
        </a:graphic>
      </p:graphicFrame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17892"/>
            <a:ext cx="1417320" cy="44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A6C862-CD6E-4C31-8A29-FC3CE1D30A1F}" type="slidenum">
              <a:rPr lang="en-US" smtClean="0"/>
              <a:pPr>
                <a:defRPr/>
              </a:pPr>
              <a:t>5</a:t>
            </a:fld>
            <a:endParaRPr lang="en-US" sz="14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80 km TLEP option</a:t>
            </a:r>
            <a:br>
              <a:rPr lang="en-US" dirty="0" smtClean="0"/>
            </a:br>
            <a:r>
              <a:rPr lang="en-US" dirty="0" smtClean="0"/>
              <a:t>(future upgrade to ~80 </a:t>
            </a:r>
            <a:r>
              <a:rPr lang="en-US" dirty="0" err="1" smtClean="0"/>
              <a:t>TeV</a:t>
            </a:r>
            <a:r>
              <a:rPr lang="en-US" dirty="0" smtClean="0"/>
              <a:t> p-p collider)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Lepton Colliders for Snowmass CPM, Oct 12</a:t>
            </a:r>
            <a:endParaRPr lang="en-US" sz="1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47800"/>
            <a:ext cx="6938201" cy="481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17892"/>
            <a:ext cx="1417320" cy="44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A6C862-CD6E-4C31-8A29-FC3CE1D30A1F}" type="slidenum">
              <a:rPr lang="en-US" smtClean="0"/>
              <a:pPr>
                <a:defRPr/>
              </a:pPr>
              <a:t>6</a:t>
            </a:fld>
            <a:endParaRPr lang="en-US" sz="14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Colliders with E &lt; 1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458200" cy="506552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Lots of options</a:t>
            </a:r>
          </a:p>
          <a:p>
            <a:pPr lvl="2"/>
            <a:r>
              <a:rPr lang="en-US" dirty="0" smtClean="0"/>
              <a:t>ILC design is the most robust</a:t>
            </a:r>
          </a:p>
          <a:p>
            <a:pPr lvl="2"/>
            <a:r>
              <a:rPr lang="en-US" dirty="0" smtClean="0"/>
              <a:t>CLIC design also possible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g-g</a:t>
            </a:r>
            <a:r>
              <a:rPr lang="en-US" dirty="0" smtClean="0"/>
              <a:t> collider options may be a lower cost approach</a:t>
            </a:r>
          </a:p>
          <a:p>
            <a:pPr lvl="2"/>
            <a:r>
              <a:rPr lang="en-US" dirty="0" smtClean="0"/>
              <a:t>Advanced accelerator concepts may be possible in far future</a:t>
            </a:r>
          </a:p>
          <a:p>
            <a:pPr lvl="2"/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If ultimate goal is multi-</a:t>
            </a:r>
            <a:r>
              <a:rPr lang="en-US" dirty="0" err="1" smtClean="0"/>
              <a:t>TeV</a:t>
            </a:r>
            <a:r>
              <a:rPr lang="en-US" dirty="0" smtClean="0"/>
              <a:t> lepton collisions, probably </a:t>
            </a:r>
            <a:r>
              <a:rPr lang="en-US" smtClean="0"/>
              <a:t>should think about pursuing options </a:t>
            </a:r>
            <a:r>
              <a:rPr lang="en-US" dirty="0" smtClean="0"/>
              <a:t>with upgrade possibilities</a:t>
            </a:r>
          </a:p>
          <a:p>
            <a:pPr lvl="2"/>
            <a:r>
              <a:rPr lang="en-US" dirty="0" smtClean="0"/>
              <a:t>Cost of demonstrating technology can </a:t>
            </a:r>
            <a:r>
              <a:rPr lang="en-US" smtClean="0"/>
              <a:t>be challenging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Lepton Colliders for Snowmass CPM, Oct 12</a:t>
            </a:r>
            <a:endParaRPr lang="en-US" sz="140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17892"/>
            <a:ext cx="1417320" cy="44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ILC Parameters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34085534"/>
              </p:ext>
            </p:extLst>
          </p:nvPr>
        </p:nvGraphicFramePr>
        <p:xfrm>
          <a:off x="685799" y="1195503"/>
          <a:ext cx="7620002" cy="5543117"/>
        </p:xfrm>
        <a:graphic>
          <a:graphicData uri="http://schemas.openxmlformats.org/drawingml/2006/table">
            <a:tbl>
              <a:tblPr firstRow="1" firstCol="1" bandRow="1"/>
              <a:tblGrid>
                <a:gridCol w="2492781"/>
                <a:gridCol w="733770"/>
                <a:gridCol w="843836"/>
                <a:gridCol w="786765"/>
                <a:gridCol w="786765"/>
                <a:gridCol w="786765"/>
                <a:gridCol w="353637"/>
                <a:gridCol w="835683"/>
              </a:tblGrid>
              <a:tr h="302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Centre-of-mass energy</a:t>
                      </a:r>
                      <a:endParaRPr lang="en-US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E</a:t>
                      </a:r>
                      <a:r>
                        <a:rPr lang="en-US" sz="1600" b="1" i="1" baseline="-250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cm</a:t>
                      </a:r>
                      <a:r>
                        <a:rPr lang="en-US" sz="1600" b="1" i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 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GeV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250</a:t>
                      </a:r>
                      <a:endParaRPr lang="en-US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350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500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1000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713"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Beam energy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E</a:t>
                      </a:r>
                      <a:r>
                        <a:rPr lang="en-US" sz="1600" i="1" baseline="-250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beam</a:t>
                      </a:r>
                      <a:r>
                        <a:rPr lang="en-US" sz="1600" i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  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GeV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125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175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250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4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Estimated AC power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P</a:t>
                      </a:r>
                      <a:r>
                        <a:rPr lang="en-US" sz="1600" i="1" baseline="-250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AC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MW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128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142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162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Collision rate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f</a:t>
                      </a:r>
                      <a:r>
                        <a:rPr lang="en-US" sz="1600" i="1" baseline="-250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rep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Hz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Electron linac rate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f</a:t>
                      </a:r>
                      <a:r>
                        <a:rPr lang="en-US" sz="1600" i="1" baseline="-250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linac</a:t>
                      </a:r>
                      <a:r>
                        <a:rPr lang="en-US" sz="1600" i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 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Hz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Number of bunches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n</a:t>
                      </a:r>
                      <a:r>
                        <a:rPr lang="en-US" sz="1600" i="1" baseline="-250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b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1312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1312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1312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2450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403"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Bunch separation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Dt</a:t>
                      </a:r>
                      <a:r>
                        <a:rPr lang="en-US" sz="1600" i="1" baseline="-250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b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554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554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554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366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Pulse current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I</a:t>
                      </a:r>
                      <a:r>
                        <a:rPr lang="en-US" sz="1600" i="1" baseline="-250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beam</a:t>
                      </a:r>
                      <a:r>
                        <a:rPr lang="en-US" sz="1600" i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 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5.8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5.8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5.79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7.6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403"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RMS bunch length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libri"/>
                          <a:ea typeface="MS Mincho"/>
                          <a:cs typeface="Calibri"/>
                        </a:rPr>
                        <a:t>σ</a:t>
                      </a:r>
                      <a:r>
                        <a:rPr lang="en-US" sz="1600" i="1" baseline="-250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z</a:t>
                      </a:r>
                      <a:r>
                        <a:rPr lang="en-US" sz="1600" i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 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mm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0.3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0.3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0.3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0.250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Electron polarisation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P</a:t>
                      </a:r>
                      <a:r>
                        <a:rPr lang="en-US" sz="1600" i="1" baseline="-250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-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80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Positron polarisation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P</a:t>
                      </a:r>
                      <a:r>
                        <a:rPr lang="en-US" sz="1600" i="1" baseline="-250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+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764"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75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Luminosity (inc. waist shift)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L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×10</a:t>
                      </a:r>
                      <a:r>
                        <a:rPr lang="en-US" sz="1600" b="1" baseline="300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34</a:t>
                      </a:r>
                      <a:r>
                        <a:rPr lang="en-US" sz="16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 cm</a:t>
                      </a:r>
                      <a:r>
                        <a:rPr lang="en-US" sz="1600" b="1" baseline="300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-2</a:t>
                      </a:r>
                      <a:r>
                        <a:rPr lang="en-US" sz="16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s</a:t>
                      </a:r>
                      <a:r>
                        <a:rPr lang="en-US" sz="1600" b="1" baseline="300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-1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0.75</a:t>
                      </a:r>
                      <a:endParaRPr lang="en-US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1.0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1.8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3.6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75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Fraction of luminosity in top 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L</a:t>
                      </a:r>
                      <a:r>
                        <a:rPr lang="en-US" sz="1600" i="1" baseline="-250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0.01</a:t>
                      </a:r>
                      <a:r>
                        <a:rPr lang="en-US" sz="1600" i="1">
                          <a:effectLst/>
                          <a:latin typeface="Calibri"/>
                          <a:ea typeface="MS Mincho"/>
                          <a:cs typeface="Times New Roman"/>
                        </a:rPr>
                        <a:t>/L </a:t>
                      </a:r>
                      <a:endParaRPr lang="en-US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87.1%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77.4%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58.3%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59.2%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846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836863" y="6153150"/>
            <a:ext cx="3944937" cy="476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New Acceleration Techniques</a:t>
            </a:r>
            <a:endParaRPr lang="en-US" dirty="0">
              <a:cs typeface="Arial" charset="0"/>
            </a:endParaRPr>
          </a:p>
          <a:p>
            <a:r>
              <a:rPr lang="en-US" dirty="0"/>
              <a:t>Page </a:t>
            </a:r>
            <a:fld id="{B638B3D9-FA67-4420-A6CD-8F1F81B30E2F}" type="slidenum">
              <a:rPr lang="en-US"/>
              <a:pPr/>
              <a:t>8</a:t>
            </a:fld>
            <a:endParaRPr lang="en-US" dirty="0"/>
          </a:p>
          <a:p>
            <a:endParaRPr lang="en-US" dirty="0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Superconducting </a:t>
            </a:r>
            <a:r>
              <a:rPr lang="en-US" dirty="0" err="1" smtClean="0"/>
              <a:t>Rf</a:t>
            </a:r>
            <a:r>
              <a:rPr lang="en-US" dirty="0" smtClean="0"/>
              <a:t> Cavities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292100" y="1066800"/>
            <a:ext cx="8610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ILC based on high gradient superconducting </a:t>
            </a:r>
            <a:r>
              <a:rPr lang="en-US" dirty="0" err="1" smtClean="0"/>
              <a:t>rf</a:t>
            </a:r>
            <a:r>
              <a:rPr lang="en-US" dirty="0" smtClean="0"/>
              <a:t> cavities</a:t>
            </a:r>
          </a:p>
          <a:p>
            <a:pPr lvl="1"/>
            <a:r>
              <a:rPr lang="en-US" dirty="0" smtClean="0"/>
              <a:t>Potential for still higher gradients from geometry or new materials</a:t>
            </a:r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2836863" y="6153150"/>
            <a:ext cx="39449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New Acceleration Techniques</a:t>
            </a:r>
            <a:endParaRPr kumimoji="0" lang="en-US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Page </a:t>
            </a:r>
            <a:fld id="{371550D8-97B5-4C62-96ED-35EB707CC42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6400800" y="5867400"/>
            <a:ext cx="27432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52400" y="5791200"/>
            <a:ext cx="27432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505200" y="5791200"/>
            <a:ext cx="27432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1" name="Picture 2" descr="Q:\ILC\S0\ILC-Cavity-Database\20100629_2ndpass.jpg"/>
          <p:cNvPicPr>
            <a:picLocks noChangeAspect="1" noChangeArrowheads="1"/>
          </p:cNvPicPr>
          <p:nvPr/>
        </p:nvPicPr>
        <p:blipFill>
          <a:blip r:embed="rId3" cstate="print"/>
          <a:srcRect l="20799" t="11067" r="16701" b="7733"/>
          <a:stretch>
            <a:fillRect/>
          </a:stretch>
        </p:blipFill>
        <p:spPr bwMode="auto">
          <a:xfrm>
            <a:off x="687388" y="2511425"/>
            <a:ext cx="3446462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A superconducting TESLA cavity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34088"/>
            <a:ext cx="48450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21084" y="1981200"/>
            <a:ext cx="4249882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ILC cavities reaching 35 MV/m routinely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~75% of magnetic field limit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343400" y="1922463"/>
            <a:ext cx="4800600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R&amp;D towards new materials and </a:t>
            </a:r>
            <a:br>
              <a:rPr lang="en-US" sz="2000" dirty="0" smtClean="0"/>
            </a:br>
            <a:r>
              <a:rPr lang="en-US" sz="2000" dirty="0" smtClean="0"/>
              <a:t>geometries for higher gradients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−"/>
            </a:pPr>
            <a:r>
              <a:rPr lang="en-US" sz="2000" dirty="0" smtClean="0">
                <a:solidFill>
                  <a:srgbClr val="CC0000"/>
                </a:solidFill>
              </a:rPr>
              <a:t>Materials with higher </a:t>
            </a:r>
            <a:r>
              <a:rPr lang="en-US" sz="2000" dirty="0" err="1" smtClean="0">
                <a:solidFill>
                  <a:srgbClr val="CC0000"/>
                </a:solidFill>
              </a:rPr>
              <a:t>H</a:t>
            </a:r>
            <a:r>
              <a:rPr lang="en-US" sz="2000" baseline="-25000" dirty="0" err="1" smtClean="0">
                <a:solidFill>
                  <a:srgbClr val="CC0000"/>
                </a:solidFill>
              </a:rPr>
              <a:t>c</a:t>
            </a:r>
            <a:r>
              <a:rPr lang="en-US" sz="2000" dirty="0" smtClean="0">
                <a:solidFill>
                  <a:srgbClr val="CC0000"/>
                </a:solidFill>
              </a:rPr>
              <a:t> and lower Rs: MgB</a:t>
            </a:r>
            <a:r>
              <a:rPr lang="en-US" sz="2000" baseline="-25000" dirty="0" smtClean="0">
                <a:solidFill>
                  <a:srgbClr val="CC0000"/>
                </a:solidFill>
              </a:rPr>
              <a:t>2</a:t>
            </a:r>
            <a:r>
              <a:rPr lang="en-US" sz="2000" dirty="0" smtClean="0">
                <a:solidFill>
                  <a:srgbClr val="CC0000"/>
                </a:solidFill>
              </a:rPr>
              <a:t>, </a:t>
            </a:r>
            <a:r>
              <a:rPr lang="en-US" sz="2000" dirty="0" err="1" smtClean="0">
                <a:solidFill>
                  <a:srgbClr val="CC0000"/>
                </a:solidFill>
              </a:rPr>
              <a:t>NbN</a:t>
            </a:r>
            <a:r>
              <a:rPr lang="en-US" sz="2000" dirty="0" smtClean="0">
                <a:solidFill>
                  <a:srgbClr val="CC0000"/>
                </a:solidFill>
              </a:rPr>
              <a:t>, Nb</a:t>
            </a:r>
            <a:r>
              <a:rPr lang="en-US" sz="2000" baseline="-25000" dirty="0" smtClean="0">
                <a:solidFill>
                  <a:srgbClr val="CC0000"/>
                </a:solidFill>
              </a:rPr>
              <a:t>3</a:t>
            </a:r>
            <a:r>
              <a:rPr lang="en-US" sz="2000" dirty="0" smtClean="0">
                <a:solidFill>
                  <a:srgbClr val="CC0000"/>
                </a:solidFill>
              </a:rPr>
              <a:t>Sn, …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−"/>
            </a:pPr>
            <a:r>
              <a:rPr lang="en-US" sz="2000" dirty="0" smtClean="0">
                <a:solidFill>
                  <a:srgbClr val="CC0000"/>
                </a:solidFill>
              </a:rPr>
              <a:t>Multi-layer materials to reduce</a:t>
            </a:r>
            <a:br>
              <a:rPr lang="en-US" sz="2000" dirty="0" smtClean="0">
                <a:solidFill>
                  <a:srgbClr val="CC0000"/>
                </a:solidFill>
              </a:rPr>
            </a:br>
            <a:r>
              <a:rPr lang="en-US" sz="2000" dirty="0" smtClean="0">
                <a:solidFill>
                  <a:srgbClr val="CC0000"/>
                </a:solidFill>
              </a:rPr>
              <a:t>fields in bulk material</a:t>
            </a:r>
            <a:endParaRPr lang="en-US" sz="2000" dirty="0">
              <a:solidFill>
                <a:srgbClr val="CC0000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 rot="10800000">
            <a:off x="228600" y="2667000"/>
            <a:ext cx="4587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/>
              <a:t>Yield of ILC 1.3 GHz cavities</a:t>
            </a:r>
          </a:p>
        </p:txBody>
      </p:sp>
      <p:pic>
        <p:nvPicPr>
          <p:cNvPr id="66355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038600"/>
            <a:ext cx="4154329" cy="225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5321776" y="6260068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i="1" dirty="0" err="1" smtClean="0"/>
              <a:t>Grigory</a:t>
            </a:r>
            <a:r>
              <a:rPr lang="en-US" i="1" dirty="0" smtClean="0"/>
              <a:t> </a:t>
            </a:r>
            <a:r>
              <a:rPr lang="en-US" i="1" dirty="0" err="1" smtClean="0"/>
              <a:t>Eremeev</a:t>
            </a:r>
            <a:r>
              <a:rPr lang="en-US" i="1" dirty="0" smtClean="0"/>
              <a:t> SFR’09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12861" y="4081046"/>
            <a:ext cx="2145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50 MV/m </a:t>
            </a:r>
            <a:r>
              <a:rPr lang="en-US" sz="1600" dirty="0" smtClean="0">
                <a:solidFill>
                  <a:srgbClr val="0000FF"/>
                </a:solidFill>
                <a:sym typeface="Wingdings" pitchFamily="2" charset="2"/>
              </a:rPr>
              <a:t> 75 MV/m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7" name="テキスト ボックス 28"/>
          <p:cNvSpPr txBox="1"/>
          <p:nvPr/>
        </p:nvSpPr>
        <p:spPr>
          <a:xfrm>
            <a:off x="2819400" y="2590800"/>
            <a:ext cx="1947969" cy="954107"/>
          </a:xfrm>
          <a:prstGeom prst="rect">
            <a:avLst/>
          </a:prstGeom>
          <a:solidFill>
            <a:srgbClr val="FFFF00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400" b="1" u="sng" dirty="0" smtClean="0">
                <a:solidFill>
                  <a:srgbClr val="3366FF"/>
                </a:solidFill>
                <a:latin typeface="Arial"/>
                <a:ea typeface="+mn-ea"/>
              </a:rPr>
              <a:t>Yield </a:t>
            </a:r>
            <a:r>
              <a:rPr kumimoji="1" lang="fr-FR" altLang="ja-JP" sz="1400" b="1" u="sng" dirty="0" smtClean="0">
                <a:solidFill>
                  <a:srgbClr val="3366FF"/>
                </a:solidFill>
                <a:latin typeface="Arial"/>
                <a:ea typeface="+mn-ea"/>
              </a:rPr>
              <a:t>’</a:t>
            </a:r>
            <a:r>
              <a:rPr kumimoji="1" lang="en-US" altLang="ja-JP" sz="1400" b="1" u="sng" dirty="0" smtClean="0">
                <a:solidFill>
                  <a:srgbClr val="3366FF"/>
                </a:solidFill>
                <a:latin typeface="Arial"/>
                <a:ea typeface="+mn-ea"/>
              </a:rPr>
              <a:t>10 ~ ’12: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dirty="0" smtClean="0">
                <a:solidFill>
                  <a:srgbClr val="EAEAEA"/>
                </a:solidFill>
                <a:latin typeface="Arial"/>
                <a:ea typeface="+mn-ea"/>
              </a:rPr>
              <a:t>  </a:t>
            </a:r>
            <a:r>
              <a:rPr lang="en-US" altLang="ja-JP" sz="1400" b="1" dirty="0">
                <a:solidFill>
                  <a:srgbClr val="00007A">
                    <a:lumMod val="65000"/>
                  </a:srgbClr>
                </a:solidFill>
                <a:latin typeface="Arial"/>
                <a:ea typeface="+mn-ea"/>
              </a:rPr>
              <a:t>&gt;</a:t>
            </a:r>
            <a:r>
              <a:rPr lang="en-US" altLang="ja-JP" sz="1400" b="1" dirty="0" smtClean="0">
                <a:solidFill>
                  <a:srgbClr val="00007A">
                    <a:lumMod val="65000"/>
                  </a:srgbClr>
                </a:solidFill>
                <a:latin typeface="Arial"/>
                <a:ea typeface="+mn-ea"/>
              </a:rPr>
              <a:t> 90% @ 25 MV/m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dirty="0">
                <a:solidFill>
                  <a:srgbClr val="FF0000"/>
                </a:solidFill>
                <a:latin typeface="Arial"/>
                <a:ea typeface="+mn-ea"/>
              </a:rPr>
              <a:t> </a:t>
            </a:r>
            <a:r>
              <a:rPr lang="en-US" altLang="ja-JP" sz="1400" b="1" dirty="0">
                <a:solidFill>
                  <a:srgbClr val="3366FF"/>
                </a:solidFill>
                <a:latin typeface="Arial"/>
                <a:ea typeface="+mn-ea"/>
              </a:rPr>
              <a:t> </a:t>
            </a:r>
            <a:r>
              <a:rPr lang="en-US" altLang="ja-JP" sz="1400" b="1" dirty="0">
                <a:solidFill>
                  <a:srgbClr val="008000"/>
                </a:solidFill>
                <a:latin typeface="Arial"/>
                <a:ea typeface="+mn-ea"/>
              </a:rPr>
              <a:t>~</a:t>
            </a:r>
            <a:r>
              <a:rPr lang="en-US" altLang="ja-JP" sz="1400" b="1" dirty="0" smtClean="0">
                <a:solidFill>
                  <a:srgbClr val="008000"/>
                </a:solidFill>
                <a:latin typeface="Arial"/>
                <a:ea typeface="+mn-ea"/>
              </a:rPr>
              <a:t> 80% @ 28 MV/m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dirty="0">
                <a:solidFill>
                  <a:srgbClr val="EAEAEA"/>
                </a:solidFill>
                <a:latin typeface="Arial"/>
                <a:ea typeface="+mn-ea"/>
              </a:rPr>
              <a:t> </a:t>
            </a:r>
            <a:r>
              <a:rPr lang="en-US" altLang="ja-JP" sz="1400" b="1" dirty="0" smtClean="0">
                <a:solidFill>
                  <a:srgbClr val="EAEAEA"/>
                </a:solidFill>
                <a:latin typeface="Arial"/>
                <a:ea typeface="+mn-ea"/>
              </a:rPr>
              <a:t> </a:t>
            </a:r>
            <a:r>
              <a:rPr lang="en-US" altLang="ja-JP" sz="1400" b="1" dirty="0" smtClean="0">
                <a:solidFill>
                  <a:srgbClr val="FF0000"/>
                </a:solidFill>
                <a:latin typeface="Arial"/>
                <a:ea typeface="+mn-ea"/>
              </a:rPr>
              <a:t>~ 70% @ 35 MV/m </a:t>
            </a:r>
            <a:r>
              <a:rPr lang="en-US" altLang="ja-JP" sz="1400" dirty="0" smtClean="0">
                <a:solidFill>
                  <a:srgbClr val="EAEAEA"/>
                </a:solidFill>
                <a:latin typeface="Arial"/>
                <a:ea typeface="+mn-ea"/>
              </a:rPr>
              <a:t>  </a:t>
            </a:r>
            <a:endParaRPr kumimoji="1" lang="ja-JP" altLang="en-US" sz="1400" dirty="0">
              <a:solidFill>
                <a:srgbClr val="EAEAEA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8-19 at 9.32.33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5812"/>
            <a:ext cx="9144000" cy="5512188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22763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010" y="807522"/>
            <a:ext cx="4227611" cy="211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0" y="166255"/>
            <a:ext cx="4488873" cy="5640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 layout at 500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GeV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2897579" y="2410690"/>
            <a:ext cx="237507" cy="128253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3503221" y="712520"/>
            <a:ext cx="2660073" cy="110440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6" name="Picture 3" descr="clic_scheme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3880" y="166254"/>
            <a:ext cx="2173187" cy="13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4866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76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11519</TotalTime>
  <Words>1571</Words>
  <Application>Microsoft Macintosh PowerPoint</Application>
  <PresentationFormat>On-screen Show (4:3)</PresentationFormat>
  <Paragraphs>466</Paragraphs>
  <Slides>18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Blank</vt:lpstr>
      <vt:lpstr>Equation</vt:lpstr>
      <vt:lpstr>Lepton Colliders at the  Energy Frontier</vt:lpstr>
      <vt:lpstr>Lepton Energy Frontier Collider Options</vt:lpstr>
      <vt:lpstr>Electron-Positron Storage Rings</vt:lpstr>
      <vt:lpstr>Electron-Positron Storage Rings (cont.)</vt:lpstr>
      <vt:lpstr>Possible 80 km TLEP option (future upgrade to ~80 TeV p-p collider)</vt:lpstr>
      <vt:lpstr>Linear Colliders with E &lt; 1 TeV</vt:lpstr>
      <vt:lpstr>ILC Parameters</vt:lpstr>
      <vt:lpstr>Superconducting Rf Cavities</vt:lpstr>
      <vt:lpstr>PowerPoint Presentation</vt:lpstr>
      <vt:lpstr>Potential Staged CLIC Parameters</vt:lpstr>
      <vt:lpstr>Gamma-Gamma Linear Collider Options</vt:lpstr>
      <vt:lpstr>Linear Colliders with E &gt; 1 TeV</vt:lpstr>
      <vt:lpstr>Concept of Beam-Driven Plasma Linac</vt:lpstr>
      <vt:lpstr>Possible Linear Collider Parameters</vt:lpstr>
      <vt:lpstr>Muon Collider</vt:lpstr>
      <vt:lpstr>Muon Collider Parameters</vt:lpstr>
      <vt:lpstr>Steps Toward a Muon Collider</vt:lpstr>
      <vt:lpstr>Summary</vt:lpstr>
    </vt:vector>
  </TitlesOfParts>
  <Company>Stanford Linear Accelerator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ncrow</dc:creator>
  <cp:lastModifiedBy>Mark Palmer</cp:lastModifiedBy>
  <cp:revision>227</cp:revision>
  <cp:lastPrinted>2007-12-07T15:34:11Z</cp:lastPrinted>
  <dcterms:created xsi:type="dcterms:W3CDTF">2007-08-02T18:48:25Z</dcterms:created>
  <dcterms:modified xsi:type="dcterms:W3CDTF">2012-10-12T14:22:20Z</dcterms:modified>
</cp:coreProperties>
</file>