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sldIdLst>
    <p:sldId id="256" r:id="rId2"/>
    <p:sldId id="257" r:id="rId3"/>
    <p:sldId id="258" r:id="rId4"/>
    <p:sldId id="260" r:id="rId5"/>
    <p:sldId id="262" r:id="rId6"/>
    <p:sldId id="264" r:id="rId7"/>
    <p:sldId id="265" r:id="rId8"/>
    <p:sldId id="266" r:id="rId9"/>
    <p:sldId id="267"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94" r:id="rId23"/>
    <p:sldId id="295" r:id="rId24"/>
    <p:sldId id="296" r:id="rId25"/>
    <p:sldId id="298" r:id="rId26"/>
    <p:sldId id="301" r:id="rId27"/>
    <p:sldId id="276" r:id="rId28"/>
    <p:sldId id="299" r:id="rId29"/>
    <p:sldId id="300" r:id="rId30"/>
    <p:sldId id="270" r:id="rId31"/>
    <p:sldId id="272" r:id="rId32"/>
    <p:sldId id="273" r:id="rId33"/>
    <p:sldId id="274" r:id="rId34"/>
    <p:sldId id="275" r:id="rId35"/>
    <p:sldId id="271" r:id="rId36"/>
    <p:sldId id="268" r:id="rId37"/>
    <p:sldId id="269" r:id="rId38"/>
    <p:sldId id="289" r:id="rId39"/>
    <p:sldId id="290" r:id="rId40"/>
    <p:sldId id="291" r:id="rId41"/>
    <p:sldId id="292" r:id="rId42"/>
    <p:sldId id="293"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FF0000"/>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rgbClr val="FF0000"/>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rgbClr val="FF0000"/>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rgbClr val="FF0000"/>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rgbClr val="FF0000"/>
        </a:solidFill>
        <a:latin typeface="Arial" charset="0"/>
        <a:ea typeface="ＭＳ Ｐゴシック" charset="0"/>
        <a:cs typeface="ＭＳ Ｐゴシック" charset="0"/>
      </a:defRPr>
    </a:lvl5pPr>
    <a:lvl6pPr marL="2286000" algn="l" defTabSz="457200" rtl="0" eaLnBrk="1" latinLnBrk="0" hangingPunct="1">
      <a:defRPr kern="1200">
        <a:solidFill>
          <a:srgbClr val="FF0000"/>
        </a:solidFill>
        <a:latin typeface="Arial" charset="0"/>
        <a:ea typeface="ＭＳ Ｐゴシック" charset="0"/>
        <a:cs typeface="ＭＳ Ｐゴシック" charset="0"/>
      </a:defRPr>
    </a:lvl6pPr>
    <a:lvl7pPr marL="2743200" algn="l" defTabSz="457200" rtl="0" eaLnBrk="1" latinLnBrk="0" hangingPunct="1">
      <a:defRPr kern="1200">
        <a:solidFill>
          <a:srgbClr val="FF0000"/>
        </a:solidFill>
        <a:latin typeface="Arial" charset="0"/>
        <a:ea typeface="ＭＳ Ｐゴシック" charset="0"/>
        <a:cs typeface="ＭＳ Ｐゴシック" charset="0"/>
      </a:defRPr>
    </a:lvl7pPr>
    <a:lvl8pPr marL="3200400" algn="l" defTabSz="457200" rtl="0" eaLnBrk="1" latinLnBrk="0" hangingPunct="1">
      <a:defRPr kern="1200">
        <a:solidFill>
          <a:srgbClr val="FF0000"/>
        </a:solidFill>
        <a:latin typeface="Arial" charset="0"/>
        <a:ea typeface="ＭＳ Ｐゴシック" charset="0"/>
        <a:cs typeface="ＭＳ Ｐゴシック" charset="0"/>
      </a:defRPr>
    </a:lvl8pPr>
    <a:lvl9pPr marL="3657600" algn="l" defTabSz="457200" rtl="0" eaLnBrk="1" latinLnBrk="0" hangingPunct="1">
      <a:defRPr kern="1200">
        <a:solidFill>
          <a:srgbClr val="FF0000"/>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3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830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06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193675"/>
            <a:ext cx="2022475"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93675"/>
            <a:ext cx="5916613"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05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193675"/>
            <a:ext cx="5780088" cy="603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160463"/>
            <a:ext cx="3962400" cy="5087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0463"/>
            <a:ext cx="3962400" cy="5087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53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44800" y="193675"/>
            <a:ext cx="5780088" cy="603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60463"/>
            <a:ext cx="3962400" cy="5087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60463"/>
            <a:ext cx="3962400" cy="5087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02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53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809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60463"/>
            <a:ext cx="3962400" cy="5087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0463"/>
            <a:ext cx="3962400" cy="5087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78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215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41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16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748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737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4800" y="193675"/>
            <a:ext cx="57800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533400" y="1160463"/>
            <a:ext cx="8077200"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6" name="Rectangle 4"/>
          <p:cNvSpPr>
            <a:spLocks noChangeArrowheads="1"/>
          </p:cNvSpPr>
          <p:nvPr/>
        </p:nvSpPr>
        <p:spPr bwMode="auto">
          <a:xfrm>
            <a:off x="533400" y="936625"/>
            <a:ext cx="8077200" cy="130175"/>
          </a:xfrm>
          <a:prstGeom prst="rect">
            <a:avLst/>
          </a:prstGeom>
          <a:gradFill rotWithShape="0">
            <a:gsLst>
              <a:gs pos="0">
                <a:srgbClr val="FF66FF"/>
              </a:gs>
              <a:gs pos="100000">
                <a:srgbClr val="FF66FF">
                  <a:gamma/>
                  <a:shade val="89804"/>
                  <a:invGamma/>
                </a:srgbClr>
              </a:gs>
            </a:gsLst>
            <a:lin ang="5400000" scaled="1"/>
          </a:gradFill>
          <a:ln w="12700">
            <a:noFill/>
            <a:miter lim="800000"/>
            <a:headEnd/>
            <a:tailEnd/>
          </a:ln>
          <a:effectLst/>
        </p:spPr>
        <p:txBody>
          <a:bodyPr wrap="none" anchor="ctr"/>
          <a:lstStyle/>
          <a:p>
            <a:pPr>
              <a:defRPr/>
            </a:pPr>
            <a:endParaRPr lang="en-US">
              <a:ea typeface="+mn-ea"/>
              <a:cs typeface="+mn-cs"/>
            </a:endParaRPr>
          </a:p>
        </p:txBody>
      </p:sp>
      <p:sp>
        <p:nvSpPr>
          <p:cNvPr id="3077" name="Rectangle 5"/>
          <p:cNvSpPr>
            <a:spLocks noChangeArrowheads="1"/>
          </p:cNvSpPr>
          <p:nvPr/>
        </p:nvSpPr>
        <p:spPr bwMode="auto">
          <a:xfrm>
            <a:off x="5886450" y="6021388"/>
            <a:ext cx="2886075" cy="454025"/>
          </a:xfrm>
          <a:prstGeom prst="rect">
            <a:avLst/>
          </a:prstGeom>
          <a:noFill/>
          <a:ln w="12700">
            <a:noFill/>
            <a:miter lim="800000"/>
            <a:headEnd/>
            <a:tailEnd/>
          </a:ln>
          <a:effectLst/>
        </p:spPr>
        <p:txBody>
          <a:bodyPr lIns="90487" tIns="44450" rIns="90487" bIns="44450">
            <a:spAutoFit/>
          </a:bodyPr>
          <a:lstStyle/>
          <a:p>
            <a:endParaRPr lang="en-US" sz="1200">
              <a:solidFill>
                <a:schemeClr val="tx1"/>
              </a:solidFill>
              <a:latin typeface="Helvetica" charset="0"/>
            </a:endParaRPr>
          </a:p>
          <a:p>
            <a:endParaRPr lang="en-US" sz="1200">
              <a:solidFill>
                <a:schemeClr val="tx1"/>
              </a:solidFill>
              <a:latin typeface="Helvetica" charset="0"/>
            </a:endParaRPr>
          </a:p>
        </p:txBody>
      </p:sp>
      <p:sp>
        <p:nvSpPr>
          <p:cNvPr id="3078" name="Text Box 6"/>
          <p:cNvSpPr txBox="1">
            <a:spLocks noChangeArrowheads="1"/>
          </p:cNvSpPr>
          <p:nvPr/>
        </p:nvSpPr>
        <p:spPr bwMode="auto">
          <a:xfrm>
            <a:off x="6842125" y="6156325"/>
            <a:ext cx="184150" cy="336550"/>
          </a:xfrm>
          <a:prstGeom prst="rect">
            <a:avLst/>
          </a:prstGeom>
          <a:noFill/>
          <a:ln w="12700">
            <a:noFill/>
            <a:miter lim="800000"/>
            <a:headEnd/>
            <a:tailEnd/>
          </a:ln>
          <a:effectLst/>
        </p:spPr>
        <p:txBody>
          <a:bodyPr wrap="none">
            <a:spAutoFit/>
          </a:bodyPr>
          <a:lstStyle/>
          <a:p>
            <a:pPr>
              <a:defRPr/>
            </a:pPr>
            <a:endParaRPr lang="en-US" sz="1600">
              <a:solidFill>
                <a:schemeClr val="accent2"/>
              </a:solidFill>
              <a:ea typeface="+mn-ea"/>
              <a:cs typeface="+mn-cs"/>
            </a:endParaRPr>
          </a:p>
        </p:txBody>
      </p:sp>
      <p:sp>
        <p:nvSpPr>
          <p:cNvPr id="3089" name="Text Box 17"/>
          <p:cNvSpPr txBox="1">
            <a:spLocks noChangeArrowheads="1"/>
          </p:cNvSpPr>
          <p:nvPr/>
        </p:nvSpPr>
        <p:spPr bwMode="auto">
          <a:xfrm>
            <a:off x="2514600" y="6553200"/>
            <a:ext cx="184150" cy="304800"/>
          </a:xfrm>
          <a:prstGeom prst="rect">
            <a:avLst/>
          </a:prstGeom>
          <a:noFill/>
          <a:ln w="9525">
            <a:noFill/>
            <a:miter lim="800000"/>
            <a:headEnd/>
            <a:tailEnd/>
          </a:ln>
          <a:effectLst/>
        </p:spPr>
        <p:txBody>
          <a:bodyPr wrap="none">
            <a:spAutoFit/>
          </a:bodyPr>
          <a:lstStyle/>
          <a:p>
            <a:pPr>
              <a:defRPr/>
            </a:pPr>
            <a:endParaRPr lang="en-US" sz="1400">
              <a:solidFill>
                <a:schemeClr val="tx1"/>
              </a:solidFill>
              <a:ea typeface="+mn-ea"/>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1" fontAlgn="base" hangingPunct="1">
        <a:spcBef>
          <a:spcPct val="0"/>
        </a:spcBef>
        <a:spcAft>
          <a:spcPct val="0"/>
        </a:spcAft>
        <a:defRPr sz="4000">
          <a:solidFill>
            <a:srgbClr val="CC0000"/>
          </a:solidFill>
          <a:latin typeface="+mj-lt"/>
          <a:ea typeface="ＭＳ Ｐゴシック" charset="-128"/>
          <a:cs typeface="ＭＳ Ｐゴシック" charset="-128"/>
        </a:defRPr>
      </a:lvl1pPr>
      <a:lvl2pPr algn="ctr" rtl="0" eaLnBrk="1" fontAlgn="base" hangingPunct="1">
        <a:spcBef>
          <a:spcPct val="0"/>
        </a:spcBef>
        <a:spcAft>
          <a:spcPct val="0"/>
        </a:spcAft>
        <a:defRPr sz="4000">
          <a:solidFill>
            <a:srgbClr val="CC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000">
          <a:solidFill>
            <a:srgbClr val="CC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000">
          <a:solidFill>
            <a:srgbClr val="CC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000">
          <a:solidFill>
            <a:srgbClr val="CC000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CC0000"/>
          </a:solidFill>
          <a:latin typeface="Arial" charset="0"/>
        </a:defRPr>
      </a:lvl6pPr>
      <a:lvl7pPr marL="914400" algn="ctr" rtl="0" eaLnBrk="1" fontAlgn="base" hangingPunct="1">
        <a:spcBef>
          <a:spcPct val="0"/>
        </a:spcBef>
        <a:spcAft>
          <a:spcPct val="0"/>
        </a:spcAft>
        <a:defRPr sz="4000">
          <a:solidFill>
            <a:srgbClr val="CC0000"/>
          </a:solidFill>
          <a:latin typeface="Arial" charset="0"/>
        </a:defRPr>
      </a:lvl7pPr>
      <a:lvl8pPr marL="1371600" algn="ctr" rtl="0" eaLnBrk="1" fontAlgn="base" hangingPunct="1">
        <a:spcBef>
          <a:spcPct val="0"/>
        </a:spcBef>
        <a:spcAft>
          <a:spcPct val="0"/>
        </a:spcAft>
        <a:defRPr sz="4000">
          <a:solidFill>
            <a:srgbClr val="CC0000"/>
          </a:solidFill>
          <a:latin typeface="Arial" charset="0"/>
        </a:defRPr>
      </a:lvl8pPr>
      <a:lvl9pPr marL="1828800" algn="ctr" rtl="0" eaLnBrk="1" fontAlgn="base" hangingPunct="1">
        <a:spcBef>
          <a:spcPct val="0"/>
        </a:spcBef>
        <a:spcAft>
          <a:spcPct val="0"/>
        </a:spcAft>
        <a:defRPr sz="4000">
          <a:solidFill>
            <a:srgbClr val="CC0000"/>
          </a:solidFill>
          <a:latin typeface="Arial" charset="0"/>
        </a:defRPr>
      </a:lvl9pPr>
    </p:titleStyle>
    <p:bodyStyle>
      <a:lvl1pPr marL="342900" indent="-342900" algn="l" rtl="0" eaLnBrk="1" fontAlgn="base" hangingPunct="1">
        <a:spcBef>
          <a:spcPct val="20000"/>
        </a:spcBef>
        <a:spcAft>
          <a:spcPct val="0"/>
        </a:spcAft>
        <a:buSzPct val="100000"/>
        <a:buFont typeface="Wingdings" charset="0"/>
        <a:buChar char=""/>
        <a:defRPr sz="3200">
          <a:solidFill>
            <a:srgbClr val="0000FF"/>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SzPct val="60000"/>
        <a:buFont typeface="Zapf Dingbats" charset="0"/>
        <a:buChar char=""/>
        <a:defRPr sz="2800">
          <a:solidFill>
            <a:srgbClr val="FF0000"/>
          </a:solidFill>
          <a:latin typeface="+mn-lt"/>
          <a:ea typeface="ＭＳ Ｐゴシック" charset="-128"/>
        </a:defRPr>
      </a:lvl2pPr>
      <a:lvl3pPr marL="1143000" indent="-228600" algn="l" rtl="0" eaLnBrk="1" fontAlgn="base" hangingPunct="1">
        <a:spcBef>
          <a:spcPct val="20000"/>
        </a:spcBef>
        <a:spcAft>
          <a:spcPct val="0"/>
        </a:spcAft>
        <a:buSzPct val="60000"/>
        <a:buFont typeface="Zapf Dingbats" charset="0"/>
        <a:buChar char=""/>
        <a:defRPr sz="2400">
          <a:solidFill>
            <a:srgbClr val="66FF00"/>
          </a:solidFill>
          <a:latin typeface="+mn-lt"/>
          <a:ea typeface="ＭＳ Ｐゴシック" charset="-128"/>
        </a:defRPr>
      </a:lvl3pPr>
      <a:lvl4pPr marL="1600200" indent="-228600" algn="l" rtl="0" eaLnBrk="1" fontAlgn="base" hangingPunct="1">
        <a:spcBef>
          <a:spcPct val="20000"/>
        </a:spcBef>
        <a:spcAft>
          <a:spcPct val="0"/>
        </a:spcAft>
        <a:buSzPct val="100000"/>
        <a:buChar char="–"/>
        <a:defRPr sz="2000">
          <a:solidFill>
            <a:srgbClr val="FA00FA"/>
          </a:solidFill>
          <a:latin typeface="+mn-lt"/>
          <a:ea typeface="ＭＳ Ｐゴシック" charset="-128"/>
        </a:defRPr>
      </a:lvl4pPr>
      <a:lvl5pPr marL="2057400" indent="-228600" algn="l" rtl="0" eaLnBrk="1" fontAlgn="base" hangingPunct="1">
        <a:spcBef>
          <a:spcPct val="20000"/>
        </a:spcBef>
        <a:spcAft>
          <a:spcPct val="0"/>
        </a:spcAft>
        <a:buSzPct val="10000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SzPct val="100000"/>
        <a:buChar char="•"/>
        <a:defRPr>
          <a:solidFill>
            <a:schemeClr val="tx1"/>
          </a:solidFill>
          <a:latin typeface="+mn-lt"/>
          <a:ea typeface="ＭＳ Ｐゴシック" charset="-128"/>
        </a:defRPr>
      </a:lvl6pPr>
      <a:lvl7pPr marL="2971800" indent="-228600" algn="l" rtl="0" eaLnBrk="1" fontAlgn="base" hangingPunct="1">
        <a:spcBef>
          <a:spcPct val="20000"/>
        </a:spcBef>
        <a:spcAft>
          <a:spcPct val="0"/>
        </a:spcAft>
        <a:buSzPct val="100000"/>
        <a:buChar char="•"/>
        <a:defRPr>
          <a:solidFill>
            <a:schemeClr val="tx1"/>
          </a:solidFill>
          <a:latin typeface="+mn-lt"/>
          <a:ea typeface="ＭＳ Ｐゴシック" charset="-128"/>
        </a:defRPr>
      </a:lvl7pPr>
      <a:lvl8pPr marL="3429000" indent="-228600" algn="l" rtl="0" eaLnBrk="1" fontAlgn="base" hangingPunct="1">
        <a:spcBef>
          <a:spcPct val="20000"/>
        </a:spcBef>
        <a:spcAft>
          <a:spcPct val="0"/>
        </a:spcAft>
        <a:buSzPct val="100000"/>
        <a:buChar char="•"/>
        <a:defRPr>
          <a:solidFill>
            <a:schemeClr val="tx1"/>
          </a:solidFill>
          <a:latin typeface="+mn-lt"/>
          <a:ea typeface="ＭＳ Ｐゴシック" charset="-128"/>
        </a:defRPr>
      </a:lvl8pPr>
      <a:lvl9pPr marL="3886200" indent="-228600" algn="l" rtl="0" eaLnBrk="1" fontAlgn="base" hangingPunct="1">
        <a:spcBef>
          <a:spcPct val="20000"/>
        </a:spcBef>
        <a:spcAft>
          <a:spcPct val="0"/>
        </a:spcAft>
        <a:buSzPct val="10000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tiff"/><Relationship Id="rId3" Type="http://schemas.openxmlformats.org/officeDocument/2006/relationships/image" Target="../media/image12.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8198"/>
            <a:ext cx="7772400" cy="1470025"/>
          </a:xfrm>
        </p:spPr>
        <p:txBody>
          <a:bodyPr/>
          <a:lstStyle/>
          <a:p>
            <a:r>
              <a:rPr lang="en-US" dirty="0" smtClean="0"/>
              <a:t>QCD and the Strong Force</a:t>
            </a:r>
            <a:endParaRPr lang="en-US" dirty="0"/>
          </a:p>
        </p:txBody>
      </p:sp>
      <p:sp>
        <p:nvSpPr>
          <p:cNvPr id="3" name="Subtitle 2"/>
          <p:cNvSpPr>
            <a:spLocks noGrp="1"/>
          </p:cNvSpPr>
          <p:nvPr>
            <p:ph type="subTitle" idx="1"/>
          </p:nvPr>
        </p:nvSpPr>
        <p:spPr>
          <a:xfrm>
            <a:off x="1371600" y="2825487"/>
            <a:ext cx="6400800" cy="1752600"/>
          </a:xfrm>
        </p:spPr>
        <p:txBody>
          <a:bodyPr/>
          <a:lstStyle/>
          <a:p>
            <a:r>
              <a:rPr lang="en-US" dirty="0" smtClean="0">
                <a:solidFill>
                  <a:srgbClr val="008000"/>
                </a:solidFill>
              </a:rPr>
              <a:t>Joey Huston</a:t>
            </a:r>
          </a:p>
          <a:p>
            <a:r>
              <a:rPr lang="en-US" dirty="0" smtClean="0">
                <a:solidFill>
                  <a:srgbClr val="008000"/>
                </a:solidFill>
              </a:rPr>
              <a:t>Michigan State University</a:t>
            </a:r>
          </a:p>
          <a:p>
            <a:endParaRPr lang="en-US" dirty="0" smtClean="0">
              <a:solidFill>
                <a:srgbClr val="008000"/>
              </a:solidFill>
            </a:endParaRPr>
          </a:p>
          <a:p>
            <a:r>
              <a:rPr lang="en-US" dirty="0"/>
              <a:t>f</a:t>
            </a:r>
            <a:r>
              <a:rPr lang="en-US" dirty="0" smtClean="0"/>
              <a:t>or the QCD conveners</a:t>
            </a:r>
          </a:p>
          <a:p>
            <a:r>
              <a:rPr lang="en-US" dirty="0" smtClean="0"/>
              <a:t>John Campbell, Ken </a:t>
            </a:r>
            <a:r>
              <a:rPr lang="en-US" dirty="0" err="1" smtClean="0"/>
              <a:t>Hatakeyama</a:t>
            </a:r>
            <a:r>
              <a:rPr lang="en-US" dirty="0" smtClean="0"/>
              <a:t>, Frank </a:t>
            </a:r>
            <a:r>
              <a:rPr lang="en-US" dirty="0" err="1" smtClean="0"/>
              <a:t>Petriello</a:t>
            </a:r>
            <a:endParaRPr lang="en-US" dirty="0"/>
          </a:p>
        </p:txBody>
      </p:sp>
    </p:spTree>
    <p:extLst>
      <p:ext uri="{BB962C8B-B14F-4D97-AF65-F5344CB8AC3E}">
        <p14:creationId xmlns:p14="http://schemas.microsoft.com/office/powerpoint/2010/main" val="15292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501" y="219869"/>
            <a:ext cx="5780088" cy="603250"/>
          </a:xfrm>
        </p:spPr>
        <p:txBody>
          <a:bodyPr/>
          <a:lstStyle/>
          <a:p>
            <a:r>
              <a:rPr lang="en-US" dirty="0" smtClean="0"/>
              <a:t>Question 1e</a:t>
            </a:r>
            <a:endParaRPr lang="en-US" dirty="0"/>
          </a:p>
        </p:txBody>
      </p:sp>
      <p:sp>
        <p:nvSpPr>
          <p:cNvPr id="3" name="Content Placeholder 2"/>
          <p:cNvSpPr>
            <a:spLocks noGrp="1"/>
          </p:cNvSpPr>
          <p:nvPr>
            <p:ph sz="half" idx="1"/>
          </p:nvPr>
        </p:nvSpPr>
        <p:spPr/>
        <p:txBody>
          <a:bodyPr/>
          <a:lstStyle/>
          <a:p>
            <a:r>
              <a:rPr lang="en-US" sz="2000" dirty="0" smtClean="0"/>
              <a:t>What are the prospects for including NNLO effects in a </a:t>
            </a:r>
            <a:r>
              <a:rPr lang="en-US" sz="2000" dirty="0" err="1" smtClean="0"/>
              <a:t>parton</a:t>
            </a:r>
            <a:r>
              <a:rPr lang="en-US" sz="2000" dirty="0" smtClean="0"/>
              <a:t> shower? To what extent are any physics analyses limited by the choice of either NLO+PS or NNLO? </a:t>
            </a:r>
          </a:p>
          <a:p>
            <a:r>
              <a:rPr lang="en-US" sz="2000" dirty="0" smtClean="0"/>
              <a:t>Are measurements constraining subtle effects (recoil strategies, </a:t>
            </a:r>
            <a:r>
              <a:rPr lang="en-US" sz="2000" dirty="0" err="1" smtClean="0"/>
              <a:t>etc</a:t>
            </a:r>
            <a:r>
              <a:rPr lang="en-US" sz="2000" dirty="0" smtClean="0"/>
              <a:t>) in </a:t>
            </a:r>
            <a:r>
              <a:rPr lang="en-US" sz="2000" dirty="0" err="1" smtClean="0"/>
              <a:t>parton</a:t>
            </a:r>
            <a:r>
              <a:rPr lang="en-US" sz="2000" dirty="0" smtClean="0"/>
              <a:t> showering and/or NLO+PS calculations? </a:t>
            </a:r>
          </a:p>
          <a:p>
            <a:pPr lvl="1"/>
            <a:r>
              <a:rPr lang="en-US" sz="2000" dirty="0"/>
              <a:t>a</a:t>
            </a:r>
            <a:r>
              <a:rPr lang="en-US" sz="2000" dirty="0" smtClean="0"/>
              <a:t> la the </a:t>
            </a:r>
            <a:r>
              <a:rPr lang="en-US" sz="2000" dirty="0" err="1" smtClean="0"/>
              <a:t>ttbar</a:t>
            </a:r>
            <a:r>
              <a:rPr lang="en-US" sz="2000" dirty="0" smtClean="0"/>
              <a:t> symmetry at the </a:t>
            </a:r>
            <a:r>
              <a:rPr lang="en-US" sz="2000" dirty="0" err="1" smtClean="0"/>
              <a:t>Tevatron</a:t>
            </a:r>
            <a:endParaRPr lang="en-US" sz="2000" dirty="0" smtClean="0"/>
          </a:p>
          <a:p>
            <a:endParaRPr lang="en-US" sz="2000" dirty="0" smtClean="0"/>
          </a:p>
          <a:p>
            <a:pPr marL="0" indent="0">
              <a:buNone/>
            </a:pPr>
            <a:endParaRPr lang="en-US" sz="2000" dirty="0"/>
          </a:p>
        </p:txBody>
      </p:sp>
      <p:sp>
        <p:nvSpPr>
          <p:cNvPr id="4" name="Content Placeholder 3"/>
          <p:cNvSpPr>
            <a:spLocks noGrp="1"/>
          </p:cNvSpPr>
          <p:nvPr>
            <p:ph sz="half" idx="2"/>
          </p:nvPr>
        </p:nvSpPr>
        <p:spPr>
          <a:xfrm>
            <a:off x="4648200" y="1160463"/>
            <a:ext cx="3962400" cy="5590315"/>
          </a:xfrm>
        </p:spPr>
        <p:txBody>
          <a:bodyPr/>
          <a:lstStyle/>
          <a:p>
            <a:r>
              <a:rPr lang="en-US" sz="2000" dirty="0" smtClean="0"/>
              <a:t>A program/technique including NNLO QCD matrix elements in a </a:t>
            </a:r>
            <a:r>
              <a:rPr lang="en-US" sz="2000" dirty="0" err="1" smtClean="0"/>
              <a:t>parton</a:t>
            </a:r>
            <a:r>
              <a:rPr lang="en-US" sz="2000" dirty="0" smtClean="0"/>
              <a:t> shower Monte Carlo will not be forthcoming in the near future, but in principle, there is nothing that prevents such a development.</a:t>
            </a:r>
          </a:p>
          <a:p>
            <a:r>
              <a:rPr lang="en-US" sz="2000" dirty="0" smtClean="0"/>
              <a:t>Note that the </a:t>
            </a:r>
            <a:r>
              <a:rPr lang="en-US" sz="2000" dirty="0" err="1" smtClean="0"/>
              <a:t>parton</a:t>
            </a:r>
            <a:r>
              <a:rPr lang="en-US" sz="2000" dirty="0" smtClean="0"/>
              <a:t> showers themselves are still at LL/NLL. What limitations does this result in?  </a:t>
            </a:r>
          </a:p>
          <a:p>
            <a:r>
              <a:rPr lang="en-US" sz="2000" dirty="0" smtClean="0">
                <a:solidFill>
                  <a:schemeClr val="tx1"/>
                </a:solidFill>
              </a:rPr>
              <a:t>Projects</a:t>
            </a:r>
          </a:p>
          <a:p>
            <a:pPr lvl="1"/>
            <a:r>
              <a:rPr lang="en-US" sz="2000" dirty="0">
                <a:solidFill>
                  <a:schemeClr val="tx1"/>
                </a:solidFill>
              </a:rPr>
              <a:t>d</a:t>
            </a:r>
            <a:r>
              <a:rPr lang="en-US" sz="2000" dirty="0" smtClean="0">
                <a:solidFill>
                  <a:schemeClr val="tx1"/>
                </a:solidFill>
              </a:rPr>
              <a:t>o we need a </a:t>
            </a:r>
            <a:r>
              <a:rPr lang="en-US" sz="2000" dirty="0" err="1" smtClean="0">
                <a:solidFill>
                  <a:schemeClr val="tx1"/>
                </a:solidFill>
              </a:rPr>
              <a:t>parton</a:t>
            </a:r>
            <a:r>
              <a:rPr lang="en-US" sz="2000" dirty="0" smtClean="0">
                <a:solidFill>
                  <a:schemeClr val="tx1"/>
                </a:solidFill>
              </a:rPr>
              <a:t> shower that is fully NLL?</a:t>
            </a:r>
          </a:p>
          <a:p>
            <a:pPr lvl="1"/>
            <a:r>
              <a:rPr lang="en-US" sz="2000" dirty="0">
                <a:solidFill>
                  <a:schemeClr val="tx1"/>
                </a:solidFill>
              </a:rPr>
              <a:t>w</a:t>
            </a:r>
            <a:r>
              <a:rPr lang="en-US" sz="2000" dirty="0" smtClean="0">
                <a:solidFill>
                  <a:schemeClr val="tx1"/>
                </a:solidFill>
              </a:rPr>
              <a:t>hat is needed in </a:t>
            </a:r>
            <a:r>
              <a:rPr lang="en-US" sz="2000" dirty="0" err="1" smtClean="0">
                <a:solidFill>
                  <a:schemeClr val="tx1"/>
                </a:solidFill>
              </a:rPr>
              <a:t>parton</a:t>
            </a:r>
            <a:r>
              <a:rPr lang="en-US" sz="2000" dirty="0" smtClean="0">
                <a:solidFill>
                  <a:schemeClr val="tx1"/>
                </a:solidFill>
              </a:rPr>
              <a:t> showering to fully model what is observed in the data?  </a:t>
            </a:r>
          </a:p>
          <a:p>
            <a:pPr lvl="1"/>
            <a:endParaRPr lang="en-US" sz="2000" dirty="0">
              <a:solidFill>
                <a:schemeClr val="tx1"/>
              </a:solidFill>
            </a:endParaRPr>
          </a:p>
        </p:txBody>
      </p:sp>
    </p:spTree>
    <p:extLst>
      <p:ext uri="{BB962C8B-B14F-4D97-AF65-F5344CB8AC3E}">
        <p14:creationId xmlns:p14="http://schemas.microsoft.com/office/powerpoint/2010/main" val="395238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156" y="193675"/>
            <a:ext cx="5780088" cy="603250"/>
          </a:xfrm>
        </p:spPr>
        <p:txBody>
          <a:bodyPr/>
          <a:lstStyle/>
          <a:p>
            <a:r>
              <a:rPr lang="en-US" dirty="0" smtClean="0"/>
              <a:t>Question 2a</a:t>
            </a:r>
            <a:endParaRPr lang="en-US" dirty="0"/>
          </a:p>
        </p:txBody>
      </p:sp>
      <p:sp>
        <p:nvSpPr>
          <p:cNvPr id="3" name="Content Placeholder 2"/>
          <p:cNvSpPr>
            <a:spLocks noGrp="1"/>
          </p:cNvSpPr>
          <p:nvPr>
            <p:ph sz="half" idx="1"/>
          </p:nvPr>
        </p:nvSpPr>
        <p:spPr/>
        <p:txBody>
          <a:bodyPr/>
          <a:lstStyle/>
          <a:p>
            <a:r>
              <a:rPr lang="en-US" sz="2000" dirty="0" smtClean="0"/>
              <a:t>Can jet analyses be repeated with different (infra-red safe) jet algorithms and/or jet sizes? </a:t>
            </a:r>
            <a:endParaRPr lang="en-US" sz="2000" dirty="0"/>
          </a:p>
        </p:txBody>
      </p:sp>
      <p:sp>
        <p:nvSpPr>
          <p:cNvPr id="4" name="Content Placeholder 3"/>
          <p:cNvSpPr>
            <a:spLocks noGrp="1"/>
          </p:cNvSpPr>
          <p:nvPr>
            <p:ph sz="half" idx="2"/>
          </p:nvPr>
        </p:nvSpPr>
        <p:spPr/>
        <p:txBody>
          <a:bodyPr/>
          <a:lstStyle/>
          <a:p>
            <a:r>
              <a:rPr lang="en-US" sz="2000" dirty="0" smtClean="0"/>
              <a:t>Both major LHC experiments are using the </a:t>
            </a:r>
            <a:r>
              <a:rPr lang="en-US" sz="2000" dirty="0" err="1" smtClean="0"/>
              <a:t>antikT</a:t>
            </a:r>
            <a:r>
              <a:rPr lang="en-US" sz="2000" dirty="0" smtClean="0"/>
              <a:t> algorithm (which is good) but different jet sizes (which is bad). Physics analyses can be automated to the extent that there is no reason not to carry them out with several jet sizes and/or several jet algorithms. Each algorithm/size may illustrate different aspects of the underlying physics.</a:t>
            </a:r>
            <a:endParaRPr lang="en-US" sz="2000" dirty="0"/>
          </a:p>
        </p:txBody>
      </p:sp>
    </p:spTree>
    <p:extLst>
      <p:ext uri="{BB962C8B-B14F-4D97-AF65-F5344CB8AC3E}">
        <p14:creationId xmlns:p14="http://schemas.microsoft.com/office/powerpoint/2010/main" val="6939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81" y="191955"/>
            <a:ext cx="5780088" cy="603250"/>
          </a:xfrm>
        </p:spPr>
        <p:txBody>
          <a:bodyPr/>
          <a:lstStyle/>
          <a:p>
            <a:r>
              <a:rPr lang="en-US" dirty="0" smtClean="0"/>
              <a:t>Question 2b</a:t>
            </a:r>
            <a:endParaRPr lang="en-US" dirty="0"/>
          </a:p>
        </p:txBody>
      </p:sp>
      <p:sp>
        <p:nvSpPr>
          <p:cNvPr id="3" name="Content Placeholder 2"/>
          <p:cNvSpPr>
            <a:spLocks noGrp="1"/>
          </p:cNvSpPr>
          <p:nvPr>
            <p:ph sz="half" idx="1"/>
          </p:nvPr>
        </p:nvSpPr>
        <p:spPr/>
        <p:txBody>
          <a:bodyPr/>
          <a:lstStyle/>
          <a:p>
            <a:r>
              <a:rPr lang="en-US" sz="2000" dirty="0" smtClean="0"/>
              <a:t>Can jet substructure, in particular for boosted systems, be put to wider use in other physics analyses? </a:t>
            </a:r>
            <a:endParaRPr lang="en-US" sz="2000" dirty="0"/>
          </a:p>
        </p:txBody>
      </p:sp>
      <p:sp>
        <p:nvSpPr>
          <p:cNvPr id="4" name="Content Placeholder 3"/>
          <p:cNvSpPr>
            <a:spLocks noGrp="1"/>
          </p:cNvSpPr>
          <p:nvPr>
            <p:ph sz="half" idx="2"/>
          </p:nvPr>
        </p:nvSpPr>
        <p:spPr/>
        <p:txBody>
          <a:bodyPr/>
          <a:lstStyle/>
          <a:p>
            <a:r>
              <a:rPr lang="en-US" sz="2000" dirty="0" smtClean="0"/>
              <a:t>There has been a great deal of attention given to jet substructure, especially for boosted systems. These tools can also be put to use for most physics analyses, again to try to understand the underlying physics better. </a:t>
            </a:r>
          </a:p>
          <a:p>
            <a:r>
              <a:rPr lang="en-US" sz="2000" dirty="0" smtClean="0">
                <a:solidFill>
                  <a:srgbClr val="000000"/>
                </a:solidFill>
              </a:rPr>
              <a:t>Projects</a:t>
            </a:r>
          </a:p>
          <a:p>
            <a:pPr lvl="1"/>
            <a:r>
              <a:rPr lang="en-US" sz="2000" dirty="0">
                <a:solidFill>
                  <a:srgbClr val="000000"/>
                </a:solidFill>
              </a:rPr>
              <a:t>c</a:t>
            </a:r>
            <a:r>
              <a:rPr lang="en-US" sz="2000" dirty="0" smtClean="0">
                <a:solidFill>
                  <a:srgbClr val="000000"/>
                </a:solidFill>
              </a:rPr>
              <a:t>atalog general substructure tools/frameworks, a la </a:t>
            </a:r>
            <a:r>
              <a:rPr lang="en-US" sz="2000" dirty="0" err="1" smtClean="0">
                <a:solidFill>
                  <a:srgbClr val="000000"/>
                </a:solidFill>
              </a:rPr>
              <a:t>FastJet</a:t>
            </a:r>
            <a:r>
              <a:rPr lang="en-US" sz="2000" dirty="0" smtClean="0">
                <a:solidFill>
                  <a:srgbClr val="000000"/>
                </a:solidFill>
              </a:rPr>
              <a:t> or </a:t>
            </a:r>
            <a:r>
              <a:rPr lang="en-US" sz="2000" dirty="0" err="1" smtClean="0">
                <a:solidFill>
                  <a:srgbClr val="000000"/>
                </a:solidFill>
              </a:rPr>
              <a:t>SpartyJet</a:t>
            </a:r>
            <a:r>
              <a:rPr lang="en-US" sz="2000" dirty="0" smtClean="0">
                <a:solidFill>
                  <a:srgbClr val="000000"/>
                </a:solidFill>
              </a:rPr>
              <a:t>. What tools are missing? </a:t>
            </a:r>
          </a:p>
          <a:p>
            <a:r>
              <a:rPr lang="en-US" sz="2000" dirty="0" smtClean="0">
                <a:solidFill>
                  <a:srgbClr val="008000"/>
                </a:solidFill>
              </a:rPr>
              <a:t>Overlaps</a:t>
            </a:r>
          </a:p>
          <a:p>
            <a:pPr lvl="1"/>
            <a:r>
              <a:rPr lang="en-US" sz="2000" dirty="0">
                <a:solidFill>
                  <a:srgbClr val="008000"/>
                </a:solidFill>
              </a:rPr>
              <a:t>t</a:t>
            </a:r>
            <a:r>
              <a:rPr lang="en-US" sz="2000" dirty="0" smtClean="0">
                <a:solidFill>
                  <a:srgbClr val="008000"/>
                </a:solidFill>
              </a:rPr>
              <a:t>op, </a:t>
            </a:r>
            <a:r>
              <a:rPr lang="en-US" sz="2000" dirty="0" err="1" smtClean="0">
                <a:solidFill>
                  <a:srgbClr val="008000"/>
                </a:solidFill>
              </a:rPr>
              <a:t>bsm,Higgs</a:t>
            </a:r>
            <a:endParaRPr lang="en-US" sz="2000" dirty="0">
              <a:solidFill>
                <a:srgbClr val="008000"/>
              </a:solidFill>
            </a:endParaRPr>
          </a:p>
        </p:txBody>
      </p:sp>
    </p:spTree>
    <p:extLst>
      <p:ext uri="{BB962C8B-B14F-4D97-AF65-F5344CB8AC3E}">
        <p14:creationId xmlns:p14="http://schemas.microsoft.com/office/powerpoint/2010/main" val="62273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906" y="193675"/>
            <a:ext cx="5780088" cy="603250"/>
          </a:xfrm>
        </p:spPr>
        <p:txBody>
          <a:bodyPr/>
          <a:lstStyle/>
          <a:p>
            <a:r>
              <a:rPr lang="en-US" dirty="0" smtClean="0"/>
              <a:t>Question 2c</a:t>
            </a:r>
            <a:endParaRPr lang="en-US" dirty="0"/>
          </a:p>
        </p:txBody>
      </p:sp>
      <p:sp>
        <p:nvSpPr>
          <p:cNvPr id="3" name="Content Placeholder 2"/>
          <p:cNvSpPr>
            <a:spLocks noGrp="1"/>
          </p:cNvSpPr>
          <p:nvPr>
            <p:ph sz="half" idx="1"/>
          </p:nvPr>
        </p:nvSpPr>
        <p:spPr/>
        <p:txBody>
          <a:bodyPr/>
          <a:lstStyle/>
          <a:p>
            <a:r>
              <a:rPr lang="en-US" sz="2000" dirty="0" smtClean="0"/>
              <a:t>At what future luminosities might existing jet algorithms cease to be robust? What techniques may be introduced to stabilize them? </a:t>
            </a:r>
            <a:endParaRPr lang="en-US" sz="2000" dirty="0"/>
          </a:p>
        </p:txBody>
      </p:sp>
      <p:sp>
        <p:nvSpPr>
          <p:cNvPr id="4" name="Content Placeholder 3"/>
          <p:cNvSpPr>
            <a:spLocks noGrp="1"/>
          </p:cNvSpPr>
          <p:nvPr>
            <p:ph sz="half" idx="2"/>
          </p:nvPr>
        </p:nvSpPr>
        <p:spPr>
          <a:xfrm>
            <a:off x="4648200" y="1050564"/>
            <a:ext cx="3962400" cy="5087937"/>
          </a:xfrm>
        </p:spPr>
        <p:txBody>
          <a:bodyPr/>
          <a:lstStyle/>
          <a:p>
            <a:r>
              <a:rPr lang="en-US" sz="1800" dirty="0" smtClean="0"/>
              <a:t>The </a:t>
            </a:r>
            <a:r>
              <a:rPr lang="en-US" sz="1800" dirty="0" err="1" smtClean="0"/>
              <a:t>antikT</a:t>
            </a:r>
            <a:r>
              <a:rPr lang="en-US" sz="1800" dirty="0" smtClean="0"/>
              <a:t> algorithm, and the accompanying techniques, have worked well at the </a:t>
            </a:r>
            <a:r>
              <a:rPr lang="en-US" sz="1800" dirty="0" err="1" smtClean="0"/>
              <a:t>LHC,even</a:t>
            </a:r>
            <a:r>
              <a:rPr lang="en-US" sz="1800" dirty="0" smtClean="0"/>
              <a:t> with current luminosities resulting in &gt;=30 additional events per crossing. Studies need to be carried out to see at what pileup rates, existing jet algorithms may cease to be robust, and better clustering techniques may need to be developed. </a:t>
            </a:r>
          </a:p>
          <a:p>
            <a:r>
              <a:rPr lang="en-US" sz="1800" dirty="0" smtClean="0">
                <a:solidFill>
                  <a:srgbClr val="000000"/>
                </a:solidFill>
              </a:rPr>
              <a:t>Projects:</a:t>
            </a:r>
          </a:p>
          <a:p>
            <a:pPr lvl="1"/>
            <a:r>
              <a:rPr lang="en-US" sz="1800" dirty="0">
                <a:solidFill>
                  <a:srgbClr val="000000"/>
                </a:solidFill>
              </a:rPr>
              <a:t>h</a:t>
            </a:r>
            <a:r>
              <a:rPr lang="en-US" sz="1800" dirty="0" smtClean="0">
                <a:solidFill>
                  <a:srgbClr val="000000"/>
                </a:solidFill>
              </a:rPr>
              <a:t>ow do the existing jet substructure tools perform at high pileup rates (say </a:t>
            </a:r>
            <a:r>
              <a:rPr lang="en-US" sz="1800" dirty="0" err="1" smtClean="0">
                <a:solidFill>
                  <a:srgbClr val="000000"/>
                </a:solidFill>
              </a:rPr>
              <a:t>nPU</a:t>
            </a:r>
            <a:r>
              <a:rPr lang="en-US" sz="1800" dirty="0" smtClean="0">
                <a:solidFill>
                  <a:srgbClr val="000000"/>
                </a:solidFill>
              </a:rPr>
              <a:t>=100) and what kind of further developments may be necessary? </a:t>
            </a:r>
          </a:p>
          <a:p>
            <a:r>
              <a:rPr lang="en-US" sz="2000" dirty="0" smtClean="0">
                <a:solidFill>
                  <a:srgbClr val="008000"/>
                </a:solidFill>
              </a:rPr>
              <a:t>Overlaps</a:t>
            </a:r>
          </a:p>
          <a:p>
            <a:pPr lvl="1"/>
            <a:r>
              <a:rPr lang="en-US" sz="2000" dirty="0">
                <a:solidFill>
                  <a:srgbClr val="008000"/>
                </a:solidFill>
              </a:rPr>
              <a:t>t</a:t>
            </a:r>
            <a:r>
              <a:rPr lang="en-US" sz="2000" dirty="0" smtClean="0">
                <a:solidFill>
                  <a:srgbClr val="008000"/>
                </a:solidFill>
              </a:rPr>
              <a:t>op, BSM, Higgs</a:t>
            </a:r>
            <a:endParaRPr lang="en-US" sz="2000" dirty="0">
              <a:solidFill>
                <a:srgbClr val="008000"/>
              </a:solidFill>
            </a:endParaRPr>
          </a:p>
        </p:txBody>
      </p:sp>
    </p:spTree>
    <p:extLst>
      <p:ext uri="{BB962C8B-B14F-4D97-AF65-F5344CB8AC3E}">
        <p14:creationId xmlns:p14="http://schemas.microsoft.com/office/powerpoint/2010/main" val="67725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81" y="177999"/>
            <a:ext cx="5780088" cy="603250"/>
          </a:xfrm>
        </p:spPr>
        <p:txBody>
          <a:bodyPr/>
          <a:lstStyle/>
          <a:p>
            <a:r>
              <a:rPr lang="en-US" dirty="0" smtClean="0"/>
              <a:t>Question 2d</a:t>
            </a:r>
            <a:endParaRPr lang="en-US" dirty="0"/>
          </a:p>
        </p:txBody>
      </p:sp>
      <p:sp>
        <p:nvSpPr>
          <p:cNvPr id="3" name="Content Placeholder 2"/>
          <p:cNvSpPr>
            <a:spLocks noGrp="1"/>
          </p:cNvSpPr>
          <p:nvPr>
            <p:ph sz="half" idx="1"/>
          </p:nvPr>
        </p:nvSpPr>
        <p:spPr/>
        <p:txBody>
          <a:bodyPr/>
          <a:lstStyle/>
          <a:p>
            <a:r>
              <a:rPr lang="en-US" sz="2000" dirty="0" smtClean="0"/>
              <a:t>Can particle flow techniques be taken advantage of in future jet algorithms? </a:t>
            </a:r>
            <a:endParaRPr lang="en-US" sz="2000" dirty="0"/>
          </a:p>
        </p:txBody>
      </p:sp>
      <p:sp>
        <p:nvSpPr>
          <p:cNvPr id="4" name="Content Placeholder 3"/>
          <p:cNvSpPr>
            <a:spLocks noGrp="1"/>
          </p:cNvSpPr>
          <p:nvPr>
            <p:ph sz="half" idx="2"/>
          </p:nvPr>
        </p:nvSpPr>
        <p:spPr/>
        <p:txBody>
          <a:bodyPr/>
          <a:lstStyle/>
          <a:p>
            <a:r>
              <a:rPr lang="en-US" sz="2000" dirty="0" smtClean="0"/>
              <a:t>Both ATLAS and CMS have used particle flow techniques to improve the jet energy scale determination. Such techniques are considered as crucial for future linear collider experiments, and it may be that new jet algorithms can be developed to take advantage of the commensurate granular resolution inherent in such </a:t>
            </a:r>
            <a:r>
              <a:rPr lang="en-US" sz="2000" dirty="0" err="1" smtClean="0"/>
              <a:t>techiques</a:t>
            </a:r>
            <a:r>
              <a:rPr lang="en-US" sz="2000" dirty="0" smtClean="0"/>
              <a:t>. </a:t>
            </a:r>
          </a:p>
          <a:p>
            <a:r>
              <a:rPr lang="en-US" sz="2000" dirty="0" smtClean="0">
                <a:solidFill>
                  <a:srgbClr val="000000"/>
                </a:solidFill>
              </a:rPr>
              <a:t>Projects:</a:t>
            </a:r>
          </a:p>
          <a:p>
            <a:pPr lvl="1"/>
            <a:r>
              <a:rPr lang="en-US" sz="2000" dirty="0">
                <a:solidFill>
                  <a:srgbClr val="000000"/>
                </a:solidFill>
              </a:rPr>
              <a:t>h</a:t>
            </a:r>
            <a:r>
              <a:rPr lang="en-US" sz="2000" dirty="0" smtClean="0">
                <a:solidFill>
                  <a:srgbClr val="000000"/>
                </a:solidFill>
              </a:rPr>
              <a:t>ow might jet reconstruction be improved given highly granular readout? </a:t>
            </a:r>
            <a:endParaRPr lang="en-US" sz="2000" dirty="0">
              <a:solidFill>
                <a:srgbClr val="000000"/>
              </a:solidFill>
            </a:endParaRPr>
          </a:p>
        </p:txBody>
      </p:sp>
    </p:spTree>
    <p:extLst>
      <p:ext uri="{BB962C8B-B14F-4D97-AF65-F5344CB8AC3E}">
        <p14:creationId xmlns:p14="http://schemas.microsoft.com/office/powerpoint/2010/main" val="249664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681" y="193675"/>
            <a:ext cx="5780088" cy="603250"/>
          </a:xfrm>
        </p:spPr>
        <p:txBody>
          <a:bodyPr/>
          <a:lstStyle/>
          <a:p>
            <a:r>
              <a:rPr lang="en-US" dirty="0" smtClean="0"/>
              <a:t>Question 2e</a:t>
            </a:r>
            <a:endParaRPr lang="en-US" dirty="0"/>
          </a:p>
        </p:txBody>
      </p:sp>
      <p:sp>
        <p:nvSpPr>
          <p:cNvPr id="3" name="Content Placeholder 2"/>
          <p:cNvSpPr>
            <a:spLocks noGrp="1"/>
          </p:cNvSpPr>
          <p:nvPr>
            <p:ph sz="half" idx="1"/>
          </p:nvPr>
        </p:nvSpPr>
        <p:spPr/>
        <p:txBody>
          <a:bodyPr/>
          <a:lstStyle/>
          <a:p>
            <a:r>
              <a:rPr lang="en-US" sz="2000" dirty="0" smtClean="0"/>
              <a:t>Can  event shapes such as </a:t>
            </a:r>
            <a:r>
              <a:rPr lang="en-US" sz="2000" dirty="0" err="1" smtClean="0"/>
              <a:t>jettiness</a:t>
            </a:r>
            <a:r>
              <a:rPr lang="en-US" sz="2000" dirty="0" smtClean="0"/>
              <a:t> be useful in future measurements, and should the experimental collaborations study their implementation at the LHC? </a:t>
            </a:r>
            <a:endParaRPr lang="en-US" sz="2000" dirty="0"/>
          </a:p>
        </p:txBody>
      </p:sp>
      <p:sp>
        <p:nvSpPr>
          <p:cNvPr id="4" name="Content Placeholder 3"/>
          <p:cNvSpPr>
            <a:spLocks noGrp="1"/>
          </p:cNvSpPr>
          <p:nvPr>
            <p:ph sz="half" idx="2"/>
          </p:nvPr>
        </p:nvSpPr>
        <p:spPr/>
        <p:txBody>
          <a:bodyPr/>
          <a:lstStyle/>
          <a:p>
            <a:r>
              <a:rPr lang="en-US" sz="2000" dirty="0" smtClean="0"/>
              <a:t>There has already been some work by ATLAS and CMS, but this is an area that needs to be developed further</a:t>
            </a:r>
          </a:p>
          <a:p>
            <a:r>
              <a:rPr lang="en-US" sz="2000" dirty="0" smtClean="0">
                <a:solidFill>
                  <a:srgbClr val="000000"/>
                </a:solidFill>
              </a:rPr>
              <a:t>Projects:</a:t>
            </a:r>
          </a:p>
          <a:p>
            <a:pPr lvl="1"/>
            <a:r>
              <a:rPr lang="en-US" sz="2000" dirty="0">
                <a:solidFill>
                  <a:srgbClr val="000000"/>
                </a:solidFill>
              </a:rPr>
              <a:t>d</a:t>
            </a:r>
            <a:r>
              <a:rPr lang="en-US" sz="2000" dirty="0" smtClean="0">
                <a:solidFill>
                  <a:srgbClr val="000000"/>
                </a:solidFill>
              </a:rPr>
              <a:t>evelop it further</a:t>
            </a:r>
            <a:endParaRPr lang="en-US" sz="2000" dirty="0">
              <a:solidFill>
                <a:srgbClr val="000000"/>
              </a:solidFill>
            </a:endParaRPr>
          </a:p>
        </p:txBody>
      </p:sp>
    </p:spTree>
    <p:extLst>
      <p:ext uri="{BB962C8B-B14F-4D97-AF65-F5344CB8AC3E}">
        <p14:creationId xmlns:p14="http://schemas.microsoft.com/office/powerpoint/2010/main" val="191539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682" y="193675"/>
            <a:ext cx="5780088" cy="603250"/>
          </a:xfrm>
        </p:spPr>
        <p:txBody>
          <a:bodyPr/>
          <a:lstStyle/>
          <a:p>
            <a:r>
              <a:rPr lang="en-US" dirty="0" smtClean="0"/>
              <a:t>Question 3a</a:t>
            </a:r>
            <a:endParaRPr lang="en-US" dirty="0"/>
          </a:p>
        </p:txBody>
      </p:sp>
      <p:sp>
        <p:nvSpPr>
          <p:cNvPr id="3" name="Content Placeholder 2"/>
          <p:cNvSpPr>
            <a:spLocks noGrp="1"/>
          </p:cNvSpPr>
          <p:nvPr>
            <p:ph sz="half" idx="1"/>
          </p:nvPr>
        </p:nvSpPr>
        <p:spPr/>
        <p:txBody>
          <a:bodyPr/>
          <a:lstStyle/>
          <a:p>
            <a:r>
              <a:rPr lang="en-US" sz="2000" dirty="0" smtClean="0"/>
              <a:t>What impact will LHC data have on PDFs? </a:t>
            </a:r>
          </a:p>
          <a:p>
            <a:r>
              <a:rPr lang="en-US" sz="2000" dirty="0" smtClean="0">
                <a:solidFill>
                  <a:srgbClr val="000000"/>
                </a:solidFill>
              </a:rPr>
              <a:t>Projects:</a:t>
            </a:r>
          </a:p>
          <a:p>
            <a:pPr lvl="1"/>
            <a:r>
              <a:rPr lang="en-US" sz="2000" dirty="0">
                <a:solidFill>
                  <a:srgbClr val="000000"/>
                </a:solidFill>
              </a:rPr>
              <a:t>w</a:t>
            </a:r>
            <a:r>
              <a:rPr lang="en-US" sz="2000" dirty="0" smtClean="0">
                <a:solidFill>
                  <a:srgbClr val="000000"/>
                </a:solidFill>
              </a:rPr>
              <a:t>hat is the ultimate precision/limitations of collider-only PDFs? </a:t>
            </a:r>
            <a:endParaRPr lang="en-US" sz="2000" dirty="0">
              <a:solidFill>
                <a:srgbClr val="000000"/>
              </a:solidFill>
            </a:endParaRPr>
          </a:p>
        </p:txBody>
      </p:sp>
      <p:sp>
        <p:nvSpPr>
          <p:cNvPr id="4" name="Content Placeholder 3"/>
          <p:cNvSpPr>
            <a:spLocks noGrp="1"/>
          </p:cNvSpPr>
          <p:nvPr>
            <p:ph sz="half" idx="2"/>
          </p:nvPr>
        </p:nvSpPr>
        <p:spPr/>
        <p:txBody>
          <a:bodyPr/>
          <a:lstStyle/>
          <a:p>
            <a:r>
              <a:rPr lang="en-US" sz="1800" dirty="0" smtClean="0"/>
              <a:t>There has been a great deal of work on understanding PDF predictions and uncertainties at the LHC, in particular by the PDF4LHC working group. </a:t>
            </a:r>
          </a:p>
          <a:p>
            <a:r>
              <a:rPr lang="en-US" sz="1800" dirty="0" smtClean="0"/>
              <a:t>The DIS data, including both HERA and fixed target are the dominant ‘deciders’ in global fits. Collider cross sections, however, are often directly sensitive to the gluon distribution in a way that DIS data is not. As the statistical and systematic errors improve, the use of LHC data in global fits will accelerate. It is crucial that correlated systematic error information be published for all of this data. </a:t>
            </a:r>
            <a:endParaRPr lang="en-US" sz="1800" dirty="0"/>
          </a:p>
        </p:txBody>
      </p:sp>
    </p:spTree>
    <p:extLst>
      <p:ext uri="{BB962C8B-B14F-4D97-AF65-F5344CB8AC3E}">
        <p14:creationId xmlns:p14="http://schemas.microsoft.com/office/powerpoint/2010/main" val="384427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861" y="291372"/>
            <a:ext cx="5780088" cy="603250"/>
          </a:xfrm>
        </p:spPr>
        <p:txBody>
          <a:bodyPr/>
          <a:lstStyle/>
          <a:p>
            <a:r>
              <a:rPr lang="en-US" dirty="0" smtClean="0"/>
              <a:t>Question 3b</a:t>
            </a:r>
            <a:endParaRPr lang="en-US" dirty="0"/>
          </a:p>
        </p:txBody>
      </p:sp>
      <p:sp>
        <p:nvSpPr>
          <p:cNvPr id="3" name="Content Placeholder 2"/>
          <p:cNvSpPr>
            <a:spLocks noGrp="1"/>
          </p:cNvSpPr>
          <p:nvPr>
            <p:ph sz="half" idx="1"/>
          </p:nvPr>
        </p:nvSpPr>
        <p:spPr/>
        <p:txBody>
          <a:bodyPr/>
          <a:lstStyle/>
          <a:p>
            <a:r>
              <a:rPr lang="en-US" sz="2000" dirty="0" smtClean="0"/>
              <a:t>How much better might an </a:t>
            </a:r>
            <a:r>
              <a:rPr lang="en-US" sz="2000" dirty="0" err="1" smtClean="0"/>
              <a:t>eLHC</a:t>
            </a:r>
            <a:r>
              <a:rPr lang="en-US" sz="2000" dirty="0" smtClean="0"/>
              <a:t> constrain PDFs? Is the improved precision necessary? </a:t>
            </a:r>
          </a:p>
          <a:p>
            <a:r>
              <a:rPr lang="en-US" sz="2000" dirty="0" smtClean="0">
                <a:solidFill>
                  <a:srgbClr val="000000"/>
                </a:solidFill>
              </a:rPr>
              <a:t>Projects:</a:t>
            </a:r>
          </a:p>
          <a:p>
            <a:pPr lvl="1"/>
            <a:r>
              <a:rPr lang="en-US" sz="2000" dirty="0">
                <a:solidFill>
                  <a:srgbClr val="000000"/>
                </a:solidFill>
              </a:rPr>
              <a:t>w</a:t>
            </a:r>
            <a:r>
              <a:rPr lang="en-US" sz="2000" dirty="0" smtClean="0">
                <a:solidFill>
                  <a:srgbClr val="000000"/>
                </a:solidFill>
              </a:rPr>
              <a:t>hat physics processes need the PDF precision that such a machine could provide? Are new fixed target measurements necessary as well? </a:t>
            </a:r>
            <a:endParaRPr lang="en-US" sz="2000" dirty="0">
              <a:solidFill>
                <a:srgbClr val="000000"/>
              </a:solidFill>
            </a:endParaRPr>
          </a:p>
        </p:txBody>
      </p:sp>
      <p:sp>
        <p:nvSpPr>
          <p:cNvPr id="4" name="Content Placeholder 3"/>
          <p:cNvSpPr>
            <a:spLocks noGrp="1"/>
          </p:cNvSpPr>
          <p:nvPr>
            <p:ph sz="half" idx="2"/>
          </p:nvPr>
        </p:nvSpPr>
        <p:spPr/>
        <p:txBody>
          <a:bodyPr/>
          <a:lstStyle/>
          <a:p>
            <a:r>
              <a:rPr lang="en-US" sz="2000" dirty="0" smtClean="0"/>
              <a:t>The LHC probes PDFs in ranges outside of direct investigation possible in HERA. This will become even more true with higher running energies for the LHC, or a possible successor. An </a:t>
            </a:r>
            <a:r>
              <a:rPr lang="en-US" sz="2000" dirty="0" err="1" smtClean="0"/>
              <a:t>eLHC</a:t>
            </a:r>
            <a:r>
              <a:rPr lang="en-US" sz="2000" dirty="0" smtClean="0"/>
              <a:t> will serve to directly determine PDFs in this new kinematic regime. </a:t>
            </a:r>
          </a:p>
          <a:p>
            <a:r>
              <a:rPr lang="en-US" sz="2000" dirty="0" smtClean="0"/>
              <a:t>The information provided will be superior to that determined by the inclusion of collider data in the PDF fits, but it should be investigated how necessary that increased precision might be. </a:t>
            </a:r>
            <a:endParaRPr lang="en-US" sz="2000" dirty="0"/>
          </a:p>
        </p:txBody>
      </p:sp>
    </p:spTree>
    <p:extLst>
      <p:ext uri="{BB962C8B-B14F-4D97-AF65-F5344CB8AC3E}">
        <p14:creationId xmlns:p14="http://schemas.microsoft.com/office/powerpoint/2010/main" val="216703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736" y="193675"/>
            <a:ext cx="5780088" cy="603250"/>
          </a:xfrm>
        </p:spPr>
        <p:txBody>
          <a:bodyPr/>
          <a:lstStyle/>
          <a:p>
            <a:r>
              <a:rPr lang="en-US" dirty="0" smtClean="0"/>
              <a:t>Question 3b+</a:t>
            </a:r>
            <a:endParaRPr lang="en-US" dirty="0"/>
          </a:p>
        </p:txBody>
      </p:sp>
      <p:sp>
        <p:nvSpPr>
          <p:cNvPr id="3" name="Content Placeholder 2"/>
          <p:cNvSpPr>
            <a:spLocks noGrp="1"/>
          </p:cNvSpPr>
          <p:nvPr>
            <p:ph sz="half" idx="1"/>
          </p:nvPr>
        </p:nvSpPr>
        <p:spPr/>
        <p:txBody>
          <a:bodyPr/>
          <a:lstStyle/>
          <a:p>
            <a:r>
              <a:rPr lang="en-US" sz="2000" dirty="0" smtClean="0"/>
              <a:t>What are the prospects for improving the theoretical description of PDFs? </a:t>
            </a:r>
          </a:p>
          <a:p>
            <a:r>
              <a:rPr lang="en-US" sz="2000" dirty="0" smtClean="0"/>
              <a:t>How important is a good knowledge of the photon PDF? </a:t>
            </a:r>
          </a:p>
          <a:p>
            <a:r>
              <a:rPr lang="en-US" sz="2000" dirty="0" smtClean="0"/>
              <a:t>What does having a negative gluon imply? </a:t>
            </a:r>
            <a:endParaRPr lang="en-US" sz="2000" dirty="0"/>
          </a:p>
        </p:txBody>
      </p:sp>
      <p:sp>
        <p:nvSpPr>
          <p:cNvPr id="4" name="Content Placeholder 3"/>
          <p:cNvSpPr>
            <a:spLocks noGrp="1"/>
          </p:cNvSpPr>
          <p:nvPr>
            <p:ph sz="half" idx="2"/>
          </p:nvPr>
        </p:nvSpPr>
        <p:spPr/>
        <p:txBody>
          <a:bodyPr/>
          <a:lstStyle/>
          <a:p>
            <a:r>
              <a:rPr lang="en-US" sz="2000" dirty="0" smtClean="0">
                <a:solidFill>
                  <a:schemeClr val="accent2"/>
                </a:solidFill>
              </a:rPr>
              <a:t>For example, including QED corrections in the evolution, or even moving beyond NNLO. (See Durham EWK workshop for discussion of QED effects in PDFs.)</a:t>
            </a:r>
          </a:p>
          <a:p>
            <a:r>
              <a:rPr lang="en-US" sz="2000" dirty="0" smtClean="0">
                <a:solidFill>
                  <a:srgbClr val="000000"/>
                </a:solidFill>
              </a:rPr>
              <a:t>Projects:</a:t>
            </a:r>
          </a:p>
          <a:p>
            <a:pPr lvl="1"/>
            <a:r>
              <a:rPr lang="en-US" sz="2000" dirty="0">
                <a:solidFill>
                  <a:srgbClr val="000000"/>
                </a:solidFill>
              </a:rPr>
              <a:t>e</a:t>
            </a:r>
            <a:r>
              <a:rPr lang="en-US" sz="2000" dirty="0" smtClean="0">
                <a:solidFill>
                  <a:srgbClr val="000000"/>
                </a:solidFill>
              </a:rPr>
              <a:t>valuate importance of QED/EWK corrections for PDFs. </a:t>
            </a:r>
          </a:p>
          <a:p>
            <a:r>
              <a:rPr lang="en-US" sz="2000" dirty="0" smtClean="0">
                <a:solidFill>
                  <a:srgbClr val="008000"/>
                </a:solidFill>
              </a:rPr>
              <a:t>Overlap</a:t>
            </a:r>
          </a:p>
          <a:p>
            <a:pPr lvl="1"/>
            <a:r>
              <a:rPr lang="en-US" sz="2000" dirty="0" smtClean="0">
                <a:solidFill>
                  <a:srgbClr val="008000"/>
                </a:solidFill>
              </a:rPr>
              <a:t>EWK group</a:t>
            </a:r>
            <a:endParaRPr lang="en-US" sz="2000" dirty="0">
              <a:solidFill>
                <a:srgbClr val="008000"/>
              </a:solidFill>
            </a:endParaRPr>
          </a:p>
        </p:txBody>
      </p:sp>
    </p:spTree>
    <p:extLst>
      <p:ext uri="{BB962C8B-B14F-4D97-AF65-F5344CB8AC3E}">
        <p14:creationId xmlns:p14="http://schemas.microsoft.com/office/powerpoint/2010/main" val="100057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555" y="193675"/>
            <a:ext cx="5780088" cy="603250"/>
          </a:xfrm>
        </p:spPr>
        <p:txBody>
          <a:bodyPr/>
          <a:lstStyle/>
          <a:p>
            <a:r>
              <a:rPr lang="en-US" dirty="0" smtClean="0"/>
              <a:t>Question 3c</a:t>
            </a:r>
            <a:endParaRPr lang="en-US" dirty="0"/>
          </a:p>
        </p:txBody>
      </p:sp>
      <p:sp>
        <p:nvSpPr>
          <p:cNvPr id="3" name="Content Placeholder 2"/>
          <p:cNvSpPr>
            <a:spLocks noGrp="1"/>
          </p:cNvSpPr>
          <p:nvPr>
            <p:ph sz="half" idx="1"/>
          </p:nvPr>
        </p:nvSpPr>
        <p:spPr/>
        <p:txBody>
          <a:bodyPr/>
          <a:lstStyle/>
          <a:p>
            <a:r>
              <a:rPr lang="en-US" sz="2000" dirty="0" smtClean="0"/>
              <a:t>What are the prospects for improved measurements of </a:t>
            </a:r>
            <a:r>
              <a:rPr lang="en-US" sz="2000" dirty="0" smtClean="0">
                <a:latin typeface="Symbol" charset="2"/>
                <a:cs typeface="Symbol" charset="2"/>
              </a:rPr>
              <a:t>a</a:t>
            </a:r>
            <a:r>
              <a:rPr lang="en-US" sz="2000" baseline="-25000" dirty="0" smtClean="0"/>
              <a:t>s</a:t>
            </a:r>
            <a:r>
              <a:rPr lang="en-US" sz="2000" dirty="0" smtClean="0"/>
              <a:t> at the LHC and future colliders? </a:t>
            </a:r>
            <a:endParaRPr lang="en-US" sz="2000" dirty="0"/>
          </a:p>
        </p:txBody>
      </p:sp>
      <p:sp>
        <p:nvSpPr>
          <p:cNvPr id="4" name="Content Placeholder 3"/>
          <p:cNvSpPr>
            <a:spLocks noGrp="1"/>
          </p:cNvSpPr>
          <p:nvPr>
            <p:ph sz="half" idx="2"/>
          </p:nvPr>
        </p:nvSpPr>
        <p:spPr/>
        <p:txBody>
          <a:bodyPr/>
          <a:lstStyle/>
          <a:p>
            <a:r>
              <a:rPr lang="en-US" sz="2000" dirty="0" smtClean="0">
                <a:solidFill>
                  <a:srgbClr val="3333CC"/>
                </a:solidFill>
              </a:rPr>
              <a:t>Measuring </a:t>
            </a:r>
            <a:r>
              <a:rPr lang="en-US" sz="2000" dirty="0" smtClean="0">
                <a:solidFill>
                  <a:srgbClr val="3333CC"/>
                </a:solidFill>
                <a:latin typeface="Symbol" charset="2"/>
                <a:cs typeface="Symbol" charset="2"/>
              </a:rPr>
              <a:t>a</a:t>
            </a:r>
            <a:r>
              <a:rPr lang="en-US" sz="2000" baseline="-25000" dirty="0" smtClean="0">
                <a:solidFill>
                  <a:srgbClr val="3333CC"/>
                </a:solidFill>
              </a:rPr>
              <a:t>s</a:t>
            </a:r>
            <a:r>
              <a:rPr lang="en-US" sz="2000" dirty="0" smtClean="0">
                <a:solidFill>
                  <a:srgbClr val="3333CC"/>
                </a:solidFill>
              </a:rPr>
              <a:t>, and its running,  is one of the most fundamental of QCD tests</a:t>
            </a:r>
          </a:p>
          <a:p>
            <a:r>
              <a:rPr lang="en-US" sz="2000" dirty="0" smtClean="0">
                <a:solidFill>
                  <a:srgbClr val="000000"/>
                </a:solidFill>
              </a:rPr>
              <a:t>Projects:</a:t>
            </a:r>
          </a:p>
          <a:p>
            <a:pPr lvl="1"/>
            <a:r>
              <a:rPr lang="en-US" sz="2000" dirty="0">
                <a:solidFill>
                  <a:srgbClr val="000000"/>
                </a:solidFill>
              </a:rPr>
              <a:t>w</a:t>
            </a:r>
            <a:r>
              <a:rPr lang="en-US" sz="2000" dirty="0" smtClean="0">
                <a:solidFill>
                  <a:srgbClr val="000000"/>
                </a:solidFill>
              </a:rPr>
              <a:t>hat are the sensitivities of </a:t>
            </a:r>
            <a:r>
              <a:rPr lang="en-US" sz="2000" dirty="0" smtClean="0">
                <a:solidFill>
                  <a:srgbClr val="000000"/>
                </a:solidFill>
                <a:latin typeface="Symbol" charset="2"/>
                <a:cs typeface="Symbol" charset="2"/>
              </a:rPr>
              <a:t>a</a:t>
            </a:r>
            <a:r>
              <a:rPr lang="en-US" sz="2000" baseline="-25000" dirty="0" smtClean="0">
                <a:solidFill>
                  <a:srgbClr val="000000"/>
                </a:solidFill>
              </a:rPr>
              <a:t>s</a:t>
            </a:r>
            <a:r>
              <a:rPr lang="en-US" sz="2000" dirty="0" smtClean="0">
                <a:solidFill>
                  <a:srgbClr val="000000"/>
                </a:solidFill>
              </a:rPr>
              <a:t> measurements at the LHC and at future accelerators? </a:t>
            </a:r>
            <a:endParaRPr lang="en-US" sz="2000" dirty="0">
              <a:solidFill>
                <a:srgbClr val="000000"/>
              </a:solidFill>
            </a:endParaRPr>
          </a:p>
        </p:txBody>
      </p:sp>
    </p:spTree>
    <p:extLst>
      <p:ext uri="{BB962C8B-B14F-4D97-AF65-F5344CB8AC3E}">
        <p14:creationId xmlns:p14="http://schemas.microsoft.com/office/powerpoint/2010/main" val="56604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556" y="197972"/>
            <a:ext cx="5780088" cy="603250"/>
          </a:xfrm>
        </p:spPr>
        <p:txBody>
          <a:bodyPr/>
          <a:lstStyle/>
          <a:p>
            <a:r>
              <a:rPr lang="en-US" dirty="0" smtClean="0"/>
              <a:t>QCD</a:t>
            </a:r>
            <a:endParaRPr lang="en-US" dirty="0"/>
          </a:p>
        </p:txBody>
      </p:sp>
      <p:sp>
        <p:nvSpPr>
          <p:cNvPr id="3" name="Content Placeholder 2"/>
          <p:cNvSpPr>
            <a:spLocks noGrp="1"/>
          </p:cNvSpPr>
          <p:nvPr>
            <p:ph idx="1"/>
          </p:nvPr>
        </p:nvSpPr>
        <p:spPr/>
        <p:txBody>
          <a:bodyPr/>
          <a:lstStyle/>
          <a:p>
            <a:r>
              <a:rPr lang="en-US" sz="2000" dirty="0" smtClean="0"/>
              <a:t>QCD plays a major role in basically every physics process under discussion in this workshop</a:t>
            </a:r>
          </a:p>
          <a:p>
            <a:r>
              <a:rPr lang="en-US" sz="2000" dirty="0" smtClean="0"/>
              <a:t>When we talk about precision physics, or discovery physics, we need to understand the role of QCD corrections</a:t>
            </a:r>
          </a:p>
          <a:p>
            <a:endParaRPr lang="en-US" sz="2000" dirty="0"/>
          </a:p>
          <a:p>
            <a:endParaRPr lang="en-US" sz="2000" dirty="0" smtClean="0"/>
          </a:p>
          <a:p>
            <a:endParaRPr lang="en-US" sz="2000" dirty="0" smtClean="0"/>
          </a:p>
          <a:p>
            <a:endParaRPr lang="en-US" sz="2000" dirty="0"/>
          </a:p>
          <a:p>
            <a:endParaRPr lang="en-US" sz="2000" dirty="0"/>
          </a:p>
          <a:p>
            <a:endParaRPr lang="en-US" sz="2000" dirty="0" smtClean="0"/>
          </a:p>
          <a:p>
            <a:endParaRPr lang="en-US" sz="2000" dirty="0" smtClean="0"/>
          </a:p>
          <a:p>
            <a:r>
              <a:rPr lang="en-US" sz="2000" dirty="0" smtClean="0"/>
              <a:t>Thus, we have an overlap, and hopefully a synergy, with every physics group in this workshop</a:t>
            </a:r>
          </a:p>
          <a:p>
            <a:r>
              <a:rPr lang="en-US" sz="2000" dirty="0" smtClean="0"/>
              <a:t>For example, part of our session tonight will be jointly with the EWK group, given the interplay between QCD and EWK corrections for precision measurements</a:t>
            </a:r>
            <a:endParaRPr lang="en-US" sz="20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5556" y="2474979"/>
            <a:ext cx="49720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50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420" y="205912"/>
            <a:ext cx="5780088" cy="603250"/>
          </a:xfrm>
        </p:spPr>
        <p:txBody>
          <a:bodyPr/>
          <a:lstStyle/>
          <a:p>
            <a:r>
              <a:rPr lang="en-US" dirty="0" smtClean="0"/>
              <a:t>Question 4a</a:t>
            </a:r>
            <a:endParaRPr lang="en-US" dirty="0"/>
          </a:p>
        </p:txBody>
      </p:sp>
      <p:sp>
        <p:nvSpPr>
          <p:cNvPr id="3" name="Content Placeholder 2"/>
          <p:cNvSpPr>
            <a:spLocks noGrp="1"/>
          </p:cNvSpPr>
          <p:nvPr>
            <p:ph sz="half" idx="1"/>
          </p:nvPr>
        </p:nvSpPr>
        <p:spPr/>
        <p:txBody>
          <a:bodyPr/>
          <a:lstStyle/>
          <a:p>
            <a:r>
              <a:rPr lang="en-US" sz="2000" dirty="0" smtClean="0"/>
              <a:t>In what situations do we need better </a:t>
            </a:r>
            <a:r>
              <a:rPr lang="en-US" sz="2000" dirty="0" err="1" smtClean="0"/>
              <a:t>resummation</a:t>
            </a:r>
            <a:r>
              <a:rPr lang="en-US" sz="2000" dirty="0" smtClean="0"/>
              <a:t> techniques? Can we envisage future experimental measurements where severe phase space restrictions will be required? </a:t>
            </a:r>
            <a:endParaRPr lang="en-US" sz="2000" dirty="0"/>
          </a:p>
        </p:txBody>
      </p:sp>
      <p:sp>
        <p:nvSpPr>
          <p:cNvPr id="4" name="Content Placeholder 3"/>
          <p:cNvSpPr>
            <a:spLocks noGrp="1"/>
          </p:cNvSpPr>
          <p:nvPr>
            <p:ph sz="half" idx="2"/>
          </p:nvPr>
        </p:nvSpPr>
        <p:spPr/>
        <p:txBody>
          <a:bodyPr/>
          <a:lstStyle/>
          <a:p>
            <a:r>
              <a:rPr lang="en-US" sz="2000" dirty="0" err="1" smtClean="0">
                <a:solidFill>
                  <a:srgbClr val="3333CC"/>
                </a:solidFill>
              </a:rPr>
              <a:t>Resummation</a:t>
            </a:r>
            <a:r>
              <a:rPr lang="en-US" sz="2000" dirty="0" smtClean="0">
                <a:solidFill>
                  <a:srgbClr val="3333CC"/>
                </a:solidFill>
              </a:rPr>
              <a:t> techniques have greatly improved in recent years, for a variety of kinematic variables. What is needed, perhaps, is a catalog of situations where a better </a:t>
            </a:r>
            <a:r>
              <a:rPr lang="en-US" sz="2000" dirty="0" err="1" smtClean="0">
                <a:solidFill>
                  <a:srgbClr val="3333CC"/>
                </a:solidFill>
              </a:rPr>
              <a:t>resummation</a:t>
            </a:r>
            <a:r>
              <a:rPr lang="en-US" sz="2000" dirty="0" smtClean="0">
                <a:solidFill>
                  <a:srgbClr val="3333CC"/>
                </a:solidFill>
              </a:rPr>
              <a:t> formalism/technique is needed.</a:t>
            </a:r>
          </a:p>
          <a:p>
            <a:r>
              <a:rPr lang="en-US" sz="2000" dirty="0" smtClean="0">
                <a:solidFill>
                  <a:srgbClr val="000000"/>
                </a:solidFill>
              </a:rPr>
              <a:t>Projects:</a:t>
            </a:r>
          </a:p>
          <a:p>
            <a:pPr lvl="1"/>
            <a:r>
              <a:rPr lang="en-US" sz="2000" dirty="0">
                <a:solidFill>
                  <a:srgbClr val="000000"/>
                </a:solidFill>
              </a:rPr>
              <a:t>c</a:t>
            </a:r>
            <a:r>
              <a:rPr lang="en-US" sz="2000" dirty="0" smtClean="0">
                <a:solidFill>
                  <a:srgbClr val="000000"/>
                </a:solidFill>
              </a:rPr>
              <a:t>atalog of situations where improvements in </a:t>
            </a:r>
            <a:r>
              <a:rPr lang="en-US" sz="2000" dirty="0" err="1" smtClean="0">
                <a:solidFill>
                  <a:srgbClr val="000000"/>
                </a:solidFill>
              </a:rPr>
              <a:t>resummation</a:t>
            </a:r>
            <a:r>
              <a:rPr lang="en-US" sz="2000" dirty="0" smtClean="0">
                <a:solidFill>
                  <a:srgbClr val="000000"/>
                </a:solidFill>
              </a:rPr>
              <a:t> are needed. </a:t>
            </a:r>
            <a:endParaRPr lang="en-US" sz="2000" dirty="0">
              <a:solidFill>
                <a:srgbClr val="000000"/>
              </a:solidFill>
            </a:endParaRPr>
          </a:p>
        </p:txBody>
      </p:sp>
    </p:spTree>
    <p:extLst>
      <p:ext uri="{BB962C8B-B14F-4D97-AF65-F5344CB8AC3E}">
        <p14:creationId xmlns:p14="http://schemas.microsoft.com/office/powerpoint/2010/main" val="265806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5411" y="193675"/>
            <a:ext cx="5780088" cy="603250"/>
          </a:xfrm>
        </p:spPr>
        <p:txBody>
          <a:bodyPr/>
          <a:lstStyle/>
          <a:p>
            <a:r>
              <a:rPr lang="en-US" dirty="0" smtClean="0"/>
              <a:t>Question 4b</a:t>
            </a:r>
            <a:endParaRPr lang="en-US" dirty="0"/>
          </a:p>
        </p:txBody>
      </p:sp>
      <p:sp>
        <p:nvSpPr>
          <p:cNvPr id="3" name="Content Placeholder 2"/>
          <p:cNvSpPr>
            <a:spLocks noGrp="1"/>
          </p:cNvSpPr>
          <p:nvPr>
            <p:ph sz="half" idx="1"/>
          </p:nvPr>
        </p:nvSpPr>
        <p:spPr/>
        <p:txBody>
          <a:bodyPr/>
          <a:lstStyle/>
          <a:p>
            <a:r>
              <a:rPr lang="en-US" sz="2000" dirty="0" smtClean="0"/>
              <a:t>To what extent do current formalisms to </a:t>
            </a:r>
            <a:r>
              <a:rPr lang="en-US" sz="2000" dirty="0" err="1" smtClean="0"/>
              <a:t>resum</a:t>
            </a:r>
            <a:r>
              <a:rPr lang="en-US" sz="2000" dirty="0" smtClean="0"/>
              <a:t> large logarithms in jet-binned cross sections agree? Can we envisage more flexible </a:t>
            </a:r>
            <a:r>
              <a:rPr lang="en-US" sz="2000" dirty="0" err="1" smtClean="0"/>
              <a:t>resummation</a:t>
            </a:r>
            <a:r>
              <a:rPr lang="en-US" sz="2000" dirty="0" smtClean="0"/>
              <a:t> formalisms to handle more complicated observables? </a:t>
            </a:r>
          </a:p>
          <a:p>
            <a:r>
              <a:rPr lang="en-US" sz="2000" dirty="0" smtClean="0">
                <a:solidFill>
                  <a:srgbClr val="000000"/>
                </a:solidFill>
              </a:rPr>
              <a:t>Projects:</a:t>
            </a:r>
          </a:p>
          <a:p>
            <a:pPr lvl="1"/>
            <a:r>
              <a:rPr lang="en-US" sz="2000" dirty="0">
                <a:solidFill>
                  <a:srgbClr val="000000"/>
                </a:solidFill>
              </a:rPr>
              <a:t>c</a:t>
            </a:r>
            <a:r>
              <a:rPr lang="en-US" sz="2000" dirty="0" smtClean="0">
                <a:solidFill>
                  <a:srgbClr val="000000"/>
                </a:solidFill>
              </a:rPr>
              <a:t>atalog measurements where jet vetoing/binning might be necessary, and estimate the possible effects on the uncertainty</a:t>
            </a:r>
            <a:endParaRPr lang="en-US" sz="2000" dirty="0">
              <a:solidFill>
                <a:srgbClr val="000000"/>
              </a:solidFill>
            </a:endParaRPr>
          </a:p>
        </p:txBody>
      </p:sp>
      <p:sp>
        <p:nvSpPr>
          <p:cNvPr id="4" name="Content Placeholder 3"/>
          <p:cNvSpPr>
            <a:spLocks noGrp="1"/>
          </p:cNvSpPr>
          <p:nvPr>
            <p:ph sz="half" idx="2"/>
          </p:nvPr>
        </p:nvSpPr>
        <p:spPr/>
        <p:txBody>
          <a:bodyPr/>
          <a:lstStyle/>
          <a:p>
            <a:r>
              <a:rPr lang="en-US" sz="1800" dirty="0" smtClean="0">
                <a:solidFill>
                  <a:srgbClr val="3333CC"/>
                </a:solidFill>
              </a:rPr>
              <a:t>Often it is necessary to apply jet vetoes/binning in a physics measurement, and thus in the corresponding theoretical QCD calculation. For example, the Higgs production process is known to NNLO, but the application of jet vetoes/binning can significantly increase the size of the uncertainty over that of the inclusive cross section. </a:t>
            </a:r>
          </a:p>
          <a:p>
            <a:r>
              <a:rPr lang="en-US" sz="1800" dirty="0" smtClean="0">
                <a:solidFill>
                  <a:srgbClr val="3333CC"/>
                </a:solidFill>
              </a:rPr>
              <a:t>There are now techniques to </a:t>
            </a:r>
            <a:r>
              <a:rPr lang="en-US" sz="1800" dirty="0" err="1" smtClean="0">
                <a:solidFill>
                  <a:srgbClr val="3333CC"/>
                </a:solidFill>
              </a:rPr>
              <a:t>resum</a:t>
            </a:r>
            <a:r>
              <a:rPr lang="en-US" sz="1800" dirty="0" smtClean="0">
                <a:solidFill>
                  <a:srgbClr val="3333CC"/>
                </a:solidFill>
              </a:rPr>
              <a:t> the effects of the vetoes, but it is not clear how the current techniques can be applied to the complex phase space that results from the application of jet algorithms. </a:t>
            </a:r>
          </a:p>
          <a:p>
            <a:r>
              <a:rPr lang="en-US" sz="1800" dirty="0" smtClean="0">
                <a:solidFill>
                  <a:srgbClr val="9966FF"/>
                </a:solidFill>
              </a:rPr>
              <a:t>See extra slides</a:t>
            </a:r>
          </a:p>
          <a:p>
            <a:r>
              <a:rPr lang="en-US" sz="1800" dirty="0" smtClean="0">
                <a:solidFill>
                  <a:srgbClr val="008000"/>
                </a:solidFill>
              </a:rPr>
              <a:t>Overlaps: Higgs</a:t>
            </a:r>
            <a:endParaRPr lang="en-US" sz="1800" dirty="0">
              <a:solidFill>
                <a:srgbClr val="008000"/>
              </a:solidFill>
            </a:endParaRPr>
          </a:p>
        </p:txBody>
      </p:sp>
    </p:spTree>
    <p:extLst>
      <p:ext uri="{BB962C8B-B14F-4D97-AF65-F5344CB8AC3E}">
        <p14:creationId xmlns:p14="http://schemas.microsoft.com/office/powerpoint/2010/main" val="172691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826" y="164042"/>
            <a:ext cx="5780088" cy="603250"/>
          </a:xfrm>
        </p:spPr>
        <p:txBody>
          <a:bodyPr/>
          <a:lstStyle/>
          <a:p>
            <a:r>
              <a:rPr lang="en-US" dirty="0" smtClean="0"/>
              <a:t>Question 5</a:t>
            </a:r>
            <a:endParaRPr lang="en-US" dirty="0"/>
          </a:p>
        </p:txBody>
      </p:sp>
      <p:sp>
        <p:nvSpPr>
          <p:cNvPr id="3" name="Content Placeholder 2"/>
          <p:cNvSpPr>
            <a:spLocks noGrp="1"/>
          </p:cNvSpPr>
          <p:nvPr>
            <p:ph sz="half" idx="1"/>
          </p:nvPr>
        </p:nvSpPr>
        <p:spPr/>
        <p:txBody>
          <a:bodyPr/>
          <a:lstStyle/>
          <a:p>
            <a:r>
              <a:rPr lang="en-US" sz="2000" dirty="0" smtClean="0"/>
              <a:t>Are there gaps in our understanding of diffractive and hard diffractive physics? </a:t>
            </a:r>
            <a:endParaRPr lang="en-US" sz="2000" dirty="0"/>
          </a:p>
        </p:txBody>
      </p:sp>
      <p:sp>
        <p:nvSpPr>
          <p:cNvPr id="4" name="Content Placeholder 3"/>
          <p:cNvSpPr>
            <a:spLocks noGrp="1"/>
          </p:cNvSpPr>
          <p:nvPr>
            <p:ph sz="half" idx="2"/>
          </p:nvPr>
        </p:nvSpPr>
        <p:spPr>
          <a:xfrm>
            <a:off x="4648200" y="1048809"/>
            <a:ext cx="3962400" cy="5087937"/>
          </a:xfrm>
        </p:spPr>
        <p:txBody>
          <a:bodyPr/>
          <a:lstStyle/>
          <a:p>
            <a:r>
              <a:rPr lang="en-US" sz="1800" dirty="0">
                <a:solidFill>
                  <a:srgbClr val="3333CC"/>
                </a:solidFill>
              </a:rPr>
              <a:t>There are two main directions: (1) diffraction and forward physics as a means to study unresolved issues of QCD and to search for and to investigate any manifestations of new physics and (2) diffraction as a way to study soft physics. </a:t>
            </a:r>
          </a:p>
          <a:p>
            <a:r>
              <a:rPr lang="en-US" sz="1800" dirty="0">
                <a:solidFill>
                  <a:srgbClr val="3333CC"/>
                </a:solidFill>
              </a:rPr>
              <a:t>For (1): one can study Higgs and BSM physics with forward proton tagging. This can serve as a spin-parity </a:t>
            </a:r>
            <a:r>
              <a:rPr lang="en-US" sz="1800" dirty="0" err="1">
                <a:solidFill>
                  <a:srgbClr val="3333CC"/>
                </a:solidFill>
              </a:rPr>
              <a:t>analyser</a:t>
            </a:r>
            <a:r>
              <a:rPr lang="en-US" sz="1800" dirty="0">
                <a:solidFill>
                  <a:srgbClr val="3333CC"/>
                </a:solidFill>
              </a:rPr>
              <a:t>/filter, allow for the measurement of the Higgs branching ratio into bottom quark pairs, and allow tests of CP violation in the Higgs sector. For heavier Higgs, it will also be possible to measure the Higgs width. One can also study the spin-parity assignments for any new </a:t>
            </a:r>
            <a:r>
              <a:rPr lang="en-US" sz="1800" dirty="0" err="1">
                <a:solidFill>
                  <a:srgbClr val="3333CC"/>
                </a:solidFill>
              </a:rPr>
              <a:t>quarkonium</a:t>
            </a:r>
            <a:r>
              <a:rPr lang="en-US" sz="1800" dirty="0">
                <a:solidFill>
                  <a:srgbClr val="3333CC"/>
                </a:solidFill>
              </a:rPr>
              <a:t>-type states. </a:t>
            </a:r>
          </a:p>
          <a:p>
            <a:endParaRPr lang="en-US" dirty="0"/>
          </a:p>
        </p:txBody>
      </p:sp>
    </p:spTree>
    <p:extLst>
      <p:ext uri="{BB962C8B-B14F-4D97-AF65-F5344CB8AC3E}">
        <p14:creationId xmlns:p14="http://schemas.microsoft.com/office/powerpoint/2010/main" val="246834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240" y="193675"/>
            <a:ext cx="5780088" cy="603250"/>
          </a:xfrm>
        </p:spPr>
        <p:txBody>
          <a:bodyPr/>
          <a:lstStyle/>
          <a:p>
            <a:r>
              <a:rPr lang="en-US" dirty="0" smtClean="0"/>
              <a:t>Question 5 (</a:t>
            </a:r>
            <a:r>
              <a:rPr lang="en-US" dirty="0" err="1" smtClean="0"/>
              <a:t>cont</a:t>
            </a:r>
            <a:r>
              <a:rPr lang="en-US" dirty="0" smtClean="0"/>
              <a:t>)</a:t>
            </a:r>
            <a:endParaRPr lang="en-US" dirty="0"/>
          </a:p>
        </p:txBody>
      </p:sp>
      <p:sp>
        <p:nvSpPr>
          <p:cNvPr id="3" name="Content Placeholder 2"/>
          <p:cNvSpPr>
            <a:spLocks noGrp="1"/>
          </p:cNvSpPr>
          <p:nvPr>
            <p:ph sz="half" idx="1"/>
          </p:nvPr>
        </p:nvSpPr>
        <p:spPr/>
        <p:txBody>
          <a:bodyPr/>
          <a:lstStyle/>
          <a:p>
            <a:r>
              <a:rPr lang="en-US" sz="2000" dirty="0" smtClean="0">
                <a:solidFill>
                  <a:srgbClr val="000000"/>
                </a:solidFill>
              </a:rPr>
              <a:t>Projects:</a:t>
            </a:r>
          </a:p>
          <a:p>
            <a:pPr lvl="1"/>
            <a:r>
              <a:rPr lang="en-US" sz="2000" dirty="0">
                <a:solidFill>
                  <a:srgbClr val="000000"/>
                </a:solidFill>
              </a:rPr>
              <a:t>h</a:t>
            </a:r>
            <a:r>
              <a:rPr lang="en-US" sz="2000" dirty="0" smtClean="0">
                <a:solidFill>
                  <a:srgbClr val="000000"/>
                </a:solidFill>
              </a:rPr>
              <a:t>ow well can we predict/measure processes such as diffractive Higgs production? How does the photon-photon flux in a </a:t>
            </a:r>
            <a:r>
              <a:rPr lang="en-US" sz="2000" dirty="0" err="1" smtClean="0">
                <a:solidFill>
                  <a:srgbClr val="000000"/>
                </a:solidFill>
              </a:rPr>
              <a:t>pp</a:t>
            </a:r>
            <a:r>
              <a:rPr lang="en-US" sz="2000" dirty="0" smtClean="0">
                <a:solidFill>
                  <a:srgbClr val="000000"/>
                </a:solidFill>
              </a:rPr>
              <a:t> machine compare to that in a future linear collider? For what future physics topics would such measurements be useful?</a:t>
            </a:r>
          </a:p>
          <a:p>
            <a:r>
              <a:rPr lang="en-US" sz="2000" dirty="0" smtClean="0">
                <a:solidFill>
                  <a:srgbClr val="008000"/>
                </a:solidFill>
              </a:rPr>
              <a:t>Overlaps</a:t>
            </a:r>
          </a:p>
          <a:p>
            <a:pPr lvl="2"/>
            <a:r>
              <a:rPr lang="en-US" dirty="0" smtClean="0">
                <a:solidFill>
                  <a:srgbClr val="008000"/>
                </a:solidFill>
              </a:rPr>
              <a:t>Higgs </a:t>
            </a:r>
            <a:endParaRPr lang="en-US" dirty="0">
              <a:solidFill>
                <a:srgbClr val="008000"/>
              </a:solidFill>
            </a:endParaRPr>
          </a:p>
        </p:txBody>
      </p:sp>
      <p:sp>
        <p:nvSpPr>
          <p:cNvPr id="4" name="Content Placeholder 3"/>
          <p:cNvSpPr>
            <a:spLocks noGrp="1"/>
          </p:cNvSpPr>
          <p:nvPr>
            <p:ph sz="half" idx="2"/>
          </p:nvPr>
        </p:nvSpPr>
        <p:spPr>
          <a:xfrm>
            <a:off x="4648200" y="1003505"/>
            <a:ext cx="3962400" cy="5087937"/>
          </a:xfrm>
        </p:spPr>
        <p:txBody>
          <a:bodyPr/>
          <a:lstStyle/>
          <a:p>
            <a:r>
              <a:rPr lang="en-US" sz="2000" dirty="0" smtClean="0">
                <a:solidFill>
                  <a:srgbClr val="3333CC"/>
                </a:solidFill>
              </a:rPr>
              <a:t>At </a:t>
            </a:r>
            <a:r>
              <a:rPr lang="en-US" sz="2000" dirty="0">
                <a:solidFill>
                  <a:srgbClr val="3333CC"/>
                </a:solidFill>
              </a:rPr>
              <a:t>the LHC, and any future high energy colliders, there will be a large photon-photon flux, which can be used to produce a number of final states, including WW production, and light </a:t>
            </a:r>
            <a:r>
              <a:rPr lang="en-US" sz="2000" dirty="0" err="1">
                <a:solidFill>
                  <a:srgbClr val="3333CC"/>
                </a:solidFill>
              </a:rPr>
              <a:t>charginos</a:t>
            </a:r>
            <a:r>
              <a:rPr lang="en-US" sz="2000" dirty="0" smtClean="0">
                <a:solidFill>
                  <a:srgbClr val="3333CC"/>
                </a:solidFill>
              </a:rPr>
              <a:t>. (See Durham EWK workshop.)</a:t>
            </a:r>
            <a:endParaRPr lang="en-US" sz="2000" dirty="0">
              <a:solidFill>
                <a:srgbClr val="3333CC"/>
              </a:solidFill>
            </a:endParaRPr>
          </a:p>
          <a:p>
            <a:r>
              <a:rPr lang="en-US" sz="2000" dirty="0">
                <a:solidFill>
                  <a:srgbClr val="3333CC"/>
                </a:solidFill>
              </a:rPr>
              <a:t>For (2): one can continue the study of the violation of factorization for  diffractive scattering at </a:t>
            </a:r>
            <a:r>
              <a:rPr lang="en-US" sz="2000" dirty="0" err="1">
                <a:solidFill>
                  <a:srgbClr val="3333CC"/>
                </a:solidFill>
              </a:rPr>
              <a:t>ep</a:t>
            </a:r>
            <a:r>
              <a:rPr lang="en-US" sz="2000" dirty="0">
                <a:solidFill>
                  <a:srgbClr val="3333CC"/>
                </a:solidFill>
              </a:rPr>
              <a:t> and </a:t>
            </a:r>
            <a:r>
              <a:rPr lang="en-US" sz="2000" dirty="0" err="1">
                <a:solidFill>
                  <a:srgbClr val="3333CC"/>
                </a:solidFill>
              </a:rPr>
              <a:t>pp</a:t>
            </a:r>
            <a:r>
              <a:rPr lang="en-US" sz="2000" dirty="0">
                <a:solidFill>
                  <a:srgbClr val="3333CC"/>
                </a:solidFill>
              </a:rPr>
              <a:t> machines, measure </a:t>
            </a:r>
            <a:r>
              <a:rPr lang="en-US" sz="2000" dirty="0" err="1">
                <a:solidFill>
                  <a:srgbClr val="3333CC"/>
                </a:solidFill>
              </a:rPr>
              <a:t>dijet</a:t>
            </a:r>
            <a:r>
              <a:rPr lang="en-US" sz="2000" dirty="0">
                <a:solidFill>
                  <a:srgbClr val="3333CC"/>
                </a:solidFill>
              </a:rPr>
              <a:t> properties for a sample of pure gluon jets, and in general study hard diffractive production of a number of final states. </a:t>
            </a:r>
          </a:p>
          <a:p>
            <a:endParaRPr lang="en-US" sz="2000" dirty="0"/>
          </a:p>
        </p:txBody>
      </p:sp>
    </p:spTree>
    <p:extLst>
      <p:ext uri="{BB962C8B-B14F-4D97-AF65-F5344CB8AC3E}">
        <p14:creationId xmlns:p14="http://schemas.microsoft.com/office/powerpoint/2010/main" val="367595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261" y="193675"/>
            <a:ext cx="5780088" cy="603250"/>
          </a:xfrm>
        </p:spPr>
        <p:txBody>
          <a:bodyPr/>
          <a:lstStyle/>
          <a:p>
            <a:r>
              <a:rPr lang="en-US" dirty="0" smtClean="0"/>
              <a:t>Question 6</a:t>
            </a:r>
            <a:endParaRPr lang="en-US" dirty="0"/>
          </a:p>
        </p:txBody>
      </p:sp>
      <p:sp>
        <p:nvSpPr>
          <p:cNvPr id="3" name="Content Placeholder 2"/>
          <p:cNvSpPr>
            <a:spLocks noGrp="1"/>
          </p:cNvSpPr>
          <p:nvPr>
            <p:ph sz="half" idx="1"/>
          </p:nvPr>
        </p:nvSpPr>
        <p:spPr/>
        <p:txBody>
          <a:bodyPr/>
          <a:lstStyle/>
          <a:p>
            <a:r>
              <a:rPr lang="en-US" sz="2000" dirty="0" smtClean="0"/>
              <a:t>How hampered are we by our limited understanding of non-</a:t>
            </a:r>
            <a:r>
              <a:rPr lang="en-US" sz="2000" dirty="0" err="1" smtClean="0"/>
              <a:t>perturbative</a:t>
            </a:r>
            <a:r>
              <a:rPr lang="en-US" sz="2000" dirty="0" smtClean="0"/>
              <a:t> physics? </a:t>
            </a:r>
          </a:p>
          <a:p>
            <a:r>
              <a:rPr lang="en-US" sz="2000" dirty="0" smtClean="0">
                <a:solidFill>
                  <a:srgbClr val="000000"/>
                </a:solidFill>
              </a:rPr>
              <a:t>Projects:</a:t>
            </a:r>
          </a:p>
          <a:p>
            <a:pPr lvl="1"/>
            <a:r>
              <a:rPr lang="en-US" sz="2000" dirty="0">
                <a:solidFill>
                  <a:srgbClr val="000000"/>
                </a:solidFill>
              </a:rPr>
              <a:t>u</a:t>
            </a:r>
            <a:r>
              <a:rPr lang="en-US" sz="2000" dirty="0" smtClean="0">
                <a:solidFill>
                  <a:srgbClr val="000000"/>
                </a:solidFill>
              </a:rPr>
              <a:t>nderstand sensitivity of top mass definition to non-</a:t>
            </a:r>
            <a:r>
              <a:rPr lang="en-US" sz="2000" dirty="0" err="1" smtClean="0">
                <a:solidFill>
                  <a:srgbClr val="000000"/>
                </a:solidFill>
              </a:rPr>
              <a:t>perturbative</a:t>
            </a:r>
            <a:r>
              <a:rPr lang="en-US" sz="2000" dirty="0" smtClean="0">
                <a:solidFill>
                  <a:srgbClr val="000000"/>
                </a:solidFill>
              </a:rPr>
              <a:t> effects</a:t>
            </a:r>
            <a:endParaRPr lang="en-US" sz="2000" dirty="0">
              <a:solidFill>
                <a:srgbClr val="000000"/>
              </a:solidFill>
            </a:endParaRPr>
          </a:p>
        </p:txBody>
      </p:sp>
      <p:sp>
        <p:nvSpPr>
          <p:cNvPr id="4" name="Content Placeholder 3"/>
          <p:cNvSpPr>
            <a:spLocks noGrp="1"/>
          </p:cNvSpPr>
          <p:nvPr>
            <p:ph sz="half" idx="2"/>
          </p:nvPr>
        </p:nvSpPr>
        <p:spPr>
          <a:xfrm>
            <a:off x="4648200" y="1060580"/>
            <a:ext cx="3962400" cy="5087937"/>
          </a:xfrm>
        </p:spPr>
        <p:txBody>
          <a:bodyPr/>
          <a:lstStyle/>
          <a:p>
            <a:r>
              <a:rPr lang="en-US" sz="2000" dirty="0">
                <a:solidFill>
                  <a:srgbClr val="3333CC"/>
                </a:solidFill>
              </a:rPr>
              <a:t>This includes both effects such as jet fragmentation as well as the multiple </a:t>
            </a:r>
            <a:r>
              <a:rPr lang="en-US" sz="2000" dirty="0" err="1">
                <a:solidFill>
                  <a:srgbClr val="3333CC"/>
                </a:solidFill>
              </a:rPr>
              <a:t>parton</a:t>
            </a:r>
            <a:r>
              <a:rPr lang="en-US" sz="2000" dirty="0">
                <a:solidFill>
                  <a:srgbClr val="3333CC"/>
                </a:solidFill>
              </a:rPr>
              <a:t> interactions that make up the bulk of the underlying event. Another issue is the definition of kinematic quantities that have been treated in a classical sense to date, but for which increased precision requires a better theoretical basis; perhaps foremost among these is the measurement of the top mass to both the current precision and to the improved precision that will be possible with further LHC running and at future machines. </a:t>
            </a:r>
          </a:p>
          <a:p>
            <a:endParaRPr lang="en-US" sz="2000" dirty="0"/>
          </a:p>
        </p:txBody>
      </p:sp>
    </p:spTree>
    <p:extLst>
      <p:ext uri="{BB962C8B-B14F-4D97-AF65-F5344CB8AC3E}">
        <p14:creationId xmlns:p14="http://schemas.microsoft.com/office/powerpoint/2010/main" val="218665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276" y="193675"/>
            <a:ext cx="5780088" cy="603250"/>
          </a:xfrm>
        </p:spPr>
        <p:txBody>
          <a:bodyPr/>
          <a:lstStyle/>
          <a:p>
            <a:r>
              <a:rPr lang="en-US" dirty="0" smtClean="0"/>
              <a:t>Snow-</a:t>
            </a:r>
            <a:r>
              <a:rPr lang="en-US" dirty="0" err="1" smtClean="0"/>
              <a:t>Houches</a:t>
            </a:r>
            <a:endParaRPr lang="en-US" dirty="0"/>
          </a:p>
        </p:txBody>
      </p:sp>
      <p:sp>
        <p:nvSpPr>
          <p:cNvPr id="3" name="Content Placeholder 2"/>
          <p:cNvSpPr>
            <a:spLocks noGrp="1"/>
          </p:cNvSpPr>
          <p:nvPr>
            <p:ph idx="1"/>
          </p:nvPr>
        </p:nvSpPr>
        <p:spPr>
          <a:xfrm>
            <a:off x="533400" y="1160464"/>
            <a:ext cx="8077200" cy="4492022"/>
          </a:xfrm>
        </p:spPr>
        <p:txBody>
          <a:bodyPr/>
          <a:lstStyle/>
          <a:p>
            <a:r>
              <a:rPr lang="en-US" sz="2000" dirty="0" smtClean="0"/>
              <a:t>Many of these issues have been addressed in the Les </a:t>
            </a:r>
            <a:r>
              <a:rPr lang="en-US" sz="2000" dirty="0" err="1" smtClean="0"/>
              <a:t>Houches</a:t>
            </a:r>
            <a:r>
              <a:rPr lang="en-US" sz="2000" dirty="0" smtClean="0"/>
              <a:t> workshops which have taken place since 1999</a:t>
            </a:r>
          </a:p>
          <a:p>
            <a:pPr lvl="1"/>
            <a:r>
              <a:rPr lang="en-US" sz="2000" dirty="0"/>
              <a:t>w</a:t>
            </a:r>
            <a:r>
              <a:rPr lang="en-US" sz="2000" dirty="0" smtClean="0"/>
              <a:t>itness the many Les </a:t>
            </a:r>
            <a:r>
              <a:rPr lang="en-US" sz="2000" dirty="0" err="1" smtClean="0"/>
              <a:t>Houches</a:t>
            </a:r>
            <a:r>
              <a:rPr lang="en-US" sz="2000" dirty="0" smtClean="0"/>
              <a:t> accords</a:t>
            </a:r>
          </a:p>
          <a:p>
            <a:pPr lvl="1"/>
            <a:r>
              <a:rPr lang="en-US" sz="2000" dirty="0"/>
              <a:t>t</a:t>
            </a:r>
            <a:r>
              <a:rPr lang="en-US" sz="2000" dirty="0" smtClean="0"/>
              <a:t>he next workshop will </a:t>
            </a:r>
            <a:r>
              <a:rPr lang="en-US" sz="2000" dirty="0" smtClean="0"/>
              <a:t>be </a:t>
            </a:r>
            <a:r>
              <a:rPr lang="en-US" sz="2000" dirty="0" smtClean="0"/>
              <a:t>before the Minneapolis meeting (June 3-23 2013)</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r>
              <a:rPr lang="en-US" sz="2400" dirty="0" smtClean="0"/>
              <a:t>We</a:t>
            </a:r>
            <a:r>
              <a:rPr lang="en-US" sz="2400" dirty="0" smtClean="0"/>
              <a:t> </a:t>
            </a:r>
            <a:r>
              <a:rPr lang="en-US" sz="2400" dirty="0" smtClean="0"/>
              <a:t>will try to coordinate some of the common work between the two</a:t>
            </a:r>
            <a:endParaRPr lang="en-US" sz="2400" dirty="0"/>
          </a:p>
        </p:txBody>
      </p:sp>
      <p:pic>
        <p:nvPicPr>
          <p:cNvPr id="4" name="Picture 3" descr="IMG_046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351" y="2930918"/>
            <a:ext cx="3446880" cy="2585160"/>
          </a:xfrm>
          <a:prstGeom prst="rect">
            <a:avLst/>
          </a:prstGeom>
        </p:spPr>
      </p:pic>
      <p:pic>
        <p:nvPicPr>
          <p:cNvPr id="5" name="Picture 4"/>
          <p:cNvPicPr>
            <a:picLocks noChangeAspect="1"/>
          </p:cNvPicPr>
          <p:nvPr/>
        </p:nvPicPr>
        <p:blipFill rotWithShape="1">
          <a:blip r:embed="rId3"/>
          <a:srcRect t="9703"/>
          <a:stretch/>
        </p:blipFill>
        <p:spPr>
          <a:xfrm>
            <a:off x="0" y="2930918"/>
            <a:ext cx="4287434" cy="2578367"/>
          </a:xfrm>
          <a:prstGeom prst="rect">
            <a:avLst/>
          </a:prstGeom>
        </p:spPr>
      </p:pic>
      <p:sp>
        <p:nvSpPr>
          <p:cNvPr id="6" name="TextBox 5"/>
          <p:cNvSpPr txBox="1"/>
          <p:nvPr/>
        </p:nvSpPr>
        <p:spPr>
          <a:xfrm>
            <a:off x="4581828" y="4061415"/>
            <a:ext cx="424315" cy="584776"/>
          </a:xfrm>
          <a:prstGeom prst="rect">
            <a:avLst/>
          </a:prstGeom>
          <a:noFill/>
        </p:spPr>
        <p:txBody>
          <a:bodyPr wrap="none" rtlCol="0">
            <a:spAutoFit/>
          </a:bodyPr>
          <a:lstStyle/>
          <a:p>
            <a:r>
              <a:rPr lang="en-US" sz="3200" dirty="0" smtClean="0"/>
              <a:t>+</a:t>
            </a:r>
            <a:endParaRPr lang="en-US" sz="3200" dirty="0"/>
          </a:p>
        </p:txBody>
      </p:sp>
      <p:sp>
        <p:nvSpPr>
          <p:cNvPr id="8" name="TextBox 7"/>
          <p:cNvSpPr txBox="1"/>
          <p:nvPr/>
        </p:nvSpPr>
        <p:spPr>
          <a:xfrm>
            <a:off x="2858439" y="5638529"/>
            <a:ext cx="3446777" cy="584776"/>
          </a:xfrm>
          <a:prstGeom prst="rect">
            <a:avLst/>
          </a:prstGeom>
          <a:noFill/>
        </p:spPr>
        <p:txBody>
          <a:bodyPr wrap="none" rtlCol="0">
            <a:spAutoFit/>
          </a:bodyPr>
          <a:lstStyle/>
          <a:p>
            <a:r>
              <a:rPr lang="en-US" sz="3200" dirty="0" smtClean="0"/>
              <a:t>==Snow-</a:t>
            </a:r>
            <a:r>
              <a:rPr lang="en-US" sz="3200" dirty="0" err="1" smtClean="0"/>
              <a:t>Houches</a:t>
            </a:r>
            <a:endParaRPr lang="en-US" sz="3200" dirty="0"/>
          </a:p>
        </p:txBody>
      </p:sp>
    </p:spTree>
    <p:extLst>
      <p:ext uri="{BB962C8B-B14F-4D97-AF65-F5344CB8AC3E}">
        <p14:creationId xmlns:p14="http://schemas.microsoft.com/office/powerpoint/2010/main" val="4277129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84" y="179763"/>
            <a:ext cx="5780088" cy="603250"/>
          </a:xfrm>
        </p:spPr>
        <p:txBody>
          <a:bodyPr/>
          <a:lstStyle/>
          <a:p>
            <a:r>
              <a:rPr lang="en-US" dirty="0" smtClean="0"/>
              <a:t>Evening session</a:t>
            </a:r>
            <a:endParaRPr lang="en-US" dirty="0"/>
          </a:p>
        </p:txBody>
      </p:sp>
      <p:sp>
        <p:nvSpPr>
          <p:cNvPr id="3" name="Content Placeholder 2"/>
          <p:cNvSpPr>
            <a:spLocks noGrp="1"/>
          </p:cNvSpPr>
          <p:nvPr>
            <p:ph idx="1"/>
          </p:nvPr>
        </p:nvSpPr>
        <p:spPr/>
        <p:txBody>
          <a:bodyPr/>
          <a:lstStyle/>
          <a:p>
            <a:r>
              <a:rPr lang="en-US" dirty="0" smtClean="0"/>
              <a:t>7:30-9:00 West Wing WH10W</a:t>
            </a:r>
          </a:p>
          <a:p>
            <a:pPr lvl="1"/>
            <a:r>
              <a:rPr lang="en-US" dirty="0"/>
              <a:t>l</a:t>
            </a:r>
            <a:r>
              <a:rPr lang="en-US" dirty="0" smtClean="0"/>
              <a:t>ast half-hour with EWK group</a:t>
            </a:r>
          </a:p>
          <a:p>
            <a:pPr lvl="1"/>
            <a:r>
              <a:rPr lang="en-US" dirty="0" err="1" smtClean="0"/>
              <a:t>ReadyTalk</a:t>
            </a:r>
            <a:r>
              <a:rPr lang="en-US" dirty="0" smtClean="0"/>
              <a:t>: 9343617 Passcode: 7907</a:t>
            </a:r>
          </a:p>
          <a:p>
            <a:pPr lvl="1"/>
            <a:r>
              <a:rPr lang="en-US" dirty="0" err="1" smtClean="0"/>
              <a:t>Evo</a:t>
            </a:r>
            <a:r>
              <a:rPr lang="en-US" dirty="0" smtClean="0"/>
              <a:t>: Universe CPM2012-Energy Frontier HE5-QCD</a:t>
            </a:r>
          </a:p>
          <a:p>
            <a:r>
              <a:rPr lang="en-US" dirty="0" smtClean="0"/>
              <a:t>See also </a:t>
            </a:r>
            <a:r>
              <a:rPr lang="en-US" dirty="0" err="1" smtClean="0"/>
              <a:t>pQCD</a:t>
            </a:r>
            <a:r>
              <a:rPr lang="en-US" dirty="0" smtClean="0"/>
              <a:t> computing session 1:15 PM </a:t>
            </a:r>
          </a:p>
          <a:p>
            <a:pPr lvl="1"/>
            <a:r>
              <a:rPr lang="en-US" dirty="0" smtClean="0"/>
              <a:t>Nu’s Room WH12X</a:t>
            </a:r>
            <a:endParaRPr lang="en-US" dirty="0"/>
          </a:p>
        </p:txBody>
      </p:sp>
    </p:spTree>
    <p:extLst>
      <p:ext uri="{BB962C8B-B14F-4D97-AF65-F5344CB8AC3E}">
        <p14:creationId xmlns:p14="http://schemas.microsoft.com/office/powerpoint/2010/main" val="338409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9366" y="193675"/>
            <a:ext cx="5780088" cy="603250"/>
          </a:xfrm>
        </p:spPr>
        <p:txBody>
          <a:bodyPr/>
          <a:lstStyle/>
          <a:p>
            <a:r>
              <a:rPr lang="en-US" dirty="0" smtClean="0"/>
              <a:t>Extra slides</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54689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600" y="193675"/>
            <a:ext cx="5780088" cy="603250"/>
          </a:xfrm>
        </p:spPr>
        <p:txBody>
          <a:bodyPr/>
          <a:lstStyle/>
          <a:p>
            <a:r>
              <a:rPr lang="en-US" dirty="0" smtClean="0"/>
              <a:t>Question 1</a:t>
            </a:r>
            <a:endParaRPr lang="en-US" dirty="0"/>
          </a:p>
        </p:txBody>
      </p:sp>
      <p:sp>
        <p:nvSpPr>
          <p:cNvPr id="3" name="Content Placeholder 2"/>
          <p:cNvSpPr>
            <a:spLocks noGrp="1"/>
          </p:cNvSpPr>
          <p:nvPr>
            <p:ph sz="half" idx="1"/>
          </p:nvPr>
        </p:nvSpPr>
        <p:spPr>
          <a:xfrm>
            <a:off x="533400" y="1160463"/>
            <a:ext cx="3527499" cy="5087937"/>
          </a:xfrm>
        </p:spPr>
        <p:txBody>
          <a:bodyPr/>
          <a:lstStyle/>
          <a:p>
            <a:r>
              <a:rPr lang="en-US" sz="2000" dirty="0" smtClean="0"/>
              <a:t>Les </a:t>
            </a:r>
            <a:r>
              <a:rPr lang="en-US" sz="2000" dirty="0" err="1" smtClean="0"/>
              <a:t>Houches</a:t>
            </a:r>
            <a:r>
              <a:rPr lang="en-US" sz="2000" dirty="0" smtClean="0"/>
              <a:t> NLO </a:t>
            </a:r>
            <a:r>
              <a:rPr lang="en-US" sz="2000" dirty="0" err="1" smtClean="0"/>
              <a:t>wishlist</a:t>
            </a:r>
            <a:r>
              <a:rPr lang="en-US" sz="2000" dirty="0" smtClean="0"/>
              <a:t>,</a:t>
            </a:r>
            <a:r>
              <a:rPr lang="en-US" sz="2000" dirty="0"/>
              <a:t> </a:t>
            </a:r>
            <a:r>
              <a:rPr lang="en-US" sz="2000" dirty="0" smtClean="0"/>
              <a:t>started in 2005, and incremented in 2007 and 2009 was officially closed in 2011, since all of the calculations on the list were complete, and there are no technical impediments towards calculations of new final states, either with dedicated or semi-automatic calculations</a:t>
            </a:r>
          </a:p>
          <a:p>
            <a:r>
              <a:rPr lang="en-US" sz="2000" dirty="0" smtClean="0"/>
              <a:t>Note that dedicated calculations can be factors of 10 faster than semi-automatic </a:t>
            </a:r>
          </a:p>
        </p:txBody>
      </p:sp>
      <p:pic>
        <p:nvPicPr>
          <p:cNvPr id="5" name="Picture 4"/>
          <p:cNvPicPr>
            <a:picLocks noChangeAspect="1"/>
          </p:cNvPicPr>
          <p:nvPr/>
        </p:nvPicPr>
        <p:blipFill>
          <a:blip r:embed="rId2"/>
          <a:stretch>
            <a:fillRect/>
          </a:stretch>
        </p:blipFill>
        <p:spPr>
          <a:xfrm>
            <a:off x="3914213" y="0"/>
            <a:ext cx="5297545" cy="6858000"/>
          </a:xfrm>
          <a:prstGeom prst="rect">
            <a:avLst/>
          </a:prstGeom>
        </p:spPr>
      </p:pic>
    </p:spTree>
    <p:extLst>
      <p:ext uri="{BB962C8B-B14F-4D97-AF65-F5344CB8AC3E}">
        <p14:creationId xmlns:p14="http://schemas.microsoft.com/office/powerpoint/2010/main" val="204850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512" y="185326"/>
            <a:ext cx="5780088" cy="603250"/>
          </a:xfrm>
        </p:spPr>
        <p:txBody>
          <a:bodyPr/>
          <a:lstStyle/>
          <a:p>
            <a:r>
              <a:rPr lang="en-US" dirty="0" smtClean="0"/>
              <a:t>Last to be calculated</a:t>
            </a:r>
            <a:endParaRPr lang="en-US" dirty="0"/>
          </a:p>
        </p:txBody>
      </p:sp>
      <p:pic>
        <p:nvPicPr>
          <p:cNvPr id="5" name="Picture 4"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9122"/>
            <a:ext cx="4538662"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1676399"/>
            <a:ext cx="4764087" cy="40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a:spLocks noGrp="1"/>
          </p:cNvSpPr>
          <p:nvPr>
            <p:ph sz="half" idx="2"/>
          </p:nvPr>
        </p:nvSpPr>
        <p:spPr>
          <a:xfrm>
            <a:off x="4648200" y="1160463"/>
            <a:ext cx="3962400" cy="5087937"/>
          </a:xfrm>
        </p:spPr>
        <p:txBody>
          <a:bodyPr/>
          <a:lstStyle/>
          <a:p>
            <a:r>
              <a:rPr lang="en-US" dirty="0" smtClean="0">
                <a:latin typeface="Arial" charset="0"/>
                <a:ea typeface="ＭＳ Ｐゴシック" charset="0"/>
                <a:cs typeface="ＭＳ Ｐゴシック" charset="0"/>
              </a:rPr>
              <a:t>…the authors</a:t>
            </a:r>
            <a:endParaRPr lang="en-US" dirty="0">
              <a:latin typeface="Arial" charset="0"/>
              <a:ea typeface="ＭＳ Ｐゴシック" charset="0"/>
              <a:cs typeface="ＭＳ Ｐゴシック" charset="0"/>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657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11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546" y="233826"/>
            <a:ext cx="5780088" cy="603250"/>
          </a:xfrm>
        </p:spPr>
        <p:txBody>
          <a:bodyPr/>
          <a:lstStyle/>
          <a:p>
            <a:r>
              <a:rPr lang="en-US" dirty="0" smtClean="0"/>
              <a:t>Charge</a:t>
            </a:r>
            <a:endParaRPr lang="en-US" dirty="0"/>
          </a:p>
        </p:txBody>
      </p:sp>
      <p:sp>
        <p:nvSpPr>
          <p:cNvPr id="3" name="Content Placeholder 2"/>
          <p:cNvSpPr>
            <a:spLocks noGrp="1"/>
          </p:cNvSpPr>
          <p:nvPr>
            <p:ph idx="1"/>
          </p:nvPr>
        </p:nvSpPr>
        <p:spPr/>
        <p:txBody>
          <a:bodyPr/>
          <a:lstStyle/>
          <a:p>
            <a:r>
              <a:rPr lang="en-US" sz="2400" dirty="0" smtClean="0"/>
              <a:t>The charge for the QCD group (like every other group) is to determine the</a:t>
            </a:r>
          </a:p>
          <a:p>
            <a:pPr marL="914400" lvl="1" indent="-514350">
              <a:buFont typeface="+mj-lt"/>
              <a:buAutoNum type="arabicPeriod"/>
            </a:pPr>
            <a:r>
              <a:rPr lang="en-US" sz="2400" dirty="0"/>
              <a:t>c</a:t>
            </a:r>
            <a:r>
              <a:rPr lang="en-US" sz="2400" dirty="0" smtClean="0"/>
              <a:t>urrent state of the art</a:t>
            </a:r>
          </a:p>
          <a:p>
            <a:pPr marL="914400" lvl="1" indent="-514350">
              <a:buFont typeface="+mj-lt"/>
              <a:buAutoNum type="arabicPeriod"/>
            </a:pPr>
            <a:r>
              <a:rPr lang="en-US" sz="2400" dirty="0"/>
              <a:t>w</a:t>
            </a:r>
            <a:r>
              <a:rPr lang="en-US" sz="2400" dirty="0" smtClean="0"/>
              <a:t>hat is likely/priority for the next 5 years?</a:t>
            </a:r>
          </a:p>
          <a:p>
            <a:pPr marL="914400" lvl="1" indent="-514350">
              <a:buFont typeface="+mj-lt"/>
              <a:buAutoNum type="arabicPeriod"/>
            </a:pPr>
            <a:r>
              <a:rPr lang="en-US" sz="2400" dirty="0"/>
              <a:t>w</a:t>
            </a:r>
            <a:r>
              <a:rPr lang="en-US" sz="2400" dirty="0" smtClean="0"/>
              <a:t>hat is likely/priority for longer time scale (20 years)?</a:t>
            </a:r>
          </a:p>
          <a:p>
            <a:r>
              <a:rPr lang="en-US" sz="2400" dirty="0" smtClean="0"/>
              <a:t>Of course a) is the easiest, b) is less so and parts of c) are in the realm of pure speculation</a:t>
            </a:r>
          </a:p>
          <a:p>
            <a:r>
              <a:rPr lang="en-US" sz="2400" dirty="0" smtClean="0"/>
              <a:t>We have broken down each question into a series of more definite sub-issues that should be addressed. For each issue, we include a discussion of the current status and outlook, some possible projects, and overlap/synergy with the other physics groups. </a:t>
            </a:r>
            <a:endParaRPr lang="en-US" sz="2400" dirty="0"/>
          </a:p>
        </p:txBody>
      </p:sp>
    </p:spTree>
    <p:extLst>
      <p:ext uri="{BB962C8B-B14F-4D97-AF65-F5344CB8AC3E}">
        <p14:creationId xmlns:p14="http://schemas.microsoft.com/office/powerpoint/2010/main" val="186370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82" y="193675"/>
            <a:ext cx="5780088" cy="603250"/>
          </a:xfrm>
        </p:spPr>
        <p:txBody>
          <a:bodyPr/>
          <a:lstStyle/>
          <a:p>
            <a:r>
              <a:rPr lang="en-US" dirty="0" smtClean="0"/>
              <a:t>ROOT </a:t>
            </a:r>
            <a:r>
              <a:rPr lang="en-US" dirty="0" err="1" smtClean="0"/>
              <a:t>ntuples</a:t>
            </a:r>
            <a:endParaRPr lang="en-US" dirty="0"/>
          </a:p>
        </p:txBody>
      </p:sp>
      <p:sp>
        <p:nvSpPr>
          <p:cNvPr id="3" name="Text Placeholder 2"/>
          <p:cNvSpPr>
            <a:spLocks noGrp="1"/>
          </p:cNvSpPr>
          <p:nvPr>
            <p:ph type="body" sz="half" idx="1"/>
          </p:nvPr>
        </p:nvSpPr>
        <p:spPr>
          <a:xfrm>
            <a:off x="533400" y="994539"/>
            <a:ext cx="3962400" cy="5494129"/>
          </a:xfrm>
        </p:spPr>
        <p:txBody>
          <a:bodyPr/>
          <a:lstStyle/>
          <a:p>
            <a:r>
              <a:rPr lang="en-US" sz="1600" dirty="0" smtClean="0"/>
              <a:t>More complex to use than MCFM</a:t>
            </a:r>
          </a:p>
          <a:p>
            <a:pPr lvl="1"/>
            <a:r>
              <a:rPr lang="en-US" sz="1600" dirty="0" smtClean="0"/>
              <a:t>no manual for example</a:t>
            </a:r>
          </a:p>
          <a:p>
            <a:pPr lvl="1"/>
            <a:r>
              <a:rPr lang="en-US" sz="1600" dirty="0" smtClean="0"/>
              <a:t>and you don’t produce the events yourself</a:t>
            </a:r>
          </a:p>
          <a:p>
            <a:r>
              <a:rPr lang="en-US" sz="1600" dirty="0" err="1" smtClean="0"/>
              <a:t>ntuples</a:t>
            </a:r>
            <a:r>
              <a:rPr lang="en-US" sz="1600" dirty="0" smtClean="0"/>
              <a:t> produced separately by </a:t>
            </a:r>
            <a:r>
              <a:rPr lang="en-US" sz="1600" dirty="0" err="1" smtClean="0"/>
              <a:t>Blackhat</a:t>
            </a:r>
            <a:r>
              <a:rPr lang="en-US" sz="1600" dirty="0" smtClean="0"/>
              <a:t> + Sherpa for</a:t>
            </a:r>
          </a:p>
          <a:p>
            <a:pPr lvl="1"/>
            <a:r>
              <a:rPr lang="en-US" sz="1600" dirty="0"/>
              <a:t>s</a:t>
            </a:r>
            <a:r>
              <a:rPr lang="en-US" sz="1600" dirty="0" smtClean="0"/>
              <a:t>o TB’s of disk space</a:t>
            </a:r>
          </a:p>
          <a:p>
            <a:r>
              <a:rPr lang="en-US" sz="1600" dirty="0" smtClean="0"/>
              <a:t>No jet clustering has been performed; that’s up to the user</a:t>
            </a:r>
          </a:p>
          <a:p>
            <a:pPr lvl="1"/>
            <a:r>
              <a:rPr lang="en-US" sz="1600" dirty="0" smtClean="0"/>
              <a:t>a difference from MCFM, where the program has to be re-run for each jet size/algorithm</a:t>
            </a:r>
          </a:p>
          <a:p>
            <a:r>
              <a:rPr lang="en-US" sz="1600" dirty="0" smtClean="0"/>
              <a:t>What algorithms/jet sizes that can be run depends on how the files were generated</a:t>
            </a:r>
          </a:p>
          <a:p>
            <a:pPr lvl="1"/>
            <a:r>
              <a:rPr lang="en-US" sz="1600" dirty="0" smtClean="0"/>
              <a:t>i.e. whether the right counter-events are present</a:t>
            </a:r>
          </a:p>
          <a:p>
            <a:r>
              <a:rPr lang="en-US" sz="1600" dirty="0" smtClean="0"/>
              <a:t>For the files on the right at 7 </a:t>
            </a:r>
            <a:r>
              <a:rPr lang="en-US" sz="1600" dirty="0" err="1" smtClean="0"/>
              <a:t>TeV</a:t>
            </a:r>
            <a:r>
              <a:rPr lang="en-US" sz="1600" dirty="0" smtClean="0"/>
              <a:t> (for W</a:t>
            </a:r>
            <a:r>
              <a:rPr lang="en-US" sz="1600" baseline="30000" dirty="0" smtClean="0"/>
              <a:t>+</a:t>
            </a:r>
            <a:r>
              <a:rPr lang="en-US" sz="1600" dirty="0" smtClean="0"/>
              <a:t> + 3 jets), one can use </a:t>
            </a:r>
            <a:r>
              <a:rPr lang="en-US" sz="1600" dirty="0" err="1" smtClean="0"/>
              <a:t>kT</a:t>
            </a:r>
            <a:r>
              <a:rPr lang="en-US" sz="1600" dirty="0" smtClean="0"/>
              <a:t>, </a:t>
            </a:r>
            <a:r>
              <a:rPr lang="en-US" sz="1600" dirty="0" err="1" smtClean="0"/>
              <a:t>antikT</a:t>
            </a:r>
            <a:r>
              <a:rPr lang="en-US" sz="1600" dirty="0" smtClean="0"/>
              <a:t>, </a:t>
            </a:r>
            <a:r>
              <a:rPr lang="en-US" sz="1600" dirty="0" err="1" smtClean="0"/>
              <a:t>siscone</a:t>
            </a:r>
            <a:r>
              <a:rPr lang="en-US" sz="1600" dirty="0" smtClean="0"/>
              <a:t> (</a:t>
            </a:r>
            <a:r>
              <a:rPr lang="en-US" sz="1600" dirty="0" err="1" smtClean="0"/>
              <a:t>f</a:t>
            </a:r>
            <a:r>
              <a:rPr lang="en-US" sz="1600" dirty="0" smtClean="0"/>
              <a:t>=0.75) for jet sizes of 0.4, 0.5, 0.6 and 0.7</a:t>
            </a:r>
          </a:p>
        </p:txBody>
      </p:sp>
      <p:sp>
        <p:nvSpPr>
          <p:cNvPr id="4" name="Content Placeholder 3"/>
          <p:cNvSpPr>
            <a:spLocks noGrp="1"/>
          </p:cNvSpPr>
          <p:nvPr>
            <p:ph sz="half" idx="2"/>
          </p:nvPr>
        </p:nvSpPr>
        <p:spPr/>
        <p:txBody>
          <a:bodyPr/>
          <a:lstStyle/>
          <a:p>
            <a:pPr marL="342900" lvl="1" indent="-342900">
              <a:buSzPct val="100000"/>
              <a:buFont typeface="Wingdings" pitchFamily="-110" charset="2"/>
              <a:buChar char=""/>
            </a:pPr>
            <a:r>
              <a:rPr lang="en-US" sz="1600" dirty="0" err="1" smtClean="0"/>
              <a:t>bornLO</a:t>
            </a:r>
            <a:r>
              <a:rPr lang="en-US" sz="1600" dirty="0" smtClean="0"/>
              <a:t> (stands alone for pure LO comparisons; not to be added with other contributions below)</a:t>
            </a:r>
          </a:p>
          <a:p>
            <a:pPr marL="742950" lvl="2" indent="-342900">
              <a:buSzPct val="100000"/>
              <a:buFont typeface="Wingdings" pitchFamily="-110" charset="2"/>
              <a:buChar char=""/>
            </a:pPr>
            <a:r>
              <a:rPr lang="en-US" sz="1600" dirty="0" smtClean="0">
                <a:solidFill>
                  <a:srgbClr val="CC00FF"/>
                </a:solidFill>
              </a:rPr>
              <a:t>20 files, 5M events/file, 780 MB/file</a:t>
            </a:r>
          </a:p>
          <a:p>
            <a:pPr marL="342900" lvl="1" indent="-342900">
              <a:buSzPct val="100000"/>
              <a:buFont typeface="Wingdings" pitchFamily="-110" charset="2"/>
              <a:buChar char=""/>
            </a:pPr>
            <a:r>
              <a:rPr lang="en-US" sz="1600" dirty="0" smtClean="0"/>
              <a:t>Born</a:t>
            </a:r>
          </a:p>
          <a:p>
            <a:pPr marL="742950" lvl="2" indent="-342900">
              <a:buSzPct val="100000"/>
              <a:buFont typeface="Wingdings" pitchFamily="-110" charset="2"/>
              <a:buChar char=""/>
            </a:pPr>
            <a:r>
              <a:rPr lang="en-US" sz="1600" dirty="0" smtClean="0">
                <a:solidFill>
                  <a:srgbClr val="CC00FF"/>
                </a:solidFill>
              </a:rPr>
              <a:t>18 files, 5M events/file, 750 MB/file</a:t>
            </a:r>
          </a:p>
          <a:p>
            <a:pPr marL="342900" lvl="1" indent="-342900">
              <a:buSzPct val="100000"/>
              <a:buFont typeface="Wingdings" pitchFamily="-110" charset="2"/>
              <a:buChar char=""/>
            </a:pPr>
            <a:r>
              <a:rPr lang="en-US" sz="1600" dirty="0" smtClean="0"/>
              <a:t>loop-</a:t>
            </a:r>
            <a:r>
              <a:rPr lang="en-US" sz="1600" dirty="0" err="1" smtClean="0"/>
              <a:t>lc</a:t>
            </a:r>
            <a:r>
              <a:rPr lang="en-US" sz="1600" dirty="0" smtClean="0"/>
              <a:t> (leading color loop corrections)</a:t>
            </a:r>
          </a:p>
          <a:p>
            <a:pPr marL="742950" lvl="2" indent="-342900">
              <a:buSzPct val="100000"/>
              <a:buFont typeface="Wingdings" pitchFamily="-110" charset="2"/>
              <a:buChar char=""/>
            </a:pPr>
            <a:r>
              <a:rPr lang="en-US" sz="1600" dirty="0" smtClean="0">
                <a:solidFill>
                  <a:srgbClr val="CC00FF"/>
                </a:solidFill>
              </a:rPr>
              <a:t>398 files, 100K events/file, 19 MB/file</a:t>
            </a:r>
          </a:p>
          <a:p>
            <a:pPr marL="342900" lvl="1" indent="-342900">
              <a:buSzPct val="100000"/>
              <a:buFont typeface="Wingdings" pitchFamily="-110" charset="2"/>
              <a:buChar char=""/>
            </a:pPr>
            <a:r>
              <a:rPr lang="en-US" sz="1600" dirty="0" smtClean="0"/>
              <a:t>loop-</a:t>
            </a:r>
            <a:r>
              <a:rPr lang="en-US" sz="1600" dirty="0" err="1" smtClean="0"/>
              <a:t>fmlc</a:t>
            </a:r>
            <a:r>
              <a:rPr lang="en-US" sz="1600" dirty="0" smtClean="0"/>
              <a:t> (needed for full color loop corrections)</a:t>
            </a:r>
          </a:p>
          <a:p>
            <a:pPr marL="742950" lvl="2" indent="-342900">
              <a:buSzPct val="100000"/>
              <a:buFont typeface="Wingdings" pitchFamily="-110" charset="2"/>
              <a:buChar char=""/>
            </a:pPr>
            <a:r>
              <a:rPr lang="en-US" sz="1600" dirty="0" smtClean="0">
                <a:solidFill>
                  <a:srgbClr val="CC00FF"/>
                </a:solidFill>
              </a:rPr>
              <a:t>399 files, 15K events/file, 3 MB/file</a:t>
            </a:r>
          </a:p>
          <a:p>
            <a:pPr marL="342900" lvl="1" indent="-342900">
              <a:buSzPct val="100000"/>
              <a:buFont typeface="Wingdings" pitchFamily="-110" charset="2"/>
              <a:buChar char=""/>
            </a:pPr>
            <a:r>
              <a:rPr lang="en-US" sz="1600" dirty="0" smtClean="0"/>
              <a:t>real (real emission terms)</a:t>
            </a:r>
          </a:p>
          <a:p>
            <a:pPr marL="742950" lvl="2" indent="-342900">
              <a:buSzPct val="100000"/>
              <a:buFont typeface="Wingdings" pitchFamily="-110" charset="2"/>
              <a:buChar char=""/>
            </a:pPr>
            <a:r>
              <a:rPr lang="en-US" sz="1600" dirty="0" smtClean="0">
                <a:solidFill>
                  <a:srgbClr val="CC00FF"/>
                </a:solidFill>
              </a:rPr>
              <a:t>169 files, 2.5 M event/file, 5 GB/file</a:t>
            </a:r>
          </a:p>
          <a:p>
            <a:pPr marL="342900" lvl="1" indent="-342900">
              <a:buSzPct val="100000"/>
              <a:buFont typeface="Wingdings" pitchFamily="-110" charset="2"/>
              <a:buChar char=""/>
            </a:pPr>
            <a:r>
              <a:rPr lang="en-US" sz="1600" dirty="0" err="1" smtClean="0"/>
              <a:t>vsub</a:t>
            </a:r>
            <a:r>
              <a:rPr lang="en-US" sz="1600" dirty="0" smtClean="0"/>
              <a:t> (subtraction terms)</a:t>
            </a:r>
          </a:p>
          <a:p>
            <a:pPr marL="742950" lvl="2" indent="-342900">
              <a:buSzPct val="100000"/>
              <a:buFont typeface="Wingdings" pitchFamily="-110" charset="2"/>
              <a:buChar char=""/>
            </a:pPr>
            <a:r>
              <a:rPr lang="en-US" sz="1600" dirty="0" smtClean="0">
                <a:solidFill>
                  <a:srgbClr val="CC00FF"/>
                </a:solidFill>
              </a:rPr>
              <a:t>18 files, 10M events/file, 2.8 GB/file</a:t>
            </a:r>
          </a:p>
          <a:p>
            <a:endParaRPr lang="en-US" sz="1800" dirty="0"/>
          </a:p>
        </p:txBody>
      </p:sp>
      <p:cxnSp>
        <p:nvCxnSpPr>
          <p:cNvPr id="6" name="Straight Arrow Connector 5"/>
          <p:cNvCxnSpPr/>
          <p:nvPr/>
        </p:nvCxnSpPr>
        <p:spPr bwMode="auto">
          <a:xfrm flipV="1">
            <a:off x="3608918" y="2561638"/>
            <a:ext cx="719422" cy="1323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248" y="193675"/>
            <a:ext cx="5780088" cy="603250"/>
          </a:xfrm>
        </p:spPr>
        <p:txBody>
          <a:bodyPr/>
          <a:lstStyle/>
          <a:p>
            <a:r>
              <a:rPr lang="en-US" dirty="0" smtClean="0"/>
              <a:t>Jet Clustering</a:t>
            </a:r>
            <a:endParaRPr lang="en-US" dirty="0"/>
          </a:p>
        </p:txBody>
      </p:sp>
      <p:sp>
        <p:nvSpPr>
          <p:cNvPr id="3" name="Text Placeholder 2"/>
          <p:cNvSpPr>
            <a:spLocks noGrp="1"/>
          </p:cNvSpPr>
          <p:nvPr>
            <p:ph type="body" sz="half" idx="1"/>
          </p:nvPr>
        </p:nvSpPr>
        <p:spPr/>
        <p:txBody>
          <a:bodyPr/>
          <a:lstStyle/>
          <a:p>
            <a:r>
              <a:rPr lang="en-US" sz="2000" dirty="0" smtClean="0"/>
              <a:t>For jet clustering, we use </a:t>
            </a:r>
            <a:r>
              <a:rPr lang="en-US" sz="2000" dirty="0" err="1" smtClean="0"/>
              <a:t>SpartyJet</a:t>
            </a:r>
            <a:r>
              <a:rPr lang="en-US" sz="2000" dirty="0" smtClean="0"/>
              <a:t>, and store the jet results in SJ </a:t>
            </a:r>
            <a:r>
              <a:rPr lang="en-US" sz="2000" dirty="0" err="1" smtClean="0"/>
              <a:t>ntuples</a:t>
            </a:r>
            <a:endParaRPr lang="en-US" sz="2000" dirty="0" smtClean="0"/>
          </a:p>
          <a:p>
            <a:pPr lvl="1"/>
            <a:r>
              <a:rPr lang="en-US" sz="2000" dirty="0" smtClean="0"/>
              <a:t>and they tend to be big since we store the results for multiple jet algorithms/sizes</a:t>
            </a:r>
          </a:p>
          <a:p>
            <a:r>
              <a:rPr lang="en-US" sz="2000" dirty="0" smtClean="0"/>
              <a:t>Then we friend the </a:t>
            </a:r>
            <a:r>
              <a:rPr lang="en-US" sz="2000" dirty="0" err="1" smtClean="0"/>
              <a:t>Blackhat+Sherpa</a:t>
            </a:r>
            <a:r>
              <a:rPr lang="en-US" sz="2000" dirty="0" smtClean="0"/>
              <a:t> </a:t>
            </a:r>
            <a:r>
              <a:rPr lang="en-US" sz="2000" dirty="0" err="1" smtClean="0"/>
              <a:t>ntuples</a:t>
            </a:r>
            <a:r>
              <a:rPr lang="en-US" sz="2000" dirty="0" smtClean="0"/>
              <a:t> with the </a:t>
            </a:r>
            <a:r>
              <a:rPr lang="en-US" sz="2000" dirty="0" err="1" smtClean="0"/>
              <a:t>SpartyJet</a:t>
            </a:r>
            <a:r>
              <a:rPr lang="en-US" sz="2000" dirty="0" smtClean="0"/>
              <a:t> </a:t>
            </a:r>
            <a:r>
              <a:rPr lang="en-US" sz="2000" dirty="0" err="1" smtClean="0"/>
              <a:t>ntuples</a:t>
            </a:r>
            <a:r>
              <a:rPr lang="en-US" sz="2000" dirty="0" smtClean="0"/>
              <a:t> producing analysis </a:t>
            </a:r>
            <a:r>
              <a:rPr lang="en-US" sz="2000" dirty="0" err="1" smtClean="0"/>
              <a:t>ntuples</a:t>
            </a:r>
            <a:r>
              <a:rPr lang="en-US" sz="2000" dirty="0" smtClean="0"/>
              <a:t> (histograms with cuts) for each of the event categories</a:t>
            </a:r>
          </a:p>
          <a:p>
            <a:r>
              <a:rPr lang="en-US" sz="2000" dirty="0" smtClean="0"/>
              <a:t>Add all event category histograms together to get the plots of relevant physical observables</a:t>
            </a:r>
            <a:endParaRPr lang="en-US" sz="2000" dirty="0"/>
          </a:p>
        </p:txBody>
      </p:sp>
      <p:pic>
        <p:nvPicPr>
          <p:cNvPr id="5" name="Content Placeholder 3" descr="welcome02.jpg"/>
          <p:cNvPicPr>
            <a:picLocks noGrp="1" noChangeAspect="1"/>
          </p:cNvPicPr>
          <p:nvPr>
            <p:ph sz="half" idx="2"/>
          </p:nvPr>
        </p:nvPicPr>
        <p:blipFill>
          <a:blip r:embed="rId2"/>
          <a:srcRect t="-35604" b="-35604"/>
          <a:stretch>
            <a:fillRect/>
          </a:stretch>
        </p:blipFill>
        <p:spPr>
          <a:xfrm>
            <a:off x="4662488" y="193675"/>
            <a:ext cx="3587796" cy="4606925"/>
          </a:xfrm>
        </p:spPr>
      </p:pic>
      <p:sp>
        <p:nvSpPr>
          <p:cNvPr id="6" name="Rectangle 5"/>
          <p:cNvSpPr>
            <a:spLocks noChangeArrowheads="1"/>
          </p:cNvSpPr>
          <p:nvPr/>
        </p:nvSpPr>
        <p:spPr bwMode="auto">
          <a:xfrm>
            <a:off x="4419600" y="3962400"/>
            <a:ext cx="4572000" cy="646331"/>
          </a:xfrm>
          <a:prstGeom prst="rect">
            <a:avLst/>
          </a:prstGeom>
          <a:noFill/>
          <a:ln w="9525">
            <a:noFill/>
            <a:miter lim="800000"/>
            <a:headEnd/>
            <a:tailEnd/>
          </a:ln>
        </p:spPr>
        <p:txBody>
          <a:bodyPr>
            <a:prstTxWarp prst="textNoShape">
              <a:avLst/>
            </a:prstTxWarp>
            <a:spAutoFit/>
          </a:bodyPr>
          <a:lstStyle/>
          <a:p>
            <a:r>
              <a:rPr lang="en-US" dirty="0"/>
              <a:t>http://</a:t>
            </a:r>
            <a:r>
              <a:rPr lang="en-US" dirty="0" err="1"/>
              <a:t>projects.hepforge.org/spartyjet</a:t>
            </a:r>
            <a:r>
              <a:rPr lang="en-US" dirty="0"/>
              <a:t>/</a:t>
            </a:r>
          </a:p>
          <a:p>
            <a:endParaRPr lang="en-US" dirty="0"/>
          </a:p>
        </p:txBody>
      </p:sp>
      <p:cxnSp>
        <p:nvCxnSpPr>
          <p:cNvPr id="8" name="Straight Arrow Connector 7"/>
          <p:cNvCxnSpPr/>
          <p:nvPr/>
        </p:nvCxnSpPr>
        <p:spPr bwMode="auto">
          <a:xfrm flipV="1">
            <a:off x="4038600" y="3823230"/>
            <a:ext cx="1129496" cy="29157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a:xfrm>
            <a:off x="4343400" y="4537097"/>
            <a:ext cx="4572000" cy="2308324"/>
          </a:xfrm>
          <a:prstGeom prst="rect">
            <a:avLst/>
          </a:prstGeom>
        </p:spPr>
        <p:txBody>
          <a:bodyPr>
            <a:spAutoFit/>
          </a:bodyPr>
          <a:lstStyle/>
          <a:p>
            <a:r>
              <a:rPr lang="en-US" dirty="0" err="1" smtClean="0"/>
              <a:t>SpartyJet</a:t>
            </a:r>
            <a:r>
              <a:rPr lang="en-US" dirty="0"/>
              <a:t> </a:t>
            </a:r>
            <a:r>
              <a:rPr lang="en-US" dirty="0" smtClean="0"/>
              <a:t>is </a:t>
            </a:r>
            <a:r>
              <a:rPr lang="en-US" dirty="0"/>
              <a:t>a set of software tools for jet finding and analysis, built around the </a:t>
            </a:r>
            <a:r>
              <a:rPr lang="en-US" dirty="0" err="1"/>
              <a:t>FastJet</a:t>
            </a:r>
            <a:r>
              <a:rPr lang="en-US" dirty="0"/>
              <a:t> library of jet </a:t>
            </a:r>
            <a:r>
              <a:rPr lang="en-US" dirty="0" smtClean="0"/>
              <a:t>algorithms. </a:t>
            </a:r>
            <a:r>
              <a:rPr lang="en-US" dirty="0" err="1"/>
              <a:t>SpartyJet</a:t>
            </a:r>
            <a:r>
              <a:rPr lang="en-US" dirty="0"/>
              <a:t> provides four key extensions to </a:t>
            </a:r>
            <a:r>
              <a:rPr lang="en-US" dirty="0" err="1"/>
              <a:t>FastJet</a:t>
            </a:r>
            <a:r>
              <a:rPr lang="en-US" dirty="0"/>
              <a:t>: a simple Python interface to most </a:t>
            </a:r>
            <a:r>
              <a:rPr lang="en-US" dirty="0" err="1"/>
              <a:t>FastJet</a:t>
            </a:r>
            <a:r>
              <a:rPr lang="en-US" dirty="0"/>
              <a:t> features, a powerful framework for building up modular analyses, extensive input file handling capabilities, and a graphical browser for viewing analysis output and creating new on-the-fly analyses.</a:t>
            </a:r>
          </a:p>
        </p:txBody>
      </p:sp>
      <p:sp>
        <p:nvSpPr>
          <p:cNvPr id="9" name="TextBox 8"/>
          <p:cNvSpPr txBox="1"/>
          <p:nvPr/>
        </p:nvSpPr>
        <p:spPr>
          <a:xfrm>
            <a:off x="4876800" y="4267200"/>
            <a:ext cx="2545689" cy="338554"/>
          </a:xfrm>
          <a:prstGeom prst="rect">
            <a:avLst/>
          </a:prstGeom>
          <a:noFill/>
        </p:spPr>
        <p:txBody>
          <a:bodyPr wrap="none" rtlCol="0">
            <a:spAutoFit/>
          </a:bodyPr>
          <a:lstStyle/>
          <a:p>
            <a:r>
              <a:rPr lang="en-US" dirty="0" smtClean="0">
                <a:solidFill>
                  <a:srgbClr val="0000FF"/>
                </a:solidFill>
              </a:rPr>
              <a:t>arXiv:1201.3617 (manual)</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482" y="193675"/>
            <a:ext cx="5780088" cy="603250"/>
          </a:xfrm>
        </p:spPr>
        <p:txBody>
          <a:bodyPr/>
          <a:lstStyle/>
          <a:p>
            <a:r>
              <a:rPr lang="en-US" dirty="0" smtClean="0"/>
              <a:t>Reweighting</a:t>
            </a:r>
            <a:endParaRPr lang="en-US" dirty="0"/>
          </a:p>
        </p:txBody>
      </p:sp>
      <p:pic>
        <p:nvPicPr>
          <p:cNvPr id="3" name="Picture 2" descr="3.tiff"/>
          <p:cNvPicPr>
            <a:picLocks noChangeAspect="1"/>
          </p:cNvPicPr>
          <p:nvPr/>
        </p:nvPicPr>
        <p:blipFill>
          <a:blip r:embed="rId2"/>
          <a:stretch>
            <a:fillRect/>
          </a:stretch>
        </p:blipFill>
        <p:spPr>
          <a:xfrm>
            <a:off x="3416563" y="1569312"/>
            <a:ext cx="5727437" cy="4976374"/>
          </a:xfrm>
          <a:prstGeom prst="rect">
            <a:avLst/>
          </a:prstGeom>
        </p:spPr>
      </p:pic>
      <p:sp>
        <p:nvSpPr>
          <p:cNvPr id="4" name="TextBox 3"/>
          <p:cNvSpPr txBox="1"/>
          <p:nvPr/>
        </p:nvSpPr>
        <p:spPr>
          <a:xfrm>
            <a:off x="206498" y="1693206"/>
            <a:ext cx="3174079" cy="4524316"/>
          </a:xfrm>
          <a:prstGeom prst="rect">
            <a:avLst/>
          </a:prstGeom>
          <a:noFill/>
        </p:spPr>
        <p:txBody>
          <a:bodyPr wrap="none" rtlCol="0">
            <a:spAutoFit/>
          </a:bodyPr>
          <a:lstStyle/>
          <a:p>
            <a:r>
              <a:rPr lang="en-US" dirty="0" smtClean="0">
                <a:solidFill>
                  <a:srgbClr val="CC00FF"/>
                </a:solidFill>
              </a:rPr>
              <a:t>can reweight each event to</a:t>
            </a:r>
          </a:p>
          <a:p>
            <a:r>
              <a:rPr lang="en-US" dirty="0" smtClean="0">
                <a:solidFill>
                  <a:srgbClr val="CC00FF"/>
                </a:solidFill>
              </a:rPr>
              <a:t>new</a:t>
            </a:r>
          </a:p>
          <a:p>
            <a:r>
              <a:rPr lang="en-US" dirty="0" smtClean="0">
                <a:solidFill>
                  <a:srgbClr val="CC00FF"/>
                </a:solidFill>
              </a:rPr>
              <a:t>	-PDF</a:t>
            </a:r>
          </a:p>
          <a:p>
            <a:r>
              <a:rPr lang="en-US" dirty="0" smtClean="0">
                <a:solidFill>
                  <a:srgbClr val="CC00FF"/>
                </a:solidFill>
              </a:rPr>
              <a:t>	-factorization scale</a:t>
            </a:r>
          </a:p>
          <a:p>
            <a:r>
              <a:rPr lang="en-US" dirty="0" smtClean="0">
                <a:solidFill>
                  <a:srgbClr val="CC00FF"/>
                </a:solidFill>
              </a:rPr>
              <a:t>	-renormalization scale</a:t>
            </a:r>
          </a:p>
          <a:p>
            <a:r>
              <a:rPr lang="en-US" dirty="0" smtClean="0">
                <a:solidFill>
                  <a:srgbClr val="CC00FF"/>
                </a:solidFill>
              </a:rPr>
              <a:t>	-</a:t>
            </a:r>
            <a:r>
              <a:rPr lang="en-US" dirty="0" smtClean="0">
                <a:solidFill>
                  <a:srgbClr val="CC00FF"/>
                </a:solidFill>
                <a:latin typeface="Symbol" charset="2"/>
                <a:cs typeface="Symbol" charset="2"/>
              </a:rPr>
              <a:t>a</a:t>
            </a:r>
            <a:r>
              <a:rPr lang="en-US" baseline="-25000" dirty="0" smtClean="0">
                <a:solidFill>
                  <a:srgbClr val="CC00FF"/>
                </a:solidFill>
              </a:rPr>
              <a:t>s</a:t>
            </a:r>
            <a:r>
              <a:rPr lang="en-US" dirty="0" smtClean="0">
                <a:solidFill>
                  <a:srgbClr val="CC00FF"/>
                </a:solidFill>
              </a:rPr>
              <a:t> (tied to the relevant </a:t>
            </a:r>
          </a:p>
          <a:p>
            <a:r>
              <a:rPr lang="en-US" baseline="-25000" dirty="0">
                <a:solidFill>
                  <a:srgbClr val="CC00FF"/>
                </a:solidFill>
              </a:rPr>
              <a:t>	</a:t>
            </a:r>
            <a:r>
              <a:rPr lang="en-US" baseline="-25000" dirty="0" smtClean="0">
                <a:solidFill>
                  <a:srgbClr val="CC00FF"/>
                </a:solidFill>
              </a:rPr>
              <a:t>	</a:t>
            </a:r>
            <a:r>
              <a:rPr lang="en-US" dirty="0" smtClean="0">
                <a:solidFill>
                  <a:srgbClr val="CC00FF"/>
                </a:solidFill>
              </a:rPr>
              <a:t>PDFs)</a:t>
            </a:r>
            <a:endParaRPr lang="en-US" baseline="-25000" dirty="0" smtClean="0">
              <a:solidFill>
                <a:srgbClr val="CC00FF"/>
              </a:solidFill>
            </a:endParaRPr>
          </a:p>
          <a:p>
            <a:endParaRPr lang="en-US" dirty="0" smtClean="0">
              <a:solidFill>
                <a:srgbClr val="CC00FF"/>
              </a:solidFill>
            </a:endParaRPr>
          </a:p>
          <a:p>
            <a:r>
              <a:rPr lang="en-US" dirty="0" smtClean="0">
                <a:solidFill>
                  <a:srgbClr val="CC00FF"/>
                </a:solidFill>
              </a:rPr>
              <a:t>based on weights stored in </a:t>
            </a:r>
          </a:p>
          <a:p>
            <a:r>
              <a:rPr lang="en-US" dirty="0" err="1" smtClean="0">
                <a:solidFill>
                  <a:srgbClr val="CC00FF"/>
                </a:solidFill>
              </a:rPr>
              <a:t>ntuple</a:t>
            </a:r>
            <a:r>
              <a:rPr lang="en-US" dirty="0" smtClean="0">
                <a:solidFill>
                  <a:srgbClr val="CC00FF"/>
                </a:solidFill>
              </a:rPr>
              <a:t> (and linking with </a:t>
            </a:r>
          </a:p>
          <a:p>
            <a:r>
              <a:rPr lang="en-US" dirty="0" smtClean="0">
                <a:solidFill>
                  <a:srgbClr val="CC00FF"/>
                </a:solidFill>
              </a:rPr>
              <a:t>LHAPDF)</a:t>
            </a:r>
          </a:p>
          <a:p>
            <a:endParaRPr lang="en-US" dirty="0">
              <a:solidFill>
                <a:srgbClr val="CC00FF"/>
              </a:solidFill>
            </a:endParaRPr>
          </a:p>
          <a:p>
            <a:r>
              <a:rPr lang="en-US" dirty="0">
                <a:solidFill>
                  <a:srgbClr val="CC00FF"/>
                </a:solidFill>
              </a:rPr>
              <a:t>s</a:t>
            </a:r>
            <a:r>
              <a:rPr lang="en-US" dirty="0" smtClean="0">
                <a:solidFill>
                  <a:srgbClr val="CC00FF"/>
                </a:solidFill>
              </a:rPr>
              <a:t>o, for example, the events </a:t>
            </a:r>
          </a:p>
          <a:p>
            <a:r>
              <a:rPr lang="en-US" dirty="0">
                <a:solidFill>
                  <a:srgbClr val="CC00FF"/>
                </a:solidFill>
              </a:rPr>
              <a:t>w</a:t>
            </a:r>
            <a:r>
              <a:rPr lang="en-US" dirty="0" smtClean="0">
                <a:solidFill>
                  <a:srgbClr val="CC00FF"/>
                </a:solidFill>
              </a:rPr>
              <a:t>ere generated with CTEQ6,</a:t>
            </a:r>
          </a:p>
          <a:p>
            <a:r>
              <a:rPr lang="en-US" dirty="0">
                <a:solidFill>
                  <a:srgbClr val="CC00FF"/>
                </a:solidFill>
              </a:rPr>
              <a:t>a</a:t>
            </a:r>
            <a:r>
              <a:rPr lang="en-US" dirty="0" smtClean="0">
                <a:solidFill>
                  <a:srgbClr val="CC00FF"/>
                </a:solidFill>
              </a:rPr>
              <a:t>nd were re-weighted to </a:t>
            </a:r>
          </a:p>
          <a:p>
            <a:r>
              <a:rPr lang="en-US" dirty="0" smtClean="0">
                <a:solidFill>
                  <a:srgbClr val="CC00FF"/>
                </a:solidFill>
              </a:rPr>
              <a:t>CTEQ6.6</a:t>
            </a:r>
            <a:endParaRPr lang="en-US" dirty="0">
              <a:solidFill>
                <a:srgbClr val="CC00FF"/>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634" y="193675"/>
            <a:ext cx="5780088" cy="603250"/>
          </a:xfrm>
        </p:spPr>
        <p:txBody>
          <a:bodyPr/>
          <a:lstStyle/>
          <a:p>
            <a:r>
              <a:rPr lang="en-US" dirty="0" smtClean="0"/>
              <a:t>Reweighting, cont.</a:t>
            </a:r>
            <a:endParaRPr lang="en-US" dirty="0"/>
          </a:p>
        </p:txBody>
      </p:sp>
      <p:pic>
        <p:nvPicPr>
          <p:cNvPr id="3" name="Picture 2" descr="4.tiff"/>
          <p:cNvPicPr>
            <a:picLocks noChangeAspect="1"/>
          </p:cNvPicPr>
          <p:nvPr/>
        </p:nvPicPr>
        <p:blipFill>
          <a:blip r:embed="rId2"/>
          <a:stretch>
            <a:fillRect/>
          </a:stretch>
        </p:blipFill>
        <p:spPr>
          <a:xfrm>
            <a:off x="262906" y="1033177"/>
            <a:ext cx="7029825" cy="4081204"/>
          </a:xfrm>
          <a:prstGeom prst="rect">
            <a:avLst/>
          </a:prstGeom>
        </p:spPr>
      </p:pic>
      <p:pic>
        <p:nvPicPr>
          <p:cNvPr id="4" name="Picture 3" descr="5.tiff"/>
          <p:cNvPicPr>
            <a:picLocks noChangeAspect="1"/>
          </p:cNvPicPr>
          <p:nvPr/>
        </p:nvPicPr>
        <p:blipFill>
          <a:blip r:embed="rId3"/>
          <a:stretch>
            <a:fillRect/>
          </a:stretch>
        </p:blipFill>
        <p:spPr>
          <a:xfrm>
            <a:off x="341059" y="4972160"/>
            <a:ext cx="6543637" cy="1885840"/>
          </a:xfrm>
          <a:prstGeom prst="rect">
            <a:avLst/>
          </a:prstGeom>
        </p:spPr>
      </p:pic>
      <p:sp>
        <p:nvSpPr>
          <p:cNvPr id="5" name="TextBox 4"/>
          <p:cNvSpPr txBox="1"/>
          <p:nvPr/>
        </p:nvSpPr>
        <p:spPr>
          <a:xfrm>
            <a:off x="7111097" y="2334846"/>
            <a:ext cx="1994356" cy="1200329"/>
          </a:xfrm>
          <a:prstGeom prst="rect">
            <a:avLst/>
          </a:prstGeom>
          <a:noFill/>
        </p:spPr>
        <p:txBody>
          <a:bodyPr wrap="none" rtlCol="0">
            <a:spAutoFit/>
          </a:bodyPr>
          <a:lstStyle/>
          <a:p>
            <a:r>
              <a:rPr lang="en-US" dirty="0">
                <a:solidFill>
                  <a:srgbClr val="FF0000"/>
                </a:solidFill>
              </a:rPr>
              <a:t>c</a:t>
            </a:r>
            <a:r>
              <a:rPr lang="en-US" dirty="0" smtClean="0">
                <a:solidFill>
                  <a:srgbClr val="FF0000"/>
                </a:solidFill>
              </a:rPr>
              <a:t>omplex:</a:t>
            </a:r>
          </a:p>
          <a:p>
            <a:r>
              <a:rPr lang="en-US" dirty="0" smtClean="0">
                <a:solidFill>
                  <a:srgbClr val="FF0000"/>
                </a:solidFill>
              </a:rPr>
              <a:t>carry both </a:t>
            </a:r>
          </a:p>
          <a:p>
            <a:r>
              <a:rPr lang="en-US" dirty="0">
                <a:solidFill>
                  <a:srgbClr val="FF0000"/>
                </a:solidFill>
              </a:rPr>
              <a:t>s</a:t>
            </a:r>
            <a:r>
              <a:rPr lang="en-US" dirty="0" smtClean="0">
                <a:solidFill>
                  <a:srgbClr val="FF0000"/>
                </a:solidFill>
              </a:rPr>
              <a:t>ingle and double</a:t>
            </a:r>
          </a:p>
          <a:p>
            <a:r>
              <a:rPr lang="en-US" dirty="0" smtClean="0">
                <a:solidFill>
                  <a:srgbClr val="FF0000"/>
                </a:solidFill>
              </a:rPr>
              <a:t>logs</a:t>
            </a:r>
            <a:endParaRPr lang="en-US" dirty="0">
              <a:solidFill>
                <a:srgbClr val="FF0000"/>
              </a:solidFill>
            </a:endParaRPr>
          </a:p>
        </p:txBody>
      </p:sp>
      <p:sp>
        <p:nvSpPr>
          <p:cNvPr id="6" name="TextBox 5"/>
          <p:cNvSpPr txBox="1"/>
          <p:nvPr/>
        </p:nvSpPr>
        <p:spPr>
          <a:xfrm>
            <a:off x="7163195" y="4514216"/>
            <a:ext cx="1903711" cy="1200329"/>
          </a:xfrm>
          <a:prstGeom prst="rect">
            <a:avLst/>
          </a:prstGeom>
          <a:noFill/>
        </p:spPr>
        <p:txBody>
          <a:bodyPr wrap="none" rtlCol="0">
            <a:spAutoFit/>
          </a:bodyPr>
          <a:lstStyle/>
          <a:p>
            <a:r>
              <a:rPr lang="en-US" dirty="0">
                <a:solidFill>
                  <a:srgbClr val="FF0000"/>
                </a:solidFill>
              </a:rPr>
              <a:t>w</a:t>
            </a:r>
            <a:r>
              <a:rPr lang="en-US" dirty="0" smtClean="0">
                <a:solidFill>
                  <a:srgbClr val="FF0000"/>
                </a:solidFill>
              </a:rPr>
              <a:t>e run into the</a:t>
            </a:r>
          </a:p>
          <a:p>
            <a:r>
              <a:rPr lang="en-US" dirty="0">
                <a:solidFill>
                  <a:srgbClr val="FF0000"/>
                </a:solidFill>
              </a:rPr>
              <a:t>s</a:t>
            </a:r>
            <a:r>
              <a:rPr lang="en-US" dirty="0" smtClean="0">
                <a:solidFill>
                  <a:srgbClr val="FF0000"/>
                </a:solidFill>
              </a:rPr>
              <a:t>um over quarks</a:t>
            </a:r>
          </a:p>
          <a:p>
            <a:r>
              <a:rPr lang="en-US" dirty="0">
                <a:solidFill>
                  <a:srgbClr val="FF0000"/>
                </a:solidFill>
              </a:rPr>
              <a:t>a</a:t>
            </a:r>
            <a:r>
              <a:rPr lang="en-US" dirty="0" smtClean="0">
                <a:solidFill>
                  <a:srgbClr val="FF0000"/>
                </a:solidFill>
              </a:rPr>
              <a:t>nd antiquarks</a:t>
            </a:r>
          </a:p>
          <a:p>
            <a:r>
              <a:rPr lang="en-US" dirty="0">
                <a:solidFill>
                  <a:srgbClr val="FF0000"/>
                </a:solidFill>
              </a:rPr>
              <a:t>a</a:t>
            </a:r>
            <a:r>
              <a:rPr lang="en-US" dirty="0" smtClean="0">
                <a:solidFill>
                  <a:srgbClr val="FF0000"/>
                </a:solidFill>
              </a:rPr>
              <a:t>gain</a:t>
            </a:r>
          </a:p>
        </p:txBody>
      </p:sp>
      <p:cxnSp>
        <p:nvCxnSpPr>
          <p:cNvPr id="8" name="Straight Connector 7"/>
          <p:cNvCxnSpPr/>
          <p:nvPr/>
        </p:nvCxnSpPr>
        <p:spPr bwMode="auto">
          <a:xfrm flipV="1">
            <a:off x="4576493" y="3606478"/>
            <a:ext cx="131783" cy="167743"/>
          </a:xfrm>
          <a:prstGeom prst="line">
            <a:avLst/>
          </a:prstGeom>
          <a:solidFill>
            <a:schemeClr val="accent1"/>
          </a:solidFill>
          <a:ln w="28575" cap="flat" cmpd="sng" algn="ctr">
            <a:solidFill>
              <a:srgbClr val="CC00FF"/>
            </a:solidFill>
            <a:prstDash val="solid"/>
            <a:round/>
            <a:headEnd type="none" w="med" len="med"/>
            <a:tailEnd type="none" w="med" len="med"/>
          </a:ln>
          <a:effectLst/>
        </p:spPr>
      </p:cxnSp>
      <p:sp>
        <p:nvSpPr>
          <p:cNvPr id="9" name="TextBox 8"/>
          <p:cNvSpPr txBox="1"/>
          <p:nvPr/>
        </p:nvSpPr>
        <p:spPr>
          <a:xfrm>
            <a:off x="4455133" y="3918002"/>
            <a:ext cx="313044" cy="369332"/>
          </a:xfrm>
          <a:prstGeom prst="rect">
            <a:avLst/>
          </a:prstGeom>
          <a:noFill/>
        </p:spPr>
        <p:txBody>
          <a:bodyPr wrap="none" rtlCol="0">
            <a:spAutoFit/>
          </a:bodyPr>
          <a:lstStyle/>
          <a:p>
            <a:r>
              <a:rPr lang="en-US" dirty="0" smtClean="0">
                <a:solidFill>
                  <a:srgbClr val="CC00FF"/>
                </a:solidFill>
              </a:rPr>
              <a:t>9</a:t>
            </a:r>
            <a:endParaRPr lang="en-US" dirty="0">
              <a:solidFill>
                <a:srgbClr val="CC00FF"/>
              </a:solidFill>
            </a:endParaRPr>
          </a:p>
        </p:txBody>
      </p:sp>
      <p:cxnSp>
        <p:nvCxnSpPr>
          <p:cNvPr id="10" name="Straight Arrow Connector 9"/>
          <p:cNvCxnSpPr/>
          <p:nvPr/>
        </p:nvCxnSpPr>
        <p:spPr bwMode="auto">
          <a:xfrm flipH="1" flipV="1">
            <a:off x="5638800" y="4754880"/>
            <a:ext cx="1524395" cy="2032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5415117" y="4876800"/>
            <a:ext cx="1748079" cy="53848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90" y="2096111"/>
            <a:ext cx="7924800" cy="4318000"/>
          </a:xfrm>
          <a:prstGeom prst="rect">
            <a:avLst/>
          </a:prstGeom>
        </p:spPr>
      </p:pic>
      <p:sp>
        <p:nvSpPr>
          <p:cNvPr id="13" name="TextBox 12"/>
          <p:cNvSpPr txBox="1"/>
          <p:nvPr/>
        </p:nvSpPr>
        <p:spPr>
          <a:xfrm>
            <a:off x="3462321" y="150933"/>
            <a:ext cx="2236510" cy="584776"/>
          </a:xfrm>
          <a:prstGeom prst="rect">
            <a:avLst/>
          </a:prstGeom>
          <a:noFill/>
        </p:spPr>
        <p:txBody>
          <a:bodyPr wrap="none" rtlCol="0">
            <a:spAutoFit/>
          </a:bodyPr>
          <a:lstStyle/>
          <a:p>
            <a:r>
              <a:rPr lang="en-US" sz="3200" dirty="0" smtClean="0">
                <a:solidFill>
                  <a:srgbClr val="FF0000"/>
                </a:solidFill>
              </a:rPr>
              <a:t>PDF Errors</a:t>
            </a:r>
            <a:endParaRPr lang="en-US" sz="3200" dirty="0">
              <a:solidFill>
                <a:srgbClr val="FF0000"/>
              </a:solidFill>
            </a:endParaRPr>
          </a:p>
        </p:txBody>
      </p:sp>
      <p:sp>
        <p:nvSpPr>
          <p:cNvPr id="14" name="TextBox 13"/>
          <p:cNvSpPr txBox="1"/>
          <p:nvPr/>
        </p:nvSpPr>
        <p:spPr>
          <a:xfrm>
            <a:off x="184320" y="1126614"/>
            <a:ext cx="8959680" cy="923330"/>
          </a:xfrm>
          <a:prstGeom prst="rect">
            <a:avLst/>
          </a:prstGeom>
          <a:noFill/>
        </p:spPr>
        <p:txBody>
          <a:bodyPr wrap="none" rtlCol="0">
            <a:spAutoFit/>
          </a:bodyPr>
          <a:lstStyle/>
          <a:p>
            <a:r>
              <a:rPr lang="en-US" dirty="0" smtClean="0">
                <a:solidFill>
                  <a:srgbClr val="0000FF"/>
                </a:solidFill>
              </a:rPr>
              <a:t>Better than what is done in MCFM (as far as disk space is concerned); PDF errors are</a:t>
            </a:r>
          </a:p>
          <a:p>
            <a:r>
              <a:rPr lang="en-US" dirty="0">
                <a:solidFill>
                  <a:srgbClr val="0000FF"/>
                </a:solidFill>
              </a:rPr>
              <a:t>g</a:t>
            </a:r>
            <a:r>
              <a:rPr lang="en-US" dirty="0" smtClean="0">
                <a:solidFill>
                  <a:srgbClr val="0000FF"/>
                </a:solidFill>
              </a:rPr>
              <a:t>enerated on-the-fly through calls to LHAPDF. But then don’t store information for </a:t>
            </a:r>
          </a:p>
          <a:p>
            <a:r>
              <a:rPr lang="en-US" dirty="0">
                <a:solidFill>
                  <a:srgbClr val="0000FF"/>
                </a:solidFill>
              </a:rPr>
              <a:t>i</a:t>
            </a:r>
            <a:r>
              <a:rPr lang="en-US" dirty="0" smtClean="0">
                <a:solidFill>
                  <a:srgbClr val="0000FF"/>
                </a:solidFill>
              </a:rPr>
              <a:t>ndividual eigenvectors. </a:t>
            </a:r>
            <a:endParaRPr lang="en-US" dirty="0">
              <a:solidFill>
                <a:srgbClr val="0000FF"/>
              </a:solidFil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296" y="2970562"/>
            <a:ext cx="3074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5510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74337" y="193675"/>
            <a:ext cx="5780088" cy="603250"/>
          </a:xfrm>
        </p:spPr>
        <p:txBody>
          <a:bodyPr/>
          <a:lstStyle/>
          <a:p>
            <a:r>
              <a:rPr lang="en-US" dirty="0" smtClean="0"/>
              <a:t>Branches in </a:t>
            </a:r>
            <a:r>
              <a:rPr lang="en-US" dirty="0" err="1" smtClean="0"/>
              <a:t>ntuple</a:t>
            </a:r>
            <a:endParaRPr lang="en-US" dirty="0"/>
          </a:p>
        </p:txBody>
      </p:sp>
      <p:pic>
        <p:nvPicPr>
          <p:cNvPr id="7" name="Picture 6" descr="1.tiff"/>
          <p:cNvPicPr>
            <a:picLocks noChangeAspect="1"/>
          </p:cNvPicPr>
          <p:nvPr/>
        </p:nvPicPr>
        <p:blipFill>
          <a:blip r:embed="rId2"/>
          <a:stretch>
            <a:fillRect/>
          </a:stretch>
        </p:blipFill>
        <p:spPr>
          <a:xfrm>
            <a:off x="1586197" y="1014283"/>
            <a:ext cx="7204546" cy="58437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5"/>
            <a:ext cx="7786688" cy="603250"/>
          </a:xfrm>
        </p:spPr>
        <p:txBody>
          <a:bodyPr/>
          <a:lstStyle/>
          <a:p>
            <a:r>
              <a:rPr lang="en-US" sz="2800" dirty="0" smtClean="0"/>
              <a:t>What’s next for the Les </a:t>
            </a:r>
            <a:r>
              <a:rPr lang="en-US" sz="2800" dirty="0" err="1" smtClean="0"/>
              <a:t>Houches</a:t>
            </a:r>
            <a:r>
              <a:rPr lang="en-US" sz="2800" dirty="0" smtClean="0"/>
              <a:t> NLO </a:t>
            </a:r>
            <a:r>
              <a:rPr lang="en-US" sz="2800" dirty="0" err="1" smtClean="0"/>
              <a:t>wishlist</a:t>
            </a:r>
            <a:r>
              <a:rPr lang="en-US" sz="2800" dirty="0" smtClean="0"/>
              <a:t>?</a:t>
            </a:r>
            <a:endParaRPr lang="en-US" sz="2800" dirty="0"/>
          </a:p>
        </p:txBody>
      </p:sp>
      <p:sp>
        <p:nvSpPr>
          <p:cNvPr id="3" name="Content Placeholder 2"/>
          <p:cNvSpPr>
            <a:spLocks noGrp="1"/>
          </p:cNvSpPr>
          <p:nvPr>
            <p:ph sz="half" idx="1"/>
          </p:nvPr>
        </p:nvSpPr>
        <p:spPr>
          <a:xfrm>
            <a:off x="533400" y="1160463"/>
            <a:ext cx="8305800" cy="1277937"/>
          </a:xfrm>
        </p:spPr>
        <p:txBody>
          <a:bodyPr/>
          <a:lstStyle/>
          <a:p>
            <a:r>
              <a:rPr lang="en-US" sz="2000" dirty="0" smtClean="0"/>
              <a:t>Nothing: I’m retiring the NLO </a:t>
            </a:r>
            <a:r>
              <a:rPr lang="en-US" sz="2000" dirty="0" err="1" smtClean="0"/>
              <a:t>wishlist</a:t>
            </a:r>
            <a:endParaRPr lang="en-US" sz="2000" dirty="0" smtClean="0"/>
          </a:p>
          <a:p>
            <a:r>
              <a:rPr lang="en-US" sz="2000" dirty="0" smtClean="0"/>
              <a:t>It’s being replaced by a NNLO </a:t>
            </a:r>
            <a:r>
              <a:rPr lang="en-US" sz="2000" dirty="0" err="1" smtClean="0"/>
              <a:t>wishlist</a:t>
            </a:r>
            <a:r>
              <a:rPr lang="en-US" sz="2000" dirty="0" smtClean="0"/>
              <a:t> plus a </a:t>
            </a:r>
            <a:r>
              <a:rPr lang="en-US" sz="2000" dirty="0" err="1" smtClean="0"/>
              <a:t>wishlist</a:t>
            </a:r>
            <a:r>
              <a:rPr lang="en-US" sz="2000" dirty="0" smtClean="0"/>
              <a:t> for EW corrections for hard processes</a:t>
            </a:r>
            <a:endParaRPr lang="en-US" sz="2000" dirty="0"/>
          </a:p>
        </p:txBody>
      </p:sp>
      <p:pic>
        <p:nvPicPr>
          <p:cNvPr id="5" name="Picture 4"/>
          <p:cNvPicPr>
            <a:picLocks noChangeAspect="1"/>
          </p:cNvPicPr>
          <p:nvPr/>
        </p:nvPicPr>
        <p:blipFill>
          <a:blip r:embed="rId2"/>
          <a:stretch>
            <a:fillRect/>
          </a:stretch>
        </p:blipFill>
        <p:spPr>
          <a:xfrm>
            <a:off x="381000" y="2209800"/>
            <a:ext cx="6954360" cy="2438400"/>
          </a:xfrm>
          <a:prstGeom prst="rect">
            <a:avLst/>
          </a:prstGeom>
        </p:spPr>
      </p:pic>
      <p:pic>
        <p:nvPicPr>
          <p:cNvPr id="6" name="Picture 5"/>
          <p:cNvPicPr>
            <a:picLocks noChangeAspect="1"/>
          </p:cNvPicPr>
          <p:nvPr/>
        </p:nvPicPr>
        <p:blipFill>
          <a:blip r:embed="rId3"/>
          <a:stretch>
            <a:fillRect/>
          </a:stretch>
        </p:blipFill>
        <p:spPr>
          <a:xfrm>
            <a:off x="609600" y="4590090"/>
            <a:ext cx="6705600" cy="2267910"/>
          </a:xfrm>
          <a:prstGeom prst="rect">
            <a:avLst/>
          </a:prstGeom>
        </p:spPr>
      </p:pic>
    </p:spTree>
    <p:extLst>
      <p:ext uri="{BB962C8B-B14F-4D97-AF65-F5344CB8AC3E}">
        <p14:creationId xmlns:p14="http://schemas.microsoft.com/office/powerpoint/2010/main" val="39618511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3675"/>
            <a:ext cx="7481888" cy="603250"/>
          </a:xfrm>
        </p:spPr>
        <p:txBody>
          <a:bodyPr/>
          <a:lstStyle/>
          <a:p>
            <a:r>
              <a:rPr lang="en-US" sz="3200" dirty="0" smtClean="0"/>
              <a:t>NNLO </a:t>
            </a:r>
            <a:r>
              <a:rPr lang="en-US" sz="3200" dirty="0" err="1" smtClean="0"/>
              <a:t>wishlist</a:t>
            </a:r>
            <a:r>
              <a:rPr lang="en-US" sz="3200" dirty="0" smtClean="0"/>
              <a:t>: continued</a:t>
            </a:r>
            <a:endParaRPr lang="en-US" sz="3200" dirty="0"/>
          </a:p>
        </p:txBody>
      </p:sp>
      <p:pic>
        <p:nvPicPr>
          <p:cNvPr id="5" name="Picture 4"/>
          <p:cNvPicPr>
            <a:picLocks noChangeAspect="1"/>
          </p:cNvPicPr>
          <p:nvPr/>
        </p:nvPicPr>
        <p:blipFill>
          <a:blip r:embed="rId2"/>
          <a:stretch>
            <a:fillRect/>
          </a:stretch>
        </p:blipFill>
        <p:spPr>
          <a:xfrm>
            <a:off x="380999" y="1219200"/>
            <a:ext cx="8300621" cy="4191000"/>
          </a:xfrm>
          <a:prstGeom prst="rect">
            <a:avLst/>
          </a:prstGeom>
        </p:spPr>
      </p:pic>
    </p:spTree>
    <p:extLst>
      <p:ext uri="{BB962C8B-B14F-4D97-AF65-F5344CB8AC3E}">
        <p14:creationId xmlns:p14="http://schemas.microsoft.com/office/powerpoint/2010/main" val="37174182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492125" y="193675"/>
            <a:ext cx="7529513" cy="603250"/>
          </a:xfrm>
        </p:spPr>
        <p:txBody>
          <a:bodyPr/>
          <a:lstStyle/>
          <a:p>
            <a:pPr eaLnBrk="1" hangingPunct="1"/>
            <a:r>
              <a:rPr lang="en-US" sz="2800">
                <a:latin typeface="Arial" charset="0"/>
                <a:ea typeface="ＭＳ Ｐゴシック" charset="0"/>
                <a:cs typeface="ＭＳ Ｐゴシック" charset="0"/>
              </a:rPr>
              <a:t>Jet vetos and scale dependence: WWjet</a:t>
            </a:r>
          </a:p>
        </p:txBody>
      </p:sp>
      <p:sp>
        <p:nvSpPr>
          <p:cNvPr id="146434" name="Content Placeholder 4"/>
          <p:cNvSpPr>
            <a:spLocks noGrp="1"/>
          </p:cNvSpPr>
          <p:nvPr>
            <p:ph sz="half" idx="1"/>
          </p:nvPr>
        </p:nvSpPr>
        <p:spPr>
          <a:xfrm>
            <a:off x="0" y="935038"/>
            <a:ext cx="3008313" cy="5087937"/>
          </a:xfrm>
        </p:spPr>
        <p:txBody>
          <a:bodyPr/>
          <a:lstStyle/>
          <a:p>
            <a:pPr eaLnBrk="1" hangingPunct="1"/>
            <a:r>
              <a:rPr lang="en-US" sz="1800">
                <a:latin typeface="Arial" charset="0"/>
                <a:ea typeface="ＭＳ Ｐゴシック" charset="0"/>
                <a:cs typeface="ＭＳ Ｐゴシック" charset="0"/>
              </a:rPr>
              <a:t>Often, we cut on the presence of an extra jet</a:t>
            </a:r>
          </a:p>
          <a:p>
            <a:pPr eaLnBrk="1" hangingPunct="1"/>
            <a:r>
              <a:rPr lang="en-US" sz="1800">
                <a:latin typeface="Arial" charset="0"/>
                <a:ea typeface="ＭＳ Ｐゴシック" charset="0"/>
                <a:cs typeface="ＭＳ Ｐゴシック" charset="0"/>
              </a:rPr>
              <a:t>This can have the impact of improving the signal to background ratio</a:t>
            </a:r>
          </a:p>
          <a:p>
            <a:pPr lvl="1" eaLnBrk="1" hangingPunct="1"/>
            <a:r>
              <a:rPr lang="en-US" sz="1600">
                <a:latin typeface="Arial" charset="0"/>
                <a:ea typeface="ＭＳ Ｐゴシック" charset="0"/>
              </a:rPr>
              <a:t>…and it may appear that the scale dependence is improved</a:t>
            </a:r>
          </a:p>
          <a:p>
            <a:pPr eaLnBrk="1" hangingPunct="1"/>
            <a:r>
              <a:rPr lang="en-US" sz="1800">
                <a:latin typeface="Arial" charset="0"/>
                <a:ea typeface="ＭＳ Ｐゴシック" charset="0"/>
                <a:cs typeface="ＭＳ Ｐゴシック" charset="0"/>
              </a:rPr>
              <a:t>However, in the cases I know about,  the scale dependence was </a:t>
            </a:r>
            <a:r>
              <a:rPr lang="en-US" sz="1800" i="1">
                <a:latin typeface="Arial" charset="0"/>
                <a:ea typeface="ＭＳ Ｐゴシック" charset="0"/>
                <a:cs typeface="ＭＳ Ｐゴシック" charset="0"/>
              </a:rPr>
              <a:t>anomalous</a:t>
            </a:r>
            <a:r>
              <a:rPr lang="en-US" sz="1800">
                <a:latin typeface="Arial" charset="0"/>
                <a:ea typeface="ＭＳ Ｐゴシック" charset="0"/>
                <a:cs typeface="ＭＳ Ｐゴシック" charset="0"/>
              </a:rPr>
              <a:t> at NLO without the jet veto, indicating the presence of uncancelled logs</a:t>
            </a:r>
          </a:p>
          <a:p>
            <a:pPr eaLnBrk="1" hangingPunct="1"/>
            <a:r>
              <a:rPr lang="en-US" sz="1800">
                <a:latin typeface="Arial" charset="0"/>
                <a:ea typeface="ＭＳ Ｐゴシック" charset="0"/>
                <a:cs typeface="ＭＳ Ｐゴシック" charset="0"/>
              </a:rPr>
              <a:t>The apparent improvement in scale dependence may be illusory</a:t>
            </a:r>
          </a:p>
        </p:txBody>
      </p:sp>
      <p:pic>
        <p:nvPicPr>
          <p:cNvPr id="146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1336675"/>
            <a:ext cx="5948362"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549275" y="193675"/>
            <a:ext cx="7558088" cy="603250"/>
          </a:xfrm>
        </p:spPr>
        <p:txBody>
          <a:bodyPr/>
          <a:lstStyle/>
          <a:p>
            <a:pPr eaLnBrk="1" hangingPunct="1"/>
            <a:r>
              <a:rPr lang="en-US">
                <a:latin typeface="Arial" charset="0"/>
                <a:ea typeface="ＭＳ Ｐゴシック" charset="0"/>
                <a:cs typeface="ＭＳ Ｐゴシック" charset="0"/>
              </a:rPr>
              <a:t> Consider tTbB</a:t>
            </a:r>
          </a:p>
        </p:txBody>
      </p:sp>
      <p:pic>
        <p:nvPicPr>
          <p:cNvPr id="147458" name="Picture 3"/>
          <p:cNvPicPr>
            <a:picLocks noChangeAspect="1"/>
          </p:cNvPicPr>
          <p:nvPr/>
        </p:nvPicPr>
        <p:blipFill>
          <a:blip r:embed="rId2">
            <a:extLst>
              <a:ext uri="{28A0092B-C50C-407E-A947-70E740481C1C}">
                <a14:useLocalDpi xmlns:a14="http://schemas.microsoft.com/office/drawing/2010/main" val="0"/>
              </a:ext>
            </a:extLst>
          </a:blip>
          <a:srcRect l="13802" r="12653" b="57100"/>
          <a:stretch>
            <a:fillRect/>
          </a:stretch>
        </p:blipFill>
        <p:spPr bwMode="auto">
          <a:xfrm>
            <a:off x="249238" y="1112838"/>
            <a:ext cx="40798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TextBox 5"/>
          <p:cNvSpPr txBox="1">
            <a:spLocks noChangeArrowheads="1"/>
          </p:cNvSpPr>
          <p:nvPr/>
        </p:nvSpPr>
        <p:spPr bwMode="auto">
          <a:xfrm>
            <a:off x="1689100" y="1724025"/>
            <a:ext cx="2584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0000"/>
                </a:solidFill>
                <a:latin typeface="Arial" charset="0"/>
                <a:ea typeface="ＭＳ Ｐゴシック" charset="0"/>
                <a:cs typeface="ＭＳ Ｐゴシック" charset="0"/>
              </a:defRPr>
            </a:lvl1pPr>
            <a:lvl2pPr marL="742950" indent="-285750">
              <a:defRPr sz="2400">
                <a:solidFill>
                  <a:srgbClr val="FF0000"/>
                </a:solidFill>
                <a:latin typeface="Arial" charset="0"/>
                <a:ea typeface="ＭＳ Ｐゴシック" charset="0"/>
              </a:defRPr>
            </a:lvl2pPr>
            <a:lvl3pPr marL="1143000" indent="-228600">
              <a:defRPr sz="2400">
                <a:solidFill>
                  <a:srgbClr val="FF0000"/>
                </a:solidFill>
                <a:latin typeface="Arial" charset="0"/>
                <a:ea typeface="ＭＳ Ｐゴシック" charset="0"/>
              </a:defRPr>
            </a:lvl3pPr>
            <a:lvl4pPr marL="1600200" indent="-228600">
              <a:defRPr sz="2400">
                <a:solidFill>
                  <a:srgbClr val="FF0000"/>
                </a:solidFill>
                <a:latin typeface="Arial" charset="0"/>
                <a:ea typeface="ＭＳ Ｐゴシック" charset="0"/>
              </a:defRPr>
            </a:lvl4pPr>
            <a:lvl5pPr marL="2057400" indent="-228600">
              <a:defRPr sz="2400">
                <a:solidFill>
                  <a:srgbClr val="FF0000"/>
                </a:solidFill>
                <a:latin typeface="Arial" charset="0"/>
                <a:ea typeface="ＭＳ Ｐゴシック" charset="0"/>
              </a:defRPr>
            </a:lvl5pPr>
            <a:lvl6pPr marL="2514600" indent="-228600" eaLnBrk="0" fontAlgn="base" hangingPunct="0">
              <a:spcBef>
                <a:spcPct val="0"/>
              </a:spcBef>
              <a:spcAft>
                <a:spcPct val="0"/>
              </a:spcAft>
              <a:defRPr sz="2400">
                <a:solidFill>
                  <a:srgbClr val="FF0000"/>
                </a:solidFill>
                <a:latin typeface="Arial" charset="0"/>
                <a:ea typeface="ＭＳ Ｐゴシック" charset="0"/>
              </a:defRPr>
            </a:lvl6pPr>
            <a:lvl7pPr marL="2971800" indent="-228600" eaLnBrk="0" fontAlgn="base" hangingPunct="0">
              <a:spcBef>
                <a:spcPct val="0"/>
              </a:spcBef>
              <a:spcAft>
                <a:spcPct val="0"/>
              </a:spcAft>
              <a:defRPr sz="2400">
                <a:solidFill>
                  <a:srgbClr val="FF0000"/>
                </a:solidFill>
                <a:latin typeface="Arial" charset="0"/>
                <a:ea typeface="ＭＳ Ｐゴシック" charset="0"/>
              </a:defRPr>
            </a:lvl7pPr>
            <a:lvl8pPr marL="3429000" indent="-228600" eaLnBrk="0" fontAlgn="base" hangingPunct="0">
              <a:spcBef>
                <a:spcPct val="0"/>
              </a:spcBef>
              <a:spcAft>
                <a:spcPct val="0"/>
              </a:spcAft>
              <a:defRPr sz="2400">
                <a:solidFill>
                  <a:srgbClr val="FF0000"/>
                </a:solidFill>
                <a:latin typeface="Arial" charset="0"/>
                <a:ea typeface="ＭＳ Ｐゴシック" charset="0"/>
              </a:defRPr>
            </a:lvl8pPr>
            <a:lvl9pPr marL="3886200" indent="-228600" eaLnBrk="0" fontAlgn="base" hangingPunct="0">
              <a:spcBef>
                <a:spcPct val="0"/>
              </a:spcBef>
              <a:spcAft>
                <a:spcPct val="0"/>
              </a:spcAft>
              <a:defRPr sz="2400">
                <a:solidFill>
                  <a:srgbClr val="FF0000"/>
                </a:solidFill>
                <a:latin typeface="Arial" charset="0"/>
                <a:ea typeface="ＭＳ Ｐゴシック" charset="0"/>
              </a:defRPr>
            </a:lvl9pPr>
          </a:lstStyle>
          <a:p>
            <a:r>
              <a:rPr lang="en-US" sz="1800">
                <a:solidFill>
                  <a:srgbClr val="0000FF"/>
                </a:solidFill>
              </a:rPr>
              <a:t>here scale dependence</a:t>
            </a:r>
          </a:p>
          <a:p>
            <a:r>
              <a:rPr lang="en-US" sz="1800">
                <a:solidFill>
                  <a:srgbClr val="0000FF"/>
                </a:solidFill>
              </a:rPr>
              <a:t>looks ok at inclusive</a:t>
            </a:r>
          </a:p>
          <a:p>
            <a:r>
              <a:rPr lang="en-US" sz="1800">
                <a:solidFill>
                  <a:srgbClr val="0000FF"/>
                </a:solidFill>
              </a:rPr>
              <a:t>NLO</a:t>
            </a:r>
          </a:p>
        </p:txBody>
      </p:sp>
      <p:pic>
        <p:nvPicPr>
          <p:cNvPr id="14746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9113" y="1724025"/>
            <a:ext cx="48148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TextBox 7"/>
          <p:cNvSpPr txBox="1">
            <a:spLocks noChangeArrowheads="1"/>
          </p:cNvSpPr>
          <p:nvPr/>
        </p:nvSpPr>
        <p:spPr bwMode="auto">
          <a:xfrm>
            <a:off x="7348538" y="3729038"/>
            <a:ext cx="15176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0000"/>
                </a:solidFill>
                <a:latin typeface="Arial" charset="0"/>
                <a:ea typeface="ＭＳ Ｐゴシック" charset="0"/>
                <a:cs typeface="ＭＳ Ｐゴシック" charset="0"/>
              </a:defRPr>
            </a:lvl1pPr>
            <a:lvl2pPr marL="742950" indent="-285750">
              <a:defRPr sz="2400">
                <a:solidFill>
                  <a:srgbClr val="FF0000"/>
                </a:solidFill>
                <a:latin typeface="Arial" charset="0"/>
                <a:ea typeface="ＭＳ Ｐゴシック" charset="0"/>
              </a:defRPr>
            </a:lvl2pPr>
            <a:lvl3pPr marL="1143000" indent="-228600">
              <a:defRPr sz="2400">
                <a:solidFill>
                  <a:srgbClr val="FF0000"/>
                </a:solidFill>
                <a:latin typeface="Arial" charset="0"/>
                <a:ea typeface="ＭＳ Ｐゴシック" charset="0"/>
              </a:defRPr>
            </a:lvl3pPr>
            <a:lvl4pPr marL="1600200" indent="-228600">
              <a:defRPr sz="2400">
                <a:solidFill>
                  <a:srgbClr val="FF0000"/>
                </a:solidFill>
                <a:latin typeface="Arial" charset="0"/>
                <a:ea typeface="ＭＳ Ｐゴシック" charset="0"/>
              </a:defRPr>
            </a:lvl4pPr>
            <a:lvl5pPr marL="2057400" indent="-228600">
              <a:defRPr sz="2400">
                <a:solidFill>
                  <a:srgbClr val="FF0000"/>
                </a:solidFill>
                <a:latin typeface="Arial" charset="0"/>
                <a:ea typeface="ＭＳ Ｐゴシック" charset="0"/>
              </a:defRPr>
            </a:lvl5pPr>
            <a:lvl6pPr marL="2514600" indent="-228600" eaLnBrk="0" fontAlgn="base" hangingPunct="0">
              <a:spcBef>
                <a:spcPct val="0"/>
              </a:spcBef>
              <a:spcAft>
                <a:spcPct val="0"/>
              </a:spcAft>
              <a:defRPr sz="2400">
                <a:solidFill>
                  <a:srgbClr val="FF0000"/>
                </a:solidFill>
                <a:latin typeface="Arial" charset="0"/>
                <a:ea typeface="ＭＳ Ｐゴシック" charset="0"/>
              </a:defRPr>
            </a:lvl6pPr>
            <a:lvl7pPr marL="2971800" indent="-228600" eaLnBrk="0" fontAlgn="base" hangingPunct="0">
              <a:spcBef>
                <a:spcPct val="0"/>
              </a:spcBef>
              <a:spcAft>
                <a:spcPct val="0"/>
              </a:spcAft>
              <a:defRPr sz="2400">
                <a:solidFill>
                  <a:srgbClr val="FF0000"/>
                </a:solidFill>
                <a:latin typeface="Arial" charset="0"/>
                <a:ea typeface="ＭＳ Ｐゴシック" charset="0"/>
              </a:defRPr>
            </a:lvl7pPr>
            <a:lvl8pPr marL="3429000" indent="-228600" eaLnBrk="0" fontAlgn="base" hangingPunct="0">
              <a:spcBef>
                <a:spcPct val="0"/>
              </a:spcBef>
              <a:spcAft>
                <a:spcPct val="0"/>
              </a:spcAft>
              <a:defRPr sz="2400">
                <a:solidFill>
                  <a:srgbClr val="FF0000"/>
                </a:solidFill>
                <a:latin typeface="Arial" charset="0"/>
                <a:ea typeface="ＭＳ Ｐゴシック" charset="0"/>
              </a:defRPr>
            </a:lvl8pPr>
            <a:lvl9pPr marL="3886200" indent="-228600" eaLnBrk="0" fontAlgn="base" hangingPunct="0">
              <a:spcBef>
                <a:spcPct val="0"/>
              </a:spcBef>
              <a:spcAft>
                <a:spcPct val="0"/>
              </a:spcAft>
              <a:defRPr sz="2400">
                <a:solidFill>
                  <a:srgbClr val="FF0000"/>
                </a:solidFill>
                <a:latin typeface="Arial" charset="0"/>
                <a:ea typeface="ＭＳ Ｐゴシック" charset="0"/>
              </a:defRPr>
            </a:lvl9pPr>
          </a:lstStyle>
          <a:p>
            <a:r>
              <a:rPr lang="en-US" sz="1600">
                <a:solidFill>
                  <a:srgbClr val="0000FF"/>
                </a:solidFill>
              </a:rPr>
              <a:t>useful to make</a:t>
            </a:r>
          </a:p>
          <a:p>
            <a:r>
              <a:rPr lang="en-US" sz="1600">
                <a:solidFill>
                  <a:srgbClr val="0000FF"/>
                </a:solidFill>
              </a:rPr>
              <a:t>a jet veto, but</a:t>
            </a:r>
          </a:p>
          <a:p>
            <a:r>
              <a:rPr lang="en-US" sz="1600">
                <a:solidFill>
                  <a:srgbClr val="0000FF"/>
                </a:solidFill>
              </a:rPr>
              <a:t>even a cut on</a:t>
            </a:r>
          </a:p>
          <a:p>
            <a:r>
              <a:rPr lang="en-US" sz="1600">
                <a:solidFill>
                  <a:srgbClr val="0000FF"/>
                </a:solidFill>
              </a:rPr>
              <a:t>the extra jet</a:t>
            </a:r>
          </a:p>
          <a:p>
            <a:r>
              <a:rPr lang="en-US" sz="1600">
                <a:solidFill>
                  <a:srgbClr val="0000FF"/>
                </a:solidFill>
              </a:rPr>
              <a:t>of 50 GeV/c</a:t>
            </a:r>
          </a:p>
          <a:p>
            <a:r>
              <a:rPr lang="en-US" sz="1600">
                <a:solidFill>
                  <a:srgbClr val="0000FF"/>
                </a:solidFill>
              </a:rPr>
              <a:t>can greatly</a:t>
            </a:r>
          </a:p>
          <a:p>
            <a:r>
              <a:rPr lang="en-US" sz="1600">
                <a:solidFill>
                  <a:srgbClr val="0000FF"/>
                </a:solidFill>
              </a:rPr>
              <a:t>increase the</a:t>
            </a:r>
          </a:p>
          <a:p>
            <a:r>
              <a:rPr lang="en-US" sz="1600">
                <a:solidFill>
                  <a:srgbClr val="0000FF"/>
                </a:solidFill>
              </a:rPr>
              <a:t>scale </a:t>
            </a:r>
          </a:p>
          <a:p>
            <a:r>
              <a:rPr lang="en-US" sz="1600">
                <a:solidFill>
                  <a:srgbClr val="0000FF"/>
                </a:solidFill>
              </a:rPr>
              <a:t>uncertainty</a:t>
            </a:r>
          </a:p>
          <a:p>
            <a:endParaRPr lang="en-US" sz="1600"/>
          </a:p>
        </p:txBody>
      </p:sp>
      <p:pic>
        <p:nvPicPr>
          <p:cNvPr id="14746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81475"/>
            <a:ext cx="451802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1231" y="193675"/>
            <a:ext cx="5780088" cy="603250"/>
          </a:xfrm>
        </p:spPr>
        <p:txBody>
          <a:bodyPr/>
          <a:lstStyle/>
          <a:p>
            <a:r>
              <a:rPr lang="en-US" dirty="0" smtClean="0"/>
              <a:t>Question 1a</a:t>
            </a:r>
            <a:endParaRPr lang="en-US" dirty="0"/>
          </a:p>
        </p:txBody>
      </p:sp>
      <p:sp>
        <p:nvSpPr>
          <p:cNvPr id="5" name="Content Placeholder 4"/>
          <p:cNvSpPr>
            <a:spLocks noGrp="1"/>
          </p:cNvSpPr>
          <p:nvPr>
            <p:ph sz="half" idx="1"/>
          </p:nvPr>
        </p:nvSpPr>
        <p:spPr/>
        <p:txBody>
          <a:bodyPr/>
          <a:lstStyle/>
          <a:p>
            <a:r>
              <a:rPr lang="en-US" sz="2000" dirty="0" smtClean="0"/>
              <a:t>What are the prospects for future higher order calculations at NLO and matched with </a:t>
            </a:r>
            <a:r>
              <a:rPr lang="en-US" sz="2000" dirty="0" err="1" smtClean="0"/>
              <a:t>parton</a:t>
            </a:r>
            <a:r>
              <a:rPr lang="en-US" sz="2000" dirty="0" smtClean="0"/>
              <a:t> showers? What subtleties remain to be understood for precision measurements? </a:t>
            </a:r>
            <a:endParaRPr lang="en-US" sz="2000" dirty="0"/>
          </a:p>
        </p:txBody>
      </p:sp>
      <p:sp>
        <p:nvSpPr>
          <p:cNvPr id="6" name="Content Placeholder 5"/>
          <p:cNvSpPr>
            <a:spLocks noGrp="1"/>
          </p:cNvSpPr>
          <p:nvPr>
            <p:ph sz="half" idx="2"/>
          </p:nvPr>
        </p:nvSpPr>
        <p:spPr/>
        <p:txBody>
          <a:bodyPr/>
          <a:lstStyle/>
          <a:p>
            <a:r>
              <a:rPr lang="en-US" sz="2000" dirty="0" smtClean="0"/>
              <a:t>Techniques in calculation of </a:t>
            </a:r>
            <a:r>
              <a:rPr lang="en-US" sz="2000" dirty="0" err="1" smtClean="0"/>
              <a:t>pQCD</a:t>
            </a:r>
            <a:r>
              <a:rPr lang="en-US" sz="2000" dirty="0" smtClean="0"/>
              <a:t> cross sections have reached the point where any reasonable cross section can be calculated in a finite time. The current limit is 2-&gt;6 (W+5 jets, </a:t>
            </a:r>
            <a:r>
              <a:rPr lang="en-US" sz="2000" dirty="0" err="1" smtClean="0"/>
              <a:t>ttbar</a:t>
            </a:r>
            <a:r>
              <a:rPr lang="en-US" sz="2000" dirty="0" smtClean="0"/>
              <a:t> with decays). </a:t>
            </a:r>
          </a:p>
          <a:p>
            <a:r>
              <a:rPr lang="en-US" sz="2000" dirty="0" smtClean="0"/>
              <a:t>Many existing calculations can also be recycled; 4 jet cross section has been used to calculate photon+3 jets and diphoton+2 </a:t>
            </a:r>
            <a:r>
              <a:rPr lang="en-US" sz="2000" dirty="0" smtClean="0"/>
              <a:t>jets</a:t>
            </a:r>
          </a:p>
          <a:p>
            <a:r>
              <a:rPr lang="en-US" sz="2000" dirty="0" smtClean="0">
                <a:solidFill>
                  <a:srgbClr val="9966FF"/>
                </a:solidFill>
              </a:rPr>
              <a:t>See extra slides</a:t>
            </a:r>
            <a:endParaRPr lang="en-US" sz="2000" dirty="0">
              <a:solidFill>
                <a:srgbClr val="9966FF"/>
              </a:solidFill>
            </a:endParaRPr>
          </a:p>
        </p:txBody>
      </p:sp>
    </p:spTree>
    <p:extLst>
      <p:ext uri="{BB962C8B-B14F-4D97-AF65-F5344CB8AC3E}">
        <p14:creationId xmlns:p14="http://schemas.microsoft.com/office/powerpoint/2010/main" val="713648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609600" y="193675"/>
            <a:ext cx="8015288" cy="603250"/>
          </a:xfrm>
        </p:spPr>
        <p:txBody>
          <a:bodyPr/>
          <a:lstStyle/>
          <a:p>
            <a:r>
              <a:rPr lang="en-US" sz="3200">
                <a:latin typeface="Arial" charset="0"/>
                <a:ea typeface="ＭＳ Ｐゴシック" charset="0"/>
                <a:cs typeface="ＭＳ Ｐゴシック" charset="0"/>
              </a:rPr>
              <a:t>Uncertainties in the face of jet vetos/bins</a:t>
            </a:r>
          </a:p>
        </p:txBody>
      </p:sp>
      <p:sp>
        <p:nvSpPr>
          <p:cNvPr id="148482" name="Content Placeholder 2"/>
          <p:cNvSpPr>
            <a:spLocks noGrp="1"/>
          </p:cNvSpPr>
          <p:nvPr>
            <p:ph sz="half" idx="2"/>
          </p:nvPr>
        </p:nvSpPr>
        <p:spPr>
          <a:xfrm>
            <a:off x="533400" y="990600"/>
            <a:ext cx="3962400" cy="5087938"/>
          </a:xfrm>
        </p:spPr>
        <p:txBody>
          <a:bodyPr/>
          <a:lstStyle/>
          <a:p>
            <a:r>
              <a:rPr lang="en-US" sz="2000">
                <a:latin typeface="Arial" charset="0"/>
                <a:ea typeface="ＭＳ Ｐゴシック" charset="0"/>
                <a:cs typeface="ＭＳ Ｐゴシック" charset="0"/>
              </a:rPr>
              <a:t>For Higgs searches (with decays into WW*), important to divide sample into separate jet bins</a:t>
            </a:r>
          </a:p>
          <a:p>
            <a:pPr lvl="1"/>
            <a:r>
              <a:rPr lang="en-US" sz="2000">
                <a:latin typeface="Arial" charset="0"/>
                <a:ea typeface="ＭＳ Ｐゴシック" charset="0"/>
              </a:rPr>
              <a:t>backgrounds are different</a:t>
            </a:r>
          </a:p>
          <a:p>
            <a:pPr lvl="1"/>
            <a:r>
              <a:rPr lang="en-US" sz="2000">
                <a:latin typeface="Arial" charset="0"/>
                <a:ea typeface="ＭＳ Ｐゴシック" charset="0"/>
              </a:rPr>
              <a:t>physics is different (VBF shows up in 2 jet bin)</a:t>
            </a:r>
          </a:p>
          <a:p>
            <a:r>
              <a:rPr lang="en-US" sz="2000">
                <a:latin typeface="Arial" charset="0"/>
                <a:ea typeface="ＭＳ Ｐゴシック" charset="0"/>
                <a:cs typeface="ＭＳ Ｐゴシック" charset="0"/>
              </a:rPr>
              <a:t>If I calculate the scale uncertainties naively, I get the following</a:t>
            </a: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r>
              <a:rPr lang="en-US" sz="2000">
                <a:latin typeface="Arial" charset="0"/>
                <a:ea typeface="ＭＳ Ｐゴシック" charset="0"/>
                <a:cs typeface="ＭＳ Ｐゴシック" charset="0"/>
              </a:rPr>
              <a:t>Note that fixed order expansion gets unstable at low p</a:t>
            </a:r>
            <a:r>
              <a:rPr lang="en-US" sz="2000" baseline="-25000">
                <a:latin typeface="Arial" charset="0"/>
                <a:ea typeface="ＭＳ Ｐゴシック" charset="0"/>
                <a:cs typeface="ＭＳ Ｐゴシック" charset="0"/>
              </a:rPr>
              <a:t>T</a:t>
            </a:r>
            <a:r>
              <a:rPr lang="en-US" sz="2000" baseline="30000">
                <a:latin typeface="Arial" charset="0"/>
                <a:ea typeface="ＭＳ Ｐゴシック" charset="0"/>
                <a:cs typeface="ＭＳ Ｐゴシック" charset="0"/>
              </a:rPr>
              <a:t>veto</a:t>
            </a:r>
          </a:p>
          <a:p>
            <a:endParaRPr lang="en-US">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a:p>
            <a:endParaRPr lang="en-US" sz="2000">
              <a:latin typeface="Arial" charset="0"/>
              <a:ea typeface="ＭＳ Ｐゴシック" charset="0"/>
              <a:cs typeface="ＭＳ Ｐゴシック" charset="0"/>
            </a:endParaRPr>
          </a:p>
        </p:txBody>
      </p:sp>
      <p:pic>
        <p:nvPicPr>
          <p:cNvPr id="148483" name="Picture 3"/>
          <p:cNvPicPr>
            <a:picLocks noChangeAspect="1"/>
          </p:cNvPicPr>
          <p:nvPr/>
        </p:nvPicPr>
        <p:blipFill>
          <a:blip r:embed="rId2">
            <a:extLst>
              <a:ext uri="{28A0092B-C50C-407E-A947-70E740481C1C}">
                <a14:useLocalDpi xmlns:a14="http://schemas.microsoft.com/office/drawing/2010/main" val="0"/>
              </a:ext>
            </a:extLst>
          </a:blip>
          <a:srcRect l="61235" t="19156" b="29692"/>
          <a:stretch>
            <a:fillRect/>
          </a:stretch>
        </p:blipFill>
        <p:spPr bwMode="auto">
          <a:xfrm>
            <a:off x="5791200" y="1066800"/>
            <a:ext cx="30876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4" name="Picture 5"/>
          <p:cNvPicPr>
            <a:picLocks noChangeAspect="1"/>
          </p:cNvPicPr>
          <p:nvPr/>
        </p:nvPicPr>
        <p:blipFill>
          <a:blip r:embed="rId3">
            <a:extLst>
              <a:ext uri="{28A0092B-C50C-407E-A947-70E740481C1C}">
                <a14:useLocalDpi xmlns:a14="http://schemas.microsoft.com/office/drawing/2010/main" val="0"/>
              </a:ext>
            </a:extLst>
          </a:blip>
          <a:srcRect l="59183" t="14943" b="43172"/>
          <a:stretch>
            <a:fillRect/>
          </a:stretch>
        </p:blipFill>
        <p:spPr bwMode="auto">
          <a:xfrm>
            <a:off x="5411788" y="4008438"/>
            <a:ext cx="3732212"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6"/>
          <p:cNvPicPr>
            <a:picLocks noChangeAspect="1"/>
          </p:cNvPicPr>
          <p:nvPr/>
        </p:nvPicPr>
        <p:blipFill>
          <a:blip r:embed="rId3">
            <a:extLst>
              <a:ext uri="{28A0092B-C50C-407E-A947-70E740481C1C}">
                <a14:useLocalDpi xmlns:a14="http://schemas.microsoft.com/office/drawing/2010/main" val="0"/>
              </a:ext>
            </a:extLst>
          </a:blip>
          <a:srcRect l="4578" t="64406" r="3098" b="4865"/>
          <a:stretch>
            <a:fillRect/>
          </a:stretch>
        </p:blipFill>
        <p:spPr bwMode="auto">
          <a:xfrm>
            <a:off x="0" y="4267200"/>
            <a:ext cx="54959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TextBox 7"/>
          <p:cNvSpPr txBox="1">
            <a:spLocks noChangeArrowheads="1"/>
          </p:cNvSpPr>
          <p:nvPr/>
        </p:nvSpPr>
        <p:spPr bwMode="auto">
          <a:xfrm>
            <a:off x="4191000" y="5791200"/>
            <a:ext cx="138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0000"/>
                </a:solidFill>
                <a:latin typeface="Arial" charset="0"/>
                <a:ea typeface="ＭＳ Ｐゴシック" charset="0"/>
                <a:cs typeface="ＭＳ Ｐゴシック" charset="0"/>
              </a:defRPr>
            </a:lvl1pPr>
            <a:lvl2pPr marL="742950" indent="-285750">
              <a:defRPr sz="2400">
                <a:solidFill>
                  <a:srgbClr val="FF0000"/>
                </a:solidFill>
                <a:latin typeface="Arial" charset="0"/>
                <a:ea typeface="ＭＳ Ｐゴシック" charset="0"/>
              </a:defRPr>
            </a:lvl2pPr>
            <a:lvl3pPr marL="1143000" indent="-228600">
              <a:defRPr sz="2400">
                <a:solidFill>
                  <a:srgbClr val="FF0000"/>
                </a:solidFill>
                <a:latin typeface="Arial" charset="0"/>
                <a:ea typeface="ＭＳ Ｐゴシック" charset="0"/>
              </a:defRPr>
            </a:lvl3pPr>
            <a:lvl4pPr marL="1600200" indent="-228600">
              <a:defRPr sz="2400">
                <a:solidFill>
                  <a:srgbClr val="FF0000"/>
                </a:solidFill>
                <a:latin typeface="Arial" charset="0"/>
                <a:ea typeface="ＭＳ Ｐゴシック" charset="0"/>
              </a:defRPr>
            </a:lvl4pPr>
            <a:lvl5pPr marL="2057400" indent="-228600">
              <a:defRPr sz="2400">
                <a:solidFill>
                  <a:srgbClr val="FF0000"/>
                </a:solidFill>
                <a:latin typeface="Arial" charset="0"/>
                <a:ea typeface="ＭＳ Ｐゴシック" charset="0"/>
              </a:defRPr>
            </a:lvl5pPr>
            <a:lvl6pPr marL="2514600" indent="-228600" eaLnBrk="0" fontAlgn="base" hangingPunct="0">
              <a:spcBef>
                <a:spcPct val="0"/>
              </a:spcBef>
              <a:spcAft>
                <a:spcPct val="0"/>
              </a:spcAft>
              <a:defRPr sz="2400">
                <a:solidFill>
                  <a:srgbClr val="FF0000"/>
                </a:solidFill>
                <a:latin typeface="Arial" charset="0"/>
                <a:ea typeface="ＭＳ Ｐゴシック" charset="0"/>
              </a:defRPr>
            </a:lvl6pPr>
            <a:lvl7pPr marL="2971800" indent="-228600" eaLnBrk="0" fontAlgn="base" hangingPunct="0">
              <a:spcBef>
                <a:spcPct val="0"/>
              </a:spcBef>
              <a:spcAft>
                <a:spcPct val="0"/>
              </a:spcAft>
              <a:defRPr sz="2400">
                <a:solidFill>
                  <a:srgbClr val="FF0000"/>
                </a:solidFill>
                <a:latin typeface="Arial" charset="0"/>
                <a:ea typeface="ＭＳ Ｐゴシック" charset="0"/>
              </a:defRPr>
            </a:lvl7pPr>
            <a:lvl8pPr marL="3429000" indent="-228600" eaLnBrk="0" fontAlgn="base" hangingPunct="0">
              <a:spcBef>
                <a:spcPct val="0"/>
              </a:spcBef>
              <a:spcAft>
                <a:spcPct val="0"/>
              </a:spcAft>
              <a:defRPr sz="2400">
                <a:solidFill>
                  <a:srgbClr val="FF0000"/>
                </a:solidFill>
                <a:latin typeface="Arial" charset="0"/>
                <a:ea typeface="ＭＳ Ｐゴシック" charset="0"/>
              </a:defRPr>
            </a:lvl8pPr>
            <a:lvl9pPr marL="3886200" indent="-228600" eaLnBrk="0" fontAlgn="base" hangingPunct="0">
              <a:spcBef>
                <a:spcPct val="0"/>
              </a:spcBef>
              <a:spcAft>
                <a:spcPct val="0"/>
              </a:spcAft>
              <a:defRPr sz="2400">
                <a:solidFill>
                  <a:srgbClr val="FF0000"/>
                </a:solidFill>
                <a:latin typeface="Arial" charset="0"/>
                <a:ea typeface="ＭＳ Ｐゴシック" charset="0"/>
              </a:defRPr>
            </a:lvl9pPr>
          </a:lstStyle>
          <a:p>
            <a:r>
              <a:rPr lang="en-US" sz="1800">
                <a:solidFill>
                  <a:srgbClr val="FF00FF"/>
                </a:solidFill>
              </a:rPr>
              <a:t>Sudakov</a:t>
            </a:r>
          </a:p>
          <a:p>
            <a:r>
              <a:rPr lang="en-US" sz="1800">
                <a:solidFill>
                  <a:srgbClr val="FF00FF"/>
                </a:solidFill>
              </a:rPr>
              <a:t>double logs</a:t>
            </a:r>
          </a:p>
          <a:p>
            <a:r>
              <a:rPr lang="en-US" sz="1800">
                <a:solidFill>
                  <a:srgbClr val="FF00FF"/>
                </a:solidFill>
              </a:rPr>
              <a:t>ln</a:t>
            </a:r>
            <a:r>
              <a:rPr lang="en-US" sz="1800" baseline="30000">
                <a:solidFill>
                  <a:srgbClr val="FF00FF"/>
                </a:solidFill>
              </a:rPr>
              <a:t>2</a:t>
            </a:r>
            <a:r>
              <a:rPr lang="en-US" sz="1800">
                <a:solidFill>
                  <a:srgbClr val="FF00FF"/>
                </a:solidFill>
              </a:rPr>
              <a:t>(p</a:t>
            </a:r>
            <a:r>
              <a:rPr lang="en-US" sz="1800" baseline="-25000">
                <a:solidFill>
                  <a:srgbClr val="FF00FF"/>
                </a:solidFill>
              </a:rPr>
              <a:t>T</a:t>
            </a:r>
            <a:r>
              <a:rPr lang="en-US" sz="1800" baseline="30000">
                <a:solidFill>
                  <a:srgbClr val="FF00FF"/>
                </a:solidFill>
              </a:rPr>
              <a:t>cut</a:t>
            </a:r>
            <a:r>
              <a:rPr lang="en-US" sz="1800">
                <a:solidFill>
                  <a:srgbClr val="FF00FF"/>
                </a:solidFill>
              </a:rPr>
              <a:t>/m</a:t>
            </a:r>
            <a:r>
              <a:rPr lang="en-US" sz="1800" baseline="-25000">
                <a:solidFill>
                  <a:srgbClr val="FF00FF"/>
                </a:solidFill>
              </a:rPr>
              <a:t>H</a:t>
            </a:r>
            <a:r>
              <a:rPr lang="en-US" sz="1800">
                <a:solidFill>
                  <a:srgbClr val="FF00FF"/>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4"/>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14950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Box 7"/>
          <p:cNvSpPr txBox="1">
            <a:spLocks noChangeArrowheads="1"/>
          </p:cNvSpPr>
          <p:nvPr/>
        </p:nvSpPr>
        <p:spPr bwMode="auto">
          <a:xfrm>
            <a:off x="142875" y="6218238"/>
            <a:ext cx="8537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0000"/>
                </a:solidFill>
                <a:latin typeface="Arial" charset="0"/>
                <a:ea typeface="ＭＳ Ｐゴシック" charset="0"/>
                <a:cs typeface="ＭＳ Ｐゴシック" charset="0"/>
              </a:defRPr>
            </a:lvl1pPr>
            <a:lvl2pPr marL="742950" indent="-285750">
              <a:defRPr sz="2400">
                <a:solidFill>
                  <a:srgbClr val="FF0000"/>
                </a:solidFill>
                <a:latin typeface="Arial" charset="0"/>
                <a:ea typeface="ＭＳ Ｐゴシック" charset="0"/>
              </a:defRPr>
            </a:lvl2pPr>
            <a:lvl3pPr marL="1143000" indent="-228600">
              <a:defRPr sz="2400">
                <a:solidFill>
                  <a:srgbClr val="FF0000"/>
                </a:solidFill>
                <a:latin typeface="Arial" charset="0"/>
                <a:ea typeface="ＭＳ Ｐゴシック" charset="0"/>
              </a:defRPr>
            </a:lvl3pPr>
            <a:lvl4pPr marL="1600200" indent="-228600">
              <a:defRPr sz="2400">
                <a:solidFill>
                  <a:srgbClr val="FF0000"/>
                </a:solidFill>
                <a:latin typeface="Arial" charset="0"/>
                <a:ea typeface="ＭＳ Ｐゴシック" charset="0"/>
              </a:defRPr>
            </a:lvl4pPr>
            <a:lvl5pPr marL="2057400" indent="-228600">
              <a:defRPr sz="2400">
                <a:solidFill>
                  <a:srgbClr val="FF0000"/>
                </a:solidFill>
                <a:latin typeface="Arial" charset="0"/>
                <a:ea typeface="ＭＳ Ｐゴシック" charset="0"/>
              </a:defRPr>
            </a:lvl5pPr>
            <a:lvl6pPr marL="2514600" indent="-228600" eaLnBrk="0" fontAlgn="base" hangingPunct="0">
              <a:spcBef>
                <a:spcPct val="0"/>
              </a:spcBef>
              <a:spcAft>
                <a:spcPct val="0"/>
              </a:spcAft>
              <a:defRPr sz="2400">
                <a:solidFill>
                  <a:srgbClr val="FF0000"/>
                </a:solidFill>
                <a:latin typeface="Arial" charset="0"/>
                <a:ea typeface="ＭＳ Ｐゴシック" charset="0"/>
              </a:defRPr>
            </a:lvl6pPr>
            <a:lvl7pPr marL="2971800" indent="-228600" eaLnBrk="0" fontAlgn="base" hangingPunct="0">
              <a:spcBef>
                <a:spcPct val="0"/>
              </a:spcBef>
              <a:spcAft>
                <a:spcPct val="0"/>
              </a:spcAft>
              <a:defRPr sz="2400">
                <a:solidFill>
                  <a:srgbClr val="FF0000"/>
                </a:solidFill>
                <a:latin typeface="Arial" charset="0"/>
                <a:ea typeface="ＭＳ Ｐゴシック" charset="0"/>
              </a:defRPr>
            </a:lvl7pPr>
            <a:lvl8pPr marL="3429000" indent="-228600" eaLnBrk="0" fontAlgn="base" hangingPunct="0">
              <a:spcBef>
                <a:spcPct val="0"/>
              </a:spcBef>
              <a:spcAft>
                <a:spcPct val="0"/>
              </a:spcAft>
              <a:defRPr sz="2400">
                <a:solidFill>
                  <a:srgbClr val="FF0000"/>
                </a:solidFill>
                <a:latin typeface="Arial" charset="0"/>
                <a:ea typeface="ＭＳ Ｐゴシック" charset="0"/>
              </a:defRPr>
            </a:lvl8pPr>
            <a:lvl9pPr marL="3886200" indent="-228600" eaLnBrk="0" fontAlgn="base" hangingPunct="0">
              <a:spcBef>
                <a:spcPct val="0"/>
              </a:spcBef>
              <a:spcAft>
                <a:spcPct val="0"/>
              </a:spcAft>
              <a:defRPr sz="2400">
                <a:solidFill>
                  <a:srgbClr val="FF0000"/>
                </a:solidFill>
                <a:latin typeface="Arial" charset="0"/>
                <a:ea typeface="ＭＳ Ｐゴシック" charset="0"/>
              </a:defRPr>
            </a:lvl9pPr>
          </a:lstStyle>
          <a:p>
            <a:r>
              <a:rPr lang="en-US" sz="1800">
                <a:solidFill>
                  <a:srgbClr val="FF00FF"/>
                </a:solidFill>
              </a:rPr>
              <a:t>…should treat perturbation series for </a:t>
            </a:r>
            <a:r>
              <a:rPr lang="en-US" sz="1800">
                <a:solidFill>
                  <a:srgbClr val="FF00FF"/>
                </a:solidFill>
                <a:latin typeface="Symbol" charset="0"/>
                <a:cs typeface="Symbol" charset="0"/>
              </a:rPr>
              <a:t>s</a:t>
            </a:r>
            <a:r>
              <a:rPr lang="en-US" sz="1800" baseline="-25000">
                <a:solidFill>
                  <a:srgbClr val="FF00FF"/>
                </a:solidFill>
              </a:rPr>
              <a:t>&gt;=0jets</a:t>
            </a:r>
            <a:r>
              <a:rPr lang="en-US" sz="1800">
                <a:solidFill>
                  <a:srgbClr val="FF00FF"/>
                </a:solidFill>
              </a:rPr>
              <a:t>, </a:t>
            </a:r>
            <a:r>
              <a:rPr lang="en-US" sz="1800">
                <a:solidFill>
                  <a:srgbClr val="FF00FF"/>
                </a:solidFill>
                <a:latin typeface="Symbol" charset="0"/>
                <a:cs typeface="Symbol" charset="0"/>
              </a:rPr>
              <a:t>s</a:t>
            </a:r>
            <a:r>
              <a:rPr lang="en-US" sz="1800" baseline="-25000">
                <a:solidFill>
                  <a:srgbClr val="FF00FF"/>
                </a:solidFill>
              </a:rPr>
              <a:t>&gt;=1 jet</a:t>
            </a:r>
            <a:r>
              <a:rPr lang="en-US" sz="1800">
                <a:solidFill>
                  <a:srgbClr val="FF00FF"/>
                </a:solidFill>
              </a:rPr>
              <a:t>, </a:t>
            </a:r>
            <a:r>
              <a:rPr lang="en-US" sz="1800">
                <a:solidFill>
                  <a:srgbClr val="FF00FF"/>
                </a:solidFill>
                <a:latin typeface="Symbol" charset="0"/>
                <a:cs typeface="Symbol" charset="0"/>
              </a:rPr>
              <a:t>s</a:t>
            </a:r>
            <a:r>
              <a:rPr lang="en-US" sz="1800" baseline="-25000">
                <a:solidFill>
                  <a:srgbClr val="FF00FF"/>
                </a:solidFill>
              </a:rPr>
              <a:t>&gt;=2 jets </a:t>
            </a:r>
            <a:r>
              <a:rPr lang="en-US" sz="1800">
                <a:solidFill>
                  <a:srgbClr val="FF00FF"/>
                </a:solidFill>
              </a:rPr>
              <a:t>as independent with</a:t>
            </a:r>
          </a:p>
          <a:p>
            <a:r>
              <a:rPr lang="en-US" sz="1800">
                <a:solidFill>
                  <a:srgbClr val="FF00FF"/>
                </a:solidFill>
              </a:rPr>
              <a:t>uncorrelated systematic errors (i.e, add in quadrature)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pic>
        <p:nvPicPr>
          <p:cNvPr id="150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156" y="233826"/>
            <a:ext cx="5780088" cy="603250"/>
          </a:xfrm>
        </p:spPr>
        <p:txBody>
          <a:bodyPr/>
          <a:lstStyle/>
          <a:p>
            <a:r>
              <a:rPr lang="en-US" dirty="0" smtClean="0"/>
              <a:t>Question 1a</a:t>
            </a:r>
            <a:endParaRPr lang="en-US" dirty="0"/>
          </a:p>
        </p:txBody>
      </p:sp>
      <p:sp>
        <p:nvSpPr>
          <p:cNvPr id="3" name="Content Placeholder 2"/>
          <p:cNvSpPr>
            <a:spLocks noGrp="1"/>
          </p:cNvSpPr>
          <p:nvPr>
            <p:ph sz="half" idx="1"/>
          </p:nvPr>
        </p:nvSpPr>
        <p:spPr/>
        <p:txBody>
          <a:bodyPr/>
          <a:lstStyle/>
          <a:p>
            <a:r>
              <a:rPr lang="en-US" sz="2000" dirty="0" smtClean="0"/>
              <a:t>There remain open questions as to the best scale choice (and uncertainty) for complex multi-</a:t>
            </a:r>
            <a:r>
              <a:rPr lang="en-US" sz="2000" dirty="0" err="1" smtClean="0"/>
              <a:t>parton</a:t>
            </a:r>
            <a:r>
              <a:rPr lang="en-US" sz="2000" dirty="0" smtClean="0"/>
              <a:t> calculations, since a variety of physical scales may appear in the calculation</a:t>
            </a:r>
          </a:p>
          <a:p>
            <a:r>
              <a:rPr lang="en-US" sz="2000" dirty="0" smtClean="0"/>
              <a:t>There are now attempts, such as MINLO, to choose nodal </a:t>
            </a:r>
            <a:r>
              <a:rPr lang="en-US" sz="2000" dirty="0" smtClean="0"/>
              <a:t>scales </a:t>
            </a:r>
            <a:r>
              <a:rPr lang="en-US" sz="2000" dirty="0" smtClean="0"/>
              <a:t>(plus appropriate </a:t>
            </a:r>
            <a:r>
              <a:rPr lang="en-US" sz="2000" dirty="0" err="1" smtClean="0"/>
              <a:t>Sudakov</a:t>
            </a:r>
            <a:r>
              <a:rPr lang="en-US" sz="2000" dirty="0" smtClean="0"/>
              <a:t> factors) in NLO multi-</a:t>
            </a:r>
            <a:r>
              <a:rPr lang="en-US" sz="2000" dirty="0" err="1" smtClean="0"/>
              <a:t>parton</a:t>
            </a:r>
            <a:r>
              <a:rPr lang="en-US" sz="2000" dirty="0" smtClean="0"/>
              <a:t> calculations that may shed light on this issue</a:t>
            </a:r>
            <a:endParaRPr lang="en-US" sz="2000" dirty="0"/>
          </a:p>
        </p:txBody>
      </p:sp>
      <p:sp>
        <p:nvSpPr>
          <p:cNvPr id="4" name="Content Placeholder 3"/>
          <p:cNvSpPr>
            <a:spLocks noGrp="1"/>
          </p:cNvSpPr>
          <p:nvPr>
            <p:ph sz="half" idx="2"/>
          </p:nvPr>
        </p:nvSpPr>
        <p:spPr/>
        <p:txBody>
          <a:bodyPr/>
          <a:lstStyle/>
          <a:p>
            <a:r>
              <a:rPr lang="en-US" sz="2000" dirty="0" smtClean="0">
                <a:solidFill>
                  <a:schemeClr val="tx1"/>
                </a:solidFill>
              </a:rPr>
              <a:t>Projects</a:t>
            </a:r>
          </a:p>
          <a:p>
            <a:pPr lvl="1"/>
            <a:r>
              <a:rPr lang="en-US" sz="2000" dirty="0">
                <a:solidFill>
                  <a:schemeClr val="tx1"/>
                </a:solidFill>
              </a:rPr>
              <a:t>c</a:t>
            </a:r>
            <a:r>
              <a:rPr lang="en-US" sz="2000" dirty="0" smtClean="0">
                <a:solidFill>
                  <a:schemeClr val="tx1"/>
                </a:solidFill>
              </a:rPr>
              <a:t>ollate cross section predictions where a choice of an optimal scale and range of uncertainty is not obvious (example: </a:t>
            </a:r>
            <a:r>
              <a:rPr lang="en-US" sz="2000" dirty="0" err="1" smtClean="0">
                <a:solidFill>
                  <a:schemeClr val="tx1"/>
                </a:solidFill>
              </a:rPr>
              <a:t>tTbB</a:t>
            </a:r>
            <a:r>
              <a:rPr lang="en-US" sz="2000" dirty="0" smtClean="0">
                <a:solidFill>
                  <a:schemeClr val="tx1"/>
                </a:solidFill>
              </a:rPr>
              <a:t>)</a:t>
            </a:r>
          </a:p>
          <a:p>
            <a:pPr lvl="1"/>
            <a:r>
              <a:rPr lang="en-US" sz="2000" dirty="0">
                <a:solidFill>
                  <a:schemeClr val="tx1"/>
                </a:solidFill>
              </a:rPr>
              <a:t>s</a:t>
            </a:r>
            <a:r>
              <a:rPr lang="en-US" sz="2000" dirty="0" smtClean="0">
                <a:solidFill>
                  <a:schemeClr val="tx1"/>
                </a:solidFill>
              </a:rPr>
              <a:t>tudy effect of application of MINLO procedure to these (and other) calculations</a:t>
            </a:r>
          </a:p>
          <a:p>
            <a:pPr lvl="1"/>
            <a:r>
              <a:rPr lang="en-US" sz="2000" dirty="0">
                <a:solidFill>
                  <a:schemeClr val="tx1"/>
                </a:solidFill>
              </a:rPr>
              <a:t>w</a:t>
            </a:r>
            <a:r>
              <a:rPr lang="en-US" sz="2000" dirty="0" smtClean="0">
                <a:solidFill>
                  <a:schemeClr val="tx1"/>
                </a:solidFill>
              </a:rPr>
              <a:t>here does this uncertainty cause problems for experimenters?</a:t>
            </a:r>
            <a:endParaRPr lang="en-US" sz="2000" dirty="0">
              <a:solidFill>
                <a:schemeClr val="tx1"/>
              </a:solidFill>
            </a:endParaRPr>
          </a:p>
        </p:txBody>
      </p:sp>
    </p:spTree>
    <p:extLst>
      <p:ext uri="{BB962C8B-B14F-4D97-AF65-F5344CB8AC3E}">
        <p14:creationId xmlns:p14="http://schemas.microsoft.com/office/powerpoint/2010/main" val="293515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42" y="193675"/>
            <a:ext cx="5780088" cy="603250"/>
          </a:xfrm>
        </p:spPr>
        <p:txBody>
          <a:bodyPr/>
          <a:lstStyle/>
          <a:p>
            <a:r>
              <a:rPr lang="en-US" dirty="0" smtClean="0"/>
              <a:t>Question 1a</a:t>
            </a:r>
            <a:endParaRPr lang="en-US" dirty="0"/>
          </a:p>
        </p:txBody>
      </p:sp>
      <p:sp>
        <p:nvSpPr>
          <p:cNvPr id="3" name="Content Placeholder 2"/>
          <p:cNvSpPr>
            <a:spLocks noGrp="1"/>
          </p:cNvSpPr>
          <p:nvPr>
            <p:ph sz="half" idx="1"/>
          </p:nvPr>
        </p:nvSpPr>
        <p:spPr>
          <a:xfrm>
            <a:off x="533400" y="979025"/>
            <a:ext cx="3962400" cy="5087937"/>
          </a:xfrm>
        </p:spPr>
        <p:txBody>
          <a:bodyPr/>
          <a:lstStyle/>
          <a:p>
            <a:r>
              <a:rPr lang="en-US" sz="1800" dirty="0" smtClean="0"/>
              <a:t>There have also been great advances in the inclusion of NLO multi-</a:t>
            </a:r>
            <a:r>
              <a:rPr lang="en-US" sz="1800" dirty="0" err="1" smtClean="0"/>
              <a:t>parton</a:t>
            </a:r>
            <a:r>
              <a:rPr lang="en-US" sz="1800" dirty="0" smtClean="0"/>
              <a:t> matrix elements in </a:t>
            </a:r>
            <a:r>
              <a:rPr lang="en-US" sz="1800" dirty="0" err="1" smtClean="0"/>
              <a:t>parton</a:t>
            </a:r>
            <a:r>
              <a:rPr lang="en-US" sz="1800" dirty="0" smtClean="0"/>
              <a:t> shower Monte Carlos, in a semi-automatic manner</a:t>
            </a:r>
          </a:p>
          <a:p>
            <a:r>
              <a:rPr lang="en-US" sz="1800" dirty="0" smtClean="0"/>
              <a:t>We expect that any future NLO calculation can be straightforwardly implemented in a </a:t>
            </a:r>
            <a:r>
              <a:rPr lang="en-US" sz="1800" dirty="0" err="1" smtClean="0"/>
              <a:t>parton</a:t>
            </a:r>
            <a:r>
              <a:rPr lang="en-US" sz="1800" dirty="0" smtClean="0"/>
              <a:t> shower Monte Carlo</a:t>
            </a:r>
          </a:p>
          <a:p>
            <a:r>
              <a:rPr lang="en-US" sz="1800" dirty="0" smtClean="0"/>
              <a:t>There have also been developments in addition of NLO </a:t>
            </a:r>
            <a:r>
              <a:rPr lang="en-US" sz="1800" dirty="0" err="1" smtClean="0"/>
              <a:t>parton</a:t>
            </a:r>
            <a:r>
              <a:rPr lang="en-US" sz="1800" dirty="0" smtClean="0"/>
              <a:t> states of different multiplicities, without double- or under-counting, in such a manner that theoretical final states can be generated similar to what is measured in the data, i.e. an inclusive Higgs sample where the 1 and 2 jet final states are described at NLO, and higher multiplicities are described at LO</a:t>
            </a:r>
            <a:endParaRPr lang="en-US" sz="1400" dirty="0" smtClean="0"/>
          </a:p>
        </p:txBody>
      </p:sp>
      <p:sp>
        <p:nvSpPr>
          <p:cNvPr id="4" name="Content Placeholder 3"/>
          <p:cNvSpPr>
            <a:spLocks noGrp="1"/>
          </p:cNvSpPr>
          <p:nvPr>
            <p:ph sz="half" idx="2"/>
          </p:nvPr>
        </p:nvSpPr>
        <p:spPr/>
        <p:txBody>
          <a:bodyPr/>
          <a:lstStyle/>
          <a:p>
            <a:r>
              <a:rPr lang="en-US" sz="1800" dirty="0" smtClean="0">
                <a:solidFill>
                  <a:srgbClr val="000000"/>
                </a:solidFill>
              </a:rPr>
              <a:t>Projects</a:t>
            </a:r>
          </a:p>
          <a:p>
            <a:pPr lvl="1"/>
            <a:r>
              <a:rPr lang="en-US" sz="1800" dirty="0">
                <a:solidFill>
                  <a:srgbClr val="000000"/>
                </a:solidFill>
              </a:rPr>
              <a:t>d</a:t>
            </a:r>
            <a:r>
              <a:rPr lang="en-US" sz="1800" dirty="0" smtClean="0">
                <a:solidFill>
                  <a:srgbClr val="000000"/>
                </a:solidFill>
              </a:rPr>
              <a:t>etailed comparisons of predictions from different approaches for combining NLO+PS (</a:t>
            </a:r>
            <a:r>
              <a:rPr lang="en-US" sz="1800" dirty="0" err="1" smtClean="0">
                <a:solidFill>
                  <a:srgbClr val="000000"/>
                </a:solidFill>
              </a:rPr>
              <a:t>Powheg</a:t>
            </a:r>
            <a:r>
              <a:rPr lang="en-US" sz="1800" dirty="0" smtClean="0">
                <a:solidFill>
                  <a:srgbClr val="000000"/>
                </a:solidFill>
              </a:rPr>
              <a:t>, MENLOPS, </a:t>
            </a:r>
            <a:r>
              <a:rPr lang="en-US" sz="1800" dirty="0" err="1" smtClean="0">
                <a:solidFill>
                  <a:srgbClr val="000000"/>
                </a:solidFill>
              </a:rPr>
              <a:t>aMC@NLO</a:t>
            </a:r>
            <a:r>
              <a:rPr lang="en-US" sz="1800" dirty="0" smtClean="0">
                <a:solidFill>
                  <a:srgbClr val="000000"/>
                </a:solidFill>
              </a:rPr>
              <a:t>) for key physical processes (such as inclusive jet production)</a:t>
            </a:r>
          </a:p>
          <a:p>
            <a:pPr lvl="1"/>
            <a:r>
              <a:rPr lang="en-US" sz="1800" dirty="0">
                <a:solidFill>
                  <a:srgbClr val="000000"/>
                </a:solidFill>
              </a:rPr>
              <a:t>c</a:t>
            </a:r>
            <a:r>
              <a:rPr lang="en-US" sz="1800" dirty="0" smtClean="0">
                <a:solidFill>
                  <a:srgbClr val="000000"/>
                </a:solidFill>
              </a:rPr>
              <a:t>ompare multi-</a:t>
            </a:r>
            <a:r>
              <a:rPr lang="en-US" sz="1800" dirty="0" err="1" smtClean="0">
                <a:solidFill>
                  <a:srgbClr val="000000"/>
                </a:solidFill>
              </a:rPr>
              <a:t>parton</a:t>
            </a:r>
            <a:r>
              <a:rPr lang="en-US" sz="1800" dirty="0" smtClean="0">
                <a:solidFill>
                  <a:srgbClr val="000000"/>
                </a:solidFill>
              </a:rPr>
              <a:t> NLO PS predictions (MEPS@NLO for the moment) to fixed order predictions, to NLO PS predictions and to data</a:t>
            </a:r>
          </a:p>
          <a:p>
            <a:pPr lvl="2"/>
            <a:r>
              <a:rPr lang="en-US" sz="1800" dirty="0" err="1" smtClean="0">
                <a:solidFill>
                  <a:srgbClr val="000000"/>
                </a:solidFill>
              </a:rPr>
              <a:t>W+jets</a:t>
            </a:r>
            <a:endParaRPr lang="en-US" sz="1800" dirty="0" smtClean="0">
              <a:solidFill>
                <a:srgbClr val="000000"/>
              </a:solidFill>
            </a:endParaRPr>
          </a:p>
          <a:p>
            <a:pPr lvl="2"/>
            <a:r>
              <a:rPr lang="en-US" sz="1800" dirty="0" err="1" smtClean="0">
                <a:solidFill>
                  <a:srgbClr val="000000"/>
                </a:solidFill>
              </a:rPr>
              <a:t>Higgs+</a:t>
            </a:r>
            <a:r>
              <a:rPr lang="en-US" sz="1800" dirty="0" err="1" smtClean="0">
                <a:solidFill>
                  <a:srgbClr val="000000"/>
                </a:solidFill>
              </a:rPr>
              <a:t>jets</a:t>
            </a:r>
            <a:endParaRPr lang="en-US" sz="1800" dirty="0" smtClean="0">
              <a:solidFill>
                <a:srgbClr val="000000"/>
              </a:solidFill>
            </a:endParaRPr>
          </a:p>
          <a:p>
            <a:endParaRPr lang="en-US" sz="1800" dirty="0"/>
          </a:p>
        </p:txBody>
      </p:sp>
    </p:spTree>
    <p:extLst>
      <p:ext uri="{BB962C8B-B14F-4D97-AF65-F5344CB8AC3E}">
        <p14:creationId xmlns:p14="http://schemas.microsoft.com/office/powerpoint/2010/main" val="13433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52" y="193675"/>
            <a:ext cx="5780088" cy="603250"/>
          </a:xfrm>
        </p:spPr>
        <p:txBody>
          <a:bodyPr/>
          <a:lstStyle/>
          <a:p>
            <a:r>
              <a:rPr lang="en-US" dirty="0" smtClean="0"/>
              <a:t>Question 1b</a:t>
            </a:r>
            <a:endParaRPr lang="en-US" dirty="0"/>
          </a:p>
        </p:txBody>
      </p:sp>
      <p:sp>
        <p:nvSpPr>
          <p:cNvPr id="3" name="Content Placeholder 2"/>
          <p:cNvSpPr>
            <a:spLocks noGrp="1"/>
          </p:cNvSpPr>
          <p:nvPr>
            <p:ph sz="half" idx="1"/>
          </p:nvPr>
        </p:nvSpPr>
        <p:spPr/>
        <p:txBody>
          <a:bodyPr/>
          <a:lstStyle/>
          <a:p>
            <a:pPr>
              <a:lnSpc>
                <a:spcPct val="90000"/>
              </a:lnSpc>
            </a:pPr>
            <a:r>
              <a:rPr lang="en-US" sz="1800" dirty="0">
                <a:latin typeface="Arial" charset="0"/>
                <a:ea typeface="ＭＳ Ｐゴシック" charset="0"/>
                <a:cs typeface="ＭＳ Ｐゴシック" charset="0"/>
              </a:rPr>
              <a:t>Once we have the NLO and NNLO calculations, how do we (experimentalists) use them? </a:t>
            </a:r>
          </a:p>
          <a:p>
            <a:pPr>
              <a:lnSpc>
                <a:spcPct val="90000"/>
              </a:lnSpc>
            </a:pPr>
            <a:r>
              <a:rPr lang="en-US" sz="1800" dirty="0">
                <a:latin typeface="Arial" charset="0"/>
                <a:ea typeface="ＭＳ Ｐゴシック" charset="0"/>
                <a:cs typeface="ＭＳ Ｐゴシック" charset="0"/>
              </a:rPr>
              <a:t>If a theoretical calculation is done, but it can not be used by any experimentalists, does it make a sound? </a:t>
            </a:r>
            <a:r>
              <a:rPr lang="en-US" sz="1800" dirty="0" smtClean="0">
                <a:latin typeface="Arial" charset="0"/>
                <a:ea typeface="ＭＳ Ｐゴシック" charset="0"/>
                <a:cs typeface="ＭＳ Ｐゴシック" charset="0"/>
              </a:rPr>
              <a:t>Or create a citation?</a:t>
            </a:r>
            <a:endParaRPr lang="en-US" sz="1800" dirty="0">
              <a:latin typeface="Arial" charset="0"/>
              <a:ea typeface="ＭＳ Ｐゴシック" charset="0"/>
              <a:cs typeface="ＭＳ Ｐゴシック" charset="0"/>
            </a:endParaRPr>
          </a:p>
          <a:p>
            <a:pPr>
              <a:lnSpc>
                <a:spcPct val="90000"/>
              </a:lnSpc>
            </a:pPr>
            <a:r>
              <a:rPr lang="en-US" sz="1800" dirty="0">
                <a:latin typeface="Arial" charset="0"/>
                <a:ea typeface="ＭＳ Ｐゴシック" charset="0"/>
                <a:cs typeface="ＭＳ Ｐゴシック" charset="0"/>
              </a:rPr>
              <a:t>We need public programs and/or public </a:t>
            </a:r>
            <a:r>
              <a:rPr lang="en-US" sz="1800" dirty="0" err="1">
                <a:latin typeface="Arial" charset="0"/>
                <a:ea typeface="ＭＳ Ｐゴシック" charset="0"/>
                <a:cs typeface="ＭＳ Ｐゴシック" charset="0"/>
              </a:rPr>
              <a:t>ntuples</a:t>
            </a:r>
            <a:endParaRPr lang="en-US" sz="1800" dirty="0">
              <a:latin typeface="Arial" charset="0"/>
              <a:ea typeface="ＭＳ Ｐゴシック" charset="0"/>
              <a:cs typeface="ＭＳ Ｐゴシック" charset="0"/>
            </a:endParaRPr>
          </a:p>
          <a:p>
            <a:pPr>
              <a:lnSpc>
                <a:spcPct val="90000"/>
              </a:lnSpc>
            </a:pPr>
            <a:r>
              <a:rPr lang="en-US" sz="1800" dirty="0">
                <a:latin typeface="Arial" charset="0"/>
                <a:ea typeface="ＭＳ Ｐゴシック" charset="0"/>
                <a:cs typeface="ＭＳ Ｐゴシック" charset="0"/>
              </a:rPr>
              <a:t>Oftentimes, the program is too complex to be run by non-authors</a:t>
            </a:r>
          </a:p>
          <a:p>
            <a:pPr>
              <a:lnSpc>
                <a:spcPct val="90000"/>
              </a:lnSpc>
            </a:pPr>
            <a:r>
              <a:rPr lang="en-US" sz="1800" dirty="0">
                <a:latin typeface="Arial" charset="0"/>
                <a:ea typeface="ＭＳ Ｐゴシック" charset="0"/>
                <a:cs typeface="ＭＳ Ｐゴシック" charset="0"/>
              </a:rPr>
              <a:t>In that case, ROOT </a:t>
            </a:r>
            <a:r>
              <a:rPr lang="en-US" sz="1800" dirty="0" err="1">
                <a:latin typeface="Arial" charset="0"/>
                <a:ea typeface="ＭＳ Ｐゴシック" charset="0"/>
                <a:cs typeface="ＭＳ Ｐゴシック" charset="0"/>
              </a:rPr>
              <a:t>ntuples</a:t>
            </a:r>
            <a:r>
              <a:rPr lang="en-US" sz="1800" dirty="0">
                <a:latin typeface="Arial" charset="0"/>
                <a:ea typeface="ＭＳ Ｐゴシック" charset="0"/>
                <a:cs typeface="ＭＳ Ｐゴシック" charset="0"/>
              </a:rPr>
              <a:t> may be the best </a:t>
            </a:r>
            <a:r>
              <a:rPr lang="en-US" sz="1800" dirty="0" smtClean="0">
                <a:latin typeface="Arial" charset="0"/>
                <a:ea typeface="ＭＳ Ｐゴシック" charset="0"/>
                <a:cs typeface="ＭＳ Ｐゴシック" charset="0"/>
              </a:rPr>
              <a:t>solution</a:t>
            </a:r>
          </a:p>
          <a:p>
            <a:pPr lvl="1">
              <a:lnSpc>
                <a:spcPct val="90000"/>
              </a:lnSpc>
            </a:pPr>
            <a:r>
              <a:rPr lang="en-US" sz="1800" dirty="0">
                <a:latin typeface="Arial" charset="0"/>
                <a:ea typeface="ＭＳ Ｐゴシック" charset="0"/>
                <a:cs typeface="ＭＳ Ｐゴシック" charset="0"/>
              </a:rPr>
              <a:t>s</a:t>
            </a:r>
            <a:r>
              <a:rPr lang="en-US" sz="1800" dirty="0" smtClean="0">
                <a:latin typeface="Arial" charset="0"/>
                <a:ea typeface="ＭＳ Ｐゴシック" charset="0"/>
                <a:cs typeface="ＭＳ Ｐゴシック" charset="0"/>
              </a:rPr>
              <a:t>ee for example experience with </a:t>
            </a:r>
            <a:r>
              <a:rPr lang="en-US" sz="1800" dirty="0" err="1" smtClean="0">
                <a:latin typeface="Arial" charset="0"/>
                <a:ea typeface="ＭＳ Ｐゴシック" charset="0"/>
                <a:cs typeface="ＭＳ Ｐゴシック" charset="0"/>
              </a:rPr>
              <a:t>Blackhat+Sherpa</a:t>
            </a:r>
            <a:r>
              <a:rPr lang="en-US" sz="1800" dirty="0" smtClean="0">
                <a:latin typeface="Arial" charset="0"/>
                <a:ea typeface="ＭＳ Ｐゴシック" charset="0"/>
                <a:cs typeface="ＭＳ Ｐゴシック" charset="0"/>
              </a:rPr>
              <a:t> </a:t>
            </a:r>
            <a:r>
              <a:rPr lang="en-US" sz="1800" dirty="0" err="1" smtClean="0">
                <a:latin typeface="Arial" charset="0"/>
                <a:ea typeface="ＭＳ Ｐゴシック" charset="0"/>
                <a:cs typeface="ＭＳ Ｐゴシック" charset="0"/>
              </a:rPr>
              <a:t>ntuples</a:t>
            </a:r>
            <a:endParaRPr lang="en-US" sz="1800" dirty="0" smtClean="0">
              <a:latin typeface="Arial" charset="0"/>
              <a:ea typeface="ＭＳ Ｐゴシック" charset="0"/>
              <a:cs typeface="ＭＳ Ｐゴシック" charset="0"/>
            </a:endParaRPr>
          </a:p>
          <a:p>
            <a:pPr>
              <a:lnSpc>
                <a:spcPct val="90000"/>
              </a:lnSpc>
            </a:pPr>
            <a:r>
              <a:rPr lang="en-US" sz="2000" dirty="0" smtClean="0">
                <a:latin typeface="Arial" charset="0"/>
                <a:ea typeface="ＭＳ Ｐゴシック" charset="0"/>
                <a:cs typeface="ＭＳ Ｐゴシック" charset="0"/>
              </a:rPr>
              <a:t>Computing and storage are an issue both for the authors of these programs and for the users</a:t>
            </a:r>
          </a:p>
          <a:p>
            <a:pPr lvl="1">
              <a:lnSpc>
                <a:spcPct val="90000"/>
              </a:lnSpc>
            </a:pPr>
            <a:r>
              <a:rPr lang="en-US" sz="1600" dirty="0">
                <a:solidFill>
                  <a:srgbClr val="008000"/>
                </a:solidFill>
                <a:latin typeface="Arial" charset="0"/>
                <a:ea typeface="ＭＳ Ｐゴシック" charset="0"/>
                <a:cs typeface="ＭＳ Ｐゴシック" charset="0"/>
              </a:rPr>
              <a:t>o</a:t>
            </a:r>
            <a:r>
              <a:rPr lang="en-US" sz="1600" dirty="0" smtClean="0">
                <a:solidFill>
                  <a:srgbClr val="008000"/>
                </a:solidFill>
                <a:latin typeface="Arial" charset="0"/>
                <a:ea typeface="ＭＳ Ｐゴシック" charset="0"/>
                <a:cs typeface="ＭＳ Ｐゴシック" charset="0"/>
              </a:rPr>
              <a:t>verlap with computing group</a:t>
            </a:r>
            <a:endParaRPr lang="en-US" sz="1600" dirty="0">
              <a:solidFill>
                <a:srgbClr val="008000"/>
              </a:solidFill>
              <a:latin typeface="Arial" charset="0"/>
              <a:ea typeface="ＭＳ Ｐゴシック" charset="0"/>
              <a:cs typeface="ＭＳ Ｐゴシック" charset="0"/>
            </a:endParaRPr>
          </a:p>
          <a:p>
            <a:endParaRPr lang="en-US" dirty="0"/>
          </a:p>
        </p:txBody>
      </p:sp>
      <p:sp>
        <p:nvSpPr>
          <p:cNvPr id="6" name="Content Placeholder 5"/>
          <p:cNvSpPr>
            <a:spLocks noGrp="1"/>
          </p:cNvSpPr>
          <p:nvPr>
            <p:ph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000" dirty="0" smtClean="0">
                <a:solidFill>
                  <a:srgbClr val="000000"/>
                </a:solidFill>
              </a:rPr>
              <a:t>Projects</a:t>
            </a:r>
          </a:p>
          <a:p>
            <a:pPr lvl="1"/>
            <a:r>
              <a:rPr lang="en-US" sz="2000" dirty="0">
                <a:solidFill>
                  <a:srgbClr val="000000"/>
                </a:solidFill>
              </a:rPr>
              <a:t>s</a:t>
            </a:r>
            <a:r>
              <a:rPr lang="en-US" sz="2000" dirty="0" smtClean="0">
                <a:solidFill>
                  <a:srgbClr val="000000"/>
                </a:solidFill>
              </a:rPr>
              <a:t>tudy of B+S </a:t>
            </a:r>
            <a:r>
              <a:rPr lang="en-US" sz="2000" dirty="0" err="1" smtClean="0">
                <a:solidFill>
                  <a:srgbClr val="000000"/>
                </a:solidFill>
              </a:rPr>
              <a:t>ntuple</a:t>
            </a:r>
            <a:r>
              <a:rPr lang="en-US" sz="2000" dirty="0" smtClean="0">
                <a:solidFill>
                  <a:srgbClr val="000000"/>
                </a:solidFill>
              </a:rPr>
              <a:t> structure; questions of universality/possible improvements</a:t>
            </a:r>
            <a:endParaRPr lang="en-US" sz="2000" dirty="0">
              <a:solidFill>
                <a:srgbClr val="000000"/>
              </a:solidFill>
            </a:endParaRPr>
          </a:p>
        </p:txBody>
      </p:sp>
      <p:pic>
        <p:nvPicPr>
          <p:cNvPr id="7" name="Content Placeholder 4" descr="tree falling.jpg"/>
          <p:cNvPicPr>
            <a:picLocks noGrp="1" noChangeAspect="1"/>
          </p:cNvPicPr>
          <p:nvPr/>
        </p:nvPicPr>
        <p:blipFill>
          <a:blip r:embed="rId2">
            <a:extLst>
              <a:ext uri="{28A0092B-C50C-407E-A947-70E740481C1C}">
                <a14:useLocalDpi xmlns:a14="http://schemas.microsoft.com/office/drawing/2010/main" val="0"/>
              </a:ext>
            </a:extLst>
          </a:blip>
          <a:srcRect t="1848" b="1848"/>
          <a:stretch>
            <a:fillRect/>
          </a:stretch>
        </p:blipFill>
        <p:spPr bwMode="auto">
          <a:xfrm>
            <a:off x="5052109" y="1266227"/>
            <a:ext cx="3111604" cy="39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66519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961" y="193675"/>
            <a:ext cx="5780088" cy="603250"/>
          </a:xfrm>
        </p:spPr>
        <p:txBody>
          <a:bodyPr/>
          <a:lstStyle/>
          <a:p>
            <a:r>
              <a:rPr lang="en-US" dirty="0" smtClean="0"/>
              <a:t>Question 1c</a:t>
            </a:r>
            <a:endParaRPr lang="en-US" dirty="0"/>
          </a:p>
        </p:txBody>
      </p:sp>
      <p:sp>
        <p:nvSpPr>
          <p:cNvPr id="3" name="Content Placeholder 2"/>
          <p:cNvSpPr>
            <a:spLocks noGrp="1"/>
          </p:cNvSpPr>
          <p:nvPr>
            <p:ph sz="half" idx="1"/>
          </p:nvPr>
        </p:nvSpPr>
        <p:spPr/>
        <p:txBody>
          <a:bodyPr/>
          <a:lstStyle/>
          <a:p>
            <a:r>
              <a:rPr lang="en-US" sz="2000" dirty="0" smtClean="0"/>
              <a:t>Survey of the importance of EWK corrections. Do we need an EWK </a:t>
            </a:r>
            <a:r>
              <a:rPr lang="en-US" sz="2000" dirty="0" err="1" smtClean="0"/>
              <a:t>wishlist</a:t>
            </a:r>
            <a:r>
              <a:rPr lang="en-US" sz="2000" dirty="0" smtClean="0"/>
              <a:t> similar to the now-defunct NLO QCD one</a:t>
            </a:r>
          </a:p>
          <a:p>
            <a:r>
              <a:rPr lang="en-US" sz="2000" dirty="0" smtClean="0"/>
              <a:t>Where are combined QCD-EWK corrections important?</a:t>
            </a:r>
          </a:p>
          <a:p>
            <a:r>
              <a:rPr lang="en-US" sz="2000" dirty="0" smtClean="0">
                <a:solidFill>
                  <a:srgbClr val="000000"/>
                </a:solidFill>
              </a:rPr>
              <a:t>Projects:</a:t>
            </a:r>
          </a:p>
          <a:p>
            <a:pPr lvl="1"/>
            <a:r>
              <a:rPr lang="en-US" sz="2000" dirty="0" smtClean="0">
                <a:solidFill>
                  <a:srgbClr val="000000"/>
                </a:solidFill>
              </a:rPr>
              <a:t>NLO (QCD+) EWK </a:t>
            </a:r>
            <a:r>
              <a:rPr lang="en-US" sz="2000" dirty="0" err="1" smtClean="0">
                <a:solidFill>
                  <a:srgbClr val="000000"/>
                </a:solidFill>
              </a:rPr>
              <a:t>wishlist</a:t>
            </a:r>
            <a:endParaRPr lang="en-US" sz="2000" dirty="0" smtClean="0">
              <a:solidFill>
                <a:srgbClr val="000000"/>
              </a:solidFill>
            </a:endParaRPr>
          </a:p>
          <a:p>
            <a:r>
              <a:rPr lang="en-US" sz="2000" dirty="0" smtClean="0">
                <a:solidFill>
                  <a:srgbClr val="008000"/>
                </a:solidFill>
              </a:rPr>
              <a:t>Overlap</a:t>
            </a:r>
          </a:p>
          <a:p>
            <a:pPr lvl="1"/>
            <a:r>
              <a:rPr lang="en-US" sz="2000" dirty="0" smtClean="0">
                <a:solidFill>
                  <a:srgbClr val="008000"/>
                </a:solidFill>
              </a:rPr>
              <a:t>EWK group</a:t>
            </a:r>
            <a:endParaRPr lang="en-US" sz="2000" dirty="0">
              <a:solidFill>
                <a:srgbClr val="008000"/>
              </a:solidFill>
            </a:endParaRPr>
          </a:p>
        </p:txBody>
      </p:sp>
      <p:sp>
        <p:nvSpPr>
          <p:cNvPr id="4" name="Content Placeholder 3"/>
          <p:cNvSpPr>
            <a:spLocks noGrp="1"/>
          </p:cNvSpPr>
          <p:nvPr>
            <p:ph sz="half" idx="2"/>
          </p:nvPr>
        </p:nvSpPr>
        <p:spPr/>
        <p:txBody>
          <a:bodyPr/>
          <a:lstStyle/>
          <a:p>
            <a:r>
              <a:rPr lang="en-US" sz="2000" dirty="0" smtClean="0"/>
              <a:t>See for example the workshop on EWK Corrections to Hard QCD Processes at the IPPP at Durham (Sep 24-26)</a:t>
            </a:r>
          </a:p>
          <a:p>
            <a:r>
              <a:rPr lang="en-US" sz="2000" dirty="0"/>
              <a:t>See http://www.ippp.dur.ac.uk/Workshops/12/</a:t>
            </a:r>
            <a:r>
              <a:rPr lang="en-US" sz="2000" dirty="0" smtClean="0"/>
              <a:t>EW_LHC</a:t>
            </a:r>
          </a:p>
          <a:p>
            <a:r>
              <a:rPr lang="en-US" sz="2000" dirty="0" smtClean="0"/>
              <a:t>See also </a:t>
            </a:r>
            <a:r>
              <a:rPr lang="en-US" sz="2000" dirty="0" err="1" smtClean="0"/>
              <a:t>www.pa.msu.edu</a:t>
            </a:r>
            <a:r>
              <a:rPr lang="en-US" sz="2000" dirty="0" smtClean="0"/>
              <a:t>/~</a:t>
            </a:r>
            <a:r>
              <a:rPr lang="en-US" sz="2000" dirty="0" err="1" smtClean="0"/>
              <a:t>huston</a:t>
            </a:r>
            <a:r>
              <a:rPr lang="en-US" sz="2000" dirty="0" smtClean="0"/>
              <a:t>/atlas/</a:t>
            </a:r>
            <a:r>
              <a:rPr lang="en-US" sz="2000" dirty="0" err="1" smtClean="0"/>
              <a:t>ippp_ewk_summary.pdf</a:t>
            </a:r>
            <a:endParaRPr lang="en-US" sz="2000" dirty="0"/>
          </a:p>
        </p:txBody>
      </p:sp>
      <p:pic>
        <p:nvPicPr>
          <p:cNvPr id="5" name="Picture 4" descr="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592" y="4461068"/>
            <a:ext cx="3686398" cy="2252113"/>
          </a:xfrm>
          <a:prstGeom prst="rect">
            <a:avLst/>
          </a:prstGeom>
        </p:spPr>
      </p:pic>
    </p:spTree>
    <p:extLst>
      <p:ext uri="{BB962C8B-B14F-4D97-AF65-F5344CB8AC3E}">
        <p14:creationId xmlns:p14="http://schemas.microsoft.com/office/powerpoint/2010/main" val="202246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636" y="191955"/>
            <a:ext cx="5780088" cy="603250"/>
          </a:xfrm>
        </p:spPr>
        <p:txBody>
          <a:bodyPr/>
          <a:lstStyle/>
          <a:p>
            <a:r>
              <a:rPr lang="en-US" dirty="0" smtClean="0"/>
              <a:t>Question 1d</a:t>
            </a:r>
            <a:endParaRPr lang="en-US" dirty="0"/>
          </a:p>
        </p:txBody>
      </p:sp>
      <p:sp>
        <p:nvSpPr>
          <p:cNvPr id="3" name="Content Placeholder 2"/>
          <p:cNvSpPr>
            <a:spLocks noGrp="1"/>
          </p:cNvSpPr>
          <p:nvPr>
            <p:ph sz="half" idx="1"/>
          </p:nvPr>
        </p:nvSpPr>
        <p:spPr/>
        <p:txBody>
          <a:bodyPr/>
          <a:lstStyle/>
          <a:p>
            <a:r>
              <a:rPr lang="en-US" sz="2000" dirty="0" smtClean="0"/>
              <a:t>The frontier for NNLO is 2-&gt;2 processes</a:t>
            </a:r>
          </a:p>
          <a:p>
            <a:r>
              <a:rPr lang="en-US" sz="2000" dirty="0" smtClean="0"/>
              <a:t>What processes do we need calculated?</a:t>
            </a:r>
          </a:p>
          <a:p>
            <a:r>
              <a:rPr lang="en-US" sz="2000" dirty="0" smtClean="0"/>
              <a:t>What is the timescale?</a:t>
            </a:r>
          </a:p>
          <a:p>
            <a:r>
              <a:rPr lang="en-US" sz="2000" dirty="0" smtClean="0">
                <a:solidFill>
                  <a:srgbClr val="000000"/>
                </a:solidFill>
              </a:rPr>
              <a:t>Projects:</a:t>
            </a:r>
          </a:p>
          <a:p>
            <a:pPr lvl="1"/>
            <a:r>
              <a:rPr lang="en-US" sz="2000" dirty="0" smtClean="0">
                <a:solidFill>
                  <a:srgbClr val="000000"/>
                </a:solidFill>
              </a:rPr>
              <a:t>NNLO </a:t>
            </a:r>
            <a:r>
              <a:rPr lang="en-US" sz="2000" dirty="0" err="1" smtClean="0">
                <a:solidFill>
                  <a:srgbClr val="000000"/>
                </a:solidFill>
              </a:rPr>
              <a:t>wishlist</a:t>
            </a:r>
            <a:r>
              <a:rPr lang="en-US" sz="2000" dirty="0" smtClean="0">
                <a:solidFill>
                  <a:srgbClr val="000000"/>
                </a:solidFill>
              </a:rPr>
              <a:t> (build on Les </a:t>
            </a:r>
            <a:r>
              <a:rPr lang="en-US" sz="2000" dirty="0" err="1" smtClean="0">
                <a:solidFill>
                  <a:srgbClr val="000000"/>
                </a:solidFill>
              </a:rPr>
              <a:t>Houches</a:t>
            </a:r>
            <a:r>
              <a:rPr lang="en-US" sz="2000" dirty="0" smtClean="0">
                <a:solidFill>
                  <a:srgbClr val="000000"/>
                </a:solidFill>
              </a:rPr>
              <a:t> </a:t>
            </a:r>
            <a:r>
              <a:rPr lang="en-US" sz="2000" dirty="0" err="1" smtClean="0">
                <a:solidFill>
                  <a:srgbClr val="000000"/>
                </a:solidFill>
              </a:rPr>
              <a:t>wishlist</a:t>
            </a:r>
            <a:r>
              <a:rPr lang="en-US" sz="2000" dirty="0" smtClean="0">
                <a:solidFill>
                  <a:srgbClr val="000000"/>
                </a:solidFill>
              </a:rPr>
              <a:t>; see extra slides)</a:t>
            </a:r>
            <a:endParaRPr lang="en-US" sz="2000" dirty="0">
              <a:solidFill>
                <a:srgbClr val="000000"/>
              </a:solidFill>
            </a:endParaRPr>
          </a:p>
        </p:txBody>
      </p:sp>
      <p:sp>
        <p:nvSpPr>
          <p:cNvPr id="4" name="Content Placeholder 3"/>
          <p:cNvSpPr>
            <a:spLocks noGrp="1"/>
          </p:cNvSpPr>
          <p:nvPr>
            <p:ph sz="half" idx="2"/>
          </p:nvPr>
        </p:nvSpPr>
        <p:spPr/>
        <p:txBody>
          <a:bodyPr/>
          <a:lstStyle/>
          <a:p>
            <a:r>
              <a:rPr lang="en-US" sz="2000" dirty="0" smtClean="0"/>
              <a:t>To date, most NNLO calculations are 2-&gt;1 (W/Z/Higgs)</a:t>
            </a:r>
          </a:p>
          <a:p>
            <a:r>
              <a:rPr lang="en-US" sz="2000" dirty="0" smtClean="0"/>
              <a:t>Multiple NNLO calculations containing colorless final states (</a:t>
            </a:r>
            <a:r>
              <a:rPr lang="en-US" sz="2000" dirty="0" err="1" smtClean="0"/>
              <a:t>diphoton</a:t>
            </a:r>
            <a:r>
              <a:rPr lang="en-US" sz="2000" dirty="0" smtClean="0"/>
              <a:t> production, </a:t>
            </a:r>
            <a:r>
              <a:rPr lang="en-US" sz="2000" dirty="0" err="1" smtClean="0"/>
              <a:t>W+Higgs</a:t>
            </a:r>
            <a:r>
              <a:rPr lang="en-US" sz="2000" dirty="0" smtClean="0"/>
              <a:t> production) have recently been completed</a:t>
            </a:r>
          </a:p>
          <a:p>
            <a:r>
              <a:rPr lang="en-US" sz="2000" dirty="0" smtClean="0"/>
              <a:t>Several </a:t>
            </a:r>
            <a:r>
              <a:rPr lang="en-US" sz="2000" dirty="0" err="1" smtClean="0"/>
              <a:t>partonic</a:t>
            </a:r>
            <a:r>
              <a:rPr lang="en-US" sz="2000" dirty="0" smtClean="0"/>
              <a:t> channels contributing to </a:t>
            </a:r>
            <a:r>
              <a:rPr lang="en-US" sz="2000" dirty="0" err="1" smtClean="0"/>
              <a:t>tt</a:t>
            </a:r>
            <a:r>
              <a:rPr lang="en-US" sz="2000" dirty="0" smtClean="0"/>
              <a:t> at NNLO have been completed and full result is expected soon</a:t>
            </a:r>
          </a:p>
          <a:p>
            <a:r>
              <a:rPr lang="en-US" sz="2000" dirty="0" smtClean="0"/>
              <a:t>Work is proceeding on </a:t>
            </a:r>
            <a:r>
              <a:rPr lang="en-US" sz="2000" dirty="0" err="1" smtClean="0"/>
              <a:t>dijets</a:t>
            </a:r>
            <a:r>
              <a:rPr lang="en-US" sz="2000" dirty="0" smtClean="0"/>
              <a:t>, W/</a:t>
            </a:r>
            <a:r>
              <a:rPr lang="en-US" sz="2000" dirty="0" err="1" smtClean="0"/>
              <a:t>Z+jet</a:t>
            </a:r>
            <a:r>
              <a:rPr lang="en-US" sz="2000" dirty="0" smtClean="0"/>
              <a:t>, </a:t>
            </a:r>
            <a:r>
              <a:rPr lang="en-US" sz="2000" dirty="0" err="1" smtClean="0"/>
              <a:t>Higgs+jet</a:t>
            </a:r>
            <a:endParaRPr lang="en-US" sz="2000" dirty="0"/>
          </a:p>
        </p:txBody>
      </p:sp>
    </p:spTree>
    <p:extLst>
      <p:ext uri="{BB962C8B-B14F-4D97-AF65-F5344CB8AC3E}">
        <p14:creationId xmlns:p14="http://schemas.microsoft.com/office/powerpoint/2010/main" val="2696087603"/>
      </p:ext>
    </p:extLst>
  </p:cSld>
  <p:clrMapOvr>
    <a:masterClrMapping/>
  </p:clrMapOvr>
</p:sld>
</file>

<file path=ppt/theme/theme1.xml><?xml version="1.0" encoding="utf-8"?>
<a:theme xmlns:a="http://schemas.openxmlformats.org/drawingml/2006/main" name="Default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y_tal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FF0000"/>
            </a:solidFill>
            <a:effectLst/>
            <a:latin typeface="Arial" charset="0"/>
          </a:defRPr>
        </a:defPPr>
      </a:lstStyle>
    </a:lnDef>
  </a:objectDefaults>
  <a:extraClrSchemeLst>
    <a:extraClrScheme>
      <a:clrScheme name="my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2750</TotalTime>
  <Words>3500</Words>
  <Application>Microsoft Macintosh PowerPoint</Application>
  <PresentationFormat>On-screen Show (4:3)</PresentationFormat>
  <Paragraphs>307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Theme</vt:lpstr>
      <vt:lpstr>QCD and the Strong Force</vt:lpstr>
      <vt:lpstr>QCD</vt:lpstr>
      <vt:lpstr>Charge</vt:lpstr>
      <vt:lpstr>Question 1a</vt:lpstr>
      <vt:lpstr>Question 1a</vt:lpstr>
      <vt:lpstr>Question 1a</vt:lpstr>
      <vt:lpstr>Question 1b</vt:lpstr>
      <vt:lpstr>Question 1c</vt:lpstr>
      <vt:lpstr>Question 1d</vt:lpstr>
      <vt:lpstr>Question 1e</vt:lpstr>
      <vt:lpstr>Question 2a</vt:lpstr>
      <vt:lpstr>Question 2b</vt:lpstr>
      <vt:lpstr>Question 2c</vt:lpstr>
      <vt:lpstr>Question 2d</vt:lpstr>
      <vt:lpstr>Question 2e</vt:lpstr>
      <vt:lpstr>Question 3a</vt:lpstr>
      <vt:lpstr>Question 3b</vt:lpstr>
      <vt:lpstr>Question 3b+</vt:lpstr>
      <vt:lpstr>Question 3c</vt:lpstr>
      <vt:lpstr>Question 4a</vt:lpstr>
      <vt:lpstr>Question 4b</vt:lpstr>
      <vt:lpstr>Question 5</vt:lpstr>
      <vt:lpstr>Question 5 (cont)</vt:lpstr>
      <vt:lpstr>Question 6</vt:lpstr>
      <vt:lpstr>Snow-Houches</vt:lpstr>
      <vt:lpstr>Evening session</vt:lpstr>
      <vt:lpstr>Extra slides</vt:lpstr>
      <vt:lpstr>Question 1</vt:lpstr>
      <vt:lpstr>Last to be calculated</vt:lpstr>
      <vt:lpstr>ROOT ntuples</vt:lpstr>
      <vt:lpstr>Jet Clustering</vt:lpstr>
      <vt:lpstr>Reweighting</vt:lpstr>
      <vt:lpstr>Reweighting, cont.</vt:lpstr>
      <vt:lpstr>PowerPoint Presentation</vt:lpstr>
      <vt:lpstr>Branches in ntuple</vt:lpstr>
      <vt:lpstr>What’s next for the Les Houches NLO wishlist?</vt:lpstr>
      <vt:lpstr>NNLO wishlist: continued</vt:lpstr>
      <vt:lpstr>Jet vetos and scale dependence: WWjet</vt:lpstr>
      <vt:lpstr> Consider tTbB</vt:lpstr>
      <vt:lpstr>Uncertainties in the face of jet vetos/bins</vt:lpstr>
      <vt:lpstr>PowerPoint Presentation</vt:lpstr>
      <vt:lpstr>PowerPoint Presentation</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QCD</dc:title>
  <dc:creator>Office 2004 Test Drive User</dc:creator>
  <cp:lastModifiedBy>Office 2004 Test Drive User</cp:lastModifiedBy>
  <cp:revision>38</cp:revision>
  <dcterms:created xsi:type="dcterms:W3CDTF">2012-10-10T15:57:25Z</dcterms:created>
  <dcterms:modified xsi:type="dcterms:W3CDTF">2012-10-12T14:50:49Z</dcterms:modified>
</cp:coreProperties>
</file>