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5"/>
  </p:notesMasterIdLst>
  <p:handoutMasterIdLst>
    <p:handoutMasterId r:id="rId6"/>
  </p:handoutMasterIdLst>
  <p:sldIdLst>
    <p:sldId id="704" r:id="rId2"/>
    <p:sldId id="1024" r:id="rId3"/>
    <p:sldId id="1025" r:id="rId4"/>
  </p:sldIdLst>
  <p:sldSz cx="9144000" cy="6858000" type="screen4x3"/>
  <p:notesSz cx="7315200" cy="96012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5pPr>
    <a:lvl6pPr marL="22860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6pPr>
    <a:lvl7pPr marL="27432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7pPr>
    <a:lvl8pPr marL="32004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8pPr>
    <a:lvl9pPr marL="3657600" algn="l" defTabSz="914400" rtl="0" eaLnBrk="1" latinLnBrk="0" hangingPunct="1">
      <a:defRPr sz="2000" kern="1200">
        <a:solidFill>
          <a:schemeClr val="tx1"/>
        </a:solidFill>
        <a:latin typeface="Tahoma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FF3300"/>
    <a:srgbClr val="FFFF99"/>
    <a:srgbClr val="FFFFFF"/>
    <a:srgbClr val="EAEAEA"/>
    <a:srgbClr val="DDDDDD"/>
    <a:srgbClr val="66FFFF"/>
    <a:srgbClr val="80008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 snapVertSplitter="1" vertBarState="minimized" horzBarState="maximized">
    <p:restoredLeft sz="13224" autoAdjust="0"/>
    <p:restoredTop sz="94658" autoAdjust="0"/>
  </p:normalViewPr>
  <p:slideViewPr>
    <p:cSldViewPr>
      <p:cViewPr>
        <p:scale>
          <a:sx n="110" d="100"/>
          <a:sy n="110" d="100"/>
        </p:scale>
        <p:origin x="-2514" y="-61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2928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handoutMaster" Target="handoutMasters/handoutMaster1.xml"/><Relationship Id="rId5" Type="http://schemas.openxmlformats.org/officeDocument/2006/relationships/notesMaster" Target="notesMasters/notesMaster1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1"/>
            <a:ext cx="3189288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7" tIns="47502" rIns="95007" bIns="47502" numCol="1" anchor="t" anchorCtr="0" compatLnSpc="1">
            <a:prstTxWarp prst="textNoShape">
              <a:avLst/>
            </a:prstTxWarp>
          </a:bodyPr>
          <a:lstStyle>
            <a:lvl1pPr defTabSz="950573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4" y="1"/>
            <a:ext cx="3189287" cy="473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7" tIns="47502" rIns="95007" bIns="47502" numCol="1" anchor="t" anchorCtr="0" compatLnSpc="1">
            <a:prstTxWarp prst="textNoShape">
              <a:avLst/>
            </a:prstTxWarp>
          </a:bodyPr>
          <a:lstStyle>
            <a:lvl1pPr algn="r" defTabSz="950573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45588"/>
            <a:ext cx="3189288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7" tIns="47502" rIns="95007" bIns="47502" numCol="1" anchor="b" anchorCtr="0" compatLnSpc="1">
            <a:prstTxWarp prst="textNoShape">
              <a:avLst/>
            </a:prstTxWarp>
          </a:bodyPr>
          <a:lstStyle>
            <a:lvl1pPr defTabSz="950573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4" y="9145588"/>
            <a:ext cx="3189287" cy="474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5007" tIns="47502" rIns="95007" bIns="47502" numCol="1" anchor="b" anchorCtr="0" compatLnSpc="1">
            <a:prstTxWarp prst="textNoShape">
              <a:avLst/>
            </a:prstTxWarp>
          </a:bodyPr>
          <a:lstStyle>
            <a:lvl1pPr algn="r" defTabSz="950573" eaLnBrk="0" hangingPunct="0">
              <a:defRPr sz="1300">
                <a:latin typeface="Arial" charset="0"/>
              </a:defRPr>
            </a:lvl1pPr>
          </a:lstStyle>
          <a:p>
            <a:pPr>
              <a:defRPr/>
            </a:pPr>
            <a:fld id="{94D28E10-037F-4E09-95E1-B2B66F40EF5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2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defTabSz="914012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4114801" y="0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>
            <a:lvl1pPr algn="r" defTabSz="914012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42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19200" y="685800"/>
            <a:ext cx="4876800" cy="36576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928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90601" y="4572001"/>
            <a:ext cx="5334000" cy="434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60928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144001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b" anchorCtr="0" compatLnSpc="1">
            <a:prstTxWarp prst="textNoShape">
              <a:avLst/>
            </a:prstTxWarp>
          </a:bodyPr>
          <a:lstStyle>
            <a:lvl1pPr defTabSz="914012" eaLnBrk="0" hangingPunct="0">
              <a:defRPr sz="120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0928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4114801" y="9144001"/>
            <a:ext cx="3200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14" tIns="45708" rIns="91414" bIns="45708" numCol="1" anchor="b" anchorCtr="0" compatLnSpc="1">
            <a:prstTxWarp prst="textNoShape">
              <a:avLst/>
            </a:prstTxWarp>
          </a:bodyPr>
          <a:lstStyle>
            <a:lvl1pPr algn="r" defTabSz="914012" eaLnBrk="0" hangingPunct="0">
              <a:defRPr sz="1200"/>
            </a:lvl1pPr>
          </a:lstStyle>
          <a:p>
            <a:pPr>
              <a:defRPr/>
            </a:pPr>
            <a:fld id="{FD63FED0-B277-4C19-B913-8735BA89DBD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61443" name="Notes Placeholder 2"/>
          <p:cNvSpPr>
            <a:spLocks noGrp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endParaRPr lang="en-US" smtClean="0"/>
          </a:p>
        </p:txBody>
      </p:sp>
      <p:sp>
        <p:nvSpPr>
          <p:cNvPr id="61444" name="Slide Number Placeholder 3"/>
          <p:cNvSpPr>
            <a:spLocks noGrp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pPr defTabSz="912664"/>
            <a:fld id="{D56B3FA9-1CC6-40A0-874B-07E7A861B94A}" type="slidenum">
              <a:rPr lang="en-US" smtClean="0"/>
              <a:pPr defTabSz="912664"/>
              <a:t>1</a:t>
            </a:fld>
            <a:endParaRPr lang="en-US" dirty="0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dirty="0" smtClean="0"/>
              <a:t>Denisov, Town Hall Meeting </a:t>
            </a: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B1C9E-0F9E-4900-9E82-2CAC1D475AE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56128F-695A-4DC6-AA40-90E10C2E67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0"/>
            <a:ext cx="1943100" cy="6096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0"/>
            <a:ext cx="5676900" cy="60960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6810B7-B1B8-41B6-AB40-5E010825B04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DD095A7-54F0-47A1-8B75-4574D7EA96B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609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0668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3657600"/>
            <a:ext cx="3810000" cy="24384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90F4B3-FFA1-40B5-87F4-AA73A33A912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0AB1427-F0B8-4DF6-B417-E422F33DFA0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139240-9FD5-4FF2-9961-6E34B3B865E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066800"/>
            <a:ext cx="3810000" cy="50292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7B620B8-B0C8-4772-A990-E1504C31B15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782CD0-9AD8-47C6-AD60-618A19C5954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C9B480-0BE6-446D-A3F5-6BFFDF7751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8BA191-C332-4C7F-BE4E-5E9E9DFF39A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852D85-1FD7-4564-A89C-CAD25567B61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333179-D5E3-47C3-9463-165609DADF2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838200" y="0"/>
            <a:ext cx="72390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066800"/>
            <a:ext cx="7772400" cy="5029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477000"/>
            <a:ext cx="22098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defRPr sz="1000" i="1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0" y="6629400"/>
            <a:ext cx="23622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000" i="1" baseline="0" smtClean="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 dirty="0" smtClean="0"/>
              <a:t>Denisov, Town Hall Meeting </a:t>
            </a: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534400" y="6553200"/>
            <a:ext cx="6096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2F4F5EC4-B6DE-4EFE-B653-9C2A65D55C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12"/>
          <p:cNvSpPr>
            <a:spLocks noChangeArrowheads="1"/>
          </p:cNvSpPr>
          <p:nvPr/>
        </p:nvSpPr>
        <p:spPr bwMode="auto">
          <a:xfrm>
            <a:off x="304800" y="6477000"/>
            <a:ext cx="19050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endParaRPr lang="en-US" sz="1000" i="1">
              <a:latin typeface="Times New Roman" pitchFamily="18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FF0000"/>
          </a:solidFill>
          <a:effectLst>
            <a:outerShdw blurRad="38100" dist="38100" dir="2700000" algn="tl">
              <a:srgbClr val="C0C0C0"/>
            </a:outerShdw>
          </a:effectLst>
          <a:latin typeface="Tahom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chemeClr val="accent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1600" b="1">
          <a:solidFill>
            <a:srgbClr val="339966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600" b="1">
          <a:solidFill>
            <a:srgbClr val="FF33CC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600">
          <a:solidFill>
            <a:srgbClr val="FF33CC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FF33CC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FF33CC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FF33CC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FF33CC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1600">
          <a:solidFill>
            <a:srgbClr val="FF33CC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1" name="Rectangle 7"/>
          <p:cNvSpPr>
            <a:spLocks noGrp="1" noChangeArrowheads="1"/>
          </p:cNvSpPr>
          <p:nvPr>
            <p:ph type="ctrTitle"/>
          </p:nvPr>
        </p:nvSpPr>
        <p:spPr>
          <a:xfrm>
            <a:off x="762000" y="76200"/>
            <a:ext cx="7772400" cy="304800"/>
          </a:xfrm>
        </p:spPr>
        <p:txBody>
          <a:bodyPr/>
          <a:lstStyle/>
          <a:p>
            <a:pPr>
              <a:defRPr/>
            </a:pPr>
            <a:r>
              <a:rPr lang="en-US" sz="2400" dirty="0" smtClean="0">
                <a:solidFill>
                  <a:srgbClr val="FF3300"/>
                </a:solidFill>
                <a:effectLst/>
              </a:rPr>
              <a:t>VLHC - Very Large </a:t>
            </a:r>
            <a:r>
              <a:rPr lang="en-US" sz="2400" dirty="0" err="1" smtClean="0">
                <a:solidFill>
                  <a:srgbClr val="FF3300"/>
                </a:solidFill>
                <a:effectLst/>
              </a:rPr>
              <a:t>Hadron</a:t>
            </a:r>
            <a:r>
              <a:rPr lang="en-US" sz="2400" dirty="0" smtClean="0">
                <a:solidFill>
                  <a:srgbClr val="FF3300"/>
                </a:solidFill>
                <a:effectLst/>
              </a:rPr>
              <a:t> Collider</a:t>
            </a:r>
            <a:endParaRPr lang="en-US" sz="2400" dirty="0" smtClean="0">
              <a:solidFill>
                <a:srgbClr val="FF3300"/>
              </a:solidFill>
              <a:effectLst/>
            </a:endParaRPr>
          </a:p>
        </p:txBody>
      </p:sp>
      <p:pic>
        <p:nvPicPr>
          <p:cNvPr id="5" name="Picture 24" descr="http://www.physorg.com/newman/gfx/news/hires/standardmod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609600"/>
            <a:ext cx="2590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Content Placeholder 2"/>
          <p:cNvSpPr txBox="1">
            <a:spLocks/>
          </p:cNvSpPr>
          <p:nvPr/>
        </p:nvSpPr>
        <p:spPr bwMode="auto">
          <a:xfrm>
            <a:off x="3200400" y="457200"/>
            <a:ext cx="5562600" cy="396240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kumimoji="0" lang="en-US" sz="1600" b="1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Progress in experimental</a:t>
            </a:r>
            <a:r>
              <a:rPr kumimoji="0" lang="en-US" sz="1600" i="0" u="none" strike="noStrike" kern="0" cap="none" spc="0" normalizeH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effectLst/>
                <a:uLnTx/>
                <a:uFillTx/>
                <a:latin typeface="+mn-lt"/>
                <a:ea typeface="+mn-ea"/>
                <a:cs typeface="+mn-cs"/>
              </a:rPr>
              <a:t>particle physics was always driven by advances in experimental tools</a:t>
            </a:r>
          </a:p>
          <a:p>
            <a:pPr lvl="1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A</a:t>
            </a:r>
            <a:r>
              <a:rPr kumimoji="0" lang="en-US" sz="1600" i="0" u="none" strike="noStrike" kern="0" cap="none" spc="0" normalizeH="0" baseline="0" noProof="0" dirty="0" err="1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ccelerators</a:t>
            </a:r>
            <a:r>
              <a:rPr kumimoji="0" lang="en-US" sz="1600" i="0" u="none" strike="noStrike" kern="0" cap="none" spc="0" normalizeH="0" baseline="0" noProof="0" dirty="0" smtClean="0">
                <a:ln>
                  <a:noFill/>
                </a:ln>
                <a:solidFill>
                  <a:schemeClr val="accent2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and detectors</a:t>
            </a:r>
          </a:p>
          <a:p>
            <a:pPr marL="0" marR="0" lvl="0" indent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atin typeface="+mn-lt"/>
              </a:rPr>
              <a:t> </a:t>
            </a:r>
            <a:r>
              <a:rPr lang="en-US" sz="1600" kern="0" dirty="0" smtClean="0">
                <a:latin typeface="+mn-lt"/>
              </a:rPr>
              <a:t>Over last ~40 years majority of discoveries have been made at the energy frontier </a:t>
            </a:r>
            <a:r>
              <a:rPr lang="en-US" sz="1600" kern="0" dirty="0" err="1" smtClean="0">
                <a:latin typeface="+mn-lt"/>
              </a:rPr>
              <a:t>hadron</a:t>
            </a:r>
            <a:r>
              <a:rPr lang="en-US" sz="1600" kern="0" dirty="0" smtClean="0">
                <a:latin typeface="+mn-lt"/>
              </a:rPr>
              <a:t> accelerators</a:t>
            </a:r>
          </a:p>
          <a:p>
            <a:pPr marL="0" marR="0" lvl="0" indent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endParaRPr lang="en-US" sz="1600" kern="0" dirty="0" smtClean="0">
              <a:latin typeface="+mn-lt"/>
            </a:endParaRPr>
          </a:p>
          <a:p>
            <a:pPr marL="0" marR="0" lvl="0" indent="0" defTabSz="914400" rtl="0" eaLnBrk="0" fontAlgn="base" latinLnBrk="0" hangingPunct="0">
              <a:spcBef>
                <a:spcPct val="2000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  <a:defRPr/>
            </a:pPr>
            <a:r>
              <a:rPr lang="en-US" sz="1600" kern="0" dirty="0" smtClean="0">
                <a:latin typeface="+mn-lt"/>
              </a:rPr>
              <a:t> </a:t>
            </a:r>
            <a:r>
              <a:rPr lang="en-US" sz="1600" kern="0" dirty="0" smtClean="0">
                <a:solidFill>
                  <a:srgbClr val="FF0000"/>
                </a:solidFill>
                <a:latin typeface="+mn-lt"/>
              </a:rPr>
              <a:t>VLHC</a:t>
            </a:r>
            <a:r>
              <a:rPr lang="en-US" sz="1600" kern="0" dirty="0" smtClean="0">
                <a:latin typeface="+mn-lt"/>
              </a:rPr>
              <a:t> is an accelerator with center of mass energy for proton-proton collisions of 40-200 </a:t>
            </a:r>
            <a:r>
              <a:rPr lang="en-US" sz="1600" kern="0" dirty="0" err="1" smtClean="0">
                <a:latin typeface="+mn-lt"/>
              </a:rPr>
              <a:t>TeV</a:t>
            </a:r>
            <a:r>
              <a:rPr lang="en-US" sz="1600" kern="0" dirty="0" smtClean="0">
                <a:latin typeface="+mn-lt"/>
              </a:rPr>
              <a:t>. The only way to</a:t>
            </a:r>
          </a:p>
          <a:p>
            <a:pPr lvl="1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Create particles with masses well above 10 </a:t>
            </a:r>
            <a:r>
              <a:rPr lang="en-US" sz="1600" kern="0" dirty="0" err="1" smtClean="0">
                <a:solidFill>
                  <a:schemeClr val="accent2"/>
                </a:solidFill>
                <a:latin typeface="+mn-lt"/>
              </a:rPr>
              <a:t>TeV</a:t>
            </a:r>
            <a:endParaRPr lang="en-US" sz="1600" kern="0" dirty="0" smtClean="0">
              <a:solidFill>
                <a:schemeClr val="accent2"/>
              </a:solidFill>
              <a:latin typeface="+mn-lt"/>
            </a:endParaRPr>
          </a:p>
          <a:p>
            <a:pPr lvl="1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 Study distances below 10</a:t>
            </a:r>
            <a:r>
              <a:rPr lang="en-US" sz="1600" kern="0" baseline="30000" dirty="0" smtClean="0">
                <a:solidFill>
                  <a:schemeClr val="accent2"/>
                </a:solidFill>
                <a:latin typeface="+mn-lt"/>
              </a:rPr>
              <a:t>-20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 cm</a:t>
            </a:r>
          </a:p>
          <a:p>
            <a:pPr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kern="0" dirty="0" smtClean="0">
                <a:latin typeface="+mn-lt"/>
              </a:rPr>
              <a:t> </a:t>
            </a:r>
            <a:r>
              <a:rPr lang="en-US" sz="1600" kern="0" dirty="0" smtClean="0">
                <a:latin typeface="+mn-lt"/>
              </a:rPr>
              <a:t>We have a lot of expertise building </a:t>
            </a:r>
            <a:r>
              <a:rPr lang="en-US" sz="1600" kern="0" dirty="0" err="1" smtClean="0">
                <a:latin typeface="+mn-lt"/>
              </a:rPr>
              <a:t>hadron</a:t>
            </a:r>
            <a:r>
              <a:rPr lang="en-US" sz="1600" kern="0" dirty="0" smtClean="0">
                <a:latin typeface="+mn-lt"/>
              </a:rPr>
              <a:t> colliders while innovative ideas are needed to keep this path viable</a:t>
            </a:r>
          </a:p>
          <a:p>
            <a:pPr lvl="1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Staged approach to ~100 </a:t>
            </a:r>
            <a:r>
              <a:rPr lang="en-US" sz="1600" kern="0" dirty="0" err="1" smtClean="0">
                <a:solidFill>
                  <a:schemeClr val="accent2"/>
                </a:solidFill>
                <a:latin typeface="+mn-lt"/>
              </a:rPr>
              <a:t>TeV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kern="0" dirty="0" err="1" smtClean="0">
                <a:solidFill>
                  <a:schemeClr val="accent2"/>
                </a:solidFill>
                <a:latin typeface="+mn-lt"/>
              </a:rPr>
              <a:t>hadron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 collider </a:t>
            </a:r>
          </a:p>
          <a:p>
            <a:pPr lvl="1" eaLnBrk="0" hangingPunct="0">
              <a:spcBef>
                <a:spcPct val="20000"/>
              </a:spcBef>
              <a:buFont typeface="Arial" pitchFamily="34" charset="0"/>
              <a:buChar char="•"/>
            </a:pP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 </a:t>
            </a:r>
            <a:r>
              <a:rPr lang="en-US" sz="1600" kern="0" dirty="0" smtClean="0">
                <a:solidFill>
                  <a:schemeClr val="accent2"/>
                </a:solidFill>
                <a:latin typeface="+mn-lt"/>
              </a:rPr>
              <a:t>Based on a relatively long tunnel  </a:t>
            </a:r>
          </a:p>
          <a:p>
            <a:pPr lvl="1" eaLnBrk="0" hangingPunct="0">
              <a:spcBef>
                <a:spcPct val="20000"/>
              </a:spcBef>
              <a:buFont typeface="Arial" pitchFamily="34" charset="0"/>
              <a:buChar char="•"/>
            </a:pPr>
            <a:endParaRPr kumimoji="0" lang="en-US" sz="1600" i="0" u="none" strike="noStrike" kern="0" cap="none" spc="0" normalizeH="0" baseline="0" noProof="0" dirty="0" smtClean="0">
              <a:ln>
                <a:noFill/>
              </a:ln>
              <a:solidFill>
                <a:schemeClr val="accent2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Oval 8"/>
          <p:cNvSpPr>
            <a:spLocks noChangeArrowheads="1"/>
          </p:cNvSpPr>
          <p:nvPr/>
        </p:nvSpPr>
        <p:spPr bwMode="auto">
          <a:xfrm>
            <a:off x="990600" y="1371600"/>
            <a:ext cx="3810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1" name="Oval 8"/>
          <p:cNvSpPr>
            <a:spLocks noChangeArrowheads="1"/>
          </p:cNvSpPr>
          <p:nvPr/>
        </p:nvSpPr>
        <p:spPr bwMode="auto">
          <a:xfrm>
            <a:off x="990600" y="990600"/>
            <a:ext cx="3810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2" name="Oval 8"/>
          <p:cNvSpPr>
            <a:spLocks noChangeArrowheads="1"/>
          </p:cNvSpPr>
          <p:nvPr/>
        </p:nvSpPr>
        <p:spPr bwMode="auto">
          <a:xfrm>
            <a:off x="1447800" y="1752600"/>
            <a:ext cx="3810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3" name="Oval 8"/>
          <p:cNvSpPr>
            <a:spLocks noChangeArrowheads="1"/>
          </p:cNvSpPr>
          <p:nvPr/>
        </p:nvSpPr>
        <p:spPr bwMode="auto">
          <a:xfrm>
            <a:off x="1828800" y="1524000"/>
            <a:ext cx="3810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4" name="Oval 8"/>
          <p:cNvSpPr>
            <a:spLocks noChangeArrowheads="1"/>
          </p:cNvSpPr>
          <p:nvPr/>
        </p:nvSpPr>
        <p:spPr bwMode="auto">
          <a:xfrm>
            <a:off x="1828800" y="1905000"/>
            <a:ext cx="3810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5" name="Oval 8"/>
          <p:cNvSpPr>
            <a:spLocks noChangeArrowheads="1"/>
          </p:cNvSpPr>
          <p:nvPr/>
        </p:nvSpPr>
        <p:spPr bwMode="auto">
          <a:xfrm>
            <a:off x="685800" y="990600"/>
            <a:ext cx="3810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sp>
        <p:nvSpPr>
          <p:cNvPr id="16" name="Oval 8"/>
          <p:cNvSpPr>
            <a:spLocks noChangeArrowheads="1"/>
          </p:cNvSpPr>
          <p:nvPr/>
        </p:nvSpPr>
        <p:spPr bwMode="auto">
          <a:xfrm>
            <a:off x="990600" y="2514600"/>
            <a:ext cx="381000" cy="381000"/>
          </a:xfrm>
          <a:prstGeom prst="ellipse">
            <a:avLst/>
          </a:prstGeom>
          <a:noFill/>
          <a:ln w="38100" algn="ctr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pPr eaLnBrk="0" hangingPunct="0"/>
            <a:endParaRPr lang="en-US"/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4"/>
          <a:srcRect l="34000" t="28718" r="32500" b="9026"/>
          <a:stretch>
            <a:fillRect/>
          </a:stretch>
        </p:blipFill>
        <p:spPr bwMode="auto">
          <a:xfrm>
            <a:off x="228600" y="3581400"/>
            <a:ext cx="2666999" cy="3020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26626" name="Picture 2"/>
          <p:cNvPicPr>
            <a:picLocks noChangeAspect="1" noChangeArrowheads="1"/>
          </p:cNvPicPr>
          <p:nvPr/>
        </p:nvPicPr>
        <p:blipFill>
          <a:blip r:embed="rId5"/>
          <a:srcRect l="30000" t="24615" r="28500" b="55795"/>
          <a:stretch>
            <a:fillRect/>
          </a:stretch>
        </p:blipFill>
        <p:spPr bwMode="auto">
          <a:xfrm>
            <a:off x="3048000" y="4495800"/>
            <a:ext cx="5867400" cy="2133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A4B1C9E-0F9E-4900-9E82-2CAC1D475AEE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  <p:sp>
        <p:nvSpPr>
          <p:cNvPr id="20" name="Footer Placeholder 1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0"/>
            <a:ext cx="7239000" cy="381000"/>
          </a:xfrm>
        </p:spPr>
        <p:txBody>
          <a:bodyPr/>
          <a:lstStyle/>
          <a:p>
            <a:r>
              <a:rPr lang="en-US" dirty="0" smtClean="0"/>
              <a:t>VLHC – Design Options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28600" y="3048000"/>
            <a:ext cx="3429000" cy="6096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pPr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Low cost underground construction</a:t>
            </a:r>
          </a:p>
          <a:p>
            <a:pPr algn="ctr">
              <a:buNone/>
            </a:pPr>
            <a:r>
              <a:rPr lang="en-US" sz="1400" dirty="0" smtClean="0">
                <a:solidFill>
                  <a:schemeClr val="tx1"/>
                </a:solidFill>
              </a:rPr>
              <a:t>New magnets technologies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14800" y="5029200"/>
            <a:ext cx="4495800" cy="16002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VLHC could be built based on reasonable extrapolation of today’s expertise  </a:t>
            </a:r>
          </a:p>
          <a:p>
            <a:r>
              <a:rPr lang="en-US" sz="1600" dirty="0" smtClean="0">
                <a:solidFill>
                  <a:schemeClr val="tx1"/>
                </a:solidFill>
              </a:rPr>
              <a:t>D</a:t>
            </a:r>
            <a:r>
              <a:rPr lang="en-US" sz="1600" dirty="0" smtClean="0">
                <a:solidFill>
                  <a:schemeClr val="tx1"/>
                </a:solidFill>
              </a:rPr>
              <a:t>evelopments and technological advances would benefit the project and develop new technologies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620B8-B0C8-4772-A990-E1504C31B15A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  <p:pic>
        <p:nvPicPr>
          <p:cNvPr id="43010" name="Picture 2"/>
          <p:cNvPicPr>
            <a:picLocks noChangeAspect="1" noChangeArrowheads="1"/>
          </p:cNvPicPr>
          <p:nvPr/>
        </p:nvPicPr>
        <p:blipFill>
          <a:blip r:embed="rId2"/>
          <a:srcRect l="42000" t="33641" r="34500" b="27897"/>
          <a:stretch>
            <a:fillRect/>
          </a:stretch>
        </p:blipFill>
        <p:spPr bwMode="auto">
          <a:xfrm>
            <a:off x="533400" y="152400"/>
            <a:ext cx="2826962" cy="2819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3011" name="Picture 3"/>
          <p:cNvPicPr>
            <a:picLocks noChangeAspect="1" noChangeArrowheads="1"/>
          </p:cNvPicPr>
          <p:nvPr/>
        </p:nvPicPr>
        <p:blipFill>
          <a:blip r:embed="rId3"/>
          <a:srcRect l="31500" t="41026" r="30500" b="17231"/>
          <a:stretch>
            <a:fillRect/>
          </a:stretch>
        </p:blipFill>
        <p:spPr bwMode="auto">
          <a:xfrm>
            <a:off x="228600" y="3810000"/>
            <a:ext cx="3459480" cy="283319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43014" name="Picture 6"/>
          <p:cNvPicPr>
            <a:picLocks noChangeAspect="1" noChangeArrowheads="1"/>
          </p:cNvPicPr>
          <p:nvPr/>
        </p:nvPicPr>
        <p:blipFill>
          <a:blip r:embed="rId4"/>
          <a:srcRect l="38500" t="38564" r="37000" b="18872"/>
          <a:stretch>
            <a:fillRect/>
          </a:stretch>
        </p:blipFill>
        <p:spPr bwMode="auto">
          <a:xfrm>
            <a:off x="4267200" y="533400"/>
            <a:ext cx="4114800" cy="435642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7239000" cy="533400"/>
          </a:xfrm>
        </p:spPr>
        <p:txBody>
          <a:bodyPr/>
          <a:lstStyle/>
          <a:p>
            <a:r>
              <a:rPr lang="en-US" dirty="0" smtClean="0"/>
              <a:t>Very Large </a:t>
            </a:r>
            <a:r>
              <a:rPr lang="en-US" dirty="0" err="1" smtClean="0"/>
              <a:t>Hadron</a:t>
            </a:r>
            <a:r>
              <a:rPr lang="en-US" dirty="0" smtClean="0"/>
              <a:t> Collider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29200" y="533400"/>
            <a:ext cx="3810000" cy="3352800"/>
          </a:xfrm>
          <a:solidFill>
            <a:srgbClr val="FFFFCC"/>
          </a:solidFill>
          <a:ln>
            <a:solidFill>
              <a:schemeClr val="tx1"/>
            </a:solidFill>
          </a:ln>
        </p:spPr>
        <p:txBody>
          <a:bodyPr/>
          <a:lstStyle/>
          <a:p>
            <a:r>
              <a:rPr lang="en-US" sz="1600" dirty="0" smtClean="0">
                <a:solidFill>
                  <a:schemeClr val="tx1"/>
                </a:solidFill>
              </a:rPr>
              <a:t>VLHC is an experimental </a:t>
            </a:r>
            <a:r>
              <a:rPr lang="en-US" sz="1600" dirty="0" smtClean="0"/>
              <a:t>tool</a:t>
            </a:r>
            <a:r>
              <a:rPr lang="en-US" sz="1600" dirty="0" smtClean="0">
                <a:solidFill>
                  <a:schemeClr val="tx1"/>
                </a:solidFill>
              </a:rPr>
              <a:t> to advance our understanding of sub-atomic world by over an order of magnitude 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Smaller distances probed</a:t>
            </a:r>
          </a:p>
          <a:p>
            <a:pPr lvl="1"/>
            <a:r>
              <a:rPr lang="en-US" sz="1600" dirty="0" smtClean="0">
                <a:solidFill>
                  <a:schemeClr val="accent2"/>
                </a:solidFill>
              </a:rPr>
              <a:t>Higher mass objects created </a:t>
            </a:r>
          </a:p>
          <a:p>
            <a:pPr lvl="1">
              <a:buNone/>
            </a:pPr>
            <a:endParaRPr lang="en-US" sz="1600" dirty="0" smtClean="0">
              <a:solidFill>
                <a:schemeClr val="tx1"/>
              </a:solidFill>
            </a:endParaRPr>
          </a:p>
          <a:p>
            <a:r>
              <a:rPr lang="en-US" sz="1600" dirty="0" smtClean="0">
                <a:solidFill>
                  <a:schemeClr val="tx1"/>
                </a:solidFill>
              </a:rPr>
              <a:t>The option is viable and with continuing technological advances could become even more affordable </a:t>
            </a:r>
            <a:endParaRPr lang="en-US" sz="1600" dirty="0">
              <a:solidFill>
                <a:schemeClr val="tx1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Denisov, Town Hall Meeting 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7B620B8-B0C8-4772-A990-E1504C31B15A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2"/>
          <a:srcRect l="30500" t="34462" r="27000" b="14769"/>
          <a:stretch>
            <a:fillRect/>
          </a:stretch>
        </p:blipFill>
        <p:spPr bwMode="auto">
          <a:xfrm>
            <a:off x="152400" y="533400"/>
            <a:ext cx="4572000" cy="332826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3"/>
          <a:srcRect l="25500" t="32000" r="24500" b="32000"/>
          <a:stretch>
            <a:fillRect/>
          </a:stretch>
        </p:blipFill>
        <p:spPr bwMode="auto">
          <a:xfrm>
            <a:off x="1219200" y="4191000"/>
            <a:ext cx="6705600" cy="237360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ahoma"/>
        <a:ea typeface=""/>
        <a:cs typeface=""/>
      </a:majorFont>
      <a:minorFont>
        <a:latin typeface="Tahoma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ahoma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26743</TotalTime>
  <Words>210</Words>
  <Application>Microsoft Office PowerPoint</Application>
  <PresentationFormat>On-screen Show (4:3)</PresentationFormat>
  <Paragraphs>29</Paragraphs>
  <Slides>3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4" baseType="lpstr">
      <vt:lpstr>Default Design</vt:lpstr>
      <vt:lpstr>VLHC - Very Large Hadron Collider</vt:lpstr>
      <vt:lpstr>VLHC – Design Options</vt:lpstr>
      <vt:lpstr>Very Large Hadron Collider</vt:lpstr>
    </vt:vector>
  </TitlesOfParts>
  <Company>FermiLab PPD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Erice</dc:title>
  <dc:creator>Dmitri Denisov</dc:creator>
  <cp:lastModifiedBy>Denisov</cp:lastModifiedBy>
  <cp:revision>1175</cp:revision>
  <cp:lastPrinted>2001-10-29T16:34:41Z</cp:lastPrinted>
  <dcterms:created xsi:type="dcterms:W3CDTF">1999-01-05T17:13:25Z</dcterms:created>
  <dcterms:modified xsi:type="dcterms:W3CDTF">2012-10-12T17:00:14Z</dcterms:modified>
</cp:coreProperties>
</file>