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72" r:id="rId6"/>
    <p:sldId id="27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6091F-F885-4E01-9CFD-1494D0721FB6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C7812-64B1-447F-BBF1-3DA75E62A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270-397F-40E5-9F36-2CB3A1E81476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864-9D7B-468B-9559-F07494B60E27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8F2C-887B-47FE-BD25-AC9CB250BD3C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63ED-5F62-4863-8E1A-A2A9E62FF7FA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6FDD-FE45-448E-B42B-2E1E1A58B5B7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6AB8-C994-4D9F-A11F-627DD4670CEA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CAF8-7182-4EDB-BA11-D2B381541903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814C-FA91-4557-A25D-B81EF1D7E06F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7CA0-9C4D-443E-BB43-D54FC4ACFEC0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8CF5-9695-40E5-8D42-21F0CA69D17A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408-05D9-4C67-BA54-033C5752B81A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A86D-6BA9-4F94-9472-A16629D3E993}" type="datetime1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B45CF-D3EA-4E75-A80E-1C24305B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Non-Accelerator Capabilities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M. G. D. Gilchriese</a:t>
            </a:r>
          </a:p>
          <a:p>
            <a:r>
              <a:rPr lang="en-US" dirty="0" smtClean="0"/>
              <a:t>Lawrence Berkeley National Laboratory</a:t>
            </a:r>
          </a:p>
          <a:p>
            <a:r>
              <a:rPr lang="en-US" dirty="0" smtClean="0"/>
              <a:t>October 13,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The primary focus of the Non-accelerator Facilities working groups </a:t>
            </a:r>
            <a:r>
              <a:rPr lang="en-US" dirty="0" smtClean="0"/>
              <a:t>will </a:t>
            </a:r>
            <a:r>
              <a:rPr lang="en-US" dirty="0"/>
              <a:t>be on underground facilities. </a:t>
            </a:r>
            <a:endParaRPr lang="en-US" dirty="0" smtClean="0"/>
          </a:p>
          <a:p>
            <a:r>
              <a:rPr lang="en-US" dirty="0" smtClean="0"/>
              <a:t>If non-accelerator capability areas other than underground facilities are addressed, they will be handled by other working groups e.g. Cosmic Frontier or Intensity Frontier.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NAF1 – on underground facilities to support very large detectors for neutrino physics, proton decay and other science requiring detectors of the multi-kiloton scale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NAF1 conveners: K. </a:t>
            </a:r>
            <a:r>
              <a:rPr lang="en-US" dirty="0" err="1" smtClean="0"/>
              <a:t>Heeger</a:t>
            </a:r>
            <a:r>
              <a:rPr lang="en-US" dirty="0" smtClean="0"/>
              <a:t> (Wisconsin), K. </a:t>
            </a:r>
            <a:r>
              <a:rPr lang="en-US" dirty="0" err="1" smtClean="0"/>
              <a:t>Scholberg</a:t>
            </a:r>
            <a:r>
              <a:rPr lang="en-US" dirty="0" smtClean="0"/>
              <a:t> (Duke), H. </a:t>
            </a:r>
            <a:r>
              <a:rPr lang="en-US" dirty="0" err="1" smtClean="0"/>
              <a:t>Sobel</a:t>
            </a:r>
            <a:r>
              <a:rPr lang="en-US" dirty="0" smtClean="0"/>
              <a:t> (Irvine)</a:t>
            </a:r>
            <a:endParaRPr lang="en-US" dirty="0"/>
          </a:p>
          <a:p>
            <a:pPr lvl="0"/>
            <a:r>
              <a:rPr lang="en-US" dirty="0"/>
              <a:t>NAF2 – on underground facilities for dark matter experiments, </a:t>
            </a:r>
            <a:r>
              <a:rPr lang="en-US" dirty="0" err="1"/>
              <a:t>neutrinoless</a:t>
            </a:r>
            <a:r>
              <a:rPr lang="en-US" dirty="0"/>
              <a:t> double beta decay experiments, underground accelerators for nuclear </a:t>
            </a:r>
            <a:r>
              <a:rPr lang="en-US" dirty="0" smtClean="0"/>
              <a:t>astrophysics or other physics, </a:t>
            </a:r>
            <a:r>
              <a:rPr lang="en-US" dirty="0"/>
              <a:t>low background assay of materials and related </a:t>
            </a:r>
            <a:r>
              <a:rPr lang="en-US" dirty="0" smtClean="0"/>
              <a:t>topics.</a:t>
            </a:r>
          </a:p>
          <a:p>
            <a:pPr lvl="1"/>
            <a:r>
              <a:rPr lang="en-US" dirty="0" smtClean="0"/>
              <a:t>NAF2 </a:t>
            </a:r>
            <a:r>
              <a:rPr lang="en-US" dirty="0"/>
              <a:t>conveners: P. </a:t>
            </a:r>
            <a:r>
              <a:rPr lang="en-US" dirty="0" smtClean="0"/>
              <a:t>Cushman (</a:t>
            </a:r>
            <a:r>
              <a:rPr lang="en-US" dirty="0"/>
              <a:t>Minnesota), J. </a:t>
            </a:r>
            <a:r>
              <a:rPr lang="en-US" dirty="0" smtClean="0"/>
              <a:t>Klein (</a:t>
            </a:r>
            <a:r>
              <a:rPr lang="en-US" dirty="0"/>
              <a:t>Pennsylvania), M. </a:t>
            </a:r>
            <a:r>
              <a:rPr lang="en-US" dirty="0" err="1" smtClean="0"/>
              <a:t>Witherell</a:t>
            </a:r>
            <a:r>
              <a:rPr lang="en-US" dirty="0" smtClean="0"/>
              <a:t> (</a:t>
            </a:r>
            <a:r>
              <a:rPr lang="en-US" dirty="0"/>
              <a:t>Santa Barbara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Underground facilities in support of instrumentation development in both working groups</a:t>
            </a:r>
          </a:p>
          <a:p>
            <a:pPr lvl="1"/>
            <a:r>
              <a:rPr lang="en-US" dirty="0" smtClean="0"/>
              <a:t>Convener, contact with Instrumentation: M. Gilchriese (LBNL)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Assess the status and potential plans for underground facilities worldwide, with particular attention to the current and planned role of U.S. scientists;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Answer the following question in conjunction with the relevant Cosmic Frontier, Intensity Frontier and Instrumentation Frontier working groups – how will the existing or planned </a:t>
            </a:r>
            <a:r>
              <a:rPr lang="en-US" dirty="0" smtClean="0"/>
              <a:t>underground facilities </a:t>
            </a:r>
            <a:r>
              <a:rPr lang="en-US" dirty="0"/>
              <a:t>meet the needs of US scientists and their scientific goals over the next 10 – 15 </a:t>
            </a:r>
            <a:r>
              <a:rPr lang="en-US" dirty="0" smtClean="0"/>
              <a:t>years (to about 2025)?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Address future U.S. organizational aspects for underground facilities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Connection to Cosmic Frontier (CF1)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Direct dark matter (WIMP) experiments</a:t>
            </a:r>
          </a:p>
          <a:p>
            <a:r>
              <a:rPr lang="en-US" dirty="0" smtClean="0"/>
              <a:t>What are the underground facilities for the near-term (roughly the next 5 years) potential experimental program in WIMP direct dark matter detection?</a:t>
            </a:r>
          </a:p>
          <a:p>
            <a:r>
              <a:rPr lang="en-US" dirty="0" smtClean="0"/>
              <a:t>Assuming experiments (“G3”) beyond the next generation, what are the facility requirements (number of experiments, size of experiments, depth, etc) for</a:t>
            </a:r>
          </a:p>
          <a:p>
            <a:pPr lvl="1"/>
            <a:r>
              <a:rPr lang="en-US" dirty="0" smtClean="0"/>
              <a:t>Continued search/direct detection. </a:t>
            </a:r>
          </a:p>
          <a:p>
            <a:pPr lvl="1"/>
            <a:r>
              <a:rPr lang="en-US" dirty="0" smtClean="0"/>
              <a:t>Is there a limiting case? (Most demanding facility)</a:t>
            </a:r>
          </a:p>
          <a:p>
            <a:pPr lvl="1"/>
            <a:r>
              <a:rPr lang="en-US" dirty="0" smtClean="0"/>
              <a:t>How do the facility requirements depend on detection technology?</a:t>
            </a:r>
          </a:p>
          <a:p>
            <a:pPr lvl="1"/>
            <a:r>
              <a:rPr lang="en-US" dirty="0" smtClean="0"/>
              <a:t>For large directional experiments?</a:t>
            </a:r>
          </a:p>
          <a:p>
            <a:r>
              <a:rPr lang="en-US" dirty="0" smtClean="0"/>
              <a:t>Experiment roadmap(s) =&gt; facility roadmap(s)</a:t>
            </a:r>
          </a:p>
          <a:p>
            <a:r>
              <a:rPr lang="en-US" dirty="0" smtClean="0"/>
              <a:t>Worldwide, but identify U.S. aspects/roles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Intensity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Underground facilities over about next 5 years and long-range plan up to </a:t>
            </a:r>
            <a:r>
              <a:rPr lang="en-US" dirty="0" smtClean="0">
                <a:sym typeface="Symbol"/>
              </a:rPr>
              <a:t> 2025. Worldwide look.</a:t>
            </a:r>
            <a:endParaRPr lang="en-US" dirty="0" smtClean="0"/>
          </a:p>
          <a:p>
            <a:pPr marL="514350" indent="-514350"/>
            <a:r>
              <a:rPr lang="en-US" dirty="0" err="1" smtClean="0"/>
              <a:t>Neutrinoless</a:t>
            </a:r>
            <a:r>
              <a:rPr lang="en-US" dirty="0" smtClean="0"/>
              <a:t> double beta decay</a:t>
            </a:r>
          </a:p>
          <a:p>
            <a:pPr marL="971550" lvl="1" indent="-514350"/>
            <a:r>
              <a:rPr lang="en-US" dirty="0" smtClean="0"/>
              <a:t>In U.S., nuclear physics steward, need to reach out to interact with this community, not well represented at this CPM</a:t>
            </a:r>
          </a:p>
          <a:p>
            <a:pPr marL="514350" indent="-514350"/>
            <a:r>
              <a:rPr lang="en-US" dirty="0" smtClean="0"/>
              <a:t>“Non-accelerator” neutrinos </a:t>
            </a:r>
          </a:p>
          <a:p>
            <a:pPr marL="971550" lvl="1" indent="-514350"/>
            <a:r>
              <a:rPr lang="en-US" dirty="0" smtClean="0"/>
              <a:t>In part also U.S. nuclear physics effort</a:t>
            </a:r>
          </a:p>
          <a:p>
            <a:pPr marL="971550" lvl="1" indent="-514350"/>
            <a:r>
              <a:rPr lang="en-US" dirty="0" smtClean="0"/>
              <a:t>Very diverse (solar, atmospheric, reactor, supernova….)</a:t>
            </a:r>
          </a:p>
          <a:p>
            <a:pPr marL="514350" indent="-514350"/>
            <a:r>
              <a:rPr lang="en-US" dirty="0" smtClean="0"/>
              <a:t>“Accelerator” neutrinos</a:t>
            </a:r>
          </a:p>
          <a:p>
            <a:pPr marL="914400" lvl="1" indent="-514350"/>
            <a:r>
              <a:rPr lang="en-US" dirty="0" smtClean="0"/>
              <a:t>Long range plan in U.S. inextricably linked with LBNE</a:t>
            </a:r>
          </a:p>
          <a:p>
            <a:pPr marL="914400" lvl="1" indent="-514350"/>
            <a:r>
              <a:rPr lang="en-US" dirty="0" smtClean="0"/>
              <a:t>Will LBNE be underground or not? Unlikely to know by time of CSS in 2013. Phased approach beyond </a:t>
            </a:r>
            <a:r>
              <a:rPr lang="en-US" dirty="0" smtClean="0">
                <a:sym typeface="Symbol"/>
              </a:rPr>
              <a:t> 2025.</a:t>
            </a:r>
          </a:p>
          <a:p>
            <a:pPr marL="514350" indent="-514350"/>
            <a:r>
              <a:rPr lang="en-US" dirty="0" smtClean="0">
                <a:sym typeface="Symbol"/>
              </a:rPr>
              <a:t>Need more interaction with IF to develop roadmap(s)</a:t>
            </a:r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876800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process of obtaining from all underground labs (and experiments as needed)</a:t>
            </a:r>
          </a:p>
          <a:p>
            <a:pPr lvl="1"/>
            <a:r>
              <a:rPr lang="en-US" sz="1600" dirty="0" smtClean="0"/>
              <a:t>Status</a:t>
            </a:r>
          </a:p>
          <a:p>
            <a:pPr lvl="1"/>
            <a:r>
              <a:rPr lang="en-US" sz="1600" dirty="0" smtClean="0"/>
              <a:t>Possible future plans, roadmap, etc</a:t>
            </a:r>
          </a:p>
          <a:p>
            <a:pPr lvl="1"/>
            <a:r>
              <a:rPr lang="en-US" sz="1600" dirty="0" smtClean="0"/>
              <a:t>Current involvement of U.S. scientists</a:t>
            </a:r>
          </a:p>
          <a:p>
            <a:pPr lvl="1"/>
            <a:r>
              <a:rPr lang="en-US" sz="1600" dirty="0" smtClean="0"/>
              <a:t>Potential future involvement of U.S. scientists</a:t>
            </a:r>
          </a:p>
          <a:p>
            <a:pPr lvl="1"/>
            <a:r>
              <a:rPr lang="en-US" sz="1600" dirty="0" smtClean="0"/>
              <a:t>Roadmap(s)</a:t>
            </a:r>
          </a:p>
          <a:p>
            <a:r>
              <a:rPr lang="en-US" sz="2000" dirty="0" smtClean="0"/>
              <a:t>Will compile presentations summarizing this information (check with labs) </a:t>
            </a:r>
          </a:p>
          <a:p>
            <a:r>
              <a:rPr lang="en-US" sz="2000" dirty="0" smtClean="0"/>
              <a:t>Present to representatives from CF, IF and Instrumentation….this is what we think is the status of and the plans for underground </a:t>
            </a:r>
            <a:r>
              <a:rPr lang="en-US" sz="2000" dirty="0" smtClean="0"/>
              <a:t>facilities</a:t>
            </a:r>
            <a:r>
              <a:rPr lang="en-US" sz="2000" smtClean="0"/>
              <a:t>……iterate</a:t>
            </a:r>
            <a:endParaRPr lang="en-US" sz="2000" dirty="0" smtClean="0"/>
          </a:p>
          <a:p>
            <a:r>
              <a:rPr lang="en-US" sz="2000" dirty="0" smtClean="0"/>
              <a:t>Aiming to have initial overall summary at presentation level by March meeting at SLAC.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334000" y="1295400"/>
          <a:ext cx="3161805" cy="5410200"/>
        </p:xfrm>
        <a:graphic>
          <a:graphicData uri="http://schemas.openxmlformats.org/presentationml/2006/ole">
            <p:oleObj spid="_x0000_s1025" name="Worksheet" r:id="rId3" imgW="3200400" imgH="6057784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601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Worksheet</vt:lpstr>
      <vt:lpstr>Non-Accelerator Capabilities</vt:lpstr>
      <vt:lpstr>Scope</vt:lpstr>
      <vt:lpstr>Working Groups</vt:lpstr>
      <vt:lpstr>General Charge</vt:lpstr>
      <vt:lpstr>Connection to Cosmic Frontier (CF1)</vt:lpstr>
      <vt:lpstr>Connection to Intensity Frontier</vt:lpstr>
      <vt:lpstr>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Non-Accelerator Capabilities</dc:title>
  <dc:creator>Murdock Gilchriese</dc:creator>
  <cp:lastModifiedBy>Murdock Gilchriese</cp:lastModifiedBy>
  <cp:revision>20</cp:revision>
  <dcterms:created xsi:type="dcterms:W3CDTF">2012-10-08T18:03:37Z</dcterms:created>
  <dcterms:modified xsi:type="dcterms:W3CDTF">2012-10-13T13:03:42Z</dcterms:modified>
</cp:coreProperties>
</file>