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86" r:id="rId4"/>
    <p:sldId id="264" r:id="rId5"/>
    <p:sldId id="279" r:id="rId6"/>
    <p:sldId id="289" r:id="rId7"/>
    <p:sldId id="280" r:id="rId8"/>
    <p:sldId id="269" r:id="rId9"/>
    <p:sldId id="273" r:id="rId10"/>
    <p:sldId id="270" r:id="rId11"/>
    <p:sldId id="261" r:id="rId12"/>
    <p:sldId id="259" r:id="rId13"/>
    <p:sldId id="271" r:id="rId14"/>
    <p:sldId id="256" r:id="rId15"/>
    <p:sldId id="265" r:id="rId16"/>
    <p:sldId id="263" r:id="rId17"/>
    <p:sldId id="274" r:id="rId18"/>
    <p:sldId id="275" r:id="rId19"/>
    <p:sldId id="281" r:id="rId20"/>
    <p:sldId id="277" r:id="rId21"/>
    <p:sldId id="278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464-5AC0-46FA-BF90-39C47345ED4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0D9B-ED30-4526-A685-275D87A83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464-5AC0-46FA-BF90-39C47345ED4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0D9B-ED30-4526-A685-275D87A83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464-5AC0-46FA-BF90-39C47345ED4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0D9B-ED30-4526-A685-275D87A83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464-5AC0-46FA-BF90-39C47345ED4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0D9B-ED30-4526-A685-275D87A83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464-5AC0-46FA-BF90-39C47345ED4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0D9B-ED30-4526-A685-275D87A83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464-5AC0-46FA-BF90-39C47345ED4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0D9B-ED30-4526-A685-275D87A83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464-5AC0-46FA-BF90-39C47345ED4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0D9B-ED30-4526-A685-275D87A83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464-5AC0-46FA-BF90-39C47345ED4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0D9B-ED30-4526-A685-275D87A83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464-5AC0-46FA-BF90-39C47345ED4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0D9B-ED30-4526-A685-275D87A83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464-5AC0-46FA-BF90-39C47345ED4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0D9B-ED30-4526-A685-275D87A83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464-5AC0-46FA-BF90-39C47345ED4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0D9B-ED30-4526-A685-275D87A83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A464-5AC0-46FA-BF90-39C47345ED4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0D9B-ED30-4526-A685-275D87A83F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Muon</a:t>
            </a:r>
            <a:r>
              <a:rPr lang="en-US" sz="4400" dirty="0" smtClean="0">
                <a:solidFill>
                  <a:srgbClr val="FF0000"/>
                </a:solidFill>
              </a:rPr>
              <a:t> Collider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410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Energy Frontier: 3 </a:t>
            </a:r>
            <a:r>
              <a:rPr lang="en-US" dirty="0" err="1" smtClean="0"/>
              <a:t>TeV</a:t>
            </a:r>
            <a:r>
              <a:rPr lang="en-US" dirty="0" smtClean="0"/>
              <a:t>  </a:t>
            </a:r>
            <a:r>
              <a:rPr lang="en-US" dirty="0" err="1" smtClean="0"/>
              <a:t>cms</a:t>
            </a:r>
            <a:r>
              <a:rPr lang="en-US" dirty="0" smtClean="0"/>
              <a:t>   (3.6 km circumference,  2 detectors) </a:t>
            </a:r>
          </a:p>
          <a:p>
            <a:pPr algn="ctr"/>
            <a:r>
              <a:rPr lang="en-US" dirty="0" smtClean="0"/>
              <a:t>L &gt; 10</a:t>
            </a:r>
            <a:r>
              <a:rPr lang="en-US" baseline="30000" dirty="0" smtClean="0"/>
              <a:t>34</a:t>
            </a:r>
            <a:r>
              <a:rPr lang="en-US" dirty="0"/>
              <a:t> </a:t>
            </a:r>
            <a:r>
              <a:rPr lang="en-US" dirty="0" smtClean="0"/>
              <a:t> (350 fb</a:t>
            </a:r>
            <a:r>
              <a:rPr lang="en-US" baseline="30000" dirty="0" smtClean="0"/>
              <a:t>-1</a:t>
            </a:r>
            <a:r>
              <a:rPr lang="en-US" dirty="0" smtClean="0"/>
              <a:t> /year)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8" y="2057400"/>
            <a:ext cx="449082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838200"/>
            <a:ext cx="3963842" cy="6781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Unique:  s-channel  Higgs Factory</a:t>
            </a:r>
          </a:p>
          <a:p>
            <a:r>
              <a:rPr lang="en-US" sz="1600" dirty="0" smtClean="0"/>
              <a:t>Std Model and Multi-Higgs, L </a:t>
            </a:r>
            <a:r>
              <a:rPr lang="en-US" sz="1600" dirty="0" smtClean="0">
                <a:sym typeface="Wingdings" pitchFamily="2" charset="2"/>
              </a:rPr>
              <a:t> few x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31</a:t>
            </a:r>
          </a:p>
          <a:p>
            <a:endParaRPr lang="en-US" sz="1600" baseline="30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Ultra </a:t>
            </a:r>
            <a:r>
              <a:rPr lang="en-US" sz="1600" dirty="0"/>
              <a:t>Fine  DE/E 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 </a:t>
            </a:r>
            <a:r>
              <a:rPr lang="en-US" sz="1600" dirty="0"/>
              <a:t>few x 10-5</a:t>
            </a:r>
            <a:endParaRPr lang="en-US" sz="1600" dirty="0" smtClean="0"/>
          </a:p>
          <a:p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Upward evolution to 3 – 6… </a:t>
            </a:r>
            <a:r>
              <a:rPr lang="en-US" sz="1600" dirty="0" err="1" smtClean="0"/>
              <a:t>TeV</a:t>
            </a:r>
            <a:r>
              <a:rPr lang="en-US" sz="1600" dirty="0" smtClean="0"/>
              <a:t> </a:t>
            </a:r>
            <a:r>
              <a:rPr lang="en-US" sz="1600" dirty="0" err="1" smtClean="0"/>
              <a:t>cms</a:t>
            </a:r>
            <a:endParaRPr lang="en-US" sz="1600" dirty="0" smtClean="0"/>
          </a:p>
          <a:p>
            <a:r>
              <a:rPr lang="en-US" sz="1600" dirty="0" smtClean="0"/>
              <a:t>L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few x 10</a:t>
            </a:r>
            <a:r>
              <a:rPr lang="en-US" sz="1600" baseline="30000" dirty="0" smtClean="0"/>
              <a:t>34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rgbClr val="FF0000"/>
                </a:solidFill>
              </a:rPr>
              <a:t>Recapture Energy Frontier </a:t>
            </a:r>
          </a:p>
          <a:p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HEF </a:t>
            </a:r>
            <a:r>
              <a:rPr lang="en-US" sz="1600" dirty="0" smtClean="0">
                <a:sym typeface="Wingdings" pitchFamily="2" charset="2"/>
              </a:rPr>
              <a:t> SUSY, NSD, </a:t>
            </a:r>
            <a:r>
              <a:rPr lang="en-US" sz="1600" dirty="0" smtClean="0">
                <a:sym typeface="Wingdings" pitchFamily="2" charset="2"/>
              </a:rPr>
              <a:t>W-fusion, </a:t>
            </a:r>
            <a:r>
              <a:rPr lang="en-US" sz="1600" dirty="0" smtClean="0">
                <a:sym typeface="Wingdings" pitchFamily="2" charset="2"/>
              </a:rPr>
              <a:t>“W-collider” </a:t>
            </a:r>
          </a:p>
          <a:p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  </a:t>
            </a:r>
            <a:r>
              <a:rPr lang="en-US" sz="1600" dirty="0" smtClean="0"/>
              <a:t> </a:t>
            </a:r>
            <a:r>
              <a:rPr lang="en-US" sz="1600" dirty="0" smtClean="0"/>
              <a:t>Z’  narrow  resonance  would </a:t>
            </a:r>
            <a:r>
              <a:rPr lang="en-US" sz="1600" dirty="0" smtClean="0"/>
              <a:t> allow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low luminosity </a:t>
            </a:r>
            <a:r>
              <a:rPr lang="en-US" sz="1600" dirty="0" smtClean="0"/>
              <a:t> 10</a:t>
            </a:r>
            <a:r>
              <a:rPr lang="en-US" sz="1600" baseline="30000" dirty="0" smtClean="0"/>
              <a:t>30</a:t>
            </a:r>
            <a:r>
              <a:rPr lang="en-US" sz="1600" dirty="0" smtClean="0"/>
              <a:t>  </a:t>
            </a:r>
            <a:r>
              <a:rPr lang="en-US" sz="1600" dirty="0" smtClean="0"/>
              <a:t>HEF program</a:t>
            </a:r>
          </a:p>
          <a:p>
            <a:r>
              <a:rPr lang="en-US" sz="1600" dirty="0" smtClean="0"/>
              <a:t>   (little or no cooling) </a:t>
            </a:r>
          </a:p>
          <a:p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Staged </a:t>
            </a:r>
            <a:r>
              <a:rPr lang="en-US" sz="1600" dirty="0" smtClean="0"/>
              <a:t>program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that </a:t>
            </a:r>
            <a:r>
              <a:rPr lang="en-US" sz="1600" dirty="0"/>
              <a:t>b</a:t>
            </a:r>
            <a:r>
              <a:rPr lang="en-US" sz="1600" dirty="0" smtClean="0"/>
              <a:t>uilds </a:t>
            </a:r>
            <a:r>
              <a:rPr lang="en-US" sz="1600" dirty="0" smtClean="0"/>
              <a:t>upon Intensity Frontier </a:t>
            </a:r>
          </a:p>
          <a:p>
            <a:pPr>
              <a:buFont typeface="Wingdings"/>
              <a:buChar char="à"/>
            </a:pPr>
            <a:r>
              <a:rPr lang="en-US" sz="1600" dirty="0" smtClean="0"/>
              <a:t> Project-X  </a:t>
            </a:r>
          </a:p>
          <a:p>
            <a:pPr>
              <a:buFont typeface="Wingdings"/>
              <a:buChar char="à"/>
            </a:pP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 smtClean="0"/>
              <a:t>Muon</a:t>
            </a:r>
            <a:r>
              <a:rPr lang="en-US" sz="1600" dirty="0" smtClean="0"/>
              <a:t> Storage Ring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advanced Neutrino program </a:t>
            </a:r>
          </a:p>
          <a:p>
            <a:pPr>
              <a:buFont typeface="Wingdings"/>
              <a:buChar char="à"/>
            </a:pP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S-channel Higgs Factory</a:t>
            </a:r>
          </a:p>
          <a:p>
            <a:pPr>
              <a:buFont typeface="Wingdings"/>
              <a:buChar char="à"/>
            </a:pP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High </a:t>
            </a:r>
            <a:r>
              <a:rPr lang="en-US" sz="1600" dirty="0" smtClean="0">
                <a:sym typeface="Wingdings" pitchFamily="2" charset="2"/>
              </a:rPr>
              <a:t>Energy Frontier </a:t>
            </a:r>
            <a:r>
              <a:rPr lang="en-US" sz="1600" dirty="0" smtClean="0">
                <a:sym typeface="Wingdings" pitchFamily="2" charset="2"/>
              </a:rPr>
              <a:t>Machine</a:t>
            </a:r>
          </a:p>
          <a:p>
            <a:endParaRPr lang="en-US" sz="1600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ym typeface="Wingdings" pitchFamily="2" charset="2"/>
              </a:rPr>
              <a:t> Compact footprint  stages + synchrotron</a:t>
            </a:r>
            <a:endParaRPr lang="en-US" sz="16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8937186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800" y="533400"/>
            <a:ext cx="474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Telluride  2011  Top Five Benchmark Studies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0"/>
            <a:ext cx="675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Rich High Energy Program Potential at </a:t>
            </a:r>
            <a:r>
              <a:rPr lang="en-US" sz="2400" dirty="0" err="1" smtClean="0">
                <a:solidFill>
                  <a:srgbClr val="FF0000"/>
                </a:solidFill>
              </a:rPr>
              <a:t>Muon</a:t>
            </a:r>
            <a:r>
              <a:rPr lang="en-US" sz="2400" dirty="0" smtClean="0">
                <a:solidFill>
                  <a:srgbClr val="FF0000"/>
                </a:solidFill>
              </a:rPr>
              <a:t> Collider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773252" cy="575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14568" cy="55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57200"/>
            <a:ext cx="675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Rich High Energy Program Potential at </a:t>
            </a:r>
            <a:r>
              <a:rPr lang="en-US" sz="2400" dirty="0" err="1" smtClean="0">
                <a:solidFill>
                  <a:srgbClr val="FF0000"/>
                </a:solidFill>
              </a:rPr>
              <a:t>Muon</a:t>
            </a:r>
            <a:r>
              <a:rPr lang="en-US" sz="2400" dirty="0" smtClean="0">
                <a:solidFill>
                  <a:srgbClr val="FF0000"/>
                </a:solidFill>
              </a:rPr>
              <a:t> Collider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6002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1676400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Telluride, June, 2011 Discussion Points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3482" y="1676400"/>
            <a:ext cx="477051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74986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80486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17"/>
            <a:ext cx="9083515" cy="68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44012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98" y="227017"/>
            <a:ext cx="8956902" cy="66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100013"/>
            <a:ext cx="9667876" cy="705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3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Muon</a:t>
            </a:r>
            <a:r>
              <a:rPr lang="en-US" sz="4400" dirty="0" smtClean="0">
                <a:solidFill>
                  <a:srgbClr val="FF0000"/>
                </a:solidFill>
              </a:rPr>
              <a:t> Collider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295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Higgs Factory:  125 </a:t>
            </a:r>
            <a:r>
              <a:rPr lang="en-US" dirty="0" err="1" smtClean="0"/>
              <a:t>GeV</a:t>
            </a:r>
            <a:r>
              <a:rPr lang="en-US" dirty="0" smtClean="0"/>
              <a:t>  </a:t>
            </a:r>
            <a:r>
              <a:rPr lang="en-US" dirty="0" err="1" smtClean="0"/>
              <a:t>cms</a:t>
            </a:r>
            <a:r>
              <a:rPr lang="en-US" dirty="0" smtClean="0"/>
              <a:t>   </a:t>
            </a:r>
          </a:p>
          <a:p>
            <a:pPr algn="ctr"/>
            <a:r>
              <a:rPr lang="en-US" dirty="0" smtClean="0"/>
              <a:t>(350 m </a:t>
            </a:r>
            <a:r>
              <a:rPr lang="en-US" dirty="0" err="1" smtClean="0"/>
              <a:t>circum</a:t>
            </a:r>
            <a:r>
              <a:rPr lang="en-US" dirty="0" smtClean="0"/>
              <a:t>,  1-2 detector?) </a:t>
            </a:r>
            <a:endParaRPr lang="en-US" dirty="0" smtClean="0"/>
          </a:p>
          <a:p>
            <a:pPr algn="ctr"/>
            <a:r>
              <a:rPr lang="en-US" dirty="0" smtClean="0"/>
              <a:t>L &gt; 10</a:t>
            </a:r>
            <a:r>
              <a:rPr lang="en-US" baseline="30000" dirty="0" smtClean="0"/>
              <a:t>31</a:t>
            </a:r>
            <a:r>
              <a:rPr lang="en-US" dirty="0" smtClean="0"/>
              <a:t>  (2 fb</a:t>
            </a:r>
            <a:r>
              <a:rPr lang="en-US" baseline="30000" dirty="0" smtClean="0"/>
              <a:t>-1</a:t>
            </a:r>
            <a:r>
              <a:rPr lang="en-US" dirty="0" smtClean="0"/>
              <a:t> /year)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>
          <a:xfrm>
            <a:off x="5867400" y="3962400"/>
            <a:ext cx="152400" cy="15240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043505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400800" y="4343400"/>
            <a:ext cx="1524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7" idx="1"/>
          </p:cNvCxnSpPr>
          <p:nvPr/>
        </p:nvCxnSpPr>
        <p:spPr>
          <a:xfrm flipH="1">
            <a:off x="5867400" y="4365718"/>
            <a:ext cx="555718" cy="434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838200"/>
            <a:ext cx="3963842" cy="6781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Unique:  s-channel  Higgs Factory</a:t>
            </a:r>
          </a:p>
          <a:p>
            <a:r>
              <a:rPr lang="en-US" sz="1600" dirty="0" smtClean="0"/>
              <a:t>Std Model and Multi-Higgs, L </a:t>
            </a:r>
            <a:r>
              <a:rPr lang="en-US" sz="1600" dirty="0" smtClean="0">
                <a:sym typeface="Wingdings" pitchFamily="2" charset="2"/>
              </a:rPr>
              <a:t> few x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31</a:t>
            </a:r>
          </a:p>
          <a:p>
            <a:endParaRPr lang="en-US" sz="1600" baseline="30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Ultra </a:t>
            </a:r>
            <a:r>
              <a:rPr lang="en-US" sz="1600" dirty="0"/>
              <a:t>Fine  DE/E 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 </a:t>
            </a:r>
            <a:r>
              <a:rPr lang="en-US" sz="1600" dirty="0"/>
              <a:t>few x 10-5</a:t>
            </a:r>
            <a:endParaRPr lang="en-US" sz="1600" dirty="0" smtClean="0"/>
          </a:p>
          <a:p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Upward evolution to 3 – 6… </a:t>
            </a:r>
            <a:r>
              <a:rPr lang="en-US" sz="1600" dirty="0" err="1" smtClean="0"/>
              <a:t>TeV</a:t>
            </a:r>
            <a:r>
              <a:rPr lang="en-US" sz="1600" dirty="0" smtClean="0"/>
              <a:t> </a:t>
            </a:r>
            <a:r>
              <a:rPr lang="en-US" sz="1600" dirty="0" err="1" smtClean="0"/>
              <a:t>cms</a:t>
            </a:r>
            <a:endParaRPr lang="en-US" sz="1600" dirty="0" smtClean="0"/>
          </a:p>
          <a:p>
            <a:r>
              <a:rPr lang="en-US" sz="1600" dirty="0" smtClean="0"/>
              <a:t>L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few x 10</a:t>
            </a:r>
            <a:r>
              <a:rPr lang="en-US" sz="1600" baseline="30000" dirty="0" smtClean="0"/>
              <a:t>34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rgbClr val="FF0000"/>
                </a:solidFill>
              </a:rPr>
              <a:t>Recapture Energy Frontier </a:t>
            </a:r>
          </a:p>
          <a:p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HEF </a:t>
            </a:r>
            <a:r>
              <a:rPr lang="en-US" sz="1600" dirty="0" smtClean="0">
                <a:sym typeface="Wingdings" pitchFamily="2" charset="2"/>
              </a:rPr>
              <a:t> SUSY, NSD, </a:t>
            </a:r>
            <a:r>
              <a:rPr lang="en-US" sz="1600" dirty="0" smtClean="0">
                <a:sym typeface="Wingdings" pitchFamily="2" charset="2"/>
              </a:rPr>
              <a:t>W-fusion, </a:t>
            </a:r>
            <a:r>
              <a:rPr lang="en-US" sz="1600" dirty="0" smtClean="0">
                <a:sym typeface="Wingdings" pitchFamily="2" charset="2"/>
              </a:rPr>
              <a:t>“W-collider” </a:t>
            </a:r>
          </a:p>
          <a:p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  </a:t>
            </a:r>
            <a:r>
              <a:rPr lang="en-US" sz="1600" dirty="0" smtClean="0"/>
              <a:t> </a:t>
            </a:r>
            <a:r>
              <a:rPr lang="en-US" sz="1600" dirty="0" smtClean="0"/>
              <a:t>Z’  narrow  resonance  would </a:t>
            </a:r>
            <a:r>
              <a:rPr lang="en-US" sz="1600" dirty="0" smtClean="0"/>
              <a:t> allow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low luminosity </a:t>
            </a:r>
            <a:r>
              <a:rPr lang="en-US" sz="1600" dirty="0" smtClean="0"/>
              <a:t> 10</a:t>
            </a:r>
            <a:r>
              <a:rPr lang="en-US" sz="1600" baseline="30000" dirty="0" smtClean="0"/>
              <a:t>30</a:t>
            </a:r>
            <a:r>
              <a:rPr lang="en-US" sz="1600" dirty="0" smtClean="0"/>
              <a:t>  </a:t>
            </a:r>
            <a:r>
              <a:rPr lang="en-US" sz="1600" dirty="0" smtClean="0"/>
              <a:t>HEF program</a:t>
            </a:r>
          </a:p>
          <a:p>
            <a:r>
              <a:rPr lang="en-US" sz="1600" dirty="0" smtClean="0"/>
              <a:t>   (little or no cooling) </a:t>
            </a:r>
          </a:p>
          <a:p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Staged </a:t>
            </a:r>
            <a:r>
              <a:rPr lang="en-US" sz="1600" dirty="0" smtClean="0"/>
              <a:t>program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that </a:t>
            </a:r>
            <a:r>
              <a:rPr lang="en-US" sz="1600" dirty="0"/>
              <a:t>b</a:t>
            </a:r>
            <a:r>
              <a:rPr lang="en-US" sz="1600" dirty="0" smtClean="0"/>
              <a:t>uilds </a:t>
            </a:r>
            <a:r>
              <a:rPr lang="en-US" sz="1600" dirty="0" smtClean="0"/>
              <a:t>upon Intensity Frontier </a:t>
            </a:r>
          </a:p>
          <a:p>
            <a:pPr>
              <a:buFont typeface="Wingdings"/>
              <a:buChar char="à"/>
            </a:pPr>
            <a:r>
              <a:rPr lang="en-US" sz="1600" dirty="0" smtClean="0"/>
              <a:t> Project-X  </a:t>
            </a:r>
          </a:p>
          <a:p>
            <a:pPr>
              <a:buFont typeface="Wingdings"/>
              <a:buChar char="à"/>
            </a:pP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 smtClean="0"/>
              <a:t>Muon</a:t>
            </a:r>
            <a:r>
              <a:rPr lang="en-US" sz="1600" dirty="0" smtClean="0"/>
              <a:t> Storage Ring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advanced Neutrino program </a:t>
            </a:r>
          </a:p>
          <a:p>
            <a:pPr>
              <a:buFont typeface="Wingdings"/>
              <a:buChar char="à"/>
            </a:pP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S-channel Higgs Factory</a:t>
            </a:r>
          </a:p>
          <a:p>
            <a:pPr>
              <a:buFont typeface="Wingdings"/>
              <a:buChar char="à"/>
            </a:pP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High </a:t>
            </a:r>
            <a:r>
              <a:rPr lang="en-US" sz="1600" dirty="0" smtClean="0">
                <a:sym typeface="Wingdings" pitchFamily="2" charset="2"/>
              </a:rPr>
              <a:t>Energy Frontier </a:t>
            </a:r>
            <a:r>
              <a:rPr lang="en-US" sz="1600" dirty="0" smtClean="0">
                <a:sym typeface="Wingdings" pitchFamily="2" charset="2"/>
              </a:rPr>
              <a:t>Machine</a:t>
            </a:r>
          </a:p>
          <a:p>
            <a:endParaRPr lang="en-US" sz="1600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ym typeface="Wingdings" pitchFamily="2" charset="2"/>
              </a:rPr>
              <a:t> Compact footprint  stages + synchrotron</a:t>
            </a:r>
            <a:endParaRPr lang="en-US" sz="16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809625"/>
            <a:ext cx="50863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019300"/>
            <a:ext cx="4248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46275"/>
            <a:ext cx="42672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532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2019300"/>
            <a:ext cx="4249737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532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53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42942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2697232" cy="96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38200"/>
            <a:ext cx="4114800" cy="331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6477000" cy="160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152400"/>
            <a:ext cx="4167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S-Channel Higgs Production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1646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Barger, </a:t>
            </a:r>
            <a:r>
              <a:rPr lang="en-US" sz="1400" dirty="0" err="1" smtClean="0">
                <a:solidFill>
                  <a:srgbClr val="FF0000"/>
                </a:solidFill>
              </a:rPr>
              <a:t>Gunion</a:t>
            </a:r>
            <a:r>
              <a:rPr lang="en-US" sz="1400" dirty="0" smtClean="0">
                <a:solidFill>
                  <a:srgbClr val="FF0000"/>
                </a:solidFill>
              </a:rPr>
              <a:t>, Han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91000"/>
            <a:ext cx="15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 = 125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28" y="4343400"/>
            <a:ext cx="2903872" cy="226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8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Eye on the future: Carlo Rubbia thinks the next big experiment in particle physics should be a muon collider. (Courtesy: Ch Flemming/Lindau Nobel Laureate Meeting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4114800" cy="27451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81000"/>
            <a:ext cx="5638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Carlo Rubbia </a:t>
            </a:r>
            <a:r>
              <a:rPr lang="en-US" sz="1600" dirty="0" smtClean="0"/>
              <a:t>thinks the next big experiment in particle physics should be a </a:t>
            </a:r>
            <a:r>
              <a:rPr lang="en-US" sz="1600" dirty="0" err="1" smtClean="0"/>
              <a:t>muon</a:t>
            </a:r>
            <a:r>
              <a:rPr lang="en-US" sz="1600" dirty="0" smtClean="0"/>
              <a:t> collider.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752600" y="6248400"/>
            <a:ext cx="36617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physicsworld.com/</a:t>
            </a:r>
            <a:r>
              <a:rPr lang="en-US" sz="1400" i="1" dirty="0" err="1" smtClean="0"/>
              <a:t>cws</a:t>
            </a:r>
            <a:r>
              <a:rPr lang="en-US" sz="1400" i="1" dirty="0" smtClean="0"/>
              <a:t>/article/news/50159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953000" y="1524000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"With a Higgs of 125 </a:t>
            </a:r>
            <a:r>
              <a:rPr lang="en-US" sz="1600" dirty="0" err="1" smtClean="0"/>
              <a:t>GeV</a:t>
            </a:r>
            <a:r>
              <a:rPr lang="en-US" sz="1600" dirty="0" smtClean="0"/>
              <a:t> we need only a modest machine, perhaps not a large linear collider." Rubbia points out that </a:t>
            </a:r>
            <a:r>
              <a:rPr lang="en-US" sz="1600" dirty="0" err="1" smtClean="0"/>
              <a:t>muons</a:t>
            </a:r>
            <a:r>
              <a:rPr lang="en-US" sz="1600" dirty="0" smtClean="0"/>
              <a:t> colliding at a combined energy of roughly 125 </a:t>
            </a:r>
            <a:r>
              <a:rPr lang="en-US" sz="1600" dirty="0" err="1" smtClean="0"/>
              <a:t>GeV</a:t>
            </a:r>
            <a:r>
              <a:rPr lang="en-US" sz="1600" dirty="0" smtClean="0"/>
              <a:t> would suffice – just over half the energy of LEP and requiring a machine with a much smaller radius.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04800" y="4572000"/>
            <a:ext cx="533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One physicist who shares Rubbia's vision is </a:t>
            </a:r>
            <a:r>
              <a:rPr lang="en-US" dirty="0" smtClean="0">
                <a:solidFill>
                  <a:srgbClr val="FF0000"/>
                </a:solidFill>
              </a:rPr>
              <a:t>David Gross </a:t>
            </a:r>
            <a:r>
              <a:rPr lang="en-US" sz="1600" dirty="0" smtClean="0"/>
              <a:t>…</a:t>
            </a:r>
          </a:p>
          <a:p>
            <a:endParaRPr lang="en-US" sz="1600" dirty="0"/>
          </a:p>
          <a:p>
            <a:r>
              <a:rPr lang="en-US" sz="1600" dirty="0" smtClean="0"/>
              <a:t>"A </a:t>
            </a:r>
            <a:r>
              <a:rPr lang="en-US" sz="1600" dirty="0" err="1" smtClean="0"/>
              <a:t>muon</a:t>
            </a:r>
            <a:r>
              <a:rPr lang="en-US" sz="1600" dirty="0" smtClean="0"/>
              <a:t> collider is a great idea,"  …</a:t>
            </a:r>
          </a:p>
          <a:p>
            <a:r>
              <a:rPr lang="en-US" sz="1600" dirty="0" smtClean="0"/>
              <a:t>"and one that the US should take the lead on." </a:t>
            </a:r>
            <a:endParaRPr lang="en-US" sz="1600" dirty="0"/>
          </a:p>
        </p:txBody>
      </p:sp>
      <p:pic>
        <p:nvPicPr>
          <p:cNvPr id="21510" name="Picture 6" descr="http://www.nobelprize.org/nobel_prizes/physics/laureates/2004/gro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886200"/>
            <a:ext cx="1847850" cy="2589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487708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152400"/>
            <a:ext cx="72378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 </a:t>
            </a:r>
            <a:r>
              <a:rPr lang="en-US" sz="2800" dirty="0" err="1" smtClean="0">
                <a:solidFill>
                  <a:srgbClr val="FF0000"/>
                </a:solidFill>
              </a:rPr>
              <a:t>Muon</a:t>
            </a:r>
            <a:r>
              <a:rPr lang="en-US" sz="2800" dirty="0" smtClean="0">
                <a:solidFill>
                  <a:srgbClr val="FF0000"/>
                </a:solidFill>
              </a:rPr>
              <a:t> Collider </a:t>
            </a:r>
            <a:r>
              <a:rPr lang="en-US" sz="2800" dirty="0" smtClean="0">
                <a:solidFill>
                  <a:srgbClr val="FF0000"/>
                </a:solidFill>
              </a:rPr>
              <a:t>provides a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Staged Pathway from the Intensity Frontier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 the Energy frontier via a Unique Higgs Factory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40052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81600"/>
            <a:ext cx="7969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hysics </a:t>
            </a:r>
            <a:r>
              <a:rPr lang="en-US" sz="2000" dirty="0">
                <a:solidFill>
                  <a:srgbClr val="FF0000"/>
                </a:solidFill>
              </a:rPr>
              <a:t>and detector studies </a:t>
            </a:r>
            <a:r>
              <a:rPr lang="en-US" sz="2000" dirty="0" smtClean="0">
                <a:solidFill>
                  <a:srgbClr val="FF0000"/>
                </a:solidFill>
              </a:rPr>
              <a:t> have </a:t>
            </a:r>
            <a:r>
              <a:rPr lang="en-US" sz="2000" dirty="0">
                <a:solidFill>
                  <a:srgbClr val="FF0000"/>
                </a:solidFill>
              </a:rPr>
              <a:t>begun and initial studies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indicate </a:t>
            </a:r>
            <a:r>
              <a:rPr lang="en-US" sz="2000" dirty="0">
                <a:solidFill>
                  <a:srgbClr val="FF0000"/>
                </a:solidFill>
              </a:rPr>
              <a:t>backgrounds can be handled </a:t>
            </a:r>
            <a:r>
              <a:rPr lang="en-US" sz="2000" dirty="0" smtClean="0">
                <a:solidFill>
                  <a:srgbClr val="FF0000"/>
                </a:solidFill>
              </a:rPr>
              <a:t>with </a:t>
            </a:r>
            <a:r>
              <a:rPr lang="en-US" sz="2000" dirty="0">
                <a:solidFill>
                  <a:srgbClr val="FF0000"/>
                </a:solidFill>
              </a:rPr>
              <a:t>fast timing pixelated detectors. 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More </a:t>
            </a:r>
            <a:r>
              <a:rPr lang="en-US" sz="2000" dirty="0">
                <a:solidFill>
                  <a:srgbClr val="FF0000"/>
                </a:solidFill>
              </a:rPr>
              <a:t>work (and help) is needed </a:t>
            </a:r>
            <a:r>
              <a:rPr lang="en-US" sz="2000" dirty="0" smtClean="0">
                <a:solidFill>
                  <a:srgbClr val="FF0000"/>
                </a:solidFill>
              </a:rPr>
              <a:t> for </a:t>
            </a:r>
            <a:r>
              <a:rPr lang="en-US" sz="2000" dirty="0">
                <a:solidFill>
                  <a:srgbClr val="FF0000"/>
                </a:solidFill>
              </a:rPr>
              <a:t>a convincing demonstration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63246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Meet at UCLA, 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pring 2013, https://hepconf.physics.ucla.edu/higgs2012/index.html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3048000"/>
            <a:ext cx="154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Backup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61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74986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76400" y="837"/>
            <a:ext cx="551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Evolution in Energy of </a:t>
            </a:r>
            <a:r>
              <a:rPr lang="en-US" sz="2800" dirty="0" err="1" smtClean="0">
                <a:solidFill>
                  <a:srgbClr val="FF0000"/>
                </a:solidFill>
              </a:rPr>
              <a:t>Muon</a:t>
            </a:r>
            <a:r>
              <a:rPr lang="en-US" sz="2800" dirty="0" smtClean="0">
                <a:solidFill>
                  <a:srgbClr val="FF0000"/>
                </a:solidFill>
              </a:rPr>
              <a:t> Collider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41" y="152400"/>
            <a:ext cx="9049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562100"/>
            <a:ext cx="51435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436</Words>
  <Application>Microsoft Office PowerPoint</Application>
  <PresentationFormat>On-screen Show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T. Hill x4301 04247N</dc:creator>
  <cp:lastModifiedBy>Chris Hill</cp:lastModifiedBy>
  <cp:revision>34</cp:revision>
  <dcterms:created xsi:type="dcterms:W3CDTF">2012-10-12T01:14:20Z</dcterms:created>
  <dcterms:modified xsi:type="dcterms:W3CDTF">2012-10-12T18:10:43Z</dcterms:modified>
</cp:coreProperties>
</file>