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6"/>
  </p:notesMasterIdLst>
  <p:handoutMasterIdLst>
    <p:handoutMasterId r:id="rId17"/>
  </p:handoutMasterIdLst>
  <p:sldIdLst>
    <p:sldId id="283" r:id="rId3"/>
    <p:sldId id="296" r:id="rId4"/>
    <p:sldId id="293" r:id="rId5"/>
    <p:sldId id="266" r:id="rId6"/>
    <p:sldId id="259" r:id="rId7"/>
    <p:sldId id="286" r:id="rId8"/>
    <p:sldId id="280" r:id="rId9"/>
    <p:sldId id="290" r:id="rId10"/>
    <p:sldId id="291" r:id="rId11"/>
    <p:sldId id="288" r:id="rId12"/>
    <p:sldId id="295" r:id="rId13"/>
    <p:sldId id="289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08" autoAdjust="0"/>
  </p:normalViewPr>
  <p:slideViewPr>
    <p:cSldViewPr>
      <p:cViewPr>
        <p:scale>
          <a:sx n="100" d="100"/>
          <a:sy n="100" d="100"/>
        </p:scale>
        <p:origin x="-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CFD0F-18F3-264D-B177-1D678EC24F94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96EB2-B18D-4D43-B6AD-A184CC5B5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2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633E2-08CD-F048-ABB3-ECB635042310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F6A3-7F20-AA4F-90AD-E04AA915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8F6A3-7F20-AA4F-90AD-E04AA9155D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7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7AF8E-AB45-44A6-9B6E-04B8113A3C2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429000" cy="365125"/>
          </a:xfrm>
        </p:spPr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7" descr="nsf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00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429000" cy="365125"/>
          </a:xfrm>
        </p:spPr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7" descr="nsf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6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sf4c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"/>
          <p:cNvCxnSpPr>
            <a:cxnSpLocks noChangeShapeType="1"/>
          </p:cNvCxnSpPr>
          <p:nvPr userDrawn="1"/>
        </p:nvCxnSpPr>
        <p:spPr bwMode="auto">
          <a:xfrm>
            <a:off x="533400" y="1219200"/>
            <a:ext cx="7224712" cy="0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2" r:id="rId6"/>
    <p:sldLayoutId id="2147483660" r:id="rId7"/>
    <p:sldLayoutId id="214748366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sf4c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1219200"/>
          </a:xfrm>
        </p:spPr>
        <p:txBody>
          <a:bodyPr/>
          <a:lstStyle/>
          <a:p>
            <a:r>
              <a:rPr lang="en-US" dirty="0" smtClean="0"/>
              <a:t> Saul Gonzalez</a:t>
            </a:r>
          </a:p>
          <a:p>
            <a:r>
              <a:rPr lang="en-US" dirty="0" smtClean="0"/>
              <a:t>(On behalf of the Physics Division)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514600"/>
            <a:ext cx="6477000" cy="762000"/>
          </a:xfrm>
        </p:spPr>
        <p:txBody>
          <a:bodyPr/>
          <a:lstStyle/>
          <a:p>
            <a:pPr algn="ctr"/>
            <a:r>
              <a:rPr lang="en-US" dirty="0" smtClean="0"/>
              <a:t>Perspective from the </a:t>
            </a:r>
            <a:br>
              <a:rPr lang="en-US" dirty="0" smtClean="0"/>
            </a:br>
            <a:r>
              <a:rPr lang="en-US" dirty="0" smtClean="0"/>
              <a:t>National Science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Constraints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U.S. </a:t>
            </a:r>
            <a:r>
              <a:rPr lang="en-US" dirty="0"/>
              <a:t>b</a:t>
            </a:r>
            <a:r>
              <a:rPr lang="en-US" dirty="0" smtClean="0"/>
              <a:t>udgetary climate is very challenging</a:t>
            </a:r>
          </a:p>
          <a:p>
            <a:pPr lvl="1"/>
            <a:r>
              <a:rPr lang="en-US" dirty="0" smtClean="0"/>
              <a:t>And a </a:t>
            </a:r>
            <a:r>
              <a:rPr lang="en-US" dirty="0"/>
              <a:t>lot of competition out there for research </a:t>
            </a:r>
            <a:r>
              <a:rPr lang="en-US" dirty="0" smtClean="0"/>
              <a:t>funding</a:t>
            </a:r>
          </a:p>
          <a:p>
            <a:r>
              <a:rPr lang="en-US" dirty="0" smtClean="0"/>
              <a:t>National Priorities (climate, energy, etc.)</a:t>
            </a:r>
          </a:p>
          <a:p>
            <a:pPr lvl="1"/>
            <a:r>
              <a:rPr lang="en-US" dirty="0" smtClean="0"/>
              <a:t>We are not the highest on the list – this is the new reality</a:t>
            </a:r>
          </a:p>
          <a:p>
            <a:r>
              <a:rPr lang="en-US" dirty="0" smtClean="0"/>
              <a:t>There is a community-driven roadmap</a:t>
            </a:r>
          </a:p>
          <a:p>
            <a:pPr lvl="1"/>
            <a:r>
              <a:rPr lang="en-US" dirty="0" smtClean="0"/>
              <a:t>Any significant deviation from this roadmap needs to be very carefully considered</a:t>
            </a:r>
          </a:p>
          <a:p>
            <a:pPr lvl="1"/>
            <a:r>
              <a:rPr lang="en-US" dirty="0" smtClean="0"/>
              <a:t>Maintaining credibility of the planning process is important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Problem of long timescales for projects in the field</a:t>
            </a:r>
          </a:p>
          <a:p>
            <a:r>
              <a:rPr lang="en-US" dirty="0" smtClean="0"/>
              <a:t>Geography – how to tie to other regions’ plans and make our plans relevant and unique for the U.S.?</a:t>
            </a:r>
          </a:p>
          <a:p>
            <a:r>
              <a:rPr lang="en-US" dirty="0" smtClean="0"/>
              <a:t>Global financial outlook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1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Need crisp science arguments</a:t>
            </a:r>
          </a:p>
          <a:p>
            <a:pPr lvl="1"/>
            <a:r>
              <a:rPr lang="en-US" dirty="0" smtClean="0"/>
              <a:t>Be prudent – focus on what is needed to advance the science</a:t>
            </a:r>
          </a:p>
          <a:p>
            <a:pPr lvl="1"/>
            <a:r>
              <a:rPr lang="en-US" dirty="0" smtClean="0"/>
              <a:t>Seek new partnerships</a:t>
            </a:r>
          </a:p>
          <a:p>
            <a:r>
              <a:rPr lang="en-US" dirty="0" smtClean="0"/>
              <a:t>National Priorities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how relevance and mid-term impacts</a:t>
            </a:r>
          </a:p>
          <a:p>
            <a:pPr lvl="1"/>
            <a:r>
              <a:rPr lang="en-US" dirty="0" smtClean="0"/>
              <a:t>Articulate broader societal </a:t>
            </a:r>
            <a:r>
              <a:rPr lang="en-US" dirty="0"/>
              <a:t>i</a:t>
            </a:r>
            <a:r>
              <a:rPr lang="en-US" dirty="0" smtClean="0"/>
              <a:t>mpacts</a:t>
            </a:r>
          </a:p>
          <a:p>
            <a:r>
              <a:rPr lang="en-US" dirty="0" smtClean="0"/>
              <a:t>Planning process</a:t>
            </a:r>
          </a:p>
          <a:p>
            <a:pPr lvl="1"/>
            <a:r>
              <a:rPr lang="en-US" dirty="0" smtClean="0"/>
              <a:t>Focus on the most important science questions</a:t>
            </a:r>
          </a:p>
          <a:p>
            <a:pPr lvl="1"/>
            <a:r>
              <a:rPr lang="en-US" dirty="0" smtClean="0"/>
              <a:t>New investments should have well-defined science milestones</a:t>
            </a:r>
          </a:p>
          <a:p>
            <a:r>
              <a:rPr lang="en-US" dirty="0" smtClean="0"/>
              <a:t>Articulate the Return on Investment</a:t>
            </a:r>
          </a:p>
          <a:p>
            <a:pPr lvl="1"/>
            <a:r>
              <a:rPr lang="en-US" dirty="0" smtClean="0"/>
              <a:t>What is the added value in terms of science if we build “X”? (even for upgrades!)</a:t>
            </a:r>
          </a:p>
          <a:p>
            <a:pPr lvl="1"/>
            <a:r>
              <a:rPr lang="en-US" dirty="0" smtClean="0"/>
              <a:t>What is the added value in terms of broader impacts on society?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934200" cy="762000"/>
          </a:xfrm>
        </p:spPr>
        <p:txBody>
          <a:bodyPr/>
          <a:lstStyle/>
          <a:p>
            <a:r>
              <a:rPr lang="en-US" dirty="0" smtClean="0"/>
              <a:t>NSF’s View of a Successful Snowmass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survey of the state of particle physics </a:t>
            </a:r>
            <a:r>
              <a:rPr lang="en-US" i="1" dirty="0" smtClean="0"/>
              <a:t>science</a:t>
            </a:r>
          </a:p>
          <a:p>
            <a:pPr lvl="1"/>
            <a:r>
              <a:rPr lang="en-US" dirty="0" smtClean="0"/>
              <a:t>In the U.S. and in the global context </a:t>
            </a:r>
          </a:p>
          <a:p>
            <a:r>
              <a:rPr lang="en-US" dirty="0" smtClean="0"/>
              <a:t>For each of the frontiers (and tools)</a:t>
            </a:r>
          </a:p>
          <a:p>
            <a:pPr lvl="1"/>
            <a:r>
              <a:rPr lang="en-US" dirty="0" smtClean="0"/>
              <a:t>The compelling physics opportunities, accompanied by crisp</a:t>
            </a:r>
            <a:r>
              <a:rPr lang="en-US" dirty="0"/>
              <a:t> </a:t>
            </a:r>
            <a:r>
              <a:rPr lang="en-US" dirty="0" smtClean="0"/>
              <a:t>arguments</a:t>
            </a:r>
          </a:p>
          <a:p>
            <a:pPr lvl="1"/>
            <a:r>
              <a:rPr lang="en-US" dirty="0" smtClean="0"/>
              <a:t>How do they fit in the big picture?</a:t>
            </a:r>
          </a:p>
          <a:p>
            <a:r>
              <a:rPr lang="en-US" dirty="0" smtClean="0"/>
              <a:t>This is the community’s voice. </a:t>
            </a:r>
            <a:r>
              <a:rPr lang="en-US" sz="2400" dirty="0" smtClean="0"/>
              <a:t>Eventually, we will need to sort </a:t>
            </a:r>
            <a:r>
              <a:rPr lang="en-US" sz="2400" dirty="0"/>
              <a:t>out </a:t>
            </a:r>
            <a:r>
              <a:rPr lang="en-US" sz="2400" i="1" dirty="0"/>
              <a:t>what we need </a:t>
            </a:r>
            <a:r>
              <a:rPr lang="en-US" sz="2400" dirty="0"/>
              <a:t>from </a:t>
            </a:r>
            <a:r>
              <a:rPr lang="en-US" sz="2400" i="1" dirty="0"/>
              <a:t>what we want </a:t>
            </a:r>
            <a:r>
              <a:rPr lang="en-US" sz="2400" dirty="0"/>
              <a:t>to realistically address the important science </a:t>
            </a:r>
            <a:r>
              <a:rPr lang="en-US" sz="2400" dirty="0" smtClean="0"/>
              <a:t>questions</a:t>
            </a:r>
          </a:p>
          <a:p>
            <a:pPr lvl="1"/>
            <a:r>
              <a:rPr lang="en-US" dirty="0" smtClean="0"/>
              <a:t>HEPAP, P5, etc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do not expect a consensus, but we do hope for everyone to make a constructive case for the(</a:t>
            </a:r>
            <a:r>
              <a:rPr lang="en-US" dirty="0" err="1"/>
              <a:t>ir</a:t>
            </a:r>
            <a:r>
              <a:rPr lang="en-US" dirty="0"/>
              <a:t>) science</a:t>
            </a:r>
          </a:p>
          <a:p>
            <a:pPr lvl="1"/>
            <a:r>
              <a:rPr lang="en-US" dirty="0"/>
              <a:t>A lot of noise </a:t>
            </a:r>
            <a:r>
              <a:rPr lang="en-US" dirty="0" smtClean="0"/>
              <a:t>would be counterproductive</a:t>
            </a:r>
          </a:p>
          <a:p>
            <a:r>
              <a:rPr lang="en-US" dirty="0" smtClean="0"/>
              <a:t>Remember the key ideas of the charge: </a:t>
            </a:r>
            <a:r>
              <a:rPr lang="en-US" dirty="0"/>
              <a:t>“long-term”, “aspirations”, “</a:t>
            </a:r>
            <a:r>
              <a:rPr lang="en-US" dirty="0" smtClean="0"/>
              <a:t>communication”</a:t>
            </a:r>
            <a:r>
              <a:rPr lang="en-US" dirty="0"/>
              <a:t>, “opportunities”, “broader scientific community”, “government”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2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are in the midst of very challenging budgetary climate</a:t>
            </a:r>
          </a:p>
          <a:p>
            <a:r>
              <a:rPr lang="en-US" dirty="0"/>
              <a:t>There are many opportunities at the three </a:t>
            </a:r>
            <a:r>
              <a:rPr lang="en-US" dirty="0" smtClean="0"/>
              <a:t>frontiers</a:t>
            </a:r>
          </a:p>
          <a:p>
            <a:r>
              <a:rPr lang="en-US" dirty="0" smtClean="0"/>
              <a:t>We must plan, focus, and coordinate resources on excellent science with well-defined goals and potential impact</a:t>
            </a:r>
          </a:p>
          <a:p>
            <a:r>
              <a:rPr lang="en-US" dirty="0" smtClean="0"/>
              <a:t>Past planning is important – we must keep it in mind and chart a rational, defensible path to new opportunities </a:t>
            </a:r>
          </a:p>
          <a:p>
            <a:r>
              <a:rPr lang="en-US" dirty="0" smtClean="0"/>
              <a:t>Communication is essential to success, especially with the broader scientific community</a:t>
            </a:r>
          </a:p>
          <a:p>
            <a:r>
              <a:rPr lang="en-US" dirty="0" smtClean="0"/>
              <a:t>We </a:t>
            </a:r>
            <a:r>
              <a:rPr lang="en-US" dirty="0"/>
              <a:t>wish you well as you embark in this important </a:t>
            </a:r>
            <a:r>
              <a:rPr lang="en-US" dirty="0" smtClean="0"/>
              <a:t>exercise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NSF will </a:t>
            </a:r>
            <a:r>
              <a:rPr lang="en-US" dirty="0"/>
              <a:t>be watching with great </a:t>
            </a:r>
            <a:r>
              <a:rPr lang="en-US" dirty="0" smtClean="0"/>
              <a:t>interest and doing anything we can to inform the process.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8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Physics Divis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r="7803" b="2665"/>
          <a:stretch/>
        </p:blipFill>
        <p:spPr>
          <a:xfrm>
            <a:off x="883920" y="276069"/>
            <a:ext cx="6736080" cy="62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DPF Charge to Conveners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The American Physical Society's Division of Particles and Fields is initiating </a:t>
            </a:r>
            <a:r>
              <a:rPr lang="en-US" dirty="0" smtClean="0"/>
              <a:t>a long</a:t>
            </a:r>
            <a:r>
              <a:rPr lang="en-US" dirty="0"/>
              <a:t>-term planning exercise for the high-energy physics community. Its goal is </a:t>
            </a:r>
            <a:r>
              <a:rPr lang="en-US" dirty="0" smtClean="0"/>
              <a:t>to </a:t>
            </a:r>
            <a:r>
              <a:rPr lang="en-US" u="sng" dirty="0" smtClean="0"/>
              <a:t>develop </a:t>
            </a:r>
            <a:r>
              <a:rPr lang="en-US" u="sng" dirty="0"/>
              <a:t>the community's long-term physics aspirations</a:t>
            </a:r>
            <a:r>
              <a:rPr lang="en-US" dirty="0"/>
              <a:t>. Its narrative will </a:t>
            </a:r>
            <a:r>
              <a:rPr lang="en-US" dirty="0" smtClean="0"/>
              <a:t>communicate </a:t>
            </a:r>
            <a:r>
              <a:rPr lang="en-US" dirty="0"/>
              <a:t>the </a:t>
            </a:r>
            <a:r>
              <a:rPr lang="en-US" u="sng" dirty="0"/>
              <a:t>opportunities for discovery </a:t>
            </a:r>
            <a:r>
              <a:rPr lang="en-US" dirty="0"/>
              <a:t>in high-energy physics to the </a:t>
            </a:r>
            <a:r>
              <a:rPr lang="en-US" dirty="0" smtClean="0"/>
              <a:t>broader scientific </a:t>
            </a:r>
            <a:r>
              <a:rPr lang="en-US" dirty="0"/>
              <a:t>community and to </a:t>
            </a:r>
            <a:r>
              <a:rPr lang="en-US" dirty="0" smtClean="0"/>
              <a:t>the government.”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Key ideas</a:t>
            </a:r>
            <a:r>
              <a:rPr lang="en-US" dirty="0" smtClean="0"/>
              <a:t>: “long-term”, “aspirations”, “communication”, “opportunities”, “broader scientific community”, “government”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4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SF Mission: “</a:t>
            </a:r>
            <a:r>
              <a:rPr lang="en-US" sz="2000" i="1" dirty="0" smtClean="0"/>
              <a:t>to promote the progress of science; to advance the national health, prosperity, and welfare; to secure the national defense; and for other purposes</a:t>
            </a:r>
            <a:r>
              <a:rPr lang="en-US" sz="2000" dirty="0" smtClean="0"/>
              <a:t>”</a:t>
            </a:r>
          </a:p>
          <a:p>
            <a:pPr lvl="1"/>
            <a:r>
              <a:rPr lang="en-US" sz="1800" dirty="0" smtClean="0"/>
              <a:t>Empowering university-based investigators</a:t>
            </a:r>
          </a:p>
          <a:p>
            <a:pPr lvl="1"/>
            <a:r>
              <a:rPr lang="en-US" sz="1800" dirty="0" smtClean="0"/>
              <a:t>Educate and train an exceptional and diverse scientific workforce</a:t>
            </a:r>
          </a:p>
          <a:p>
            <a:pPr lvl="1"/>
            <a:r>
              <a:rPr lang="en-US" sz="1800" dirty="0" smtClean="0"/>
              <a:t>Adding value through</a:t>
            </a:r>
            <a:r>
              <a:rPr lang="en-US" sz="1800" dirty="0"/>
              <a:t> </a:t>
            </a:r>
            <a:r>
              <a:rPr lang="en-US" sz="1800" dirty="0" smtClean="0"/>
              <a:t>partnerships</a:t>
            </a:r>
            <a:r>
              <a:rPr lang="en-US" sz="1800" dirty="0"/>
              <a:t> </a:t>
            </a:r>
            <a:r>
              <a:rPr lang="en-US" sz="1800" dirty="0" smtClean="0"/>
              <a:t>and broadening participation</a:t>
            </a:r>
          </a:p>
          <a:p>
            <a:r>
              <a:rPr lang="en-US" sz="2000" dirty="0" smtClean="0"/>
              <a:t>Program Coordination and Execution</a:t>
            </a:r>
          </a:p>
          <a:p>
            <a:pPr lvl="1"/>
            <a:r>
              <a:rPr lang="en-US" sz="1800" dirty="0" smtClean="0"/>
              <a:t>Programs are coordinated with other U.S. and non-U.S. agencies and organizations</a:t>
            </a:r>
          </a:p>
          <a:p>
            <a:pPr lvl="1"/>
            <a:r>
              <a:rPr lang="en-US" sz="1800" dirty="0" smtClean="0"/>
              <a:t>Solicit advice and strategic direction from advisory committees such as HEPAP, AAAC, NSAC and from the National Academy of Sciences</a:t>
            </a:r>
          </a:p>
          <a:p>
            <a:r>
              <a:rPr lang="en-US" sz="2000" dirty="0" smtClean="0"/>
              <a:t>Guiding Principles – NSB review criteria</a:t>
            </a:r>
          </a:p>
          <a:p>
            <a:pPr lvl="1"/>
            <a:r>
              <a:rPr lang="en-US" sz="1800" dirty="0" smtClean="0"/>
              <a:t>What is the Intellectual Merit?</a:t>
            </a:r>
            <a:endParaRPr lang="en-US" sz="1800" dirty="0"/>
          </a:p>
          <a:p>
            <a:pPr lvl="1"/>
            <a:r>
              <a:rPr lang="en-US" sz="1800" dirty="0" smtClean="0"/>
              <a:t>What are the Broader Impacts?</a:t>
            </a:r>
            <a:endParaRPr lang="en-US" sz="1800" dirty="0"/>
          </a:p>
          <a:p>
            <a:pPr lvl="1"/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</p:spPr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Physics at the NSF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Scientific Frontiers:</a:t>
            </a:r>
          </a:p>
          <a:p>
            <a:pPr lvl="1"/>
            <a:r>
              <a:rPr lang="en-US" dirty="0" smtClean="0"/>
              <a:t>Energy Frontier - Elementary Particle Physics (EPP, THY)</a:t>
            </a:r>
          </a:p>
          <a:p>
            <a:pPr lvl="1"/>
            <a:r>
              <a:rPr lang="en-US" dirty="0" smtClean="0"/>
              <a:t>Intensity Frontier - Elementary Particle Physics (EPP, PA, THY)</a:t>
            </a:r>
          </a:p>
          <a:p>
            <a:pPr lvl="1"/>
            <a:r>
              <a:rPr lang="en-US" dirty="0" smtClean="0"/>
              <a:t>Cosmic Frontier - Particle Astrophysics (PA, THY)</a:t>
            </a:r>
          </a:p>
          <a:p>
            <a:endParaRPr lang="en-US" dirty="0"/>
          </a:p>
          <a:p>
            <a:r>
              <a:rPr lang="en-US" sz="2000" dirty="0" smtClean="0"/>
              <a:t>Applications and Broader Impacts:</a:t>
            </a:r>
          </a:p>
          <a:p>
            <a:pPr lvl="1"/>
            <a:r>
              <a:rPr lang="en-US" dirty="0" smtClean="0"/>
              <a:t>Accelerator Science, R&amp;D</a:t>
            </a:r>
          </a:p>
          <a:p>
            <a:pPr lvl="1"/>
            <a:r>
              <a:rPr lang="en-US" dirty="0" smtClean="0"/>
              <a:t>Detector R&amp;D</a:t>
            </a:r>
          </a:p>
          <a:p>
            <a:pPr lvl="1"/>
            <a:r>
              <a:rPr lang="en-US" dirty="0" smtClean="0"/>
              <a:t>Computing / Data</a:t>
            </a:r>
          </a:p>
          <a:p>
            <a:pPr lvl="1"/>
            <a:r>
              <a:rPr lang="en-US" dirty="0" smtClean="0"/>
              <a:t>Education and Outreach</a:t>
            </a:r>
            <a:endParaRPr lang="en-US" dirty="0"/>
          </a:p>
        </p:txBody>
      </p:sp>
      <p:pic>
        <p:nvPicPr>
          <p:cNvPr id="4" name="Picture 3" descr="3-Frontiers-3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200400"/>
            <a:ext cx="3124200" cy="2895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AF2243-239D-498E-9D7E-433339F646B2}" type="slidenum">
              <a:rPr lang="en-US"/>
              <a:pPr/>
              <a:t>6</a:t>
            </a:fld>
            <a:endParaRPr lang="en-US"/>
          </a:p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685800"/>
            <a:ext cx="6934200" cy="538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NSF Budget Context</a:t>
            </a:r>
            <a:endParaRPr lang="en-US" sz="2800" dirty="0">
              <a:ea typeface="+mj-ea"/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3" cstate="print"/>
          <a:srcRect l="5196" r="10608"/>
          <a:stretch>
            <a:fillRect/>
          </a:stretch>
        </p:blipFill>
        <p:spPr bwMode="auto">
          <a:xfrm>
            <a:off x="1320800" y="1168009"/>
            <a:ext cx="6451600" cy="56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406525" y="3449638"/>
            <a:ext cx="6273800" cy="131762"/>
          </a:xfrm>
          <a:prstGeom prst="rect">
            <a:avLst/>
          </a:prstGeom>
          <a:solidFill>
            <a:srgbClr val="2297FF">
              <a:alpha val="5000"/>
            </a:srgbClr>
          </a:solidFill>
          <a:ln w="9525" cap="flat" cmpd="sng" algn="ctr">
            <a:solidFill>
              <a:srgbClr val="229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rgbClr val="69C9FF"/>
                </a:solidFill>
              </a:ln>
              <a:latin typeface="Arial" charset="0"/>
              <a:ea typeface="ＭＳ Ｐゴシック" charset="0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8069263" y="3217863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2297FF"/>
                </a:solidFill>
              </a:rPr>
              <a:t>MPS</a:t>
            </a:r>
          </a:p>
        </p:txBody>
      </p:sp>
      <p:cxnSp>
        <p:nvCxnSpPr>
          <p:cNvPr id="20486" name="Straight Arrow Connector 8"/>
          <p:cNvCxnSpPr>
            <a:cxnSpLocks noChangeShapeType="1"/>
            <a:stCxn id="20485" idx="1"/>
            <a:endCxn id="7" idx="3"/>
          </p:cNvCxnSpPr>
          <p:nvPr/>
        </p:nvCxnSpPr>
        <p:spPr bwMode="auto">
          <a:xfrm flipH="1">
            <a:off x="7680325" y="3371851"/>
            <a:ext cx="388938" cy="143668"/>
          </a:xfrm>
          <a:prstGeom prst="straightConnector1">
            <a:avLst/>
          </a:prstGeom>
          <a:noFill/>
          <a:ln w="9525">
            <a:solidFill>
              <a:srgbClr val="2297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Oct 11, 2012 – DPF/CPM 2012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143000"/>
            <a:ext cx="6176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304800" y="2743200"/>
            <a:ext cx="6411913" cy="228600"/>
          </a:xfrm>
          <a:prstGeom prst="rect">
            <a:avLst/>
          </a:prstGeom>
          <a:solidFill>
            <a:srgbClr val="2297FF">
              <a:alpha val="5000"/>
            </a:srgbClr>
          </a:solidFill>
          <a:ln w="9525" cap="flat" cmpd="sng" algn="ctr">
            <a:solidFill>
              <a:srgbClr val="229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rgbClr val="69C9FF"/>
                </a:solidFill>
              </a:ln>
              <a:latin typeface="Arial" charset="0"/>
              <a:ea typeface="ＭＳ Ｐゴシック" charset="0"/>
            </a:endParaRPr>
          </a:p>
        </p:txBody>
      </p:sp>
      <p:cxnSp>
        <p:nvCxnSpPr>
          <p:cNvPr id="11" name="Straight Arrow Connector 15"/>
          <p:cNvCxnSpPr>
            <a:cxnSpLocks noChangeShapeType="1"/>
          </p:cNvCxnSpPr>
          <p:nvPr/>
        </p:nvCxnSpPr>
        <p:spPr bwMode="auto">
          <a:xfrm flipH="1">
            <a:off x="6726238" y="2743200"/>
            <a:ext cx="649287" cy="107156"/>
          </a:xfrm>
          <a:prstGeom prst="straightConnector1">
            <a:avLst/>
          </a:prstGeom>
          <a:noFill/>
          <a:ln w="9525">
            <a:solidFill>
              <a:srgbClr val="2297FF"/>
            </a:solidFill>
            <a:round/>
            <a:headEnd/>
            <a:tailEnd type="arrow" w="med" len="med"/>
          </a:ln>
        </p:spPr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28800" y="5330825"/>
            <a:ext cx="152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2297FF"/>
                </a:solidFill>
              </a:rPr>
              <a:t>Particle Physics</a:t>
            </a:r>
          </a:p>
          <a:p>
            <a:r>
              <a:rPr lang="en-US" sz="1600" dirty="0" smtClean="0">
                <a:solidFill>
                  <a:srgbClr val="2297FF"/>
                </a:solidFill>
              </a:rPr>
              <a:t>EPP/PA/THY</a:t>
            </a:r>
            <a:endParaRPr lang="en-US" sz="1600" dirty="0">
              <a:solidFill>
                <a:srgbClr val="2297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685800"/>
            <a:ext cx="6934200" cy="538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MPS/PHY Budget Context</a:t>
            </a:r>
            <a:endParaRPr lang="en-US" sz="2800" dirty="0">
              <a:ea typeface="+mj-ea"/>
            </a:endParaRPr>
          </a:p>
        </p:txBody>
      </p:sp>
      <p:pic>
        <p:nvPicPr>
          <p:cNvPr id="2" name="Picture 1" descr="NSF-HE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7998" r="10351" b="48001"/>
          <a:stretch/>
        </p:blipFill>
        <p:spPr>
          <a:xfrm>
            <a:off x="4191000" y="3295816"/>
            <a:ext cx="4328160" cy="3104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3962400" y="5410200"/>
            <a:ext cx="4648200" cy="762000"/>
          </a:xfrm>
          <a:prstGeom prst="rect">
            <a:avLst/>
          </a:prstGeom>
          <a:solidFill>
            <a:srgbClr val="2297FF">
              <a:alpha val="5000"/>
            </a:srgbClr>
          </a:solidFill>
          <a:ln w="9525" cap="flat" cmpd="sng" algn="ctr">
            <a:solidFill>
              <a:srgbClr val="229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rgbClr val="69C9FF"/>
                </a:solidFill>
              </a:ln>
              <a:latin typeface="Arial" charset="0"/>
              <a:ea typeface="ＭＳ Ｐゴシック" charset="0"/>
            </a:endParaRPr>
          </a:p>
        </p:txBody>
      </p:sp>
      <p:cxnSp>
        <p:nvCxnSpPr>
          <p:cNvPr id="15" name="Straight Arrow Connector 15"/>
          <p:cNvCxnSpPr>
            <a:cxnSpLocks noChangeShapeType="1"/>
          </p:cNvCxnSpPr>
          <p:nvPr/>
        </p:nvCxnSpPr>
        <p:spPr bwMode="auto">
          <a:xfrm flipH="1" flipV="1">
            <a:off x="3276600" y="5562600"/>
            <a:ext cx="685801" cy="197644"/>
          </a:xfrm>
          <a:prstGeom prst="straightConnector1">
            <a:avLst/>
          </a:prstGeom>
          <a:noFill/>
          <a:ln w="9525">
            <a:solidFill>
              <a:srgbClr val="2297FF"/>
            </a:solidFill>
            <a:round/>
            <a:headEnd type="arrow"/>
            <a:tailEnd type="none" w="med" len="med"/>
          </a:ln>
        </p:spPr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7391400" y="2557046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97FF"/>
                </a:solidFill>
              </a:rPr>
              <a:t>Physics Division</a:t>
            </a:r>
          </a:p>
        </p:txBody>
      </p:sp>
    </p:spTree>
    <p:extLst>
      <p:ext uri="{BB962C8B-B14F-4D97-AF65-F5344CB8AC3E}">
        <p14:creationId xmlns:p14="http://schemas.microsoft.com/office/powerpoint/2010/main" val="370122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781800" cy="762000"/>
          </a:xfrm>
        </p:spPr>
        <p:txBody>
          <a:bodyPr/>
          <a:lstStyle/>
          <a:p>
            <a:r>
              <a:rPr lang="en-US" dirty="0" smtClean="0"/>
              <a:t>NSF Stake in DPF Working Groups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30478"/>
              </p:ext>
            </p:extLst>
          </p:nvPr>
        </p:nvGraphicFramePr>
        <p:xfrm>
          <a:off x="1524000" y="4419600"/>
          <a:ext cx="5410200" cy="1097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66800"/>
                <a:gridCol w="838200"/>
                <a:gridCol w="943328"/>
                <a:gridCol w="859640"/>
                <a:gridCol w="835404"/>
                <a:gridCol w="866828"/>
              </a:tblGrid>
              <a:tr h="3556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Cosmic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362843">
            <a:off x="3543653" y="345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Instrumentation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 rot="19362843">
            <a:off x="4493968" y="3389076"/>
            <a:ext cx="25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Capabilities</a:t>
            </a:r>
            <a:r>
              <a:rPr lang="en-US" dirty="0" smtClean="0"/>
              <a:t> &amp; </a:t>
            </a:r>
            <a:r>
              <a:rPr lang="en-US" u="sng" dirty="0" smtClean="0"/>
              <a:t>Facilities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 rot="19362843">
            <a:off x="5357817" y="3530976"/>
            <a:ext cx="197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Computing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 rot="19362843">
            <a:off x="6180128" y="3389076"/>
            <a:ext cx="25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Education</a:t>
            </a:r>
            <a:r>
              <a:rPr lang="en-US" dirty="0" smtClean="0"/>
              <a:t> &amp; </a:t>
            </a:r>
            <a:r>
              <a:rPr lang="en-US" u="sng" dirty="0" smtClean="0"/>
              <a:t>Outreach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 rot="19364190">
            <a:off x="2727655" y="3769046"/>
            <a:ext cx="124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Science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400455" y="3040559"/>
            <a:ext cx="162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Science Tools</a:t>
            </a:r>
            <a:r>
              <a:rPr lang="en-US" sz="2400" dirty="0" smtClean="0">
                <a:sym typeface="Wingdings"/>
              </a:rPr>
              <a:t>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7336" y="5629870"/>
            <a:ext cx="365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dirty="0" smtClean="0">
                <a:sym typeface="Zapf Dingbats"/>
              </a:rPr>
              <a:t>NSF-funded</a:t>
            </a:r>
            <a:endParaRPr lang="en-US" dirty="0" smtClean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dirty="0" smtClean="0">
                <a:sym typeface="Zapf Dingbats"/>
              </a:rPr>
              <a:t>NSF Currently Participating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1600200"/>
            <a:ext cx="7239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</a:rPr>
              <a:t>The DPF structure maps nicely to the science NSF supports </a:t>
            </a:r>
            <a:r>
              <a:rPr lang="en-US" sz="2400" dirty="0"/>
              <a:t>(</a:t>
            </a:r>
            <a:r>
              <a:rPr lang="en-US" sz="2400" dirty="0">
                <a:latin typeface="+mj-lt"/>
              </a:rPr>
              <a:t>theory and experiment</a:t>
            </a:r>
            <a:r>
              <a:rPr lang="en-US" sz="2400" dirty="0" smtClean="0"/>
              <a:t>) </a:t>
            </a:r>
            <a:r>
              <a:rPr lang="en-US" sz="2400" dirty="0" smtClean="0">
                <a:latin typeface="+mj-lt"/>
              </a:rPr>
              <a:t>and the science tools that cross-cut and broaden impacts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619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physics and facilities landscape has changed in the last few years</a:t>
            </a:r>
          </a:p>
          <a:p>
            <a:r>
              <a:rPr lang="en-US" dirty="0"/>
              <a:t>Important discoveries</a:t>
            </a:r>
          </a:p>
          <a:p>
            <a:pPr lvl="1"/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baseline="-25000" dirty="0"/>
              <a:t>13</a:t>
            </a:r>
            <a:r>
              <a:rPr lang="en-US" dirty="0"/>
              <a:t> is </a:t>
            </a:r>
            <a:r>
              <a:rPr lang="en-US" dirty="0" smtClean="0"/>
              <a:t>“large”</a:t>
            </a:r>
            <a:endParaRPr lang="en-US" dirty="0"/>
          </a:p>
          <a:p>
            <a:pPr lvl="1"/>
            <a:r>
              <a:rPr lang="en-US" dirty="0"/>
              <a:t>LHC </a:t>
            </a:r>
            <a:r>
              <a:rPr lang="en-US" dirty="0" smtClean="0"/>
              <a:t>“Higgs-like” discovery</a:t>
            </a:r>
            <a:endParaRPr lang="en-US" dirty="0"/>
          </a:p>
          <a:p>
            <a:r>
              <a:rPr lang="en-US" dirty="0" smtClean="0"/>
              <a:t>Some challenges</a:t>
            </a:r>
          </a:p>
          <a:p>
            <a:pPr lvl="1"/>
            <a:r>
              <a:rPr lang="en-US" dirty="0" err="1" smtClean="0"/>
              <a:t>Tevatron</a:t>
            </a:r>
            <a:r>
              <a:rPr lang="en-US" dirty="0" smtClean="0"/>
              <a:t> shutdown, Energy Frontier at CERN</a:t>
            </a:r>
          </a:p>
          <a:p>
            <a:pPr lvl="1"/>
            <a:r>
              <a:rPr lang="en-US" dirty="0" smtClean="0"/>
              <a:t>DUSEL terminated</a:t>
            </a:r>
          </a:p>
          <a:p>
            <a:r>
              <a:rPr lang="en-US" dirty="0" smtClean="0"/>
              <a:t>And great opportunities</a:t>
            </a:r>
          </a:p>
          <a:p>
            <a:pPr lvl="1"/>
            <a:r>
              <a:rPr lang="en-US" dirty="0" smtClean="0"/>
              <a:t>Intensity frontier – discovery through neutrino sector, rare processes</a:t>
            </a:r>
          </a:p>
          <a:p>
            <a:pPr lvl="1"/>
            <a:r>
              <a:rPr lang="en-US" dirty="0" smtClean="0"/>
              <a:t>LHC at design energy</a:t>
            </a:r>
          </a:p>
          <a:p>
            <a:pPr lvl="1"/>
            <a:r>
              <a:rPr lang="en-US" dirty="0"/>
              <a:t>DM searches </a:t>
            </a:r>
            <a:r>
              <a:rPr lang="en-US" dirty="0" smtClean="0"/>
              <a:t>making steady </a:t>
            </a:r>
            <a:r>
              <a:rPr lang="en-US" dirty="0"/>
              <a:t>progress, DE moving </a:t>
            </a:r>
            <a:r>
              <a:rPr lang="en-US" dirty="0" smtClean="0"/>
              <a:t>forward</a:t>
            </a:r>
          </a:p>
          <a:p>
            <a:pPr lvl="1"/>
            <a:r>
              <a:rPr lang="en-US" dirty="0" smtClean="0"/>
              <a:t>Synergies between all of the above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11, 2012 – DPF/CPM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6963</TotalTime>
  <Words>1060</Words>
  <Application>Microsoft Macintosh PowerPoint</Application>
  <PresentationFormat>On-screen Show (4:3)</PresentationFormat>
  <Paragraphs>161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Perspective from the  National Science Foundation</vt:lpstr>
      <vt:lpstr>PowerPoint Presentation</vt:lpstr>
      <vt:lpstr>Context: DPF Charge to Conveners</vt:lpstr>
      <vt:lpstr>NSF Perspective</vt:lpstr>
      <vt:lpstr>Particle Physics at the NSF</vt:lpstr>
      <vt:lpstr>PowerPoint Presentation</vt:lpstr>
      <vt:lpstr>PowerPoint Presentation</vt:lpstr>
      <vt:lpstr>NSF Stake in DPF Working Groups</vt:lpstr>
      <vt:lpstr>Where We Are Today</vt:lpstr>
      <vt:lpstr>Issues and Constraints </vt:lpstr>
      <vt:lpstr>Possible Approaches</vt:lpstr>
      <vt:lpstr>NSF’s View of a Successful Snowmass</vt:lpstr>
      <vt:lpstr>Final Comments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Particle Physics @NSF</dc:title>
  <dc:creator>NSF</dc:creator>
  <cp:lastModifiedBy>Saul Gonzalez</cp:lastModifiedBy>
  <cp:revision>338</cp:revision>
  <dcterms:created xsi:type="dcterms:W3CDTF">2011-11-02T17:08:04Z</dcterms:created>
  <dcterms:modified xsi:type="dcterms:W3CDTF">2012-10-11T04:01:09Z</dcterms:modified>
</cp:coreProperties>
</file>