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8" d="100"/>
          <a:sy n="58" d="100"/>
        </p:scale>
        <p:origin x="-190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D3E140-16C4-7A4D-98D5-D9A3054290A3}"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109413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D3E140-16C4-7A4D-98D5-D9A3054290A3}"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336206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D3E140-16C4-7A4D-98D5-D9A3054290A3}"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334402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D3E140-16C4-7A4D-98D5-D9A3054290A3}"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131193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D3E140-16C4-7A4D-98D5-D9A3054290A3}" type="datetimeFigureOut">
              <a:rPr lang="en-US" smtClean="0"/>
              <a:t>10/12/12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534603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D3E140-16C4-7A4D-98D5-D9A3054290A3}" type="datetimeFigureOut">
              <a:rPr lang="en-US" smtClean="0"/>
              <a:t>10/12/12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3491308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D3E140-16C4-7A4D-98D5-D9A3054290A3}" type="datetimeFigureOut">
              <a:rPr lang="en-US" smtClean="0"/>
              <a:t>10/12/12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1991099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D3E140-16C4-7A4D-98D5-D9A3054290A3}" type="datetimeFigureOut">
              <a:rPr lang="en-US" smtClean="0"/>
              <a:t>10/12/12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243153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3E140-16C4-7A4D-98D5-D9A3054290A3}" type="datetimeFigureOut">
              <a:rPr lang="en-US" smtClean="0"/>
              <a:t>10/12/12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113965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D3E140-16C4-7A4D-98D5-D9A3054290A3}" type="datetimeFigureOut">
              <a:rPr lang="en-US" smtClean="0"/>
              <a:t>10/12/12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1462347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D3E140-16C4-7A4D-98D5-D9A3054290A3}" type="datetimeFigureOut">
              <a:rPr lang="en-US" smtClean="0"/>
              <a:t>10/12/12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14108D-B953-F34B-8594-DFB7AF3473E4}" type="slidenum">
              <a:rPr lang="en-US" smtClean="0"/>
              <a:t>‹#›</a:t>
            </a:fld>
            <a:endParaRPr lang="en-US"/>
          </a:p>
        </p:txBody>
      </p:sp>
    </p:spTree>
    <p:extLst>
      <p:ext uri="{BB962C8B-B14F-4D97-AF65-F5344CB8AC3E}">
        <p14:creationId xmlns:p14="http://schemas.microsoft.com/office/powerpoint/2010/main" val="26745399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3E140-16C4-7A4D-98D5-D9A3054290A3}" type="datetimeFigureOut">
              <a:rPr lang="en-US" smtClean="0"/>
              <a:t>10/12/12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4108D-B953-F34B-8594-DFB7AF3473E4}" type="slidenum">
              <a:rPr lang="en-US" smtClean="0"/>
              <a:t>‹#›</a:t>
            </a:fld>
            <a:endParaRPr lang="en-US"/>
          </a:p>
        </p:txBody>
      </p:sp>
    </p:spTree>
    <p:extLst>
      <p:ext uri="{BB962C8B-B14F-4D97-AF65-F5344CB8AC3E}">
        <p14:creationId xmlns:p14="http://schemas.microsoft.com/office/powerpoint/2010/main" val="3231385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CF5: Goals of this meeting</a:t>
            </a:r>
            <a:endParaRPr lang="en-US" dirty="0"/>
          </a:p>
        </p:txBody>
      </p:sp>
      <p:sp>
        <p:nvSpPr>
          <p:cNvPr id="3" name="Subtitle 2"/>
          <p:cNvSpPr>
            <a:spLocks noGrp="1"/>
          </p:cNvSpPr>
          <p:nvPr>
            <p:ph type="subTitle" idx="1"/>
          </p:nvPr>
        </p:nvSpPr>
        <p:spPr/>
        <p:txBody>
          <a:bodyPr/>
          <a:lstStyle/>
          <a:p>
            <a:r>
              <a:rPr lang="en-US" dirty="0" smtClean="0"/>
              <a:t>Discuss/refine charge</a:t>
            </a:r>
          </a:p>
          <a:p>
            <a:r>
              <a:rPr lang="en-US" dirty="0" smtClean="0"/>
              <a:t>Identify people who will contribute</a:t>
            </a:r>
          </a:p>
          <a:p>
            <a:r>
              <a:rPr lang="en-US" dirty="0" smtClean="0"/>
              <a:t>Begin to structure March meeting</a:t>
            </a:r>
            <a:endParaRPr lang="en-US" dirty="0"/>
          </a:p>
        </p:txBody>
      </p:sp>
    </p:spTree>
    <p:extLst>
      <p:ext uri="{BB962C8B-B14F-4D97-AF65-F5344CB8AC3E}">
        <p14:creationId xmlns:p14="http://schemas.microsoft.com/office/powerpoint/2010/main" val="198402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Dark Energy</a:t>
            </a:r>
            <a:endParaRPr lang="en-US" dirty="0"/>
          </a:p>
        </p:txBody>
      </p:sp>
      <p:sp>
        <p:nvSpPr>
          <p:cNvPr id="3" name="Content Placeholder 2"/>
          <p:cNvSpPr>
            <a:spLocks noGrp="1"/>
          </p:cNvSpPr>
          <p:nvPr>
            <p:ph idx="1"/>
          </p:nvPr>
        </p:nvSpPr>
        <p:spPr/>
        <p:txBody>
          <a:bodyPr>
            <a:normAutofit fontScale="47500" lnSpcReduction="20000"/>
          </a:bodyPr>
          <a:lstStyle/>
          <a:p>
            <a:r>
              <a:rPr lang="en-US" sz="4800" dirty="0" smtClean="0"/>
              <a:t>Survey what will be learned about dark energy from current surveys such as DES and BOSS; future projects such as LSST and Euclid; and proposed experiments such as </a:t>
            </a:r>
            <a:r>
              <a:rPr lang="en-US" sz="4800" dirty="0" err="1" smtClean="0"/>
              <a:t>BigBOSS</a:t>
            </a:r>
            <a:r>
              <a:rPr lang="en-US" sz="4800" dirty="0" smtClean="0"/>
              <a:t>, </a:t>
            </a:r>
            <a:r>
              <a:rPr lang="en-US" sz="4800" dirty="0" err="1" smtClean="0"/>
              <a:t>DESpec</a:t>
            </a:r>
            <a:r>
              <a:rPr lang="en-US" sz="4800" dirty="0" smtClean="0"/>
              <a:t>, and WFIRST. What are the advantages of surveying both on the ground and from space? Are there other opportunities (e.g., special near IR filters, narrow band filters, or 21 cm surveys) that could complement these?</a:t>
            </a:r>
          </a:p>
          <a:p>
            <a:r>
              <a:rPr lang="en-US" sz="4800" dirty="0" smtClean="0"/>
              <a:t>The science goals of the Stage IV (dark energy) experiments are very ambitious. In many cases, e.g. weak lensing, the tools (in a very broad sense including image processing, shapes and theoretical analysis) are not yet at the level needed. What needs to be done to address this? What can be learned from the ongoing (or almost ongoing) Stage III experiments? What opportunities open up when different probes are combined? </a:t>
            </a:r>
          </a:p>
          <a:p>
            <a:endParaRPr lang="en-US" sz="4800" dirty="0" smtClean="0"/>
          </a:p>
          <a:p>
            <a:endParaRPr lang="en-US" sz="4800" dirty="0" smtClean="0"/>
          </a:p>
        </p:txBody>
      </p:sp>
    </p:spTree>
    <p:extLst>
      <p:ext uri="{BB962C8B-B14F-4D97-AF65-F5344CB8AC3E}">
        <p14:creationId xmlns:p14="http://schemas.microsoft.com/office/powerpoint/2010/main" val="3526106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gravity</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An alternative explanation for acceleration is that General Relativity must be modified on large scales. What are the main theoretical issues that govern the construction of modified gravity models? What is the optimal way to distinguish these models from those based on general relativity and dark energy? Modified gravity models inevitably transition from large scales (where the modifications must explain acceleration) to small scales (where they must pass stringent solar system tests). Identify opportunities that would most effectively probe this transition.</a:t>
            </a:r>
          </a:p>
          <a:p>
            <a:endParaRPr lang="en-US" dirty="0" smtClean="0"/>
          </a:p>
        </p:txBody>
      </p:sp>
    </p:spTree>
    <p:extLst>
      <p:ext uri="{BB962C8B-B14F-4D97-AF65-F5344CB8AC3E}">
        <p14:creationId xmlns:p14="http://schemas.microsoft.com/office/powerpoint/2010/main" val="4020603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CMB polarization experiments are sensitive to B-modes and running of the spectral index; both CMB and large scale structure surveys probe primordial non-</a:t>
            </a:r>
            <a:r>
              <a:rPr lang="en-US" dirty="0" err="1" smtClean="0"/>
              <a:t>gaussianity</a:t>
            </a:r>
            <a:r>
              <a:rPr lang="en-US" dirty="0" smtClean="0"/>
              <a:t>. What are the opportunities that will help us understand the physics driving inflation?  What is the interesting parameter space for CMB polarization and non-</a:t>
            </a:r>
            <a:r>
              <a:rPr lang="en-US" dirty="0" err="1" smtClean="0"/>
              <a:t>gaussianity</a:t>
            </a:r>
            <a:r>
              <a:rPr lang="en-US" dirty="0" smtClean="0"/>
              <a:t> measurements? How do we coordinate the expertise from the diverse experiments that comprise the current generation to build the best possible next generation experiment?  How should we exploit the synergies between CMB experiments and other probes for this science, both from the ground and from space?</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41047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Neutrinos in the cosmos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the context of the Standard Model, cosmological upper bounds on the sum of the neutrino masses currently range between 0.2-0.5 </a:t>
            </a:r>
            <a:r>
              <a:rPr lang="en-US" dirty="0" err="1" smtClean="0"/>
              <a:t>eV</a:t>
            </a:r>
            <a:r>
              <a:rPr lang="en-US" dirty="0" smtClean="0"/>
              <a:t>, with the lower limit from oscillation experiments being 0.05 </a:t>
            </a:r>
            <a:r>
              <a:rPr lang="en-US" dirty="0" err="1" smtClean="0"/>
              <a:t>eV</a:t>
            </a:r>
            <a:r>
              <a:rPr lang="en-US" dirty="0" smtClean="0"/>
              <a:t>. Small scale CMB experiments, both with and without polarization, are sensitive to structure along the line of sight and therefore the sum of the neutrino masses. Galaxy and Lyman alpha surveys will also constrain this sum. Can an observational program detect the signal? What is the best set of opportunities to reach this level over the next decade? CMB experiments are also sensitive to the number of effective neutrino species, thereby enabling a test of the Standard Model prediction of three thermalized neutrino species. How do these observations complement the current accelerator-based neutrino program including searches for sterile neutrinos?</a:t>
            </a:r>
          </a:p>
          <a:p>
            <a:endParaRPr lang="en-US" dirty="0" smtClean="0"/>
          </a:p>
          <a:p>
            <a:endParaRPr lang="en-US" dirty="0"/>
          </a:p>
        </p:txBody>
      </p:sp>
    </p:spTree>
    <p:extLst>
      <p:ext uri="{BB962C8B-B14F-4D97-AF65-F5344CB8AC3E}">
        <p14:creationId xmlns:p14="http://schemas.microsoft.com/office/powerpoint/2010/main" val="110608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Multi-Wavelength</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Increasingly multi-wavelength approaches are needed in order to extract information about cosmology. For example, cluster masses are best estimated using a combination of X-Ray, optical, infrared, and radio wave data. As another example, the lensing maps that will be obtained from the CMB and galaxy surveys are usefully correlated with other tracers of large scale structure. Identify the physics opportunities that arise where the combination of surveys is greater than the sum of its parts.</a:t>
            </a:r>
          </a:p>
          <a:p>
            <a:endParaRPr lang="en-US" dirty="0"/>
          </a:p>
        </p:txBody>
      </p:sp>
    </p:spTree>
    <p:extLst>
      <p:ext uri="{BB962C8B-B14F-4D97-AF65-F5344CB8AC3E}">
        <p14:creationId xmlns:p14="http://schemas.microsoft.com/office/powerpoint/2010/main" val="306196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626</Words>
  <Application>Microsoft Macintosh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CF5: Goals of this meeting</vt:lpstr>
      <vt:lpstr>Dark Energy</vt:lpstr>
      <vt:lpstr>Modified gravity </vt:lpstr>
      <vt:lpstr>Inflation</vt:lpstr>
      <vt:lpstr>Neutrinos in the cosmos</vt:lpstr>
      <vt:lpstr>Multi-Wavelength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CF5: Goals of this meeting</dc:title>
  <dc:creator>Scott Dodelson</dc:creator>
  <cp:lastModifiedBy>Scott Dodelson</cp:lastModifiedBy>
  <cp:revision>1</cp:revision>
  <dcterms:created xsi:type="dcterms:W3CDTF">2012-10-12T15:16:56Z</dcterms:created>
  <dcterms:modified xsi:type="dcterms:W3CDTF">2012-10-12T15:21:31Z</dcterms:modified>
</cp:coreProperties>
</file>