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2" r:id="rId6"/>
    <p:sldMasterId id="2147483734" r:id="rId7"/>
    <p:sldMasterId id="2147483746" r:id="rId8"/>
    <p:sldMasterId id="2147483770" r:id="rId9"/>
    <p:sldMasterId id="2147483782" r:id="rId10"/>
    <p:sldMasterId id="2147483794" r:id="rId11"/>
    <p:sldMasterId id="2147483806" r:id="rId12"/>
    <p:sldMasterId id="2147483842" r:id="rId13"/>
  </p:sldMasterIdLst>
  <p:notesMasterIdLst>
    <p:notesMasterId r:id="rId16"/>
  </p:notesMasterIdLst>
  <p:sldIdLst>
    <p:sldId id="256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79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120"/>
    <a:srgbClr val="00FF00"/>
    <a:srgbClr val="FF8000"/>
    <a:srgbClr val="BFBFBF"/>
    <a:srgbClr val="006600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563" autoAdjust="0"/>
  </p:normalViewPr>
  <p:slideViewPr>
    <p:cSldViewPr showGuides="1">
      <p:cViewPr varScale="1">
        <p:scale>
          <a:sx n="117" d="100"/>
          <a:sy n="117" d="100"/>
        </p:scale>
        <p:origin x="-2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705F-B394-464E-B433-3DE5C596BE11}" type="datetimeFigureOut">
              <a:rPr lang="en-GB" smtClean="0"/>
              <a:pPr/>
              <a:t>12/10/2012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8BC1-5116-42E9-9FD1-534C1449E4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05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6156" y="3043"/>
            <a:ext cx="2297844" cy="68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692696"/>
            <a:ext cx="485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K. Long, 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fld id="{B46D80FD-1E49-4E81-A679-73D7E036491C}" type="datetime3">
              <a:rPr lang="en-GB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 October 2012</a:t>
            </a:fld>
            <a:endParaRPr lang="en-GB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12/10/2012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160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6101032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96335"/>
            <a:ext cx="4857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 October 2012</a:t>
            </a:fld>
            <a:endParaRPr lang="en-GB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9961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322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741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5256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8661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75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318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1624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25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12/10/2012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7242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8193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34891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6156" y="3043"/>
            <a:ext cx="2297844" cy="68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692696"/>
            <a:ext cx="485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r>
              <a:rPr lang="en-GB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fld id="{B46D80FD-1E49-4E81-A679-73D7E036491C}" type="datetime3">
              <a:rPr lang="en-GB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12 October 2012</a:t>
            </a:fld>
            <a:endParaRPr lang="en-GB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9176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5295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0936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3239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236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9042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8081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78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11300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K. Long, </a:t>
            </a:r>
            <a:fld id="{FEB0E208-6759-44CC-95DA-736AD889AAB9}" type="datetime3">
              <a:rPr lang="en-GB" sz="2800" b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12 October 2012</a:t>
            </a:fld>
            <a:endParaRPr lang="en-GB" sz="2800" b="1" dirty="0" smtClean="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4552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5499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9676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38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46393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6101032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96335"/>
            <a:ext cx="4857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 October 2012</a:t>
            </a:fld>
            <a:endParaRPr lang="en-GB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9117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814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0074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9872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5898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25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69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1049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5797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1126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23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 October 2012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FFC000"/>
                </a:solidFill>
              </a:defRPr>
            </a:lvl2pPr>
            <a:lvl3pPr>
              <a:defRPr b="1">
                <a:solidFill>
                  <a:srgbClr val="00FF00"/>
                </a:solidFill>
              </a:defRPr>
            </a:lvl3pPr>
            <a:lvl4pPr>
              <a:defRPr b="1">
                <a:solidFill>
                  <a:srgbClr val="66FFFF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  <a:lvl6pPr>
              <a:defRPr>
                <a:solidFill>
                  <a:schemeClr val="bg1">
                    <a:lumMod val="95000"/>
                  </a:schemeClr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47E8-38B6-46E7-BEF2-7BAC618809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r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50EA-9A08-43FB-9044-F456722C9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EB85-40C7-4048-A383-C5F10F173D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299C-8D3B-4F1B-B9A7-C8F9B0B3B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4BA-D1B1-49A9-BB51-0D62F5ECC8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A7B6-FE23-4E46-9BC5-63F9D6A90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1E0-2AD9-4B5C-BBA5-37B145F60F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FE87-2C63-4FBF-97A1-67107CB11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96F4-EEED-4CE8-B7E3-2479000CB6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06CD-FA3D-4339-AA4C-9D86CA904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6793-1F12-43CC-83A9-C28CBDB24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E6F0-99AD-4A23-BEA0-A2E713A0BB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F338-CCC3-41E3-85CB-30A6640E86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38B9-EDA9-4D02-B2BA-41BA3EF9E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94E1-47AE-4534-B96E-24D9092A39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7494-90AB-4F3E-9FE7-24A3A4E23B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B237-94C2-4793-8136-DF347D1DAB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7658" name="Picture 10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cs typeface="Arial" pitchFamily="34" charset="0"/>
              </a:rPr>
              <a:t>K. Long, </a:t>
            </a:r>
            <a:fld id="{5FDF8525-CCCE-4582-8ECC-51A1A9E69662}" type="datetime3">
              <a:rPr lang="en-GB" sz="2800" b="1" smtClean="0">
                <a:solidFill>
                  <a:srgbClr val="FFFFCC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12 October 2012</a:t>
            </a:fld>
            <a:endParaRPr lang="en-GB" sz="2800" b="1" dirty="0" smtClean="0">
              <a:solidFill>
                <a:srgbClr val="FFFFCC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04800" y="304800"/>
          <a:ext cx="13430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Document" r:id="rId4" imgW="3683000" imgH="1104900" progId="Word.Document.8">
                  <p:embed/>
                </p:oleObj>
              </mc:Choice>
              <mc:Fallback>
                <p:oleObj name="Document" r:id="rId4" imgW="3683000" imgH="110490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3430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MAP Review - MICE Overview - L. Coney      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94E3C-3540-4A80-99EF-6E5D5883DB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12 October 2012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12 October 2012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12/10/2012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12/10/2012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12 October 2012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81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12/10/2012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8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1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766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7309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8711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187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69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548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723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03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12/10/2012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9" indent="0" algn="ctr">
              <a:buNone/>
              <a:defRPr/>
            </a:lvl2pPr>
            <a:lvl3pPr marL="914199" indent="0" algn="ctr">
              <a:buNone/>
              <a:defRPr/>
            </a:lvl3pPr>
            <a:lvl4pPr marL="1371297" indent="0" algn="ctr">
              <a:buNone/>
              <a:defRPr/>
            </a:lvl4pPr>
            <a:lvl5pPr marL="1828398" indent="0" algn="ctr">
              <a:buNone/>
              <a:defRPr/>
            </a:lvl5pPr>
            <a:lvl6pPr marL="2285498" indent="0" algn="ctr">
              <a:buNone/>
              <a:defRPr/>
            </a:lvl6pPr>
            <a:lvl7pPr marL="2742596" indent="0" algn="ctr">
              <a:buNone/>
              <a:defRPr/>
            </a:lvl7pPr>
            <a:lvl8pPr marL="3199698" indent="0" algn="ctr">
              <a:buNone/>
              <a:defRPr/>
            </a:lvl8pPr>
            <a:lvl9pPr marL="36567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10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535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9" indent="0">
              <a:buNone/>
              <a:defRPr sz="1800"/>
            </a:lvl2pPr>
            <a:lvl3pPr marL="914199" indent="0">
              <a:buNone/>
              <a:defRPr sz="1600"/>
            </a:lvl3pPr>
            <a:lvl4pPr marL="1371297" indent="0">
              <a:buNone/>
              <a:defRPr sz="1400"/>
            </a:lvl4pPr>
            <a:lvl5pPr marL="1828398" indent="0">
              <a:buNone/>
              <a:defRPr sz="1400"/>
            </a:lvl5pPr>
            <a:lvl6pPr marL="2285498" indent="0">
              <a:buNone/>
              <a:defRPr sz="1400"/>
            </a:lvl6pPr>
            <a:lvl7pPr marL="2742596" indent="0">
              <a:buNone/>
              <a:defRPr sz="1400"/>
            </a:lvl7pPr>
            <a:lvl8pPr marL="3199698" indent="0">
              <a:buNone/>
              <a:defRPr sz="1400"/>
            </a:lvl8pPr>
            <a:lvl9pPr marL="365679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54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2210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0586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365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8294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3642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9" indent="0">
              <a:buNone/>
              <a:defRPr sz="2800"/>
            </a:lvl2pPr>
            <a:lvl3pPr marL="914199" indent="0">
              <a:buNone/>
              <a:defRPr sz="2400"/>
            </a:lvl3pPr>
            <a:lvl4pPr marL="1371297" indent="0">
              <a:buNone/>
              <a:defRPr sz="2000"/>
            </a:lvl4pPr>
            <a:lvl5pPr marL="1828398" indent="0">
              <a:buNone/>
              <a:defRPr sz="2000"/>
            </a:lvl5pPr>
            <a:lvl6pPr marL="2285498" indent="0">
              <a:buNone/>
              <a:defRPr sz="2000"/>
            </a:lvl6pPr>
            <a:lvl7pPr marL="2742596" indent="0">
              <a:buNone/>
              <a:defRPr sz="2000"/>
            </a:lvl7pPr>
            <a:lvl8pPr marL="3199698" indent="0">
              <a:buNone/>
              <a:defRPr sz="2000"/>
            </a:lvl8pPr>
            <a:lvl9pPr marL="36567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5884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53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 smtClean="0"/>
              <a:pPr/>
              <a:t>12/10/2012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43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37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5" indent="-34282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6" indent="-28568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9" indent="-2285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8" indent="-2285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47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46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7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96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4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9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1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15101-DFFF-4CAA-AE93-B7D24E12C5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80060-40C5-4FA9-B3AB-EA8B673958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MAP Review - MICE Overview - L. Coney                   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7A3611A-3316-4A9D-8E08-7540EE7BD76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issmallbottom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1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Factory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764704"/>
            <a:ext cx="4464496" cy="5472608"/>
          </a:xfrm>
          <a:ln w="38100" cmpd="sng">
            <a:solidFill>
              <a:srgbClr val="008000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Neutrino Factory baseline: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21</a:t>
            </a:r>
            <a:r>
              <a:rPr lang="en-US" dirty="0" smtClean="0"/>
              <a:t> μ decay/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i="1" dirty="0" err="1" smtClean="0"/>
              <a:t>E</a:t>
            </a:r>
            <a:r>
              <a:rPr lang="en-US" baseline="-25000" dirty="0" err="1" smtClean="0"/>
              <a:t>μ</a:t>
            </a:r>
            <a:r>
              <a:rPr lang="en-US" dirty="0" smtClean="0"/>
              <a:t> = 10 GeV</a:t>
            </a:r>
          </a:p>
          <a:p>
            <a:pPr lvl="1"/>
            <a:r>
              <a:rPr lang="en-US" dirty="0" smtClean="0"/>
              <a:t>1500 &lt;</a:t>
            </a:r>
            <a:r>
              <a:rPr lang="en-US" i="1" dirty="0" smtClean="0"/>
              <a:t> L</a:t>
            </a:r>
            <a:r>
              <a:rPr lang="en-US" dirty="0" smtClean="0"/>
              <a:t> &lt; 2500</a:t>
            </a:r>
            <a:r>
              <a:rPr lang="en-US" i="1" dirty="0" smtClean="0"/>
              <a:t> </a:t>
            </a:r>
            <a:r>
              <a:rPr lang="en-US" dirty="0" smtClean="0"/>
              <a:t>km</a:t>
            </a:r>
          </a:p>
          <a:p>
            <a:r>
              <a:rPr lang="en-US" dirty="0" smtClean="0"/>
              <a:t>The facility of choice:</a:t>
            </a:r>
          </a:p>
          <a:p>
            <a:pPr lvl="1"/>
            <a:r>
              <a:rPr lang="en-US" dirty="0" smtClean="0"/>
              <a:t>Best discovery reach for CP violation;</a:t>
            </a:r>
          </a:p>
          <a:p>
            <a:pPr lvl="1"/>
            <a:r>
              <a:rPr lang="en-US" dirty="0" smtClean="0"/>
              <a:t>Best precision on CP phase, </a:t>
            </a:r>
            <a:r>
              <a:rPr lang="en-US" dirty="0" err="1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4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K. Long</a:t>
            </a:r>
          </a:p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Imperial College London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0539"/>
            <a:ext cx="4493744" cy="4986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66" y="718003"/>
            <a:ext cx="4361804" cy="3212586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005064"/>
            <a:ext cx="2798329" cy="277947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364221" y="5493132"/>
            <a:ext cx="10962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Coloma, Huber,</a:t>
            </a:r>
            <a:br>
              <a:rPr lang="en-US" sz="1100" b="1" dirty="0" smtClean="0"/>
            </a:br>
            <a:r>
              <a:rPr lang="en-US" sz="1100" b="1" dirty="0" smtClean="0"/>
              <a:t>Kopp</a:t>
            </a:r>
            <a:r>
              <a:rPr lang="en-US" sz="1100" b="1" dirty="0"/>
              <a:t>, Winter</a:t>
            </a:r>
            <a:br>
              <a:rPr lang="en-US" sz="1100" b="1" dirty="0"/>
            </a:br>
            <a:r>
              <a:rPr lang="en-US" sz="1100" b="1" dirty="0"/>
              <a:t>1209.5973</a:t>
            </a:r>
            <a:endParaRPr lang="en-US" sz="11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714356"/>
          </a:xfrm>
        </p:spPr>
        <p:txBody>
          <a:bodyPr/>
          <a:lstStyle/>
          <a:p>
            <a:r>
              <a:rPr lang="en-US" dirty="0" smtClean="0"/>
              <a:t>Incremental approach: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Incremental implementation of Neutrino Factory can start now with known technology:</a:t>
            </a:r>
          </a:p>
          <a:p>
            <a:pPr lvl="1"/>
            <a:r>
              <a:rPr lang="en-US" dirty="0" err="1" smtClean="0"/>
              <a:t>nuSTORM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10</a:t>
            </a:r>
            <a:r>
              <a:rPr lang="en-US" baseline="30000" dirty="0" smtClean="0"/>
              <a:t>18</a:t>
            </a:r>
            <a:r>
              <a:rPr lang="en-US" dirty="0" smtClean="0"/>
              <a:t> μ decay/year;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μ</a:t>
            </a:r>
            <a:r>
              <a:rPr lang="en-US" baseline="-25000" dirty="0" smtClean="0"/>
              <a:t> </a:t>
            </a:r>
            <a:r>
              <a:rPr lang="en-US" dirty="0" smtClean="0"/>
              <a:t>= 3.8 </a:t>
            </a:r>
            <a:r>
              <a:rPr lang="en-US" dirty="0" smtClean="0"/>
              <a:t>GeV; momentum bite ± </a:t>
            </a:r>
            <a:r>
              <a:rPr lang="en-US" smtClean="0"/>
              <a:t>10</a:t>
            </a:r>
            <a:r>
              <a:rPr lang="en-US" smtClean="0"/>
              <a:t>%</a:t>
            </a:r>
            <a:endParaRPr lang="en-US" dirty="0" smtClean="0"/>
          </a:p>
          <a:p>
            <a:pPr lvl="2"/>
            <a:r>
              <a:rPr lang="en-US" dirty="0" smtClean="0"/>
              <a:t>Definitive sterile neutrino search</a:t>
            </a:r>
          </a:p>
          <a:p>
            <a:pPr lvl="2"/>
            <a:r>
              <a:rPr lang="en-US" dirty="0" smtClean="0"/>
              <a:t>Unique: measurement of </a:t>
            </a:r>
            <a:r>
              <a:rPr lang="en-US" dirty="0" err="1" smtClean="0"/>
              <a:t>ν</a:t>
            </a:r>
            <a:r>
              <a:rPr lang="en-US" i="1" baseline="-25000" dirty="0" err="1" smtClean="0"/>
              <a:t>e</a:t>
            </a:r>
            <a:r>
              <a:rPr lang="en-US" i="1" dirty="0" err="1" smtClean="0"/>
              <a:t>N</a:t>
            </a:r>
            <a:r>
              <a:rPr lang="en-US" dirty="0" smtClean="0"/>
              <a:t> cross sections</a:t>
            </a:r>
          </a:p>
          <a:p>
            <a:pPr lvl="3"/>
            <a:r>
              <a:rPr lang="en-US" dirty="0" smtClean="0"/>
              <a:t>Service to present and future neutrino-oscillation experiments</a:t>
            </a:r>
          </a:p>
          <a:p>
            <a:pPr lvl="1"/>
            <a:r>
              <a:rPr lang="en-US" dirty="0" smtClean="0"/>
              <a:t>Neutrino Factory:</a:t>
            </a:r>
          </a:p>
          <a:p>
            <a:pPr lvl="2" defTabSz="1208088">
              <a:tabLst>
                <a:tab pos="3852863" algn="l"/>
                <a:tab pos="4124325" algn="l"/>
              </a:tabLst>
            </a:pPr>
            <a:r>
              <a:rPr lang="en-US" dirty="0" smtClean="0"/>
              <a:t>Φ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en-US" i="1" dirty="0" smtClean="0"/>
              <a:t>M</a:t>
            </a:r>
            <a:r>
              <a:rPr lang="en-US" dirty="0" smtClean="0"/>
              <a:t> = {baseline}/50	–	competitive with </a:t>
            </a:r>
            <a:r>
              <a:rPr lang="en-US" dirty="0" err="1" smtClean="0"/>
              <a:t>superbeam</a:t>
            </a:r>
            <a:endParaRPr lang="en-US" dirty="0" smtClean="0"/>
          </a:p>
          <a:p>
            <a:pPr lvl="2" defTabSz="1208088">
              <a:tabLst>
                <a:tab pos="3852863" algn="l"/>
                <a:tab pos="4124325" algn="l"/>
              </a:tabLst>
            </a:pPr>
            <a:r>
              <a:rPr lang="en-US" dirty="0"/>
              <a:t>Φ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en-US" i="1" dirty="0"/>
              <a:t>M</a:t>
            </a:r>
            <a:r>
              <a:rPr lang="en-US" dirty="0"/>
              <a:t> = {baseline}</a:t>
            </a:r>
            <a:r>
              <a:rPr lang="en-US" dirty="0" smtClean="0"/>
              <a:t>/25	–	competitive with MW class </a:t>
            </a:r>
            <a:r>
              <a:rPr lang="en-US" dirty="0" err="1" smtClean="0"/>
              <a:t>superbeam</a:t>
            </a:r>
            <a:endParaRPr lang="en-US" dirty="0" smtClean="0"/>
          </a:p>
          <a:p>
            <a:pPr lvl="2" defTabSz="1208088">
              <a:tabLst>
                <a:tab pos="3852863" algn="l"/>
                <a:tab pos="4124325" algn="l"/>
              </a:tabLst>
            </a:pPr>
            <a:r>
              <a:rPr lang="en-US" dirty="0"/>
              <a:t>Φ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en-US" i="1" dirty="0"/>
              <a:t>M</a:t>
            </a:r>
            <a:r>
              <a:rPr lang="en-US" dirty="0"/>
              <a:t> = {baseline</a:t>
            </a:r>
            <a:r>
              <a:rPr lang="en-US" dirty="0" smtClean="0"/>
              <a:t>}	–	measurement of </a:t>
            </a:r>
            <a:r>
              <a:rPr lang="en-US" dirty="0" err="1" smtClean="0"/>
              <a:t>δ</a:t>
            </a:r>
            <a:r>
              <a:rPr lang="en-US" dirty="0" smtClean="0"/>
              <a:t> with precision</a:t>
            </a:r>
            <a:br>
              <a:rPr lang="en-US" dirty="0" smtClean="0"/>
            </a:br>
            <a:r>
              <a:rPr lang="en-US" dirty="0" smtClean="0"/>
              <a:t>		comparable to CKM phase</a:t>
            </a:r>
          </a:p>
          <a:p>
            <a:r>
              <a:rPr lang="en-US" dirty="0" smtClean="0"/>
              <a:t>IDS-NF (and </a:t>
            </a:r>
            <a:r>
              <a:rPr lang="en-US" dirty="0" err="1" smtClean="0"/>
              <a:t>nuSTORM</a:t>
            </a:r>
            <a:r>
              <a:rPr lang="en-US" dirty="0" smtClean="0"/>
              <a:t>) collaboration planning to contribute to the Community Summer Study laying out an incremental </a:t>
            </a:r>
            <a:r>
              <a:rPr lang="en-US" dirty="0" err="1" smtClean="0"/>
              <a:t>programme</a:t>
            </a:r>
            <a:r>
              <a:rPr lang="en-US" dirty="0" smtClean="0"/>
              <a:t> in which each increment has:</a:t>
            </a:r>
          </a:p>
          <a:p>
            <a:pPr lvl="1"/>
            <a:r>
              <a:rPr lang="en-US" dirty="0" smtClean="0"/>
              <a:t>First-rate physics </a:t>
            </a:r>
            <a:r>
              <a:rPr lang="en-US" dirty="0" err="1" smtClean="0"/>
              <a:t>programme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The R&amp;D that underpins the next increment</a:t>
            </a:r>
          </a:p>
        </p:txBody>
      </p:sp>
    </p:spTree>
    <p:extLst>
      <p:ext uri="{BB962C8B-B14F-4D97-AF65-F5344CB8AC3E}">
        <p14:creationId xmlns:p14="http://schemas.microsoft.com/office/powerpoint/2010/main" val="190568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2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3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ta-proj-slides">
  <a:themeElements>
    <a:clrScheme name="Data-proj-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Data-proj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ta-proj-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Standard-black.potx</Template>
  <TotalTime>2369</TotalTime>
  <Words>115</Words>
  <Application>Microsoft Macintosh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6" baseType="lpstr">
      <vt:lpstr>Standard-black</vt:lpstr>
      <vt:lpstr>1_Data-proj-slides</vt:lpstr>
      <vt:lpstr>1_Theme1</vt:lpstr>
      <vt:lpstr>Slides</vt:lpstr>
      <vt:lpstr>Presentation1</vt:lpstr>
      <vt:lpstr>1_Theme2</vt:lpstr>
      <vt:lpstr>2_Theme2</vt:lpstr>
      <vt:lpstr>ISIS Small Bottom Banner</vt:lpstr>
      <vt:lpstr>1_KL-pres</vt:lpstr>
      <vt:lpstr>16_Default Design</vt:lpstr>
      <vt:lpstr>6_KL-pres</vt:lpstr>
      <vt:lpstr>2_KL-pres</vt:lpstr>
      <vt:lpstr>3_KL-pres</vt:lpstr>
      <vt:lpstr>Document</vt:lpstr>
      <vt:lpstr>Neutrino Factory</vt:lpstr>
      <vt:lpstr>Incremental approach: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UKNF &amp; MICE:</dc:title>
  <dc:creator>Ken</dc:creator>
  <cp:lastModifiedBy>Kenneth Long</cp:lastModifiedBy>
  <cp:revision>138</cp:revision>
  <dcterms:created xsi:type="dcterms:W3CDTF">2012-05-06T10:05:37Z</dcterms:created>
  <dcterms:modified xsi:type="dcterms:W3CDTF">2012-10-12T12:07:20Z</dcterms:modified>
</cp:coreProperties>
</file>