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322" r:id="rId2"/>
    <p:sldId id="336" r:id="rId3"/>
    <p:sldId id="333" r:id="rId4"/>
    <p:sldId id="334" r:id="rId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33CC"/>
    <a:srgbClr val="FF3300"/>
    <a:srgbClr val="CCFFFF"/>
    <a:srgbClr val="66FF33"/>
    <a:srgbClr val="0C3707"/>
    <a:srgbClr val="FFFF99"/>
    <a:srgbClr val="003399"/>
    <a:srgbClr val="009900"/>
    <a:srgbClr val="CC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3" autoAdjust="0"/>
    <p:restoredTop sz="94673" autoAdjust="0"/>
  </p:normalViewPr>
  <p:slideViewPr>
    <p:cSldViewPr>
      <p:cViewPr varScale="1">
        <p:scale>
          <a:sx n="110" d="100"/>
          <a:sy n="110" d="100"/>
        </p:scale>
        <p:origin x="-6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20ECEC96-E42E-4A68-8941-6D09FD42C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5713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4F8867FF-7118-4268-87CF-D58E7A62B9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2463" y="6602413"/>
            <a:ext cx="18097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  <a:defRPr/>
            </a:pPr>
            <a:endParaRPr lang="en-US" sz="10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9450" y="241300"/>
            <a:ext cx="12192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938" y="2133600"/>
            <a:ext cx="1481137" cy="1489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7223125" y="-15875"/>
            <a:ext cx="184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2130425"/>
            <a:ext cx="6172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20, 2009</a:t>
            </a: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38100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HPS US-CMS Meeting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AD077-E892-43D0-9FD5-291EDEF99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20, 2009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HPS US-CMS Meeting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7DF3D-4E2E-428B-A434-645EDF580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5263" y="207963"/>
            <a:ext cx="1966912" cy="6154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1350" y="207963"/>
            <a:ext cx="5751513" cy="6154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20, 2009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HPS US-CMS Meeting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B321D-E893-4CF1-B64A-0843E167B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20, 2009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HPS US-CMS Meeting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8D8DE-D0F6-4E98-B64F-5847FC813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20, 2009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HPS US-CMS Meeting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73E33-EE90-41AC-ACAB-2FC5F29DD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1350" y="1257300"/>
            <a:ext cx="37719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5650" y="1257300"/>
            <a:ext cx="37719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20, 2009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HPS US-CMS Meeting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90F5F-5D8D-41B3-85B3-6C8F7BB084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20, 2009</a:t>
            </a: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HPS US-CMS Meeting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EEAE0-7FA4-49C2-9FB4-A24C61E6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20, 2009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HPS US-CMS Meeting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C1392-40F1-4EDE-A21A-59288E7374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20, 2009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HPS US-CMS Meeting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F4913-ABF9-4E07-BB37-50CEE1752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20, 2009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HPS US-CMS Meeting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2A5BC-7782-4D4E-86A9-DA1C22631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20, 2009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HPS US-CMS Meeting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31BAB-F1AC-4FEA-A184-F976BF992F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1519238" y="207963"/>
            <a:ext cx="6992937" cy="858837"/>
          </a:xfrm>
          <a:prstGeom prst="rect">
            <a:avLst/>
          </a:prstGeom>
          <a:gradFill rotWithShape="0">
            <a:gsLst>
              <a:gs pos="0">
                <a:srgbClr val="0000FF">
                  <a:gamma/>
                  <a:tint val="34510"/>
                  <a:invGamma/>
                </a:srgbClr>
              </a:gs>
              <a:gs pos="100000">
                <a:srgbClr val="0000FF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>
            <a:outerShdw dist="53882" dir="2700000" algn="ctr" rotWithShape="0">
              <a:srgbClr val="FFFFFF"/>
            </a:outerShdw>
          </a:effec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652463" y="6602413"/>
            <a:ext cx="18097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  <a:defRPr/>
            </a:pPr>
            <a:endParaRPr lang="en-US" sz="10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1350" y="1257300"/>
            <a:ext cx="7696200" cy="5105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79450" y="241300"/>
            <a:ext cx="12192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103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5800" y="203200"/>
            <a:ext cx="858838" cy="86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223125" y="-15875"/>
            <a:ext cx="184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August 20, 2009</a:t>
            </a:r>
            <a:endParaRPr lang="en-US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HPS US-CMS Meeting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fld id="{6827D1DF-3CF6-4873-A401-BBD9E1658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000" b="1">
          <a:solidFill>
            <a:srgbClr val="114FFB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000">
          <a:solidFill>
            <a:srgbClr val="005400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rgbClr val="DC008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>
          <a:solidFill>
            <a:schemeClr val="tx2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>
          <a:solidFill>
            <a:schemeClr val="tx2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>
          <a:solidFill>
            <a:schemeClr val="tx2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>
          <a:solidFill>
            <a:schemeClr val="tx2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Fermilab</a:t>
            </a:r>
            <a:r>
              <a:rPr lang="en-US" dirty="0" smtClean="0">
                <a:latin typeface="Comic Sans MS" pitchFamily="66" charset="0"/>
              </a:rPr>
              <a:t> HPK Status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Selcuk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Cihangir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en-US" sz="2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1600" dirty="0" err="1" smtClean="0">
                <a:latin typeface="Comic Sans MS" pitchFamily="66" charset="0"/>
              </a:rPr>
              <a:t>Fermilab</a:t>
            </a:r>
            <a:r>
              <a:rPr lang="en-US" sz="1600" dirty="0" smtClean="0">
                <a:latin typeface="Comic Sans MS" pitchFamily="66" charset="0"/>
              </a:rPr>
              <a:t> Group Meeting</a:t>
            </a:r>
          </a:p>
          <a:p>
            <a:pPr>
              <a:buNone/>
            </a:pPr>
            <a:r>
              <a:rPr lang="en-US" sz="1600" dirty="0" smtClean="0">
                <a:latin typeface="Comic Sans MS" pitchFamily="66" charset="0"/>
              </a:rPr>
              <a:t>August 30, 2012</a:t>
            </a:r>
            <a:endParaRPr lang="en-US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smtClean="0">
                <a:latin typeface="Comic Sans MS" pitchFamily="66" charset="0"/>
              </a:rPr>
              <a:t>Measurement Status</a:t>
            </a:r>
            <a:endParaRPr lang="en-US" sz="26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58D8DE-D0F6-4E98-B64F-5847FC813B1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3548" y="1196752"/>
            <a:ext cx="8136904" cy="2572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3548" y="3872118"/>
            <a:ext cx="8136904" cy="2501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smtClean="0">
                <a:latin typeface="Comic Sans MS" pitchFamily="66" charset="0"/>
              </a:rPr>
              <a:t>Annealing Procedure and Schedule</a:t>
            </a:r>
            <a:endParaRPr lang="en-US" sz="2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76772"/>
            <a:ext cx="7776864" cy="468052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0" dirty="0" smtClean="0">
                <a:solidFill>
                  <a:srgbClr val="FF3300"/>
                </a:solidFill>
                <a:latin typeface="Comic Sans MS" pitchFamily="66" charset="0"/>
              </a:rPr>
              <a:t>	Revised Procedure: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0" dirty="0" smtClean="0">
                <a:solidFill>
                  <a:srgbClr val="FF3300"/>
                </a:solidFill>
                <a:latin typeface="Comic Sans MS" pitchFamily="66" charset="0"/>
              </a:rPr>
              <a:t>	</a:t>
            </a:r>
            <a:r>
              <a:rPr lang="en-US" sz="1600" b="0" dirty="0" smtClean="0">
                <a:latin typeface="Comic Sans MS" pitchFamily="66" charset="0"/>
              </a:rPr>
              <a:t>1. Remove the ceramic/sensor assembly from the Aluminum board. </a:t>
            </a:r>
            <a:br>
              <a:rPr lang="en-US" sz="1600" b="0" dirty="0" smtClean="0">
                <a:latin typeface="Comic Sans MS" pitchFamily="66" charset="0"/>
              </a:rPr>
            </a:br>
            <a:r>
              <a:rPr lang="en-US" sz="1600" b="0" dirty="0" smtClean="0">
                <a:latin typeface="Comic Sans MS" pitchFamily="66" charset="0"/>
              </a:rPr>
              <a:t>   They are not bonded to PA extender or APVs or Bias circuit.</a:t>
            </a:r>
            <a:br>
              <a:rPr lang="en-US" sz="1600" b="0" dirty="0" smtClean="0">
                <a:latin typeface="Comic Sans MS" pitchFamily="66" charset="0"/>
              </a:rPr>
            </a:br>
            <a:r>
              <a:rPr lang="en-US" sz="1600" b="0" dirty="0" smtClean="0">
                <a:latin typeface="Comic Sans MS" pitchFamily="66" charset="0"/>
              </a:rPr>
              <a:t>2</a:t>
            </a:r>
            <a:r>
              <a:rPr lang="en-US" sz="1600" b="0" dirty="0" smtClean="0">
                <a:solidFill>
                  <a:srgbClr val="0033CC"/>
                </a:solidFill>
                <a:latin typeface="Comic Sans MS" pitchFamily="66" charset="0"/>
              </a:rPr>
              <a:t>. IV, CV measure at -20C</a:t>
            </a:r>
            <a:r>
              <a:rPr lang="en-US" sz="1600" b="0" baseline="30000" dirty="0" smtClean="0">
                <a:solidFill>
                  <a:srgbClr val="0033CC"/>
                </a:solidFill>
                <a:latin typeface="Comic Sans MS" pitchFamily="66" charset="0"/>
              </a:rPr>
              <a:t>o </a:t>
            </a:r>
            <a:r>
              <a:rPr lang="en-US" sz="1600" b="0" dirty="0" smtClean="0">
                <a:solidFill>
                  <a:srgbClr val="0033CC"/>
                </a:solidFill>
                <a:latin typeface="Comic Sans MS" pitchFamily="66" charset="0"/>
              </a:rPr>
              <a:t>at present annealing status (see the table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0" dirty="0" smtClean="0">
                <a:solidFill>
                  <a:srgbClr val="0033CC"/>
                </a:solidFill>
                <a:latin typeface="Comic Sans MS" pitchFamily="66" charset="0"/>
              </a:rPr>
              <a:t>       on next slide).</a:t>
            </a:r>
            <a:r>
              <a:rPr lang="en-US" sz="1600" b="0" dirty="0" smtClean="0">
                <a:latin typeface="Comic Sans MS" pitchFamily="66" charset="0"/>
              </a:rPr>
              <a:t/>
            </a:r>
            <a:br>
              <a:rPr lang="en-US" sz="1600" b="0" dirty="0" smtClean="0">
                <a:latin typeface="Comic Sans MS" pitchFamily="66" charset="0"/>
              </a:rPr>
            </a:br>
            <a:r>
              <a:rPr lang="en-US" sz="1600" b="0" dirty="0" smtClean="0">
                <a:latin typeface="Comic Sans MS" pitchFamily="66" charset="0"/>
              </a:rPr>
              <a:t>3. Mount the sensor to Al board, wire bond and Source measure at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0" dirty="0" smtClean="0">
                <a:latin typeface="Comic Sans MS" pitchFamily="66" charset="0"/>
              </a:rPr>
              <a:t>       -20C</a:t>
            </a:r>
            <a:r>
              <a:rPr lang="en-US" sz="1600" b="0" baseline="30000" dirty="0" smtClean="0">
                <a:latin typeface="Comic Sans MS" pitchFamily="66" charset="0"/>
              </a:rPr>
              <a:t>o</a:t>
            </a:r>
            <a:r>
              <a:rPr lang="en-US" sz="1600" b="0" dirty="0" smtClean="0">
                <a:latin typeface="Comic Sans MS" pitchFamily="66" charset="0"/>
              </a:rPr>
              <a:t> at present annealing status (see the table on next slide). </a:t>
            </a:r>
            <a:br>
              <a:rPr lang="en-US" sz="1600" b="0" dirty="0" smtClean="0">
                <a:latin typeface="Comic Sans MS" pitchFamily="66" charset="0"/>
              </a:rPr>
            </a:br>
            <a:r>
              <a:rPr lang="en-US" sz="1600" b="0" dirty="0" smtClean="0">
                <a:solidFill>
                  <a:srgbClr val="0033CC"/>
                </a:solidFill>
                <a:latin typeface="Comic Sans MS" pitchFamily="66" charset="0"/>
              </a:rPr>
              <a:t>4. Remove wire bonds and the sensor from Al board. </a:t>
            </a:r>
            <a:r>
              <a:rPr lang="en-US" sz="1600" b="0" dirty="0" smtClean="0">
                <a:latin typeface="Comic Sans MS" pitchFamily="66" charset="0"/>
              </a:rPr>
              <a:t/>
            </a:r>
            <a:br>
              <a:rPr lang="en-US" sz="1600" b="0" dirty="0" smtClean="0">
                <a:latin typeface="Comic Sans MS" pitchFamily="66" charset="0"/>
              </a:rPr>
            </a:br>
            <a:r>
              <a:rPr lang="en-US" sz="1600" b="0" dirty="0" smtClean="0">
                <a:latin typeface="Comic Sans MS" pitchFamily="66" charset="0"/>
              </a:rPr>
              <a:t>5. Anneal at 60C</a:t>
            </a:r>
            <a:r>
              <a:rPr lang="en-US" sz="1600" b="0" baseline="30000" dirty="0" smtClean="0">
                <a:latin typeface="Comic Sans MS" pitchFamily="66" charset="0"/>
              </a:rPr>
              <a:t>o</a:t>
            </a:r>
            <a:r>
              <a:rPr lang="en-US" sz="1600" b="0" dirty="0" smtClean="0">
                <a:latin typeface="Comic Sans MS" pitchFamily="66" charset="0"/>
              </a:rPr>
              <a:t> to 90 minutes cumulative. </a:t>
            </a:r>
            <a:br>
              <a:rPr lang="en-US" sz="1600" b="0" dirty="0" smtClean="0">
                <a:latin typeface="Comic Sans MS" pitchFamily="66" charset="0"/>
              </a:rPr>
            </a:br>
            <a:r>
              <a:rPr lang="en-US" sz="1600" b="0" dirty="0" smtClean="0">
                <a:solidFill>
                  <a:srgbClr val="0033CC"/>
                </a:solidFill>
                <a:latin typeface="Comic Sans MS" pitchFamily="66" charset="0"/>
              </a:rPr>
              <a:t>6. IV and CV measure at -20C</a:t>
            </a:r>
            <a:r>
              <a:rPr lang="en-US" sz="1600" b="0" baseline="30000" dirty="0" smtClean="0">
                <a:solidFill>
                  <a:srgbClr val="0033CC"/>
                </a:solidFill>
                <a:latin typeface="Comic Sans MS" pitchFamily="66" charset="0"/>
              </a:rPr>
              <a:t>o</a:t>
            </a:r>
            <a:r>
              <a:rPr lang="en-US" sz="1600" b="0" dirty="0" smtClean="0">
                <a:solidFill>
                  <a:srgbClr val="0033CC"/>
                </a:solidFill>
                <a:latin typeface="Comic Sans MS" pitchFamily="66" charset="0"/>
              </a:rPr>
              <a:t>. </a:t>
            </a:r>
            <a:r>
              <a:rPr lang="en-US" sz="1600" b="0" dirty="0" smtClean="0">
                <a:latin typeface="Comic Sans MS" pitchFamily="66" charset="0"/>
              </a:rPr>
              <a:t/>
            </a:r>
            <a:br>
              <a:rPr lang="en-US" sz="1600" b="0" dirty="0" smtClean="0">
                <a:latin typeface="Comic Sans MS" pitchFamily="66" charset="0"/>
              </a:rPr>
            </a:br>
            <a:r>
              <a:rPr lang="en-US" sz="1600" b="0" dirty="0" smtClean="0">
                <a:latin typeface="Comic Sans MS" pitchFamily="66" charset="0"/>
              </a:rPr>
              <a:t>7. Anneal at 60C</a:t>
            </a:r>
            <a:r>
              <a:rPr lang="en-US" sz="1600" b="0" baseline="30000" dirty="0" smtClean="0">
                <a:latin typeface="Comic Sans MS" pitchFamily="66" charset="0"/>
              </a:rPr>
              <a:t>o</a:t>
            </a:r>
            <a:r>
              <a:rPr lang="en-US" sz="1600" b="0" dirty="0" smtClean="0">
                <a:latin typeface="Comic Sans MS" pitchFamily="66" charset="0"/>
              </a:rPr>
              <a:t> to 166 minutes cumulative. </a:t>
            </a:r>
            <a:br>
              <a:rPr lang="en-US" sz="1600" b="0" dirty="0" smtClean="0">
                <a:latin typeface="Comic Sans MS" pitchFamily="66" charset="0"/>
              </a:rPr>
            </a:br>
            <a:r>
              <a:rPr lang="en-US" sz="1600" b="0" dirty="0" smtClean="0">
                <a:solidFill>
                  <a:srgbClr val="0033CC"/>
                </a:solidFill>
                <a:latin typeface="Comic Sans MS" pitchFamily="66" charset="0"/>
              </a:rPr>
              <a:t>8. IV and CV measure at -20C</a:t>
            </a:r>
            <a:r>
              <a:rPr lang="en-US" sz="1600" b="0" baseline="30000" dirty="0" smtClean="0">
                <a:solidFill>
                  <a:srgbClr val="0033CC"/>
                </a:solidFill>
                <a:latin typeface="Comic Sans MS" pitchFamily="66" charset="0"/>
              </a:rPr>
              <a:t>o</a:t>
            </a:r>
            <a:r>
              <a:rPr lang="en-US" sz="1600" b="0" dirty="0" smtClean="0">
                <a:solidFill>
                  <a:srgbClr val="0033CC"/>
                </a:solidFill>
                <a:latin typeface="Comic Sans MS" pitchFamily="66" charset="0"/>
              </a:rPr>
              <a:t>. </a:t>
            </a:r>
            <a:r>
              <a:rPr lang="en-US" sz="1600" b="0" dirty="0" smtClean="0">
                <a:latin typeface="Comic Sans MS" pitchFamily="66" charset="0"/>
              </a:rPr>
              <a:t/>
            </a:r>
            <a:br>
              <a:rPr lang="en-US" sz="1600" b="0" dirty="0" smtClean="0">
                <a:latin typeface="Comic Sans MS" pitchFamily="66" charset="0"/>
              </a:rPr>
            </a:br>
            <a:r>
              <a:rPr lang="en-US" sz="1600" b="0" dirty="0" smtClean="0">
                <a:latin typeface="Comic Sans MS" pitchFamily="66" charset="0"/>
              </a:rPr>
              <a:t>9. Mount the sensor to Al board, wire bond and Source measure at</a:t>
            </a:r>
          </a:p>
          <a:p>
            <a:pPr>
              <a:lnSpc>
                <a:spcPct val="100000"/>
              </a:lnSpc>
              <a:buNone/>
            </a:pPr>
            <a:r>
              <a:rPr lang="en-US" sz="1600" b="0" dirty="0" smtClean="0">
                <a:latin typeface="Comic Sans MS" pitchFamily="66" charset="0"/>
              </a:rPr>
              <a:t>      -20C</a:t>
            </a:r>
            <a:r>
              <a:rPr lang="en-US" sz="1600" b="0" baseline="30000" dirty="0" smtClean="0">
                <a:latin typeface="Comic Sans MS" pitchFamily="66" charset="0"/>
              </a:rPr>
              <a:t>o</a:t>
            </a:r>
            <a:r>
              <a:rPr lang="en-US" sz="1600" b="0" dirty="0" smtClean="0">
                <a:latin typeface="Comic Sans MS" pitchFamily="66" charset="0"/>
              </a:rPr>
              <a:t>. </a:t>
            </a:r>
          </a:p>
          <a:p>
            <a:pPr>
              <a:buNone/>
            </a:pPr>
            <a:r>
              <a:rPr lang="en-US" sz="1600" b="0" dirty="0" smtClean="0">
                <a:latin typeface="Comic Sans MS" pitchFamily="66" charset="0"/>
              </a:rPr>
              <a:t/>
            </a:r>
            <a:br>
              <a:rPr lang="en-US" sz="1600" b="0" dirty="0" smtClean="0">
                <a:latin typeface="Comic Sans MS" pitchFamily="66" charset="0"/>
              </a:rPr>
            </a:br>
            <a:r>
              <a:rPr lang="en-US" sz="1600" b="0" dirty="0" smtClean="0">
                <a:solidFill>
                  <a:srgbClr val="00FF00"/>
                </a:solidFill>
                <a:latin typeface="Comic Sans MS" pitchFamily="66" charset="0"/>
              </a:rPr>
              <a:t>10. Cosmic Ray measure at -20C</a:t>
            </a:r>
            <a:r>
              <a:rPr lang="en-US" sz="1600" b="0" baseline="30000" dirty="0" smtClean="0">
                <a:solidFill>
                  <a:srgbClr val="00FF00"/>
                </a:solidFill>
                <a:latin typeface="Comic Sans MS" pitchFamily="66" charset="0"/>
              </a:rPr>
              <a:t>o</a:t>
            </a:r>
            <a:r>
              <a:rPr lang="en-US" sz="1600" b="0" dirty="0" smtClean="0">
                <a:solidFill>
                  <a:srgbClr val="00FF00"/>
                </a:solidFill>
                <a:latin typeface="Comic Sans MS" pitchFamily="66" charset="0"/>
              </a:rPr>
              <a:t> if time permits (also in Step 3). </a:t>
            </a:r>
          </a:p>
          <a:p>
            <a:pPr>
              <a:buNone/>
            </a:pPr>
            <a:endParaRPr lang="en-US" sz="1800" b="0" dirty="0" smtClean="0">
              <a:solidFill>
                <a:srgbClr val="FF3300"/>
              </a:solidFill>
              <a:latin typeface="Comic Sans MS" pitchFamily="66" charset="0"/>
            </a:endParaRPr>
          </a:p>
          <a:p>
            <a:endParaRPr lang="en-US" sz="1800" b="0" dirty="0" smtClean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58D8DE-D0F6-4E98-B64F-5847FC813B1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smtClean="0">
                <a:latin typeface="Comic Sans MS" pitchFamily="66" charset="0"/>
              </a:rPr>
              <a:t>Annealing Status</a:t>
            </a:r>
            <a:endParaRPr lang="en-US" sz="26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58D8DE-D0F6-4E98-B64F-5847FC813B1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544" y="1628800"/>
            <a:ext cx="8352928" cy="2217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91580" y="4365104"/>
            <a:ext cx="6768752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b="0" dirty="0" smtClean="0">
                <a:latin typeface="Comic Sans MS" pitchFamily="66" charset="0"/>
              </a:rPr>
              <a:t>Working the </a:t>
            </a:r>
            <a:r>
              <a:rPr lang="en-US" sz="1600" b="0" dirty="0" smtClean="0">
                <a:latin typeface="Comic Sans MS" pitchFamily="66" charset="0"/>
              </a:rPr>
              <a:t>oven:  Use the auto probe station as oven</a:t>
            </a:r>
            <a:endParaRPr lang="en-US" sz="1600" b="0" dirty="0" smtClean="0">
              <a:latin typeface="Comic Sans MS" pitchFamily="66" charset="0"/>
            </a:endParaRPr>
          </a:p>
          <a:p>
            <a:pPr>
              <a:spcBef>
                <a:spcPts val="600"/>
              </a:spcBef>
            </a:pPr>
            <a:r>
              <a:rPr lang="en-US" sz="1600" b="0" dirty="0" smtClean="0">
                <a:latin typeface="Comic Sans MS" pitchFamily="66" charset="0"/>
              </a:rPr>
              <a:t>Coordinating wire bonding at RT </a:t>
            </a:r>
            <a:endParaRPr lang="en-US" sz="1600" b="0" dirty="0" smtClean="0">
              <a:latin typeface="Comic Sans MS" pitchFamily="66" charset="0"/>
            </a:endParaRPr>
          </a:p>
          <a:p>
            <a:pPr>
              <a:spcBef>
                <a:spcPts val="600"/>
              </a:spcBef>
            </a:pPr>
            <a:r>
              <a:rPr lang="en-US" sz="1600" b="0" dirty="0" smtClean="0">
                <a:latin typeface="Comic Sans MS" pitchFamily="66" charset="0"/>
              </a:rPr>
              <a:t>Minimize condensation</a:t>
            </a:r>
            <a:endParaRPr lang="en-US" sz="1600" b="0" dirty="0" smtClean="0">
              <a:latin typeface="Comic Sans MS" pitchFamily="66" charset="0"/>
            </a:endParaRPr>
          </a:p>
          <a:p>
            <a:pPr>
              <a:spcBef>
                <a:spcPts val="600"/>
              </a:spcBef>
            </a:pPr>
            <a:r>
              <a:rPr lang="en-US" sz="1600" b="0" dirty="0" smtClean="0">
                <a:latin typeface="Comic Sans MS" pitchFamily="66" charset="0"/>
              </a:rPr>
              <a:t>Keep record of un-avoidable Room Temp annealing</a:t>
            </a:r>
            <a:endParaRPr lang="en-US" sz="1600" b="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MS_STD">
  <a:themeElements>
    <a:clrScheme name="">
      <a:dk1>
        <a:srgbClr val="000000"/>
      </a:dk1>
      <a:lt1>
        <a:srgbClr val="FFFFFF"/>
      </a:lt1>
      <a:dk2>
        <a:srgbClr val="000000"/>
      </a:dk2>
      <a:lt2>
        <a:srgbClr val="003E3E"/>
      </a:lt2>
      <a:accent1>
        <a:srgbClr val="FFD798"/>
      </a:accent1>
      <a:accent2>
        <a:srgbClr val="8CF4EA"/>
      </a:accent2>
      <a:accent3>
        <a:srgbClr val="FFFFFF"/>
      </a:accent3>
      <a:accent4>
        <a:srgbClr val="000000"/>
      </a:accent4>
      <a:accent5>
        <a:srgbClr val="FFE8CA"/>
      </a:accent5>
      <a:accent6>
        <a:srgbClr val="7EDDD4"/>
      </a:accent6>
      <a:hlink>
        <a:srgbClr val="FE9B03"/>
      </a:hlink>
      <a:folHlink>
        <a:srgbClr val="00D0D0"/>
      </a:folHlink>
    </a:clrScheme>
    <a:fontScheme name="CMS_S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CMS_ST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S_ST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MS_ST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S_ST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S_ST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S_ST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S_ST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Settings\butler.FERMI\Application Data\Microsoft\Templates\CMS_STD.pot</Template>
  <TotalTime>6820</TotalTime>
  <Words>48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CMS_STD</vt:lpstr>
      <vt:lpstr>Fermilab HPK Status</vt:lpstr>
      <vt:lpstr>Measurement Status</vt:lpstr>
      <vt:lpstr>Annealing Procedure and Schedule</vt:lpstr>
      <vt:lpstr>Annealing Status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selcuk</cp:lastModifiedBy>
  <cp:revision>689</cp:revision>
  <dcterms:created xsi:type="dcterms:W3CDTF">1601-01-01T00:00:00Z</dcterms:created>
  <dcterms:modified xsi:type="dcterms:W3CDTF">2012-08-30T14:21:42Z</dcterms:modified>
</cp:coreProperties>
</file>