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3EE_FA72E191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32"/>
  </p:notesMasterIdLst>
  <p:handoutMasterIdLst>
    <p:handoutMasterId r:id="rId33"/>
  </p:handoutMasterIdLst>
  <p:sldIdLst>
    <p:sldId id="317" r:id="rId6"/>
    <p:sldId id="995" r:id="rId7"/>
    <p:sldId id="987" r:id="rId8"/>
    <p:sldId id="996" r:id="rId9"/>
    <p:sldId id="988" r:id="rId10"/>
    <p:sldId id="3661" r:id="rId11"/>
    <p:sldId id="994" r:id="rId12"/>
    <p:sldId id="993" r:id="rId13"/>
    <p:sldId id="997" r:id="rId14"/>
    <p:sldId id="982" r:id="rId15"/>
    <p:sldId id="1005" r:id="rId16"/>
    <p:sldId id="1007" r:id="rId17"/>
    <p:sldId id="1006" r:id="rId18"/>
    <p:sldId id="998" r:id="rId19"/>
    <p:sldId id="999" r:id="rId20"/>
    <p:sldId id="3662" r:id="rId21"/>
    <p:sldId id="3663" r:id="rId22"/>
    <p:sldId id="3664" r:id="rId23"/>
    <p:sldId id="1001" r:id="rId24"/>
    <p:sldId id="3665" r:id="rId25"/>
    <p:sldId id="3666" r:id="rId26"/>
    <p:sldId id="1003" r:id="rId27"/>
    <p:sldId id="1010" r:id="rId28"/>
    <p:sldId id="1004" r:id="rId29"/>
    <p:sldId id="1008" r:id="rId30"/>
    <p:sldId id="1009" r:id="rId3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5541EF-4FE1-205B-9476-37DD806F58A5}" name="Adam C. Watts" initials="ACW" userId="S::awatts@services.fnal.gov::7d937d13-9e97-443b-9325-2a2aadedf4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000000"/>
    <a:srgbClr val="50504E"/>
    <a:srgbClr val="4E4E4E"/>
    <a:srgbClr val="404040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66795-8460-1278-48D0-07362272D0F8}" v="43" dt="2023-02-17T17:10:46.853"/>
    <p1510:client id="{DECEA4F1-5D44-4A9F-6BB0-18F25B499C60}" v="9" dt="2023-02-17T15:44:53.8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omments/modernComment_3EE_FA72E19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C127B0E-5EF9-DE40-B180-D72B0C1EB496}" authorId="{DF5541EF-4FE1-205B-9476-37DD806F58A5}" status="resolved" created="2023-02-20T16:06:23.42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01832849" sldId="1006"/>
      <ac:picMk id="9" creationId="{86D66027-8B8B-6C7F-D164-9928331E1A6C}"/>
    </ac:deMkLst>
    <p188:txBody>
      <a:bodyPr/>
      <a:lstStyle/>
      <a:p>
        <a:r>
          <a:rPr lang="en-US"/>
          <a:t>Remove "Alternative 3" in title.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6A5C0-DD51-4141-939E-C82FEF7961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E8305-E484-4D2B-8688-2B2EB2C60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5" name="Picture 4" descr="A tall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28131A9D-2E15-437E-8CBD-F9C256E71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2"/>
            <a:ext cx="9144000" cy="259080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58B34-706D-1841-A0E5-D900D98C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7BC209-10DE-420B-A115-5D0DE35580BC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7E068-7D7B-48B3-98B9-64C899EFB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78C47ACB-6AA7-4489-A48B-98720E288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666528"/>
            <a:ext cx="9144000" cy="25831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B68397-DDFE-4736-9DE4-B2B4208E0D1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170BAB-671D-489D-B7B0-4128F43DA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4" name="Picture 3" descr="A tall building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FE9A0C6E-6D85-4958-993D-6864EB6B6B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941"/>
            <a:ext cx="9144000" cy="25450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381D13-C186-43BB-ACF9-4C7DB7A8A2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87F40-9644-4084-8D24-E447BB96B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large building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754DF210-F687-4FAF-B998-317C623B41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4"/>
            <a:ext cx="9144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0994-60A6-7940-8D0E-E79E9A39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53526-64D4-0F4D-928D-ABC3D4CF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B03EC-4265-0941-B2AD-08877691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4048C-60FC-B540-87BC-76A3A5AF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B684D0-0792-4F63-9616-19B2F422D7D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9ABFC7-9EAD-49DA-8288-766587B06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body of water with trees and a structure in the middle&#10;&#10;Description automatically generated with low confidence">
            <a:extLst>
              <a:ext uri="{FF2B5EF4-FFF2-40B4-BE49-F238E27FC236}">
                <a16:creationId xmlns:a16="http://schemas.microsoft.com/office/drawing/2014/main" id="{9C6E1624-9BF5-4F2C-9CDB-8D67C4B62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5752"/>
            <a:ext cx="91440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5FE317E3-184A-4B30-B748-1CC3C6848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2" y="663913"/>
            <a:ext cx="9189719" cy="2491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ED6427-AEA1-494A-A413-798516C884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4800" y="4736360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215900" y="81883"/>
            <a:ext cx="8699500" cy="202387"/>
            <a:chOff x="600217" y="6229673"/>
            <a:chExt cx="8297721" cy="25738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7031B58-F418-4C96-9DB9-BE843613469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55770" y="4837891"/>
            <a:ext cx="227210" cy="227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712C5-E367-412A-A372-E9F541ED9BCC}"/>
              </a:ext>
            </a:extLst>
          </p:cNvPr>
          <p:cNvSpPr txBox="1"/>
          <p:nvPr userDrawn="1"/>
        </p:nvSpPr>
        <p:spPr>
          <a:xfrm>
            <a:off x="8181786" y="4783071"/>
            <a:ext cx="84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4C97"/>
                </a:solidFill>
                <a:latin typeface="+mn-lt"/>
              </a:rPr>
              <a:t>ACORN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19" r:id="rId2"/>
    <p:sldLayoutId id="2147484124" r:id="rId3"/>
    <p:sldLayoutId id="2147484125" r:id="rId4"/>
    <p:sldLayoutId id="2147484129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3EE_FA72E19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analytics-hub.fnal.gov/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hyperlink" Target="https://eafjupyter.readthedocs.io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masoftware.com/requirements-management-guide/systems-engineering/what-is-systems-engineeri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9065C5-ACB6-324F-A548-69786B283D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Adam Watts</a:t>
            </a:r>
          </a:p>
          <a:p>
            <a:r>
              <a:rPr lang="en-US" dirty="0"/>
              <a:t>Engineering Retreat</a:t>
            </a:r>
          </a:p>
          <a:p>
            <a:r>
              <a:rPr lang="en-US" dirty="0"/>
              <a:t>21-February-2023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BB2EF-2752-6F48-BB9C-CAE50E700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98" y="4419980"/>
            <a:ext cx="886196" cy="60238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EE3A037-8346-4397-8DB4-6387F7B4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1" y="3314710"/>
            <a:ext cx="650129" cy="650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41B06-4231-4C9F-B1F7-39315F82761D}"/>
              </a:ext>
            </a:extLst>
          </p:cNvPr>
          <p:cNvSpPr txBox="1"/>
          <p:nvPr/>
        </p:nvSpPr>
        <p:spPr>
          <a:xfrm>
            <a:off x="906780" y="3330147"/>
            <a:ext cx="4627746" cy="44386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004C97"/>
                </a:solidFill>
                <a:latin typeface="Helvetica"/>
                <a:cs typeface="ＭＳ Ｐゴシック" charset="0"/>
              </a:defRPr>
            </a:lvl1pPr>
            <a:lvl2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+mj-lt"/>
                <a:cs typeface="Helvetica" panose="020B0604020202020204" pitchFamily="34" charset="0"/>
              </a:rPr>
              <a:t>ACORN Project Update</a:t>
            </a:r>
          </a:p>
        </p:txBody>
      </p:sp>
    </p:spTree>
    <p:extLst>
      <p:ext uri="{BB962C8B-B14F-4D97-AF65-F5344CB8AC3E}">
        <p14:creationId xmlns:p14="http://schemas.microsoft.com/office/powerpoint/2010/main" val="936697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11DF34-10DF-774A-9E90-7CE2D473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6" y="749329"/>
            <a:ext cx="8377518" cy="379452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/>
              <a:t>The accelerator complex operates with a single, unified control system encompassing hardware and software for controlling ten miles of accelerator components and beam transfer lines.</a:t>
            </a:r>
          </a:p>
          <a:p>
            <a:pPr marL="0" indent="0">
              <a:spcBef>
                <a:spcPts val="600"/>
              </a:spcBef>
              <a:buNone/>
            </a:pPr>
            <a:endParaRPr lang="en-US"/>
          </a:p>
          <a:p>
            <a:pPr marL="0" indent="0">
              <a:spcBef>
                <a:spcPts val="600"/>
              </a:spcBef>
              <a:buNone/>
            </a:pPr>
            <a:r>
              <a:rPr lang="en-US"/>
              <a:t>ACORN has four alternatives to consider for CD-1: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/>
              <a:t>Maintain status quo.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/>
              <a:t>One-for-one replacement of accelerator control system hardware and software components. Maintain the current control system architecture.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/>
              <a:t>New architecture with centralized command and control.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/>
              <a:t>New architecture with decentralized command and control.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C336D1-F71A-D34C-A01F-4A34F53A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Alternatives Analysis for CD-1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FDDF3-6121-1C41-BBE5-F9DE8A6750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2A9D8-710B-E14E-8149-03D423D6D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547D-5F5A-1F48-8F75-C70BB2A12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3E019036-1DBC-91FB-1D37-4B20FCA51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/>
          <a:stretch/>
        </p:blipFill>
        <p:spPr>
          <a:xfrm>
            <a:off x="228603" y="796397"/>
            <a:ext cx="8672513" cy="3794522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C336D1-F71A-D34C-A01F-4A34F53A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Current Accelerator Control System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FDDF3-6121-1C41-BBE5-F9DE8A675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2A9D8-710B-E14E-8149-03D423D6D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547D-5F5A-1F48-8F75-C70BB2A12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6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A1E6C1A-4FDB-C3FD-1BBC-B073BAA59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795338"/>
            <a:ext cx="4182979" cy="37670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accent6"/>
                </a:solidFill>
              </a:rPr>
              <a:t>The Alternatives Analysis will compare two disparate architectures for a future control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accent6"/>
                </a:solidFill>
              </a:rPr>
              <a:t>Evaluation criteria examples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How well stakeholder requirements are met.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accent6"/>
                </a:solidFill>
              </a:rPr>
              <a:t>Lifecycle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Difficulty/cost in transitioning from the current system to the alternative in question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accent6"/>
                </a:solidFill>
              </a:rPr>
              <a:t>Difficulty/cost of integrating emerging 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Operational risks due to technology obsolescence, vendor lock-in, hidden costs, heterogeneity of 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accent6"/>
                </a:solidFill>
              </a:rPr>
              <a:t>Many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accent6"/>
                </a:solidFill>
              </a:rPr>
              <a:t>Research and Development projects at this stage of ACORN are prioritized to inform the Alternatives Analysis and Baseline Conceptual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solidFill>
                <a:schemeClr val="accent6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04C32D5-7578-1913-3B24-FBFD3960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7946"/>
            <a:ext cx="3830914" cy="4304399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FDDF3-6121-1C41-BBE5-F9DE8A6750B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2A9D8-710B-E14E-8149-03D423D6D7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547D-5F5A-1F48-8F75-C70BB2A127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C336D1-F71A-D34C-A01F-4A34F53A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Alternatives Analysis</a:t>
            </a:r>
          </a:p>
        </p:txBody>
      </p:sp>
    </p:spTree>
    <p:extLst>
      <p:ext uri="{BB962C8B-B14F-4D97-AF65-F5344CB8AC3E}">
        <p14:creationId xmlns:p14="http://schemas.microsoft.com/office/powerpoint/2010/main" val="401526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86D66027-8B8B-6C7F-D164-9928331E1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4" y="303707"/>
            <a:ext cx="8127092" cy="4368311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FDDF3-6121-1C41-BBE5-F9DE8A675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2A9D8-710B-E14E-8149-03D423D6D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547D-5F5A-1F48-8F75-C70BB2A12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381FD6-9D48-0692-4A6F-CAFB9D7A07CB}"/>
              </a:ext>
            </a:extLst>
          </p:cNvPr>
          <p:cNvSpPr/>
          <p:nvPr/>
        </p:nvSpPr>
        <p:spPr>
          <a:xfrm>
            <a:off x="2700867" y="423333"/>
            <a:ext cx="3699933" cy="34713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ADE87DC-8341-ED52-98D4-06FF704F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21" y="392177"/>
            <a:ext cx="8686800" cy="3209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Alternative Architecture Example: Centralized</a:t>
            </a:r>
          </a:p>
        </p:txBody>
      </p:sp>
    </p:spTree>
    <p:extLst>
      <p:ext uri="{BB962C8B-B14F-4D97-AF65-F5344CB8AC3E}">
        <p14:creationId xmlns:p14="http://schemas.microsoft.com/office/powerpoint/2010/main" val="42018328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and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558A2-BBD0-0A94-12DD-46DEE4A5B92A}"/>
              </a:ext>
            </a:extLst>
          </p:cNvPr>
          <p:cNvSpPr txBox="1"/>
          <p:nvPr/>
        </p:nvSpPr>
        <p:spPr>
          <a:xfrm>
            <a:off x="429419" y="779558"/>
            <a:ext cx="8248914" cy="3615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ACORN has received significant funding to pursue R&amp;D for control systems and power supplies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Goal is to explore options, determine feasibility, design, prototype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Currently focusing on projects that inform the Alternatives Analysis and the Baseline Conceptual Design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Develop cost estimates through prototyping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Feasibility of particular paths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Projects that illustrate advantages/disadvantages of alternatives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Post CD-1 R&amp;D will inform the Preliminary Design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Opportunity to show whether an approach works at al: Null result is still important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Documentation is critical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1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ACORN WBS 204.01: Project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558A2-BBD0-0A94-12DD-46DEE4A5B92A}"/>
              </a:ext>
            </a:extLst>
          </p:cNvPr>
          <p:cNvSpPr txBox="1"/>
          <p:nvPr/>
        </p:nvSpPr>
        <p:spPr>
          <a:xfrm>
            <a:off x="429419" y="829149"/>
            <a:ext cx="7996990" cy="32840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Personnel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accent6"/>
                </a:solidFill>
                <a:latin typeface="Helvetica"/>
              </a:rPr>
              <a:t>Project Manager</a:t>
            </a:r>
            <a:r>
              <a:rPr lang="en-US" sz="1400" dirty="0">
                <a:solidFill>
                  <a:schemeClr val="accent6"/>
                </a:solidFill>
                <a:latin typeface="Helvetica"/>
              </a:rPr>
              <a:t>: Erik Gottschalk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accent6"/>
                </a:solidFill>
                <a:latin typeface="Helvetica"/>
              </a:rPr>
              <a:t>Administrative Support</a:t>
            </a:r>
            <a:r>
              <a:rPr lang="en-US" sz="1400" dirty="0">
                <a:solidFill>
                  <a:schemeClr val="accent6"/>
                </a:solidFill>
                <a:latin typeface="Helvetica"/>
              </a:rPr>
              <a:t>: Lila Anderson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accent6"/>
                </a:solidFill>
                <a:latin typeface="Helvetica"/>
              </a:rPr>
              <a:t>Documentation and Standards: </a:t>
            </a:r>
            <a:r>
              <a:rPr lang="en-US" sz="1400" dirty="0">
                <a:solidFill>
                  <a:schemeClr val="accent6"/>
                </a:solidFill>
                <a:latin typeface="Helvetica"/>
              </a:rPr>
              <a:t>John Diamond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accent6"/>
                </a:solidFill>
                <a:latin typeface="Helvetica"/>
              </a:rPr>
              <a:t>Project Integration</a:t>
            </a:r>
            <a:r>
              <a:rPr lang="en-US" sz="1400" dirty="0">
                <a:solidFill>
                  <a:schemeClr val="accent6"/>
                </a:solidFill>
                <a:latin typeface="Helvetica"/>
              </a:rPr>
              <a:t>: Adam Watts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Highlights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Review of current control system functional requirements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Organizing EPICS collaboration at FNAL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Developed organized, standardized hiring process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Inventory of all operational CAMAC systems, integrating stakeholder feedback</a:t>
            </a:r>
          </a:p>
        </p:txBody>
      </p:sp>
    </p:spTree>
    <p:extLst>
      <p:ext uri="{BB962C8B-B14F-4D97-AF65-F5344CB8AC3E}">
        <p14:creationId xmlns:p14="http://schemas.microsoft.com/office/powerpoint/2010/main" val="64718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ACORN WBS 204.01: Project Management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2F06DB-0A7C-E0EF-E04B-7F1B81669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0" t="8677" r="9880" b="3280"/>
          <a:stretch/>
        </p:blipFill>
        <p:spPr>
          <a:xfrm>
            <a:off x="4228337" y="671882"/>
            <a:ext cx="4055692" cy="3886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6AE7DF-B1B9-52BA-E366-1B726882F88D}"/>
              </a:ext>
            </a:extLst>
          </p:cNvPr>
          <p:cNvSpPr txBox="1"/>
          <p:nvPr/>
        </p:nvSpPr>
        <p:spPr>
          <a:xfrm>
            <a:off x="222250" y="877023"/>
            <a:ext cx="3914321" cy="39390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Developed standard </a:t>
            </a:r>
            <a:r>
              <a:rPr lang="en-US" sz="1400" dirty="0" err="1">
                <a:solidFill>
                  <a:schemeClr val="accent6"/>
                </a:solidFill>
                <a:latin typeface="Helvetica"/>
              </a:rPr>
              <a:t>Sharepoint</a:t>
            </a:r>
            <a:r>
              <a:rPr lang="en-US" sz="1400" dirty="0">
                <a:solidFill>
                  <a:schemeClr val="accent6"/>
                </a:solidFill>
                <a:latin typeface="Helvetica"/>
              </a:rPr>
              <a:t> site template for organizing hiring committees’ efforts.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Site dedicated to each job opening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Embedded calendar, link to dedicated private Slack channel for discussion, links to job posting and resumes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Tracking of hiring progression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Integrated candidate evaluation and results analysis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Starting to be used outside ACORN for division-wide organization of hiring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370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CAMAC Inventory</a:t>
            </a:r>
          </a:p>
        </p:txBody>
      </p:sp>
      <p:pic>
        <p:nvPicPr>
          <p:cNvPr id="8" name="Picture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1B91E1E4-3536-A271-CF1D-884E5810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36" y="764791"/>
            <a:ext cx="8225064" cy="2735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62FC2E-5E90-5FF8-5514-655F139852D1}"/>
              </a:ext>
            </a:extLst>
          </p:cNvPr>
          <p:cNvSpPr txBox="1"/>
          <p:nvPr/>
        </p:nvSpPr>
        <p:spPr>
          <a:xfrm>
            <a:off x="828191" y="3761987"/>
            <a:ext cx="7666944" cy="7073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First phase of requirements gathering regarding fieldbus hardware. Targeted interviews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6668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CAMAC Inventory</a:t>
            </a:r>
          </a:p>
        </p:txBody>
      </p:sp>
      <p:pic>
        <p:nvPicPr>
          <p:cNvPr id="2" name="Picture 1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A008AF0-DD0D-A2BC-E12C-9877EB36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946420"/>
            <a:ext cx="8816696" cy="2541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FEFAA-7A44-62E7-28E4-E743BC6E304E}"/>
              </a:ext>
            </a:extLst>
          </p:cNvPr>
          <p:cNvSpPr txBox="1"/>
          <p:nvPr/>
        </p:nvSpPr>
        <p:spPr>
          <a:xfrm>
            <a:off x="828191" y="3779288"/>
            <a:ext cx="7666944" cy="1030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With much help from Operations and Machine groups, inventoried all ~1000 operational CAMAC modules. Stakeholder opportunity to flag functionality in need of upgrade.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590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ACORN WBS 204.03: Data Acquisition and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558A2-BBD0-0A94-12DD-46DEE4A5B92A}"/>
              </a:ext>
            </a:extLst>
          </p:cNvPr>
          <p:cNvSpPr txBox="1"/>
          <p:nvPr/>
        </p:nvSpPr>
        <p:spPr>
          <a:xfrm>
            <a:off x="141705" y="760485"/>
            <a:ext cx="4785836" cy="3876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accent6"/>
                </a:solidFill>
                <a:latin typeface="Helvetica" pitchFamily="2" charset="0"/>
              </a:rPr>
              <a:t>Personnel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accent6"/>
                </a:solidFill>
                <a:latin typeface="Helvetica" pitchFamily="2" charset="0"/>
              </a:rPr>
              <a:t>L2 Manager (acting)</a:t>
            </a:r>
            <a:r>
              <a:rPr lang="en-US" sz="1100" dirty="0">
                <a:solidFill>
                  <a:schemeClr val="accent6"/>
                </a:solidFill>
                <a:latin typeface="Helvetica" pitchFamily="2" charset="0"/>
              </a:rPr>
              <a:t>: Adam Watts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  <a:latin typeface="Helvetica" pitchFamily="2" charset="0"/>
              </a:rPr>
              <a:t>Several Controls dept. members helping out with R&amp;D (Novak, </a:t>
            </a:r>
            <a:r>
              <a:rPr lang="en-US" sz="1100" dirty="0" err="1">
                <a:solidFill>
                  <a:schemeClr val="accent6"/>
                </a:solidFill>
                <a:latin typeface="Helvetica" pitchFamily="2" charset="0"/>
              </a:rPr>
              <a:t>Neswold</a:t>
            </a:r>
            <a:r>
              <a:rPr lang="en-US" sz="1100" dirty="0">
                <a:solidFill>
                  <a:schemeClr val="accent6"/>
                </a:solidFill>
                <a:latin typeface="Helvetica" pitchFamily="2" charset="0"/>
              </a:rPr>
              <a:t>, Coburn, Gonzalez Velarde)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accent6"/>
                </a:solidFill>
                <a:latin typeface="Helvetica" pitchFamily="2" charset="0"/>
              </a:rPr>
              <a:t>R&amp;D highlights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accent6"/>
                </a:solidFill>
                <a:latin typeface="Helvetica" pitchFamily="2" charset="0"/>
              </a:rPr>
              <a:t>Industrial controls</a:t>
            </a:r>
            <a:r>
              <a:rPr lang="en-US" sz="1100" dirty="0">
                <a:solidFill>
                  <a:schemeClr val="accent6"/>
                </a:solidFill>
                <a:latin typeface="Helvetica" pitchFamily="2" charset="0"/>
              </a:rPr>
              <a:t>: Investigate and prototype open PLC alternatives, firmware version control, support for industry standards such as OPC-UA and MQTT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  <a:latin typeface="Helvetica" pitchFamily="2" charset="0"/>
              </a:rPr>
              <a:t>Motion control: Build test stand to prototype ethernet-capable network interfaces (phase out legacy equipment), develop scaled-down low-cost standard systems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  <a:latin typeface="Helvetica" pitchFamily="2" charset="0"/>
              </a:rPr>
              <a:t>Fieldbus (CAMAC replacement): Build test stand to prototype MTCA.4 fieldbus systems for data acquisition, power supply control, digital input/output, real-time edge computing, precision timing</a:t>
            </a:r>
          </a:p>
        </p:txBody>
      </p:sp>
      <p:pic>
        <p:nvPicPr>
          <p:cNvPr id="3" name="Picture 2" descr="A picture containing text, indoor, electronics&#10;&#10;Description automatically generated">
            <a:extLst>
              <a:ext uri="{FF2B5EF4-FFF2-40B4-BE49-F238E27FC236}">
                <a16:creationId xmlns:a16="http://schemas.microsoft.com/office/drawing/2014/main" id="{DE067C78-D0E3-1F27-2EF0-835699FE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5" y="350974"/>
            <a:ext cx="4785836" cy="2678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9D8B6-D977-9893-884C-F59DA75A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809" y="2602388"/>
            <a:ext cx="2532413" cy="2114442"/>
          </a:xfrm>
          <a:prstGeom prst="rect">
            <a:avLst/>
          </a:prstGeom>
        </p:spPr>
      </p:pic>
      <p:pic>
        <p:nvPicPr>
          <p:cNvPr id="11" name="Picture 10" descr="A picture containing text, road, electronics&#10;&#10;Description automatically generated">
            <a:extLst>
              <a:ext uri="{FF2B5EF4-FFF2-40B4-BE49-F238E27FC236}">
                <a16:creationId xmlns:a16="http://schemas.microsoft.com/office/drawing/2014/main" id="{14FC621F-B4F6-A84C-2FF9-0B00A4BB5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697" y="863851"/>
            <a:ext cx="1501423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8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Me</a:t>
            </a:r>
          </a:p>
        </p:txBody>
      </p:sp>
      <p:sp>
        <p:nvSpPr>
          <p:cNvPr id="16" name="TextShape 1">
            <a:extLst>
              <a:ext uri="{FF2B5EF4-FFF2-40B4-BE49-F238E27FC236}">
                <a16:creationId xmlns:a16="http://schemas.microsoft.com/office/drawing/2014/main" id="{E9BB656E-9404-34B4-5B88-013C128FF5B9}"/>
              </a:ext>
            </a:extLst>
          </p:cNvPr>
          <p:cNvSpPr txBox="1"/>
          <p:nvPr/>
        </p:nvSpPr>
        <p:spPr>
          <a:xfrm>
            <a:off x="141840" y="794570"/>
            <a:ext cx="7381144" cy="141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505050"/>
                </a:solidFill>
                <a:latin typeface="Helvetica" pitchFamily="2" charset="0"/>
                <a:ea typeface="Geneva"/>
              </a:rPr>
              <a:t>Summer Intern in AD Antiproton Source Target Hall group</a:t>
            </a:r>
            <a:endParaRPr lang="en-US" sz="1400" b="0" strike="noStrike" spc="-1" dirty="0">
              <a:solidFill>
                <a:srgbClr val="7F7F7F"/>
              </a:solidFill>
              <a:latin typeface="Helvetica" pitchFamily="2" charset="0"/>
            </a:endParaRPr>
          </a:p>
          <a:p>
            <a:pPr marL="216000" indent="-216000">
              <a:spcBef>
                <a:spcPts val="1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505050"/>
                </a:solidFill>
                <a:latin typeface="Helvetica" pitchFamily="2" charset="0"/>
                <a:ea typeface="Geneva"/>
              </a:rPr>
              <a:t>AD Main Control Room Operator</a:t>
            </a:r>
            <a:endParaRPr lang="en-US" sz="1400" b="0" strike="noStrike" spc="-1" dirty="0">
              <a:solidFill>
                <a:srgbClr val="7F7F7F"/>
              </a:solidFill>
              <a:latin typeface="Helvetica" pitchFamily="2" charset="0"/>
            </a:endParaRPr>
          </a:p>
          <a:p>
            <a:pPr marL="216000" indent="-216000">
              <a:spcBef>
                <a:spcPts val="1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dirty="0">
                <a:solidFill>
                  <a:srgbClr val="505050"/>
                </a:solidFill>
                <a:latin typeface="Helvetica" pitchFamily="2" charset="0"/>
                <a:ea typeface="Geneva"/>
              </a:rPr>
              <a:t>AD </a:t>
            </a:r>
            <a:r>
              <a:rPr lang="en-US" sz="1400" b="0" strike="noStrike" spc="-1" dirty="0">
                <a:solidFill>
                  <a:srgbClr val="505050"/>
                </a:solidFill>
                <a:latin typeface="Helvetica" pitchFamily="2" charset="0"/>
                <a:ea typeface="Geneva"/>
              </a:rPr>
              <a:t>External Beamlines Dept., Beamline Physicist, Machine Coordinator, Run Coordinator</a:t>
            </a:r>
            <a:endParaRPr lang="en-US" sz="1400" spc="-1" dirty="0">
              <a:solidFill>
                <a:srgbClr val="505050"/>
              </a:solidFill>
              <a:latin typeface="Helvetica" pitchFamily="2" charset="0"/>
              <a:ea typeface="Geneva"/>
            </a:endParaRPr>
          </a:p>
          <a:p>
            <a:pPr marL="216000" indent="-216000">
              <a:spcBef>
                <a:spcPts val="1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505050"/>
                </a:solidFill>
                <a:latin typeface="Helvetica" pitchFamily="2" charset="0"/>
                <a:ea typeface="Geneva"/>
              </a:rPr>
              <a:t>AD Controls Dept.</a:t>
            </a:r>
          </a:p>
          <a:p>
            <a:pPr marL="673200" lvl="1" indent="-216000">
              <a:spcBef>
                <a:spcPts val="1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505050"/>
                </a:solidFill>
                <a:latin typeface="Helvetica" pitchFamily="2" charset="0"/>
                <a:ea typeface="Geneva"/>
              </a:rPr>
              <a:t>ACORN project integration lead</a:t>
            </a:r>
          </a:p>
          <a:p>
            <a:pPr marL="673200" lvl="1" indent="-216000">
              <a:spcBef>
                <a:spcPts val="1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dirty="0">
                <a:solidFill>
                  <a:srgbClr val="505050"/>
                </a:solidFill>
                <a:latin typeface="Helvetica" pitchFamily="2" charset="0"/>
                <a:ea typeface="Geneva"/>
              </a:rPr>
              <a:t>ACORN acting L2 manager for Data Acquisition and Control</a:t>
            </a:r>
          </a:p>
          <a:p>
            <a:pPr marL="673200" lvl="1" indent="-216000">
              <a:spcBef>
                <a:spcPts val="1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dirty="0">
                <a:solidFill>
                  <a:srgbClr val="505050"/>
                </a:solidFill>
                <a:latin typeface="Helvetica" pitchFamily="2" charset="0"/>
                <a:ea typeface="Geneva"/>
              </a:rPr>
              <a:t>Operational m</a:t>
            </a:r>
            <a:r>
              <a:rPr lang="en-US" sz="1400" b="0" strike="noStrike" spc="-1" dirty="0">
                <a:solidFill>
                  <a:srgbClr val="505050"/>
                </a:solidFill>
                <a:latin typeface="Helvetica" pitchFamily="2" charset="0"/>
                <a:ea typeface="Geneva"/>
              </a:rPr>
              <a:t>otion control</a:t>
            </a:r>
          </a:p>
          <a:p>
            <a:pPr marL="216000" indent="-216000">
              <a:spcBef>
                <a:spcPts val="1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dirty="0">
                <a:solidFill>
                  <a:srgbClr val="505050"/>
                </a:solidFill>
                <a:latin typeface="Helvetica" pitchFamily="2" charset="0"/>
                <a:ea typeface="Geneva"/>
              </a:rPr>
              <a:t>Robotics Initiative member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D44276-ECFF-403E-5CCE-F49C48E187A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666336" y="433298"/>
            <a:ext cx="1249064" cy="1665252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0C3C05-FB37-F161-74A1-B46B73B4A03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20100" y="2878075"/>
            <a:ext cx="2895300" cy="1665252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23FB508-8E9D-921F-2A93-FE577C782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2879064"/>
            <a:ext cx="2895300" cy="1699415"/>
          </a:xfrm>
          <a:prstGeom prst="rect">
            <a:avLst/>
          </a:prstGeom>
        </p:spPr>
      </p:pic>
      <p:pic>
        <p:nvPicPr>
          <p:cNvPr id="24" name="Picture 23" descr="A group of people standing next to a robot&#10;&#10;Description automatically generated with medium confidence">
            <a:extLst>
              <a:ext uri="{FF2B5EF4-FFF2-40B4-BE49-F238E27FC236}">
                <a16:creationId xmlns:a16="http://schemas.microsoft.com/office/drawing/2014/main" id="{D4DE67EE-4CAD-514E-BFE4-5CD209CDE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963" y="2842924"/>
            <a:ext cx="2314073" cy="17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65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6C5561-BFE0-BA14-7C22-6001E42D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87774"/>
            <a:ext cx="8672513" cy="3864813"/>
          </a:xfrm>
        </p:spPr>
        <p:txBody>
          <a:bodyPr/>
          <a:lstStyle/>
          <a:p>
            <a:r>
              <a:rPr lang="en-US" dirty="0"/>
              <a:t>Initial stakeholder interviews targeted at broad use case discovery</a:t>
            </a:r>
          </a:p>
          <a:p>
            <a:pPr lvl="1"/>
            <a:r>
              <a:rPr lang="en-US" dirty="0"/>
              <a:t>Interview script was formal and consistent for all stakeholders</a:t>
            </a:r>
          </a:p>
          <a:p>
            <a:pPr lvl="1"/>
            <a:r>
              <a:rPr lang="en-US" dirty="0"/>
              <a:t>Intent was to capture current control system functionality as requirements</a:t>
            </a:r>
          </a:p>
          <a:p>
            <a:pPr lvl="1"/>
            <a:r>
              <a:rPr lang="en-US" dirty="0"/>
              <a:t>Highly successful thanks to AD participation</a:t>
            </a:r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Shift in focus to targeting Data Acquisition future requirements</a:t>
            </a:r>
          </a:p>
          <a:p>
            <a:pPr lvl="1"/>
            <a:r>
              <a:rPr lang="en-US" dirty="0"/>
              <a:t>Strong initial indication from stakeholders in AD of data acquisition needs</a:t>
            </a:r>
          </a:p>
          <a:p>
            <a:pPr lvl="2"/>
            <a:r>
              <a:rPr lang="en-US" dirty="0"/>
              <a:t>ACE Workshop presentations (Hazelwood, Dey)</a:t>
            </a:r>
          </a:p>
          <a:p>
            <a:pPr lvl="2"/>
            <a:r>
              <a:rPr lang="en-US" dirty="0"/>
              <a:t>CAMAC inventory information-gathering</a:t>
            </a:r>
          </a:p>
          <a:p>
            <a:endParaRPr lang="en-US" dirty="0"/>
          </a:p>
          <a:p>
            <a:r>
              <a:rPr lang="en-US" dirty="0"/>
              <a:t>Important for ACORN to catalog specific requirements and their criticality</a:t>
            </a:r>
          </a:p>
          <a:p>
            <a:pPr lvl="1"/>
            <a:r>
              <a:rPr lang="en-US" dirty="0"/>
              <a:t>Separate quality-of-life from must-haves for future operation</a:t>
            </a:r>
          </a:p>
          <a:p>
            <a:pPr lvl="1"/>
            <a:r>
              <a:rPr lang="en-US" dirty="0"/>
              <a:t>A less-formal process, much more discussion to really understand needs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97C61D-1E81-B1AD-8FED-8817A64E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Acquisition: Focused Requirements Gathering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6A27-C7BD-FF38-947D-5C5F9AE8C0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85920-17FD-12A3-49CC-69518FB89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CF188-7065-7000-9543-87097FC2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77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432E2-39E3-6507-86CD-BC1735642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CA2AD-CD05-ECBD-7512-E51D73A5E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B877C-3E01-7AA3-5195-FEA1D6F1C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C3E1572-6298-C97F-E4EB-6441875E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</p:spPr>
        <p:txBody>
          <a:bodyPr/>
          <a:lstStyle/>
          <a:p>
            <a:r>
              <a:rPr lang="en-US" dirty="0"/>
              <a:t>Data Acquisition Stakeholder Discussions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5BC2C1F-97E5-2CCD-3B78-0C02354B8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87774"/>
            <a:ext cx="8672513" cy="3864813"/>
          </a:xfrm>
        </p:spPr>
        <p:txBody>
          <a:bodyPr/>
          <a:lstStyle/>
          <a:p>
            <a:r>
              <a:rPr lang="en-US" dirty="0"/>
              <a:t>Working to develop targeted questions to start the conversation</a:t>
            </a:r>
          </a:p>
          <a:p>
            <a:r>
              <a:rPr lang="en-US" dirty="0"/>
              <a:t>What we’ve heard so far is a good starting point</a:t>
            </a:r>
          </a:p>
          <a:p>
            <a:pPr lvl="1"/>
            <a:r>
              <a:rPr lang="en-US" dirty="0"/>
              <a:t> Higher-resolution, less multiplexing, more channels, waveform acquisition</a:t>
            </a:r>
          </a:p>
          <a:p>
            <a:r>
              <a:rPr lang="en-US" dirty="0"/>
              <a:t>Questions to build requirements</a:t>
            </a:r>
          </a:p>
          <a:p>
            <a:pPr lvl="1"/>
            <a:r>
              <a:rPr lang="en-US" dirty="0"/>
              <a:t>Minimum required digitization resolution? Sample rate? Number of channels at worst-case locations? Simultaneity of readbacks?</a:t>
            </a:r>
          </a:p>
          <a:p>
            <a:pPr lvl="1"/>
            <a:r>
              <a:rPr lang="en-US" dirty="0"/>
              <a:t>How critical to mission need are each of these requirements? </a:t>
            </a:r>
          </a:p>
          <a:p>
            <a:pPr lvl="2"/>
            <a:r>
              <a:rPr lang="en-US" dirty="0"/>
              <a:t>Example: scale from 1 (would be nice) to 10 (cannot operate without it)</a:t>
            </a:r>
          </a:p>
          <a:p>
            <a:r>
              <a:rPr lang="en-US" dirty="0"/>
              <a:t>Group discussions likely more appropriate for this level of discussion</a:t>
            </a:r>
          </a:p>
          <a:p>
            <a:r>
              <a:rPr lang="en-US" dirty="0"/>
              <a:t>This is a process, and adjustments after discussions are appropriate.</a:t>
            </a:r>
          </a:p>
          <a:p>
            <a:r>
              <a:rPr lang="en-US" dirty="0"/>
              <a:t>Prioritizing toward lab’s mission need is our goal</a:t>
            </a:r>
          </a:p>
          <a:p>
            <a:r>
              <a:rPr lang="en-US" dirty="0"/>
              <a:t>We appreciate taking time to provide this feedback to ACORN.</a:t>
            </a:r>
          </a:p>
        </p:txBody>
      </p:sp>
    </p:spTree>
    <p:extLst>
      <p:ext uri="{BB962C8B-B14F-4D97-AF65-F5344CB8AC3E}">
        <p14:creationId xmlns:p14="http://schemas.microsoft.com/office/powerpoint/2010/main" val="796899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ACORN WBS 204.04: Control System Infrastructure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B4A0C8-1F57-23A7-231C-0851854C4756}"/>
              </a:ext>
            </a:extLst>
          </p:cNvPr>
          <p:cNvSpPr txBox="1"/>
          <p:nvPr/>
        </p:nvSpPr>
        <p:spPr>
          <a:xfrm>
            <a:off x="352926" y="671882"/>
            <a:ext cx="7996990" cy="39361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6"/>
                </a:solidFill>
                <a:latin typeface="Helvetica"/>
              </a:rPr>
              <a:t>Personnel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accent6"/>
                </a:solidFill>
                <a:latin typeface="Helvetica"/>
              </a:rPr>
              <a:t>L2 Manager</a:t>
            </a:r>
            <a:r>
              <a:rPr lang="en-US" sz="1200" dirty="0">
                <a:solidFill>
                  <a:schemeClr val="accent6"/>
                </a:solidFill>
                <a:latin typeface="Helvetica"/>
              </a:rPr>
              <a:t>: Anthony </a:t>
            </a:r>
            <a:r>
              <a:rPr lang="en-US" sz="1200" dirty="0" err="1">
                <a:solidFill>
                  <a:schemeClr val="accent6"/>
                </a:solidFill>
                <a:latin typeface="Helvetica"/>
              </a:rPr>
              <a:t>Tiradani</a:t>
            </a:r>
            <a:endParaRPr lang="en-US" sz="1200" dirty="0">
              <a:solidFill>
                <a:schemeClr val="accent6"/>
              </a:solidFill>
              <a:latin typeface="Helvetic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accent6"/>
                </a:solidFill>
                <a:latin typeface="Helvetica"/>
              </a:rPr>
              <a:t>L3 Central Services Systems</a:t>
            </a:r>
            <a:r>
              <a:rPr lang="en-US" sz="1200" dirty="0">
                <a:solidFill>
                  <a:schemeClr val="accent6"/>
                </a:solidFill>
                <a:latin typeface="Helvetica"/>
              </a:rPr>
              <a:t>: Maria Acosta </a:t>
            </a:r>
            <a:r>
              <a:rPr lang="en-US" sz="1200" dirty="0" err="1">
                <a:solidFill>
                  <a:schemeClr val="accent6"/>
                </a:solidFill>
                <a:latin typeface="Helvetica"/>
              </a:rPr>
              <a:t>Flechas</a:t>
            </a:r>
            <a:endParaRPr lang="en-US" sz="1200" dirty="0">
              <a:solidFill>
                <a:schemeClr val="accent6"/>
              </a:solidFill>
              <a:latin typeface="Helvetic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accent6"/>
                </a:solidFill>
                <a:latin typeface="Helvetica"/>
              </a:rPr>
              <a:t>L3 Control System Network</a:t>
            </a:r>
            <a:r>
              <a:rPr lang="en-US" sz="1200" dirty="0">
                <a:solidFill>
                  <a:schemeClr val="accent6"/>
                </a:solidFill>
                <a:latin typeface="Helvetica"/>
              </a:rPr>
              <a:t>: Andrew </a:t>
            </a:r>
            <a:r>
              <a:rPr lang="en-US" sz="1200" dirty="0" err="1">
                <a:solidFill>
                  <a:schemeClr val="accent6"/>
                </a:solidFill>
                <a:latin typeface="Helvetica"/>
              </a:rPr>
              <a:t>Densch</a:t>
            </a:r>
            <a:r>
              <a:rPr lang="en-US" sz="1200" dirty="0">
                <a:solidFill>
                  <a:schemeClr val="accent6"/>
                </a:solidFill>
                <a:latin typeface="Helvetica"/>
              </a:rPr>
              <a:t>-Giese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accent6"/>
                </a:solidFill>
                <a:latin typeface="Helvetica"/>
              </a:rPr>
              <a:t>L3 Integration and Testing Systems</a:t>
            </a:r>
            <a:r>
              <a:rPr lang="en-US" sz="1200" dirty="0">
                <a:solidFill>
                  <a:schemeClr val="accent6"/>
                </a:solidFill>
                <a:latin typeface="Helvetica"/>
              </a:rPr>
              <a:t>: Mariana Gonzalez Velarde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6"/>
                </a:solidFill>
                <a:latin typeface="Helvetica"/>
              </a:rPr>
              <a:t>R&amp;D highlights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Helvetica"/>
              </a:rPr>
              <a:t>Prototype rapid deployment (Kubernetes) cluster for virtualized containers (servers, front-ends, central services, etc.)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Helvetica"/>
              </a:rPr>
              <a:t>Elastic Analysis Facility (EAF); virtualized data analysis environment. Allows users to, for example, run </a:t>
            </a:r>
            <a:r>
              <a:rPr lang="en-US" sz="1200" dirty="0" err="1">
                <a:solidFill>
                  <a:schemeClr val="accent6"/>
                </a:solidFill>
                <a:latin typeface="Helvetica"/>
              </a:rPr>
              <a:t>Jupyter</a:t>
            </a:r>
            <a:r>
              <a:rPr lang="en-US" sz="1200" dirty="0">
                <a:solidFill>
                  <a:schemeClr val="accent6"/>
                </a:solidFill>
                <a:latin typeface="Helvetica"/>
              </a:rPr>
              <a:t> notebooks for data analysis from the control system in the browser.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Helvetica"/>
              </a:rPr>
              <a:t>Evolution of persistent storage data-loggers (“data lake”).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Helvetica"/>
              </a:rPr>
              <a:t>Expanding Data Pool Manager central service (DPM) to serve both ACNET and future protocols such as EPICS</a:t>
            </a:r>
            <a:endParaRPr lang="en-US" sz="1200" dirty="0">
              <a:solidFill>
                <a:schemeClr val="accent6"/>
              </a:solidFill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59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A24AF-34F8-F7A6-35B4-D70389ED20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79AEF-A3A5-C8FA-135F-179437D12EB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9388E-A1E6-F1E4-2A22-91FAF24350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10A84-FCA4-C8C9-AE64-75016693C33C}"/>
              </a:ext>
            </a:extLst>
          </p:cNvPr>
          <p:cNvSpPr txBox="1"/>
          <p:nvPr/>
        </p:nvSpPr>
        <p:spPr>
          <a:xfrm>
            <a:off x="367969" y="668786"/>
            <a:ext cx="8408062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300" dirty="0">
                <a:solidFill>
                  <a:schemeClr val="accent5"/>
                </a:solidFill>
                <a:latin typeface="Helvetica" pitchFamily="2" charset="0"/>
              </a:rPr>
              <a:t>What is an Analysis Facility?</a:t>
            </a:r>
            <a:br>
              <a:rPr lang="en-US" sz="1300" dirty="0">
                <a:latin typeface="Helvetica" pitchFamily="2" charset="0"/>
              </a:rPr>
            </a:br>
            <a:r>
              <a:rPr lang="en-US" sz="1300" dirty="0">
                <a:solidFill>
                  <a:schemeClr val="accent6"/>
                </a:solidFill>
                <a:latin typeface="Helvetica" pitchFamily="2" charset="0"/>
              </a:rPr>
              <a:t>“The infrastructure and services that provide integrated data, software and computational resources to execute one or more elements of an analysis workflow. These resources are</a:t>
            </a:r>
            <a:br>
              <a:rPr lang="en-US" sz="1300" dirty="0">
                <a:latin typeface="Helvetica" pitchFamily="2" charset="0"/>
              </a:rPr>
            </a:br>
            <a:r>
              <a:rPr lang="en-US" sz="1300" dirty="0">
                <a:solidFill>
                  <a:schemeClr val="accent6"/>
                </a:solidFill>
                <a:latin typeface="Helvetica" pitchFamily="2" charset="0"/>
              </a:rPr>
              <a:t>shared among members of a virtual organization and supported by that organization.”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9864C8F9-E722-A46E-7FE7-7F10BE99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73" y="250807"/>
            <a:ext cx="7775219" cy="320908"/>
          </a:xfrm>
        </p:spPr>
        <p:txBody>
          <a:bodyPr/>
          <a:lstStyle/>
          <a:p>
            <a:r>
              <a:rPr lang="en-US" sz="2000" dirty="0"/>
              <a:t>ACORN and the Elastic Analysis Facility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516F62-A468-932D-5243-55E2B4C6BC2D}"/>
              </a:ext>
            </a:extLst>
          </p:cNvPr>
          <p:cNvGrpSpPr/>
          <p:nvPr/>
        </p:nvGrpSpPr>
        <p:grpSpPr>
          <a:xfrm>
            <a:off x="4342061" y="1682472"/>
            <a:ext cx="4594908" cy="2144714"/>
            <a:chOff x="583248" y="480209"/>
            <a:chExt cx="8431260" cy="3935365"/>
          </a:xfrm>
        </p:grpSpPr>
        <p:pic>
          <p:nvPicPr>
            <p:cNvPr id="11" name="Picture 2" descr="LArSoft Collaboration | Software for LArTPCs">
              <a:extLst>
                <a:ext uri="{FF2B5EF4-FFF2-40B4-BE49-F238E27FC236}">
                  <a16:creationId xmlns:a16="http://schemas.microsoft.com/office/drawing/2014/main" id="{A162A00C-288D-50B1-C665-37864EC07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48" y="2613199"/>
              <a:ext cx="671656" cy="66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562F79-EAD3-BAF4-8F1A-A13FDCA738C8}"/>
                </a:ext>
              </a:extLst>
            </p:cNvPr>
            <p:cNvGrpSpPr/>
            <p:nvPr/>
          </p:nvGrpSpPr>
          <p:grpSpPr>
            <a:xfrm>
              <a:off x="583401" y="3407630"/>
              <a:ext cx="4076101" cy="927326"/>
              <a:chOff x="178133" y="3555044"/>
              <a:chExt cx="4703263" cy="1070007"/>
            </a:xfrm>
          </p:grpSpPr>
          <p:pic>
            <p:nvPicPr>
              <p:cNvPr id="25" name="Picture 12">
                <a:extLst>
                  <a:ext uri="{FF2B5EF4-FFF2-40B4-BE49-F238E27FC236}">
                    <a16:creationId xmlns:a16="http://schemas.microsoft.com/office/drawing/2014/main" id="{16E5FDDD-A220-E322-AEF9-013B92D5FA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30" t="571" r="60383" b="85123"/>
              <a:stretch/>
            </p:blipFill>
            <p:spPr bwMode="auto">
              <a:xfrm>
                <a:off x="338819" y="3555044"/>
                <a:ext cx="795854" cy="408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4">
                <a:extLst>
                  <a:ext uri="{FF2B5EF4-FFF2-40B4-BE49-F238E27FC236}">
                    <a16:creationId xmlns:a16="http://schemas.microsoft.com/office/drawing/2014/main" id="{1F442B4D-EC26-DBB1-6EEB-8C28FE6901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0" t="44269" r="68923" b="14572"/>
              <a:stretch/>
            </p:blipFill>
            <p:spPr bwMode="auto">
              <a:xfrm>
                <a:off x="1870610" y="3756191"/>
                <a:ext cx="549490" cy="781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4">
                <a:extLst>
                  <a:ext uri="{FF2B5EF4-FFF2-40B4-BE49-F238E27FC236}">
                    <a16:creationId xmlns:a16="http://schemas.microsoft.com/office/drawing/2014/main" id="{0986B7E0-1919-37BA-E50B-CB7670B526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20" t="28671" r="38849" b="45182"/>
              <a:stretch/>
            </p:blipFill>
            <p:spPr bwMode="auto">
              <a:xfrm>
                <a:off x="1143126" y="3660930"/>
                <a:ext cx="564914" cy="556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233D360-3D4B-D0E7-1639-DBEB963A4F3C}"/>
                  </a:ext>
                </a:extLst>
              </p:cNvPr>
              <p:cNvGrpSpPr/>
              <p:nvPr/>
            </p:nvGrpSpPr>
            <p:grpSpPr>
              <a:xfrm>
                <a:off x="3549119" y="3913879"/>
                <a:ext cx="1332277" cy="616894"/>
                <a:chOff x="3592485" y="3903755"/>
                <a:chExt cx="1332277" cy="616894"/>
              </a:xfrm>
            </p:grpSpPr>
            <p:pic>
              <p:nvPicPr>
                <p:cNvPr id="33" name="Picture 14">
                  <a:extLst>
                    <a:ext uri="{FF2B5EF4-FFF2-40B4-BE49-F238E27FC236}">
                      <a16:creationId xmlns:a16="http://schemas.microsoft.com/office/drawing/2014/main" id="{C47CE672-D544-21E3-12C9-D8C0516828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26" t="21173" r="68073" b="58832"/>
                <a:stretch/>
              </p:blipFill>
              <p:spPr bwMode="auto">
                <a:xfrm>
                  <a:off x="3592485" y="4010258"/>
                  <a:ext cx="633080" cy="510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14">
                  <a:extLst>
                    <a:ext uri="{FF2B5EF4-FFF2-40B4-BE49-F238E27FC236}">
                      <a16:creationId xmlns:a16="http://schemas.microsoft.com/office/drawing/2014/main" id="{B41B8AE1-4939-7D4A-2779-8696C029F6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422" t="55428" r="30342" b="21764"/>
                <a:stretch/>
              </p:blipFill>
              <p:spPr bwMode="auto">
                <a:xfrm>
                  <a:off x="4096819" y="3903755"/>
                  <a:ext cx="827943" cy="469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9" name="Picture 14">
                <a:extLst>
                  <a:ext uri="{FF2B5EF4-FFF2-40B4-BE49-F238E27FC236}">
                    <a16:creationId xmlns:a16="http://schemas.microsoft.com/office/drawing/2014/main" id="{898328C7-FF93-1194-EBA8-ED3430D17D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455" t="71737" r="5014" b="2308"/>
              <a:stretch/>
            </p:blipFill>
            <p:spPr bwMode="auto">
              <a:xfrm>
                <a:off x="178133" y="4028633"/>
                <a:ext cx="609672" cy="596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4">
                <a:extLst>
                  <a:ext uri="{FF2B5EF4-FFF2-40B4-BE49-F238E27FC236}">
                    <a16:creationId xmlns:a16="http://schemas.microsoft.com/office/drawing/2014/main" id="{7DFB276A-D7F6-26FD-FC5E-0B3B60F575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46" t="21172" r="7123" b="52872"/>
              <a:stretch/>
            </p:blipFill>
            <p:spPr bwMode="auto">
              <a:xfrm>
                <a:off x="2622967" y="3607197"/>
                <a:ext cx="543652" cy="531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2">
                <a:extLst>
                  <a:ext uri="{FF2B5EF4-FFF2-40B4-BE49-F238E27FC236}">
                    <a16:creationId xmlns:a16="http://schemas.microsoft.com/office/drawing/2014/main" id="{94B4F74A-14C4-3177-426C-8EEA70F80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28" t="16465" r="34155" b="71346"/>
              <a:stretch/>
            </p:blipFill>
            <p:spPr bwMode="auto">
              <a:xfrm>
                <a:off x="929169" y="4259916"/>
                <a:ext cx="847422" cy="260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792D2165-EE94-983F-48D0-ABB3743CCB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8200" b="32372"/>
              <a:stretch/>
            </p:blipFill>
            <p:spPr>
              <a:xfrm>
                <a:off x="2510904" y="4157232"/>
                <a:ext cx="947410" cy="373541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5AF2EC-F85C-FF41-1828-DC3A46CBD85B}"/>
                </a:ext>
              </a:extLst>
            </p:cNvPr>
            <p:cNvGrpSpPr/>
            <p:nvPr/>
          </p:nvGrpSpPr>
          <p:grpSpPr>
            <a:xfrm>
              <a:off x="5241997" y="3211082"/>
              <a:ext cx="3084539" cy="1204492"/>
              <a:chOff x="4943671" y="3452928"/>
              <a:chExt cx="3084539" cy="1204492"/>
            </a:xfrm>
          </p:grpSpPr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9A64CBD9-E7B7-492D-5461-5811022E8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3057" y="3473244"/>
                <a:ext cx="607038" cy="418647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5A1B3AB9-B07E-283A-4CC1-DF5E818E1C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7386" y="3452928"/>
                <a:ext cx="522388" cy="477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>
                <a:extLst>
                  <a:ext uri="{FF2B5EF4-FFF2-40B4-BE49-F238E27FC236}">
                    <a16:creationId xmlns:a16="http://schemas.microsoft.com/office/drawing/2014/main" id="{05AC46A3-A40F-17EF-BD46-E511B4F21A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1519" y="3585909"/>
                <a:ext cx="940184" cy="294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The NVIDIA logo vertical format is the preferred format.">
                <a:extLst>
                  <a:ext uri="{FF2B5EF4-FFF2-40B4-BE49-F238E27FC236}">
                    <a16:creationId xmlns:a16="http://schemas.microsoft.com/office/drawing/2014/main" id="{B4400F24-4233-628D-0C46-E3C4462C8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90" t="15372" r="23757" b="15451"/>
              <a:stretch/>
            </p:blipFill>
            <p:spPr bwMode="auto">
              <a:xfrm>
                <a:off x="7295197" y="4047167"/>
                <a:ext cx="733013" cy="557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0">
                <a:extLst>
                  <a:ext uri="{FF2B5EF4-FFF2-40B4-BE49-F238E27FC236}">
                    <a16:creationId xmlns:a16="http://schemas.microsoft.com/office/drawing/2014/main" id="{1772DF22-A1D7-7A29-0020-E326FF8C86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671" y="4061752"/>
                <a:ext cx="2107523" cy="5956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2" descr="Configuration examples — JupyterHub 0.9.1 documentation">
              <a:extLst>
                <a:ext uri="{FF2B5EF4-FFF2-40B4-BE49-F238E27FC236}">
                  <a16:creationId xmlns:a16="http://schemas.microsoft.com/office/drawing/2014/main" id="{76C491EC-0BB3-3676-D59F-7396060EC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868" y="2707102"/>
              <a:ext cx="986640" cy="87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LSST (Large Synoptic Survey Telescope) – Cosmology Research Group | ETH  Zurich">
              <a:extLst>
                <a:ext uri="{FF2B5EF4-FFF2-40B4-BE49-F238E27FC236}">
                  <a16:creationId xmlns:a16="http://schemas.microsoft.com/office/drawing/2014/main" id="{C6D7107D-4EF9-0472-F332-BA05408B5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383" y="3323235"/>
              <a:ext cx="983549" cy="36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7257CA6-0804-AA5A-92FF-92AC2D883E22}"/>
                </a:ext>
              </a:extLst>
            </p:cNvPr>
            <p:cNvGrpSpPr/>
            <p:nvPr/>
          </p:nvGrpSpPr>
          <p:grpSpPr>
            <a:xfrm>
              <a:off x="1412195" y="480209"/>
              <a:ext cx="6170576" cy="2758510"/>
              <a:chOff x="1412195" y="480209"/>
              <a:chExt cx="6170576" cy="2758510"/>
            </a:xfrm>
          </p:grpSpPr>
          <p:pic>
            <p:nvPicPr>
              <p:cNvPr id="17" name="Picture 16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3D0F1D35-4D0D-D25C-3A04-BB6961620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2195" y="480209"/>
                <a:ext cx="6170576" cy="275851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D6A3D8-4DCC-13CA-72F2-1C24EDA0A434}"/>
                  </a:ext>
                </a:extLst>
              </p:cNvPr>
              <p:cNvSpPr/>
              <p:nvPr/>
            </p:nvSpPr>
            <p:spPr>
              <a:xfrm>
                <a:off x="6128421" y="480209"/>
                <a:ext cx="1300882" cy="9413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B499C762-2DF7-AAFB-65DE-54DCDE2FF2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76510" r="3556" b="81139"/>
              <a:stretch/>
            </p:blipFill>
            <p:spPr>
              <a:xfrm>
                <a:off x="6155833" y="808398"/>
                <a:ext cx="1230015" cy="520293"/>
              </a:xfrm>
              <a:prstGeom prst="rect">
                <a:avLst/>
              </a:prstGeom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8BF73A4-4031-51B7-DF9D-A597531378B9}"/>
              </a:ext>
            </a:extLst>
          </p:cNvPr>
          <p:cNvSpPr txBox="1"/>
          <p:nvPr/>
        </p:nvSpPr>
        <p:spPr>
          <a:xfrm>
            <a:off x="202205" y="1748443"/>
            <a:ext cx="38971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EAF is a </a:t>
            </a:r>
            <a:r>
              <a:rPr lang="en-US" sz="1400" dirty="0">
                <a:solidFill>
                  <a:schemeClr val="accent5"/>
                </a:solidFill>
                <a:latin typeface="Helvetica"/>
              </a:rPr>
              <a:t>JupyterHub-based computing facility</a:t>
            </a:r>
            <a:r>
              <a:rPr lang="en-US" sz="1400" dirty="0">
                <a:solidFill>
                  <a:schemeClr val="accent6"/>
                </a:solidFill>
                <a:latin typeface="Helvetica"/>
              </a:rPr>
              <a:t> enabling Fermilab’s experiments and accelerator research groups for fast data analysis, AI/ML model training and Inference as a service runs on-the-fly. </a:t>
            </a:r>
          </a:p>
          <a:p>
            <a:endParaRPr lang="en-US" sz="1400" dirty="0">
              <a:solidFill>
                <a:schemeClr val="accent6"/>
              </a:solidFill>
              <a:latin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/>
              </a:rPr>
              <a:t>ACORN is leading a collaboration effort between EAF and AD, defining data needs for future accelerator operations in order to help </a:t>
            </a:r>
            <a:r>
              <a:rPr lang="en-US" sz="1400" dirty="0">
                <a:solidFill>
                  <a:schemeClr val="accent5"/>
                </a:solidFill>
                <a:latin typeface="Helvetica"/>
              </a:rPr>
              <a:t>design and deploy environments suited for modern accelerator data analysis.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E606AD-6A32-1B60-4F2F-B07E8B77D3DC}"/>
              </a:ext>
            </a:extLst>
          </p:cNvPr>
          <p:cNvSpPr txBox="1"/>
          <p:nvPr/>
        </p:nvSpPr>
        <p:spPr>
          <a:xfrm>
            <a:off x="4550290" y="4004685"/>
            <a:ext cx="445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Beta testing is ongoing! visit us at </a:t>
            </a:r>
            <a:r>
              <a:rPr lang="en-US" sz="1100" dirty="0">
                <a:latin typeface="Helvetica" pitchFamily="2" charset="0"/>
                <a:hlinkClick r:id="rId13"/>
              </a:rPr>
              <a:t>https://analytics-hub.fnal.gov</a:t>
            </a:r>
            <a:endParaRPr lang="en-US" sz="1100" dirty="0">
              <a:latin typeface="Helvetica" pitchFamily="2" charset="0"/>
            </a:endParaRPr>
          </a:p>
          <a:p>
            <a:r>
              <a:rPr lang="en-US" sz="1100" dirty="0">
                <a:latin typeface="Helvetica" pitchFamily="2" charset="0"/>
              </a:rPr>
              <a:t>and </a:t>
            </a:r>
            <a:r>
              <a:rPr lang="en-US" sz="1100" dirty="0">
                <a:latin typeface="Helvetica" pitchFamily="2" charset="0"/>
                <a:hlinkClick r:id="rId14"/>
              </a:rPr>
              <a:t>https://eafjupyter.readthedocs.io</a:t>
            </a:r>
            <a:r>
              <a:rPr lang="en-US" sz="1100" dirty="0">
                <a:latin typeface="Helvetica" pitchFamily="2" charset="0"/>
              </a:rPr>
              <a:t> for documentation.</a:t>
            </a:r>
          </a:p>
          <a:p>
            <a:endParaRPr lang="en-US" sz="11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24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ACORN WBS 204.05: Control System Applications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93DFF-D255-3573-930E-6EDEB9260422}"/>
              </a:ext>
            </a:extLst>
          </p:cNvPr>
          <p:cNvSpPr txBox="1"/>
          <p:nvPr/>
        </p:nvSpPr>
        <p:spPr>
          <a:xfrm>
            <a:off x="663168" y="773927"/>
            <a:ext cx="7996990" cy="422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Personnel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>
                <a:solidFill>
                  <a:schemeClr val="accent6"/>
                </a:solidFill>
                <a:latin typeface="Helvetica" pitchFamily="2" charset="0"/>
              </a:rPr>
              <a:t>L2 Manager</a:t>
            </a:r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: Beau Harrison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>
                <a:solidFill>
                  <a:schemeClr val="accent6"/>
                </a:solidFill>
                <a:latin typeface="Helvetica" pitchFamily="2" charset="0"/>
              </a:rPr>
              <a:t>L3 Application Framework</a:t>
            </a:r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: Rich </a:t>
            </a:r>
            <a:r>
              <a:rPr lang="en-US" sz="1200" err="1">
                <a:solidFill>
                  <a:schemeClr val="accent6"/>
                </a:solidFill>
                <a:latin typeface="Helvetica" pitchFamily="2" charset="0"/>
              </a:rPr>
              <a:t>Neswold</a:t>
            </a:r>
            <a:endParaRPr lang="en-US" sz="1200">
              <a:solidFill>
                <a:schemeClr val="accent6"/>
              </a:solidFill>
              <a:latin typeface="Helvetica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>
                <a:solidFill>
                  <a:schemeClr val="accent6"/>
                </a:solidFill>
                <a:latin typeface="Helvetica" pitchFamily="2" charset="0"/>
              </a:rPr>
              <a:t>L3 User Applications</a:t>
            </a:r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: Michael Guzman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>
                <a:solidFill>
                  <a:schemeClr val="accent6"/>
                </a:solidFill>
                <a:latin typeface="Helvetica" pitchFamily="2" charset="0"/>
              </a:rPr>
              <a:t>L3 User Interface</a:t>
            </a:r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: Rachael Hill</a:t>
            </a:r>
          </a:p>
          <a:p>
            <a:pPr>
              <a:lnSpc>
                <a:spcPct val="150000"/>
              </a:lnSpc>
            </a:pPr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R&amp;D highlights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User Interface Style guide based on Human Factors and accessibility best practices (partnership with Idaho National Laboratory)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Prototyping web user applications using different modern frameworks and protocols (React, typescript, </a:t>
            </a:r>
            <a:r>
              <a:rPr lang="en-US" sz="1200" err="1">
                <a:solidFill>
                  <a:schemeClr val="accent6"/>
                </a:solidFill>
                <a:latin typeface="Helvetica" pitchFamily="2" charset="0"/>
              </a:rPr>
              <a:t>GraphQL</a:t>
            </a:r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Building processes to support modern development workflows, practices, and tools like GitHub for version control and documentation, Continuous Integration / Continuous Deployment (CI/CD, streamlined development/testing/delivery of software)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>
              <a:solidFill>
                <a:schemeClr val="accent6"/>
              </a:solidFill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remarks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93DFF-D255-3573-930E-6EDEB9260422}"/>
              </a:ext>
            </a:extLst>
          </p:cNvPr>
          <p:cNvSpPr txBox="1"/>
          <p:nvPr/>
        </p:nvSpPr>
        <p:spPr>
          <a:xfrm>
            <a:off x="918410" y="1081534"/>
            <a:ext cx="7996990" cy="298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>
                <a:solidFill>
                  <a:schemeClr val="accent6"/>
                </a:solidFill>
                <a:latin typeface="Helvetica" pitchFamily="2" charset="0"/>
              </a:rPr>
              <a:t>ACORN is a part of AD and the Controls department.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chemeClr val="accent6"/>
                </a:solidFill>
                <a:latin typeface="Helvetica" pitchFamily="2" charset="0"/>
              </a:rPr>
              <a:t>If what we’re doing sounds interesting, reach out to us to learn more.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chemeClr val="accent6"/>
                </a:solidFill>
                <a:latin typeface="Helvetica" pitchFamily="2" charset="0"/>
              </a:rPr>
              <a:t>If you have skills that can help build the future control system, talk to us.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chemeClr val="accent6"/>
                </a:solidFill>
                <a:latin typeface="Helvetica" pitchFamily="2" charset="0"/>
              </a:rPr>
              <a:t>If you have specific requirements of the control system, talk to us.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chemeClr val="accent6"/>
                </a:solidFill>
                <a:latin typeface="Helvetica" pitchFamily="2" charset="0"/>
              </a:rPr>
              <a:t>We adhere to the DOE O413.3B project procedures and timelines.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chemeClr val="accent6"/>
                </a:solidFill>
                <a:latin typeface="Helvetica" pitchFamily="2" charset="0"/>
              </a:rPr>
              <a:t>Our success is built on the past work and cooperation of our peers.</a:t>
            </a:r>
          </a:p>
        </p:txBody>
      </p:sp>
    </p:spTree>
    <p:extLst>
      <p:ext uri="{BB962C8B-B14F-4D97-AF65-F5344CB8AC3E}">
        <p14:creationId xmlns:p14="http://schemas.microsoft.com/office/powerpoint/2010/main" val="1400516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910" y="2191686"/>
            <a:ext cx="1592179" cy="320908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0725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558A2-BBD0-0A94-12DD-46DEE4A5B92A}"/>
              </a:ext>
            </a:extLst>
          </p:cNvPr>
          <p:cNvSpPr txBox="1"/>
          <p:nvPr/>
        </p:nvSpPr>
        <p:spPr>
          <a:xfrm>
            <a:off x="429419" y="1092509"/>
            <a:ext cx="5887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ACORN overview and goals</a:t>
            </a:r>
          </a:p>
          <a:p>
            <a:endParaRPr lang="en-US" sz="2000" dirty="0">
              <a:solidFill>
                <a:schemeClr val="accent6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Project Management</a:t>
            </a:r>
          </a:p>
          <a:p>
            <a:endParaRPr lang="en-US" sz="2000" dirty="0">
              <a:solidFill>
                <a:schemeClr val="accent6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Data Acquisition and Control</a:t>
            </a:r>
          </a:p>
          <a:p>
            <a:endParaRPr lang="en-US" sz="2000" dirty="0">
              <a:solidFill>
                <a:schemeClr val="accent6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Control System Infrastructure</a:t>
            </a:r>
          </a:p>
          <a:p>
            <a:endParaRPr lang="en-US" sz="2000" dirty="0">
              <a:solidFill>
                <a:schemeClr val="accent6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Control System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0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ACNET control system history of upgrades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558A2-BBD0-0A94-12DD-46DEE4A5B92A}"/>
              </a:ext>
            </a:extLst>
          </p:cNvPr>
          <p:cNvSpPr txBox="1"/>
          <p:nvPr/>
        </p:nvSpPr>
        <p:spPr>
          <a:xfrm>
            <a:off x="538616" y="671882"/>
            <a:ext cx="7729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The accelerator control system has been essential to scientific discoveries at Fermilab for decades.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System upgrades have been occurring throughout its history without causing major beam downtimes: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Upgrading from PDP-11 to VAX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Moving from VAX to Linux servers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Transitioning from a proprietary database to a commercial database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Moving from a commercial database to an open-source database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Introduction of Java Controls for central services, applications, and data acquisition.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Development and expansion of the Data Pool Manager central service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Countless fieldbus hardware upgrades (CAMAC module development, IRM/HRM, BSSB/MFTU)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505050"/>
                </a:solidFill>
                <a:effectLst/>
                <a:latin typeface="Helvetica" pitchFamily="2" charset="0"/>
              </a:rPr>
              <a:t>The ACORN project represents the first major overhaul of the accelerator control system in the past 40 years. The scale of this project requires it to be a DOE O413 project.</a:t>
            </a:r>
            <a:r>
              <a:rPr lang="en-US" sz="1600" b="0" i="0" dirty="0">
                <a:effectLst/>
                <a:latin typeface="Helvetica" pitchFamily="2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8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F6A2A-7B80-43F6-721C-7B1FD5B44E65}"/>
              </a:ext>
            </a:extLst>
          </p:cNvPr>
          <p:cNvSpPr txBox="1"/>
          <p:nvPr/>
        </p:nvSpPr>
        <p:spPr>
          <a:xfrm>
            <a:off x="736827" y="2013757"/>
            <a:ext cx="7756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solidFill>
                  <a:schemeClr val="accent6"/>
                </a:solidFill>
                <a:latin typeface="Helvetica" pitchFamily="2" charset="0"/>
              </a:rPr>
              <a:t>If we have seen further, it is by standing on the shoulders of giants.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0BAA7-0D0B-86A1-EE42-F6E7B3AF8B9F}"/>
              </a:ext>
            </a:extLst>
          </p:cNvPr>
          <p:cNvSpPr txBox="1"/>
          <p:nvPr/>
        </p:nvSpPr>
        <p:spPr>
          <a:xfrm>
            <a:off x="1714476" y="2433250"/>
            <a:ext cx="5843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- </a:t>
            </a:r>
            <a:r>
              <a:rPr lang="en-US" sz="1200" b="1">
                <a:solidFill>
                  <a:schemeClr val="accent6"/>
                </a:solidFill>
                <a:latin typeface="Helvetica" pitchFamily="2" charset="0"/>
              </a:rPr>
              <a:t>Isaac Newton </a:t>
            </a:r>
            <a:r>
              <a:rPr lang="en-US" sz="1200">
                <a:solidFill>
                  <a:schemeClr val="accent6"/>
                </a:solidFill>
                <a:latin typeface="Helvetica" pitchFamily="2" charset="0"/>
              </a:rPr>
              <a:t>(paraphrased), presumably referring to accelerator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1783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B85FCF-6093-4E6A-B7F4-0883B9B0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60" y="246888"/>
            <a:ext cx="8686800" cy="320908"/>
          </a:xfrm>
        </p:spPr>
        <p:txBody>
          <a:bodyPr/>
          <a:lstStyle/>
          <a:p>
            <a:r>
              <a:rPr lang="en-US" sz="2000"/>
              <a:t>Accelerator Controls Operations Research Network (ACORN)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AD800-A4C8-41B0-8986-0E08A1E7E6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B66D1-B712-4F21-AB6B-ED065F341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A5E9-7213-4B37-94AF-F2BDC3F5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03B168F-ECB2-43D8-963A-E2E79ED23CB8}"/>
              </a:ext>
            </a:extLst>
          </p:cNvPr>
          <p:cNvSpPr txBox="1">
            <a:spLocks/>
          </p:cNvSpPr>
          <p:nvPr/>
        </p:nvSpPr>
        <p:spPr>
          <a:xfrm>
            <a:off x="187054" y="837375"/>
            <a:ext cx="8651650" cy="3767006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870" indent="-229870"/>
            <a:r>
              <a:rPr lang="en-US" sz="1800" dirty="0">
                <a:solidFill>
                  <a:srgbClr val="505050"/>
                </a:solidFill>
                <a:cs typeface="Helvetica"/>
              </a:rPr>
              <a:t>The ACORN Project is a DOE O413 project that will modernize the laboratory’s </a:t>
            </a:r>
            <a:r>
              <a:rPr lang="en-US" sz="1800" b="1" dirty="0">
                <a:solidFill>
                  <a:srgbClr val="505050"/>
                </a:solidFill>
                <a:cs typeface="Helvetica"/>
              </a:rPr>
              <a:t>accelerator control system</a:t>
            </a:r>
            <a:r>
              <a:rPr lang="en-US" sz="1800" dirty="0">
                <a:solidFill>
                  <a:srgbClr val="505050"/>
                </a:solidFill>
                <a:cs typeface="Helvetica"/>
              </a:rPr>
              <a:t> and replace end-of-life </a:t>
            </a:r>
            <a:r>
              <a:rPr lang="en-US" sz="1800" b="1" dirty="0">
                <a:solidFill>
                  <a:srgbClr val="505050"/>
                </a:solidFill>
                <a:cs typeface="Helvetica"/>
              </a:rPr>
              <a:t>accelerator power supplies</a:t>
            </a:r>
            <a:r>
              <a:rPr lang="en-US" sz="1800" dirty="0">
                <a:solidFill>
                  <a:srgbClr val="505050"/>
                </a:solidFill>
                <a:cs typeface="Helvetica"/>
              </a:rPr>
              <a:t>.</a:t>
            </a:r>
            <a:endParaRPr lang="en-US" sz="1800" dirty="0">
              <a:solidFill>
                <a:srgbClr val="50505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800" dirty="0">
              <a:solidFill>
                <a:srgbClr val="505050"/>
              </a:solidFill>
              <a:cs typeface="Helvetica"/>
            </a:endParaRPr>
          </a:p>
          <a:p>
            <a:pPr marL="229870" indent="-229870"/>
            <a:r>
              <a:rPr lang="en-US" sz="1800" dirty="0">
                <a:solidFill>
                  <a:srgbClr val="505050"/>
                </a:solidFill>
                <a:cs typeface="Helvetica"/>
              </a:rPr>
              <a:t>Approve Mission Need (CD-0) </a:t>
            </a:r>
            <a:br>
              <a:rPr lang="en-US" sz="1800" dirty="0">
                <a:solidFill>
                  <a:srgbClr val="505050"/>
                </a:solidFill>
                <a:cs typeface="Helvetica"/>
              </a:rPr>
            </a:br>
            <a:r>
              <a:rPr lang="en-US" sz="1800" dirty="0">
                <a:solidFill>
                  <a:srgbClr val="505050"/>
                </a:solidFill>
                <a:cs typeface="Helvetica"/>
              </a:rPr>
              <a:t>was approved August 28, 2020.</a:t>
            </a:r>
          </a:p>
          <a:p>
            <a:pPr marL="229870" indent="-229870"/>
            <a:endParaRPr lang="en-US" sz="800" dirty="0">
              <a:solidFill>
                <a:srgbClr val="505050"/>
              </a:solidFill>
              <a:cs typeface="Helvetica"/>
            </a:endParaRPr>
          </a:p>
          <a:p>
            <a:pPr marL="229870" indent="-229870"/>
            <a:r>
              <a:rPr lang="en-US" sz="1800" dirty="0">
                <a:solidFill>
                  <a:srgbClr val="505050"/>
                </a:solidFill>
                <a:cs typeface="Helvetica"/>
              </a:rPr>
              <a:t>Approve Alternate Selection and</a:t>
            </a:r>
            <a:br>
              <a:rPr lang="en-US" sz="1800" dirty="0">
                <a:solidFill>
                  <a:srgbClr val="505050"/>
                </a:solidFill>
                <a:cs typeface="Helvetica"/>
              </a:rPr>
            </a:br>
            <a:r>
              <a:rPr lang="en-US" sz="1800" dirty="0">
                <a:solidFill>
                  <a:srgbClr val="505050"/>
                </a:solidFill>
                <a:cs typeface="Helvetica"/>
              </a:rPr>
              <a:t>Cost Range (CD-1) is projected </a:t>
            </a:r>
            <a:br>
              <a:rPr lang="en-US" sz="1800" dirty="0">
                <a:solidFill>
                  <a:srgbClr val="505050"/>
                </a:solidFill>
                <a:cs typeface="Helvetica"/>
              </a:rPr>
            </a:br>
            <a:r>
              <a:rPr lang="en-US" sz="1800" dirty="0">
                <a:solidFill>
                  <a:srgbClr val="505050"/>
                </a:solidFill>
                <a:cs typeface="Helvetica"/>
              </a:rPr>
              <a:t>to occur Q2 FY24 (March 2024).</a:t>
            </a:r>
          </a:p>
          <a:p>
            <a:pPr marL="229870" indent="-229870"/>
            <a:endParaRPr lang="en-US" sz="800" dirty="0">
              <a:solidFill>
                <a:srgbClr val="505050"/>
              </a:solidFill>
              <a:cs typeface="Helvetica"/>
            </a:endParaRPr>
          </a:p>
          <a:p>
            <a:pPr marL="229870" indent="-229870"/>
            <a:r>
              <a:rPr lang="en-US" sz="1800" dirty="0">
                <a:solidFill>
                  <a:srgbClr val="505050"/>
                </a:solidFill>
                <a:cs typeface="Helvetica"/>
              </a:rPr>
              <a:t>Total Project Cost (TPC) range:</a:t>
            </a:r>
            <a:br>
              <a:rPr lang="en-US" sz="1800" dirty="0">
                <a:solidFill>
                  <a:srgbClr val="505050"/>
                </a:solidFill>
                <a:cs typeface="Helvetica"/>
              </a:rPr>
            </a:br>
            <a:r>
              <a:rPr lang="en-US" sz="1800" dirty="0">
                <a:solidFill>
                  <a:srgbClr val="505050"/>
                </a:solidFill>
                <a:cs typeface="Helvetica"/>
              </a:rPr>
              <a:t>100 – 142M$</a:t>
            </a:r>
          </a:p>
          <a:p>
            <a:pPr marL="229870" indent="-229870"/>
            <a:endParaRPr lang="en-US" sz="800" dirty="0">
              <a:solidFill>
                <a:srgbClr val="505050"/>
              </a:solidFill>
              <a:cs typeface="Helvetica"/>
            </a:endParaRPr>
          </a:p>
          <a:p>
            <a:pPr marL="229870" indent="-229870"/>
            <a:r>
              <a:rPr lang="en-US" sz="1800" dirty="0">
                <a:solidFill>
                  <a:srgbClr val="505050"/>
                </a:solidFill>
                <a:cs typeface="Helvetica"/>
              </a:rPr>
              <a:t>Project Completion (CD-4): </a:t>
            </a:r>
            <a:br>
              <a:rPr lang="en-US" sz="1800" dirty="0">
                <a:solidFill>
                  <a:srgbClr val="505050"/>
                </a:solidFill>
                <a:cs typeface="Helvetica"/>
              </a:rPr>
            </a:br>
            <a:r>
              <a:rPr lang="en-US" sz="1800" dirty="0">
                <a:solidFill>
                  <a:srgbClr val="505050"/>
                </a:solidFill>
                <a:cs typeface="Helvetica"/>
              </a:rPr>
              <a:t>2028 – 2030</a:t>
            </a:r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rgbClr val="50505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rgbClr val="505050"/>
              </a:solidFill>
              <a:cs typeface="Helvetica"/>
            </a:endParaRPr>
          </a:p>
          <a:p>
            <a:pPr marL="229870" indent="-229870"/>
            <a:endParaRPr lang="en-US" sz="1800" dirty="0">
              <a:solidFill>
                <a:srgbClr val="505050"/>
              </a:solidFill>
            </a:endParaRPr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7717B4A7-5B94-B245-97C7-13A11A52C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" r="-10"/>
          <a:stretch/>
        </p:blipFill>
        <p:spPr>
          <a:xfrm>
            <a:off x="3845778" y="1567407"/>
            <a:ext cx="5111168" cy="29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0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Scope Considerations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558A2-BBD0-0A94-12DD-46DEE4A5B92A}"/>
              </a:ext>
            </a:extLst>
          </p:cNvPr>
          <p:cNvSpPr txBox="1"/>
          <p:nvPr/>
        </p:nvSpPr>
        <p:spPr>
          <a:xfrm>
            <a:off x="352926" y="822208"/>
            <a:ext cx="8189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ACORN is working toward a DOE-approved baseline conceptual design (i.e. CD-1), which sets the scope of the project.</a:t>
            </a:r>
          </a:p>
          <a:p>
            <a:endParaRPr lang="en-US" sz="18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Any of our technical WBS elements could take up our entire proposed budget alone; for example, modernizing all legacy magnet power supplies.</a:t>
            </a:r>
          </a:p>
          <a:p>
            <a:endParaRPr lang="en-US" sz="18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Careful scoping will need to balance with timeline and total project cost</a:t>
            </a:r>
          </a:p>
          <a:p>
            <a:endParaRPr lang="en-US" sz="18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Implementation will require a phased approach: not feasible (or desired) to first decommission current control system before installing upgrades</a:t>
            </a:r>
          </a:p>
          <a:p>
            <a:endParaRPr lang="en-US" sz="18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Project integration will be key to implement upgrades while serving operational needs, even with long shutdowns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9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06CFEE-EFAB-801C-4BA2-3530817B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Deliverables for CD-1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A837E-8E43-E48E-6720-43E223AC1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EB03B94-C649-1469-951A-701100137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389" y="796925"/>
            <a:ext cx="8070934" cy="3794125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0362207E-312B-D88C-6715-6CC0FB5F0DF3}"/>
              </a:ext>
            </a:extLst>
          </p:cNvPr>
          <p:cNvSpPr txBox="1"/>
          <p:nvPr/>
        </p:nvSpPr>
        <p:spPr>
          <a:xfrm>
            <a:off x="-47845" y="3357357"/>
            <a:ext cx="954527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Calibri"/>
              </a:rPr>
              <a:t>We are here.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2911F5-BCAC-1BCF-4503-EFD40A5D8BB1}"/>
              </a:ext>
            </a:extLst>
          </p:cNvPr>
          <p:cNvCxnSpPr>
            <a:cxnSpLocks/>
          </p:cNvCxnSpPr>
          <p:nvPr/>
        </p:nvCxnSpPr>
        <p:spPr>
          <a:xfrm flipV="1">
            <a:off x="543677" y="2948905"/>
            <a:ext cx="364519" cy="49212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91091B-4FAA-139A-5DA5-41681A23F737}"/>
              </a:ext>
            </a:extLst>
          </p:cNvPr>
          <p:cNvSpPr txBox="1">
            <a:spLocks/>
          </p:cNvSpPr>
          <p:nvPr/>
        </p:nvSpPr>
        <p:spPr>
          <a:xfrm>
            <a:off x="638855" y="4834618"/>
            <a:ext cx="67536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900">
                <a:latin typeface="Helvetica" pitchFamily="2" charset="0"/>
              </a:rPr>
              <a:t>2/20/23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CD2B411-1FFE-335F-16B9-C224D2B3DA0A}"/>
              </a:ext>
            </a:extLst>
          </p:cNvPr>
          <p:cNvSpPr txBox="1">
            <a:spLocks/>
          </p:cNvSpPr>
          <p:nvPr/>
        </p:nvSpPr>
        <p:spPr>
          <a:xfrm>
            <a:off x="1432632" y="4834618"/>
            <a:ext cx="6262119" cy="1875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900">
                <a:latin typeface="Helvetica" pitchFamily="2" charset="0"/>
              </a:rPr>
              <a:t>Adam Watts | 2023 Engineering Retreat</a:t>
            </a:r>
            <a:endParaRPr lang="en-US" sz="900" b="1">
              <a:latin typeface="Helvetica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3B9CE-8C98-C41A-B301-049C1454CF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8E73B-EA3A-6B86-1F9D-8AE1315DB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2822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9715-DC5C-FCCC-3F20-2101649F7B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9D80-9304-7241-407D-078FE68FD0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Watts | 2023 All Engineer's Retreat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58EE-BCC8-EC4E-3F06-4C082541DC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Gathering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558A2-BBD0-0A94-12DD-46DEE4A5B92A}"/>
              </a:ext>
            </a:extLst>
          </p:cNvPr>
          <p:cNvSpPr txBox="1"/>
          <p:nvPr/>
        </p:nvSpPr>
        <p:spPr>
          <a:xfrm>
            <a:off x="110128" y="738808"/>
            <a:ext cx="4146884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  <a:latin typeface="Helvetica"/>
              </a:rPr>
              <a:t>Systematically interviewing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  <a:latin typeface="Helvetica"/>
              </a:rPr>
              <a:t>Started by capturing as requirements the functions of the control system as it currently exists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  <a:latin typeface="Helvetica"/>
              </a:rPr>
              <a:t>Held review of existing requirements, received very useful feedback from system experts at FNAL and abroad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  <a:latin typeface="Helvetica"/>
              </a:rPr>
              <a:t>Planning targeted interviews to determine future requirements, functional and technical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  <a:latin typeface="Helvetica"/>
              </a:rPr>
              <a:t>Requirements will be documented in relational software (Jama)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  <a:latin typeface="Helvetica"/>
              </a:rPr>
              <a:t>Implementation of subsystems will be validated against requirements against requirements to ensure project success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10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10C7B3A-F10F-3ECD-E7F6-C86B4A01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884" y="783645"/>
            <a:ext cx="5004594" cy="2881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E0A0B6-E47A-2CEB-C08E-B655CD7FD142}"/>
              </a:ext>
            </a:extLst>
          </p:cNvPr>
          <p:cNvSpPr txBox="1"/>
          <p:nvPr/>
        </p:nvSpPr>
        <p:spPr>
          <a:xfrm>
            <a:off x="5266614" y="3665621"/>
            <a:ext cx="355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>
                <a:solidFill>
                  <a:schemeClr val="accent6"/>
                </a:solidFill>
              </a:rPr>
              <a:t>Source</a:t>
            </a:r>
            <a:r>
              <a:rPr lang="en-US" sz="800">
                <a:solidFill>
                  <a:schemeClr val="accent6"/>
                </a:solidFill>
              </a:rPr>
              <a:t>: </a:t>
            </a:r>
            <a:r>
              <a:rPr lang="en-US" sz="800">
                <a:solidFill>
                  <a:schemeClr val="accent6"/>
                </a:solidFill>
                <a:hlinkClick r:id="rId3"/>
              </a:rPr>
              <a:t>https://</a:t>
            </a:r>
            <a:r>
              <a:rPr lang="en-US" sz="800" err="1">
                <a:solidFill>
                  <a:schemeClr val="accent6"/>
                </a:solidFill>
                <a:hlinkClick r:id="rId3"/>
              </a:rPr>
              <a:t>www.jamasoftware.com</a:t>
            </a:r>
            <a:r>
              <a:rPr lang="en-US" sz="800">
                <a:solidFill>
                  <a:schemeClr val="accent6"/>
                </a:solidFill>
                <a:hlinkClick r:id="rId3"/>
              </a:rPr>
              <a:t>/requirements-management-guide/systems-engineering/what-is-systems-engineering</a:t>
            </a:r>
            <a:endParaRPr lang="en-US" sz="800">
              <a:solidFill>
                <a:schemeClr val="accent6"/>
              </a:solidFill>
            </a:endParaRP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1F17147-DD31-B461-6038-A7365EF9E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45" y="2848775"/>
            <a:ext cx="4674014" cy="18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8048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9C13275-B02C-8E49-B5D1-1597932E3BCF}" vid="{CFF72B8A-51EB-2C49-8797-AA29B5A5BC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c193e6c-6e3b-402d-bd50-2724693fb6d8">U56HFXRV3UV3-648-3287</_dlc_DocId>
    <_dlc_DocIdUrl xmlns="3c193e6c-6e3b-402d-bd50-2724693fb6d8">
      <Url>https://fermipoint.fnal.gov/org/ocoo/ippm/POG/_layouts/15/DocIdRedir.aspx?ID=U56HFXRV3UV3-648-3287</Url>
      <Description>U56HFXRV3UV3-648-3287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8E0F19526F440B8E8AAF73A1F5F2F" ma:contentTypeVersion="10" ma:contentTypeDescription="Create a new document." ma:contentTypeScope="" ma:versionID="780572e66b433a30be30c9018918022d">
  <xsd:schema xmlns:xsd="http://www.w3.org/2001/XMLSchema" xmlns:xs="http://www.w3.org/2001/XMLSchema" xmlns:p="http://schemas.microsoft.com/office/2006/metadata/properties" xmlns:ns2="3c193e6c-6e3b-402d-bd50-2724693fb6d8" targetNamespace="http://schemas.microsoft.com/office/2006/metadata/properties" ma:root="true" ma:fieldsID="c64206e3cdc22ca9738adab5d4afcb9e" ns2:_="">
    <xsd:import namespace="3c193e6c-6e3b-402d-bd50-2724693fb6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93e6c-6e3b-402d-bd50-2724693fb6d8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053E26-2A83-401B-A81B-ED0F58D6BDB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76178F-48EC-4F82-902E-827D30E1E2D6}">
  <ds:schemaRefs>
    <ds:schemaRef ds:uri="3c193e6c-6e3b-402d-bd50-2724693fb6d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F1D534-5BFE-49DF-90B5-8332F9952C14}">
  <ds:schemaRefs>
    <ds:schemaRef ds:uri="3c193e6c-6e3b-402d-bd50-2724693fb6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A7EE1D5-1249-4DB7-8477-280EA1D19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2687</TotalTime>
  <Words>1999</Words>
  <Application>Microsoft Macintosh PowerPoint</Application>
  <PresentationFormat>On-screen Show (16:9)</PresentationFormat>
  <Paragraphs>267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Helvetica</vt:lpstr>
      <vt:lpstr>Wingdings</vt:lpstr>
      <vt:lpstr>Fermilab_PPT_090915</vt:lpstr>
      <vt:lpstr>PowerPoint Presentation</vt:lpstr>
      <vt:lpstr>About Me</vt:lpstr>
      <vt:lpstr>Outline</vt:lpstr>
      <vt:lpstr>ACNET control system history of upgrades</vt:lpstr>
      <vt:lpstr>PowerPoint Presentation</vt:lpstr>
      <vt:lpstr>Accelerator Controls Operations Research Network (ACORN)</vt:lpstr>
      <vt:lpstr>Project Scope Considerations</vt:lpstr>
      <vt:lpstr>Tasks and Deliverables for CD-1</vt:lpstr>
      <vt:lpstr>Requirements Gathering</vt:lpstr>
      <vt:lpstr>Alternatives Analysis for CD-1</vt:lpstr>
      <vt:lpstr>Current Accelerator Control System Architecture</vt:lpstr>
      <vt:lpstr>Alternatives Analysis</vt:lpstr>
      <vt:lpstr>Alternative Architecture Example: Centralized</vt:lpstr>
      <vt:lpstr>Research and Development</vt:lpstr>
      <vt:lpstr>ACORN WBS 204.01: Project Management</vt:lpstr>
      <vt:lpstr>ACORN WBS 204.01: Project Management</vt:lpstr>
      <vt:lpstr>CAMAC Inventory</vt:lpstr>
      <vt:lpstr>CAMAC Inventory</vt:lpstr>
      <vt:lpstr>ACORN WBS 204.03: Data Acquisition and Control</vt:lpstr>
      <vt:lpstr>Data Acquisition: Focused Requirements Gathering</vt:lpstr>
      <vt:lpstr>Data Acquisition Stakeholder Discussions</vt:lpstr>
      <vt:lpstr>ACORN WBS 204.04: Control System Infrastructure</vt:lpstr>
      <vt:lpstr>ACORN and the Elastic Analysis Facility</vt:lpstr>
      <vt:lpstr>ACORN WBS 204.05: Control System Applications</vt:lpstr>
      <vt:lpstr>Closing remarks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E Gottschalk</dc:creator>
  <cp:lastModifiedBy>Adam C. Watts</cp:lastModifiedBy>
  <cp:revision>38</cp:revision>
  <cp:lastPrinted>2014-01-20T19:40:21Z</cp:lastPrinted>
  <dcterms:created xsi:type="dcterms:W3CDTF">2022-01-19T17:30:32Z</dcterms:created>
  <dcterms:modified xsi:type="dcterms:W3CDTF">2023-02-21T22:36:40Z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0x0101009788E0F19526F440B8E8AAF73A1F5F2F</vt:lpwstr>
  </property>
  <property fmtid="{D5CDD505-2E9C-101B-9397-08002B2CF9AE}" pid="3" name="_dlc_DocIdItemGuid">
    <vt:lpwstr>01a8682a-1494-4610-aefe-ad1185f532ce</vt:lpwstr>
  </property>
</Properties>
</file>