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69" r:id="rId3"/>
    <p:sldMasterId id="2147483683" r:id="rId4"/>
    <p:sldMasterId id="2147483697" r:id="rId5"/>
    <p:sldMasterId id="2147483711" r:id="rId6"/>
  </p:sldMasterIdLst>
  <p:notesMasterIdLst>
    <p:notesMasterId r:id="rId23"/>
  </p:notesMasterIdLst>
  <p:sldIdLst>
    <p:sldId id="1132" r:id="rId7"/>
    <p:sldId id="3317" r:id="rId8"/>
    <p:sldId id="357" r:id="rId9"/>
    <p:sldId id="3313" r:id="rId10"/>
    <p:sldId id="3319" r:id="rId11"/>
    <p:sldId id="3314" r:id="rId12"/>
    <p:sldId id="3307" r:id="rId13"/>
    <p:sldId id="3308" r:id="rId14"/>
    <p:sldId id="3312" r:id="rId15"/>
    <p:sldId id="3301" r:id="rId16"/>
    <p:sldId id="3309" r:id="rId17"/>
    <p:sldId id="3315" r:id="rId18"/>
    <p:sldId id="449" r:id="rId19"/>
    <p:sldId id="346" r:id="rId20"/>
    <p:sldId id="3320" r:id="rId21"/>
    <p:sldId id="3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wanson, 6497 12372N" initials="KSx1" lastIdx="1" clrIdx="0">
    <p:extLst>
      <p:ext uri="{19B8F6BF-5375-455C-9EA6-DF929625EA0E}">
        <p15:presenceInfo xmlns:p15="http://schemas.microsoft.com/office/powerpoint/2012/main" userId="Katie Swanson, 6497 12372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autoAdjust="0"/>
    <p:restoredTop sz="93482" autoAdjust="0"/>
  </p:normalViewPr>
  <p:slideViewPr>
    <p:cSldViewPr snapToGrid="0">
      <p:cViewPr varScale="1">
        <p:scale>
          <a:sx n="152" d="100"/>
          <a:sy n="152" d="100"/>
        </p:scale>
        <p:origin x="9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7161-107A-40F4-AC22-DF4054CD685F}"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EFC5D-0763-41F7-8DE5-3F2C45CEEC97}" type="slidenum">
              <a:rPr lang="en-US" smtClean="0"/>
              <a:t>‹#›</a:t>
            </a:fld>
            <a:endParaRPr lang="en-US"/>
          </a:p>
        </p:txBody>
      </p:sp>
    </p:spTree>
    <p:extLst>
      <p:ext uri="{BB962C8B-B14F-4D97-AF65-F5344CB8AC3E}">
        <p14:creationId xmlns:p14="http://schemas.microsoft.com/office/powerpoint/2010/main" val="90429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3BD72-1F9D-404A-A6D7-BFB817DCB24B}" type="slidenum">
              <a:rPr lang="en-US" altLang="en-US" smtClean="0"/>
              <a:pPr>
                <a:defRPr/>
              </a:pPr>
              <a:t>1</a:t>
            </a:fld>
            <a:endParaRPr lang="en-US" altLang="en-US"/>
          </a:p>
        </p:txBody>
      </p:sp>
    </p:spTree>
    <p:extLst>
      <p:ext uri="{BB962C8B-B14F-4D97-AF65-F5344CB8AC3E}">
        <p14:creationId xmlns:p14="http://schemas.microsoft.com/office/powerpoint/2010/main" val="57308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1372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2</a:t>
            </a:fld>
            <a:endParaRPr lang="en-US"/>
          </a:p>
        </p:txBody>
      </p:sp>
    </p:spTree>
    <p:extLst>
      <p:ext uri="{BB962C8B-B14F-4D97-AF65-F5344CB8AC3E}">
        <p14:creationId xmlns:p14="http://schemas.microsoft.com/office/powerpoint/2010/main" val="222748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3</a:t>
            </a:fld>
            <a:endParaRPr lang="en-US"/>
          </a:p>
        </p:txBody>
      </p:sp>
    </p:spTree>
    <p:extLst>
      <p:ext uri="{BB962C8B-B14F-4D97-AF65-F5344CB8AC3E}">
        <p14:creationId xmlns:p14="http://schemas.microsoft.com/office/powerpoint/2010/main" val="212056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4</a:t>
            </a:fld>
            <a:endParaRPr lang="en-US"/>
          </a:p>
        </p:txBody>
      </p:sp>
    </p:spTree>
    <p:extLst>
      <p:ext uri="{BB962C8B-B14F-4D97-AF65-F5344CB8AC3E}">
        <p14:creationId xmlns:p14="http://schemas.microsoft.com/office/powerpoint/2010/main" val="301998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5</a:t>
            </a:fld>
            <a:endParaRPr lang="en-US"/>
          </a:p>
        </p:txBody>
      </p:sp>
    </p:spTree>
    <p:extLst>
      <p:ext uri="{BB962C8B-B14F-4D97-AF65-F5344CB8AC3E}">
        <p14:creationId xmlns:p14="http://schemas.microsoft.com/office/powerpoint/2010/main" val="127598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EFC5D-0763-41F7-8DE5-3F2C45CEEC97}" type="slidenum">
              <a:rPr lang="en-US" smtClean="0"/>
              <a:t>6</a:t>
            </a:fld>
            <a:endParaRPr lang="en-US"/>
          </a:p>
        </p:txBody>
      </p:sp>
    </p:spTree>
    <p:extLst>
      <p:ext uri="{BB962C8B-B14F-4D97-AF65-F5344CB8AC3E}">
        <p14:creationId xmlns:p14="http://schemas.microsoft.com/office/powerpoint/2010/main" val="304833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spcBef>
                <a:spcPts val="225"/>
              </a:spcBef>
            </a:pPr>
            <a:endParaRPr lang="en-US" dirty="0">
              <a:ea typeface="ＭＳ Ｐゴシック"/>
              <a:cs typeface="Helvetica"/>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03845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310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7589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D6E-E10F-42AD-A9EB-FDA760D59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556B6-4512-40BE-94D2-33A326E9B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1F1EC-A5DA-4541-B923-AF5572BAEFA4}"/>
              </a:ext>
            </a:extLst>
          </p:cNvPr>
          <p:cNvSpPr>
            <a:spLocks noGrp="1"/>
          </p:cNvSpPr>
          <p:nvPr>
            <p:ph type="dt" sz="half" idx="10"/>
          </p:nvPr>
        </p:nvSpPr>
        <p:spPr/>
        <p:txBody>
          <a:bodyPr/>
          <a:lstStyle/>
          <a:p>
            <a:fld id="{37500235-6AF3-4C21-B3AD-2E71A67173FC}" type="datetime1">
              <a:rPr lang="en-US" smtClean="0"/>
              <a:t>3/6/2023</a:t>
            </a:fld>
            <a:endParaRPr lang="en-US"/>
          </a:p>
        </p:txBody>
      </p:sp>
      <p:sp>
        <p:nvSpPr>
          <p:cNvPr id="5" name="Footer Placeholder 4">
            <a:extLst>
              <a:ext uri="{FF2B5EF4-FFF2-40B4-BE49-F238E27FC236}">
                <a16:creationId xmlns:a16="http://schemas.microsoft.com/office/drawing/2014/main" id="{B641EF8F-86AB-47CD-BB54-60BE007BADE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68ABAD-0863-4E6A-98FB-8E9F050859A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4758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10AB-4AC3-4CE7-9BA9-D54F2EAF4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CB403-2B29-4A45-80E2-023384B73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4B8A-DD06-41E1-8E44-CCFE6A3E4423}"/>
              </a:ext>
            </a:extLst>
          </p:cNvPr>
          <p:cNvSpPr>
            <a:spLocks noGrp="1"/>
          </p:cNvSpPr>
          <p:nvPr>
            <p:ph type="dt" sz="half" idx="10"/>
          </p:nvPr>
        </p:nvSpPr>
        <p:spPr/>
        <p:txBody>
          <a:bodyPr/>
          <a:lstStyle/>
          <a:p>
            <a:fld id="{A550DCB4-035B-40CB-B20B-D6880EF42D26}" type="datetime1">
              <a:rPr lang="en-US" smtClean="0"/>
              <a:t>3/6/2023</a:t>
            </a:fld>
            <a:endParaRPr lang="en-US"/>
          </a:p>
        </p:txBody>
      </p:sp>
      <p:sp>
        <p:nvSpPr>
          <p:cNvPr id="5" name="Footer Placeholder 4">
            <a:extLst>
              <a:ext uri="{FF2B5EF4-FFF2-40B4-BE49-F238E27FC236}">
                <a16:creationId xmlns:a16="http://schemas.microsoft.com/office/drawing/2014/main" id="{22DF2D94-DE16-4901-B8FA-E37136869B4C}"/>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4632043D-2162-492E-97A0-5B31A92E66F3}"/>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3740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6296B-09D7-4CE2-B468-FF8CEB639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BFC8D-5117-4925-A67E-5668FBA0AA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3A64-49C3-4C72-8639-4DF98303B988}"/>
              </a:ext>
            </a:extLst>
          </p:cNvPr>
          <p:cNvSpPr>
            <a:spLocks noGrp="1"/>
          </p:cNvSpPr>
          <p:nvPr>
            <p:ph type="dt" sz="half" idx="10"/>
          </p:nvPr>
        </p:nvSpPr>
        <p:spPr/>
        <p:txBody>
          <a:bodyPr/>
          <a:lstStyle/>
          <a:p>
            <a:fld id="{FCEB9F5A-6B09-4550-8592-FF0E0CDEED02}" type="datetime1">
              <a:rPr lang="en-US" smtClean="0"/>
              <a:t>3/6/2023</a:t>
            </a:fld>
            <a:endParaRPr lang="en-US"/>
          </a:p>
        </p:txBody>
      </p:sp>
      <p:sp>
        <p:nvSpPr>
          <p:cNvPr id="5" name="Footer Placeholder 4">
            <a:extLst>
              <a:ext uri="{FF2B5EF4-FFF2-40B4-BE49-F238E27FC236}">
                <a16:creationId xmlns:a16="http://schemas.microsoft.com/office/drawing/2014/main" id="{E2E9920F-2C46-4700-AD37-CBA7FCF62E10}"/>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2886BE10-38BC-4C70-B8BF-3ECB701106AD}"/>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31657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334" y="1149350"/>
            <a:ext cx="435610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11520852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334" y="1149350"/>
            <a:ext cx="4356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0885427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fld id="{214ACA85-7CF4-489D-A874-0E7630C46C91}" type="datetime1">
              <a:rPr lang="en-US" altLang="en-US" smtClean="0"/>
              <a:t>3/6/2023</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b="1"/>
              <a:t>Raymond Lewis &amp; Katie Swanson | Department Heads Meeting</a:t>
            </a:r>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53763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7" name="Date Placeholder 3"/>
          <p:cNvSpPr>
            <a:spLocks noGrp="1"/>
          </p:cNvSpPr>
          <p:nvPr>
            <p:ph type="dt" sz="half" idx="19"/>
          </p:nvPr>
        </p:nvSpPr>
        <p:spPr/>
        <p:txBody>
          <a:bodyPr/>
          <a:lstStyle>
            <a:lvl1pPr>
              <a:defRPr sz="1200"/>
            </a:lvl1pPr>
          </a:lstStyle>
          <a:p>
            <a:fld id="{07687232-DA10-4F60-9B4B-043108AF65BC}" type="datetime1">
              <a:rPr lang="en-US" altLang="en-US" smtClean="0"/>
              <a:t>3/6/2023</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b="1"/>
              <a:t>Raymond Lewis &amp; Katie Swanson | Department Heads Meeting</a:t>
            </a:r>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23198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6"/>
          </p:nvPr>
        </p:nvSpPr>
        <p:spPr/>
        <p:txBody>
          <a:bodyPr/>
          <a:lstStyle>
            <a:lvl1pPr>
              <a:defRPr sz="1200"/>
            </a:lvl1pPr>
          </a:lstStyle>
          <a:p>
            <a:fld id="{636F5A0F-7F76-47DF-B54E-F7B4A7A720B6}" type="datetime1">
              <a:rPr lang="en-US" altLang="en-US" smtClean="0"/>
              <a:t>3/6/2023</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0056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5" name="Date Placeholder 3"/>
          <p:cNvSpPr>
            <a:spLocks noGrp="1"/>
          </p:cNvSpPr>
          <p:nvPr>
            <p:ph type="dt" sz="half" idx="10"/>
          </p:nvPr>
        </p:nvSpPr>
        <p:spPr/>
        <p:txBody>
          <a:bodyPr/>
          <a:lstStyle>
            <a:lvl1pPr>
              <a:defRPr sz="1200"/>
            </a:lvl1pPr>
          </a:lstStyle>
          <a:p>
            <a:fld id="{AD9B8890-9A16-4F0E-9F1D-F6A695B789F0}" type="datetime1">
              <a:rPr lang="en-US" altLang="en-US" smtClean="0"/>
              <a:t>3/6/2023</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b="1"/>
              <a:t>Raymond Lewis &amp; Katie Swanson | Department Heads Meeting</a:t>
            </a:r>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61256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98895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62917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537D-F505-4BF7-8137-6B4BF9210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A0D61-B32A-436A-B1A5-21B841F14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EEF8C-5FBD-480E-ABB0-469F06BF47B8}"/>
              </a:ext>
            </a:extLst>
          </p:cNvPr>
          <p:cNvSpPr>
            <a:spLocks noGrp="1"/>
          </p:cNvSpPr>
          <p:nvPr>
            <p:ph type="dt" sz="half" idx="10"/>
          </p:nvPr>
        </p:nvSpPr>
        <p:spPr/>
        <p:txBody>
          <a:bodyPr/>
          <a:lstStyle/>
          <a:p>
            <a:fld id="{6943C67B-3581-4F6E-BF92-6FA7CBBF515A}" type="datetime1">
              <a:rPr lang="en-US" smtClean="0"/>
              <a:t>3/6/2023</a:t>
            </a:fld>
            <a:endParaRPr lang="en-US"/>
          </a:p>
        </p:txBody>
      </p:sp>
      <p:sp>
        <p:nvSpPr>
          <p:cNvPr id="5" name="Footer Placeholder 4">
            <a:extLst>
              <a:ext uri="{FF2B5EF4-FFF2-40B4-BE49-F238E27FC236}">
                <a16:creationId xmlns:a16="http://schemas.microsoft.com/office/drawing/2014/main" id="{4DC013FF-A59D-4291-8163-1388D6149574}"/>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7001475B-9927-4AE3-9305-4F1E84DF820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44190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454519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89309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28738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544382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0054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AA30BFD-4E6C-4B3D-8BCB-E89FAB09E4E7}" type="datetime1">
              <a:rPr lang="en-US" smtClean="0"/>
              <a:t>3/6/2023</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87754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7B4A39C-80E7-4D3B-9B50-2C5DDE7211EE}" type="datetime1">
              <a:rPr lang="en-US" smtClean="0"/>
              <a:t>3/6/2023</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59606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42754325-E393-4953-A99D-D9977E85A1E1}" type="datetime1">
              <a:rPr lang="en-US" smtClean="0"/>
              <a:t>3/6/2023</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5242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0E020E5-0BA8-4AD9-9A6C-77FFD6750F63}" type="datetime1">
              <a:rPr lang="en-US" smtClean="0"/>
              <a:t>3/6/2023</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997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488C8016-F873-4CBD-B6EE-9D48D61A0506}" type="datetime1">
              <a:rPr lang="en-US" smtClean="0"/>
              <a:t>3/6/2023</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878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6A54-7EB8-442C-97C9-A1B832681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3E8CC-7AB0-47F3-BA5B-9429E95CA8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6561A3-7DDB-435F-8997-940706D7474E}"/>
              </a:ext>
            </a:extLst>
          </p:cNvPr>
          <p:cNvSpPr>
            <a:spLocks noGrp="1"/>
          </p:cNvSpPr>
          <p:nvPr>
            <p:ph type="dt" sz="half" idx="10"/>
          </p:nvPr>
        </p:nvSpPr>
        <p:spPr/>
        <p:txBody>
          <a:bodyPr/>
          <a:lstStyle/>
          <a:p>
            <a:fld id="{BCBC5909-D38B-4781-9F93-7664A1B56C90}" type="datetime1">
              <a:rPr lang="en-US" smtClean="0"/>
              <a:t>3/6/2023</a:t>
            </a:fld>
            <a:endParaRPr lang="en-US"/>
          </a:p>
        </p:txBody>
      </p:sp>
      <p:sp>
        <p:nvSpPr>
          <p:cNvPr id="5" name="Footer Placeholder 4">
            <a:extLst>
              <a:ext uri="{FF2B5EF4-FFF2-40B4-BE49-F238E27FC236}">
                <a16:creationId xmlns:a16="http://schemas.microsoft.com/office/drawing/2014/main" id="{A507FAD2-4BB4-4FFA-B7FA-9D60C69C7FF5}"/>
              </a:ext>
            </a:extLst>
          </p:cNvPr>
          <p:cNvSpPr>
            <a:spLocks noGrp="1"/>
          </p:cNvSpPr>
          <p:nvPr>
            <p:ph type="ftr" sz="quarter" idx="11"/>
          </p:nvPr>
        </p:nvSpPr>
        <p:spPr/>
        <p:txBody>
          <a:body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9BE4CDA8-99A1-4023-AFE4-13F0A6575D6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399231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CD76E9C-2056-45B6-BCAA-72DCE781FBFF}" type="datetime1">
              <a:rPr lang="en-US" smtClean="0"/>
              <a:t>3/6/2023</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11021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001400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69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375354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828118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498597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529279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639133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E8C0047-17B5-4771-BC2B-BE9A79688A89}" type="datetime1">
              <a:rPr lang="en-US" smtClean="0"/>
              <a:t>3/6/2023</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0522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C3963D8-3BAF-4994-B01C-833906E9DCA4}" type="datetime1">
              <a:rPr lang="en-US" smtClean="0"/>
              <a:t>3/6/2023</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718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BEF5-EE14-4D43-B158-624594AFB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20D59-B07D-46D7-AC8B-5D09FE1B9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AD23F-5870-4B67-8416-7E9858FD8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F1A01-C376-4A6D-BE3E-14DD341CC863}"/>
              </a:ext>
            </a:extLst>
          </p:cNvPr>
          <p:cNvSpPr>
            <a:spLocks noGrp="1"/>
          </p:cNvSpPr>
          <p:nvPr>
            <p:ph type="dt" sz="half" idx="10"/>
          </p:nvPr>
        </p:nvSpPr>
        <p:spPr/>
        <p:txBody>
          <a:bodyPr/>
          <a:lstStyle/>
          <a:p>
            <a:fld id="{3DD04284-810E-4111-8DF2-B49F69DF9884}" type="datetime1">
              <a:rPr lang="en-US" smtClean="0"/>
              <a:t>3/6/2023</a:t>
            </a:fld>
            <a:endParaRPr lang="en-US"/>
          </a:p>
        </p:txBody>
      </p:sp>
      <p:sp>
        <p:nvSpPr>
          <p:cNvPr id="6" name="Footer Placeholder 5">
            <a:extLst>
              <a:ext uri="{FF2B5EF4-FFF2-40B4-BE49-F238E27FC236}">
                <a16:creationId xmlns:a16="http://schemas.microsoft.com/office/drawing/2014/main" id="{2AAC2CBD-A4BB-4A8C-8630-CCD696AF25C2}"/>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5446294B-91C4-49AB-8946-16BF3D677B42}"/>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93237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687AFE9D-9CD2-441D-9D8C-4C66DCDD10E4}" type="datetime1">
              <a:rPr lang="en-US" smtClean="0"/>
              <a:t>3/6/2023</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&amp; Katie Swanson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866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7C31C05-BDB4-4695-8D15-EBDAEA4CE1E2}" type="datetime1">
              <a:rPr lang="en-US" smtClean="0"/>
              <a:t>3/6/2023</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35329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AAA27252-173D-4A4A-8EA5-3E85C810AD20}" type="datetime1">
              <a:rPr lang="en-US" smtClean="0"/>
              <a:t>3/6/2023</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07348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46E3838-8D2A-49C6-8D5D-949773ACD21E}" type="datetime1">
              <a:rPr lang="en-US" smtClean="0"/>
              <a:t>3/6/2023</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&amp; Katie Swanson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1523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338976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462192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934481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213638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20904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16993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70D5-FB39-4F50-AC91-64FA3F915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C51A4-A0B0-4593-AD91-E9AEEB5AF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5946F-7FC9-4F1D-91D1-9ED725FFF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E8826-99E8-48EC-92CB-5C0A64719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9D884-D571-4A0A-BA43-14FC34140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F475D-8EA7-4667-9FF9-AD556346918C}"/>
              </a:ext>
            </a:extLst>
          </p:cNvPr>
          <p:cNvSpPr>
            <a:spLocks noGrp="1"/>
          </p:cNvSpPr>
          <p:nvPr>
            <p:ph type="dt" sz="half" idx="10"/>
          </p:nvPr>
        </p:nvSpPr>
        <p:spPr/>
        <p:txBody>
          <a:bodyPr/>
          <a:lstStyle/>
          <a:p>
            <a:fld id="{C96AF237-0E0B-48EF-9259-7B456338DD5B}" type="datetime1">
              <a:rPr lang="en-US" smtClean="0"/>
              <a:t>3/6/2023</a:t>
            </a:fld>
            <a:endParaRPr lang="en-US"/>
          </a:p>
        </p:txBody>
      </p:sp>
      <p:sp>
        <p:nvSpPr>
          <p:cNvPr id="8" name="Footer Placeholder 7">
            <a:extLst>
              <a:ext uri="{FF2B5EF4-FFF2-40B4-BE49-F238E27FC236}">
                <a16:creationId xmlns:a16="http://schemas.microsoft.com/office/drawing/2014/main" id="{B690551C-D100-4E9E-961E-F8B1CDD871C6}"/>
              </a:ext>
            </a:extLst>
          </p:cNvPr>
          <p:cNvSpPr>
            <a:spLocks noGrp="1"/>
          </p:cNvSpPr>
          <p:nvPr>
            <p:ph type="ftr" sz="quarter" idx="11"/>
          </p:nvPr>
        </p:nvSpPr>
        <p:spPr/>
        <p:txBody>
          <a:bodyPr/>
          <a:lstStyle/>
          <a:p>
            <a:r>
              <a:rPr lang="en-US"/>
              <a:t>Raymond Lewis &amp; Katie Swanson | Department Heads Meeting</a:t>
            </a:r>
          </a:p>
        </p:txBody>
      </p:sp>
      <p:sp>
        <p:nvSpPr>
          <p:cNvPr id="9" name="Slide Number Placeholder 8">
            <a:extLst>
              <a:ext uri="{FF2B5EF4-FFF2-40B4-BE49-F238E27FC236}">
                <a16:creationId xmlns:a16="http://schemas.microsoft.com/office/drawing/2014/main" id="{67B3E2D5-AAE1-430A-AB69-C7FA86178276}"/>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361495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072537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A2E8527-1B6A-CD45-A0AE-3748CFE9F85C}" type="datetime1">
              <a:rPr lang="en-US" smtClean="0"/>
              <a:t>3/6/2023</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 Department Heads Meeting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26667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8B10CBC-D88B-274D-9971-7E7FCE050B95}" type="datetime1">
              <a:rPr lang="en-US" smtClean="0"/>
              <a:t>3/6/2023</a:t>
            </a:fld>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 Department Heads Meeting</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79212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A3F27555-CADC-F440-A95C-0B20AB1CF9D0}" type="datetime1">
              <a:rPr lang="en-US" smtClean="0"/>
              <a:t>3/6/2023</a:t>
            </a:fld>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Raymond Lewis | Department Heads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4804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68E51BB-871E-F74F-841A-8C87EF53EFD8}" type="datetime1">
              <a:rPr lang="en-US" smtClean="0"/>
              <a:t>3/6/2023</a:t>
            </a:fld>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 Department Heads Meeting</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8407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17A4948A-25AC-D649-8F6C-647692A5BE23}" type="datetime1">
              <a:rPr lang="en-US" smtClean="0"/>
              <a:t>3/6/2023</a:t>
            </a:fld>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Raymond Lewis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4480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FBE947D-17E1-6D4D-8D00-9BDE9C6E1853}" type="datetime1">
              <a:rPr lang="en-US" smtClean="0"/>
              <a:t>3/6/2023</a:t>
            </a:fld>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Raymond Lewis | Department Heads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3267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722573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500862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23683" y="817011"/>
            <a:ext cx="1225296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246147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FD2-D313-46D8-A687-D7B3B3B1C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866334-9283-424F-86FD-27BB7A08BEB5}"/>
              </a:ext>
            </a:extLst>
          </p:cNvPr>
          <p:cNvSpPr>
            <a:spLocks noGrp="1"/>
          </p:cNvSpPr>
          <p:nvPr>
            <p:ph type="dt" sz="half" idx="10"/>
          </p:nvPr>
        </p:nvSpPr>
        <p:spPr/>
        <p:txBody>
          <a:bodyPr/>
          <a:lstStyle/>
          <a:p>
            <a:fld id="{5D06FA68-D610-46ED-9545-ABE82D9E7D8D}" type="datetime1">
              <a:rPr lang="en-US" smtClean="0"/>
              <a:t>3/6/2023</a:t>
            </a:fld>
            <a:endParaRPr lang="en-US"/>
          </a:p>
        </p:txBody>
      </p:sp>
      <p:sp>
        <p:nvSpPr>
          <p:cNvPr id="4" name="Footer Placeholder 3">
            <a:extLst>
              <a:ext uri="{FF2B5EF4-FFF2-40B4-BE49-F238E27FC236}">
                <a16:creationId xmlns:a16="http://schemas.microsoft.com/office/drawing/2014/main" id="{0420AF6D-6035-4A31-927B-A579CE9E700D}"/>
              </a:ext>
            </a:extLst>
          </p:cNvPr>
          <p:cNvSpPr>
            <a:spLocks noGrp="1"/>
          </p:cNvSpPr>
          <p:nvPr>
            <p:ph type="ftr" sz="quarter" idx="11"/>
          </p:nvPr>
        </p:nvSpPr>
        <p:spPr/>
        <p:txBody>
          <a:bodyPr/>
          <a:lstStyle/>
          <a:p>
            <a:r>
              <a:rPr lang="en-US"/>
              <a:t>Raymond Lewis &amp; Katie Swanson | Department Heads Meeting</a:t>
            </a:r>
          </a:p>
        </p:txBody>
      </p:sp>
      <p:sp>
        <p:nvSpPr>
          <p:cNvPr id="5" name="Slide Number Placeholder 4">
            <a:extLst>
              <a:ext uri="{FF2B5EF4-FFF2-40B4-BE49-F238E27FC236}">
                <a16:creationId xmlns:a16="http://schemas.microsoft.com/office/drawing/2014/main" id="{6E6EAAC4-60EA-4042-904A-66FCCD3C2884}"/>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969411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593669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900964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020769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4031062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1/11/2023</a:t>
            </a:r>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6018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1/11/2023</a:t>
            </a:r>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20289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1/11/2023</a:t>
            </a:r>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4161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1/11/2023</a:t>
            </a:r>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34465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1/11/2023</a:t>
            </a:r>
          </a:p>
        </p:txBody>
      </p:sp>
      <p:sp>
        <p:nvSpPr>
          <p:cNvPr id="4" name="Footer Placeholder 3"/>
          <p:cNvSpPr>
            <a:spLocks noGrp="1"/>
          </p:cNvSpPr>
          <p:nvPr>
            <p:ph type="ftr" sz="quarter" idx="11"/>
          </p:nvPr>
        </p:nvSpPr>
        <p:spPr>
          <a:xfrm>
            <a:off x="2040803" y="6504214"/>
            <a:ext cx="8347199" cy="242873"/>
          </a:xfrm>
        </p:spPr>
        <p:txBody>
          <a:bodyPr/>
          <a:lstStyle/>
          <a:p>
            <a:pPr>
              <a:defRPr/>
            </a:pP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898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1/11/2023</a:t>
            </a:r>
          </a:p>
        </p:txBody>
      </p:sp>
      <p:sp>
        <p:nvSpPr>
          <p:cNvPr id="4" name="Footer Placeholder 3"/>
          <p:cNvSpPr>
            <a:spLocks noGrp="1"/>
          </p:cNvSpPr>
          <p:nvPr>
            <p:ph type="ftr" sz="quarter" idx="11"/>
          </p:nvPr>
        </p:nvSpPr>
        <p:spPr>
          <a:xfrm>
            <a:off x="2040804" y="6504214"/>
            <a:ext cx="8363037" cy="242873"/>
          </a:xfrm>
        </p:spPr>
        <p:txBody>
          <a:bodyPr/>
          <a:lstStyle/>
          <a:p>
            <a:pPr>
              <a:defRPr/>
            </a:pP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10415929" y="6258849"/>
            <a:ext cx="1477859"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85989" y="6323963"/>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799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3ED69-9AD5-4F53-A524-D43AF8337769}"/>
              </a:ext>
            </a:extLst>
          </p:cNvPr>
          <p:cNvSpPr>
            <a:spLocks noGrp="1"/>
          </p:cNvSpPr>
          <p:nvPr>
            <p:ph type="dt" sz="half" idx="10"/>
          </p:nvPr>
        </p:nvSpPr>
        <p:spPr/>
        <p:txBody>
          <a:bodyPr/>
          <a:lstStyle/>
          <a:p>
            <a:fld id="{156FF216-A585-43C7-80BC-00137A00F391}" type="datetime1">
              <a:rPr lang="en-US" smtClean="0"/>
              <a:t>3/6/2023</a:t>
            </a:fld>
            <a:endParaRPr lang="en-US"/>
          </a:p>
        </p:txBody>
      </p:sp>
      <p:sp>
        <p:nvSpPr>
          <p:cNvPr id="3" name="Footer Placeholder 2">
            <a:extLst>
              <a:ext uri="{FF2B5EF4-FFF2-40B4-BE49-F238E27FC236}">
                <a16:creationId xmlns:a16="http://schemas.microsoft.com/office/drawing/2014/main" id="{384B47A1-39D9-43C9-8827-4F8E4A106A53}"/>
              </a:ext>
            </a:extLst>
          </p:cNvPr>
          <p:cNvSpPr>
            <a:spLocks noGrp="1"/>
          </p:cNvSpPr>
          <p:nvPr>
            <p:ph type="ftr" sz="quarter" idx="11"/>
          </p:nvPr>
        </p:nvSpPr>
        <p:spPr/>
        <p:txBody>
          <a:bodyPr/>
          <a:lstStyle/>
          <a:p>
            <a:r>
              <a:rPr lang="en-US"/>
              <a:t>Raymond Lewis &amp; Katie Swanson | Department Heads Meeting</a:t>
            </a:r>
          </a:p>
        </p:txBody>
      </p:sp>
      <p:sp>
        <p:nvSpPr>
          <p:cNvPr id="4" name="Slide Number Placeholder 3">
            <a:extLst>
              <a:ext uri="{FF2B5EF4-FFF2-40B4-BE49-F238E27FC236}">
                <a16:creationId xmlns:a16="http://schemas.microsoft.com/office/drawing/2014/main" id="{5F62FA04-51B9-4B13-8882-A6812F9A1139}"/>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202886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58A0D0E-8F76-4A3F-9EEC-5079AB44D7C7}" type="datetime1">
              <a:rPr lang="en-US" smtClean="0"/>
              <a:t>3/6/2023</a:t>
            </a:fld>
            <a:endParaRPr lang="en-US"/>
          </a:p>
        </p:txBody>
      </p:sp>
      <p:sp>
        <p:nvSpPr>
          <p:cNvPr id="4" name="Footer Placeholder 3"/>
          <p:cNvSpPr>
            <a:spLocks noGrp="1"/>
          </p:cNvSpPr>
          <p:nvPr>
            <p:ph type="ftr" sz="quarter" idx="11"/>
          </p:nvPr>
        </p:nvSpPr>
        <p:spPr/>
        <p:txBody>
          <a:bodyPr/>
          <a:lstStyle/>
          <a:p>
            <a:pPr>
              <a:defRPr/>
            </a:pPr>
            <a:r>
              <a:rPr lang="en-US"/>
              <a:t>ESH | ESH for Fermilab Functions</a:t>
            </a:r>
          </a:p>
        </p:txBody>
      </p:sp>
      <p:sp>
        <p:nvSpPr>
          <p:cNvPr id="5" name="Slide Number Placeholder 4"/>
          <p:cNvSpPr>
            <a:spLocks noGrp="1"/>
          </p:cNvSpPr>
          <p:nvPr>
            <p:ph type="sldNum" sz="quarter" idx="12"/>
          </p:nvPr>
        </p:nvSpPr>
        <p:spPr/>
        <p:txBody>
          <a:bodyPr/>
          <a:lstStyle/>
          <a:p>
            <a:pPr>
              <a:defRPr/>
            </a:pPr>
            <a:fld id="{C0971281-E742-4733-8E45-08B5515416F1}" type="slidenum">
              <a:rPr lang="en-US" smtClean="0"/>
              <a:pPr>
                <a:defRPr/>
              </a:pPr>
              <a:t>‹#›</a:t>
            </a:fld>
            <a:endParaRPr lang="en-US"/>
          </a:p>
        </p:txBody>
      </p:sp>
    </p:spTree>
    <p:extLst>
      <p:ext uri="{BB962C8B-B14F-4D97-AF65-F5344CB8AC3E}">
        <p14:creationId xmlns:p14="http://schemas.microsoft.com/office/powerpoint/2010/main" val="37111295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1200"/>
            </a:lvl1pPr>
          </a:lstStyle>
          <a:p>
            <a:fld id="{50889BEA-2B91-403F-ADA4-053DEE04721E}" type="datetime1">
              <a:rPr lang="en-US" altLang="en-US"/>
              <a:pPr/>
              <a:t>3/6/2023</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87785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A747-E729-4B52-A296-54FABBCF8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7A164-CC49-4077-BF7B-EC107978E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59B5A-117B-4E33-B4EF-9EF159951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6ACC7-1F89-4B58-B983-68293851C6DC}"/>
              </a:ext>
            </a:extLst>
          </p:cNvPr>
          <p:cNvSpPr>
            <a:spLocks noGrp="1"/>
          </p:cNvSpPr>
          <p:nvPr>
            <p:ph type="dt" sz="half" idx="10"/>
          </p:nvPr>
        </p:nvSpPr>
        <p:spPr/>
        <p:txBody>
          <a:bodyPr/>
          <a:lstStyle/>
          <a:p>
            <a:fld id="{20CE63BF-7D8D-4FE4-BF77-704D0CAF9FD5}" type="datetime1">
              <a:rPr lang="en-US" smtClean="0"/>
              <a:t>3/6/2023</a:t>
            </a:fld>
            <a:endParaRPr lang="en-US"/>
          </a:p>
        </p:txBody>
      </p:sp>
      <p:sp>
        <p:nvSpPr>
          <p:cNvPr id="6" name="Footer Placeholder 5">
            <a:extLst>
              <a:ext uri="{FF2B5EF4-FFF2-40B4-BE49-F238E27FC236}">
                <a16:creationId xmlns:a16="http://schemas.microsoft.com/office/drawing/2014/main" id="{0A4C0D19-5B49-4283-888A-5BAC1C8A0CC6}"/>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6C16023C-04A7-477C-88AD-4D49E3ED5161}"/>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113132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A37-B825-47C2-8088-C1537924D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C6198-9B72-4914-91E1-A75DC2B9A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A167F-5229-461A-A50D-2A4476343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136D3-4348-423D-B949-B9854F3961D5}"/>
              </a:ext>
            </a:extLst>
          </p:cNvPr>
          <p:cNvSpPr>
            <a:spLocks noGrp="1"/>
          </p:cNvSpPr>
          <p:nvPr>
            <p:ph type="dt" sz="half" idx="10"/>
          </p:nvPr>
        </p:nvSpPr>
        <p:spPr/>
        <p:txBody>
          <a:bodyPr/>
          <a:lstStyle/>
          <a:p>
            <a:fld id="{BCFE3C41-12B4-4291-85FE-14A1FA5638B0}" type="datetime1">
              <a:rPr lang="en-US" smtClean="0"/>
              <a:t>3/6/2023</a:t>
            </a:fld>
            <a:endParaRPr lang="en-US"/>
          </a:p>
        </p:txBody>
      </p:sp>
      <p:sp>
        <p:nvSpPr>
          <p:cNvPr id="6" name="Footer Placeholder 5">
            <a:extLst>
              <a:ext uri="{FF2B5EF4-FFF2-40B4-BE49-F238E27FC236}">
                <a16:creationId xmlns:a16="http://schemas.microsoft.com/office/drawing/2014/main" id="{4F7247A2-C48B-4A2C-B827-CD4DE3F1B5D1}"/>
              </a:ext>
            </a:extLst>
          </p:cNvPr>
          <p:cNvSpPr>
            <a:spLocks noGrp="1"/>
          </p:cNvSpPr>
          <p:nvPr>
            <p:ph type="ftr" sz="quarter" idx="11"/>
          </p:nvPr>
        </p:nvSpPr>
        <p:spPr/>
        <p:txBody>
          <a:bodyPr/>
          <a:lstStyle/>
          <a:p>
            <a:r>
              <a:rPr lang="en-US"/>
              <a:t>Raymond Lewis &amp; Katie Swanson | Department Heads Meeting</a:t>
            </a:r>
          </a:p>
        </p:txBody>
      </p:sp>
      <p:sp>
        <p:nvSpPr>
          <p:cNvPr id="7" name="Slide Number Placeholder 6">
            <a:extLst>
              <a:ext uri="{FF2B5EF4-FFF2-40B4-BE49-F238E27FC236}">
                <a16:creationId xmlns:a16="http://schemas.microsoft.com/office/drawing/2014/main" id="{EE30A016-7EC0-414A-8268-5C75427DA55B}"/>
              </a:ext>
            </a:extLst>
          </p:cNvPr>
          <p:cNvSpPr>
            <a:spLocks noGrp="1"/>
          </p:cNvSpPr>
          <p:nvPr>
            <p:ph type="sldNum" sz="quarter" idx="12"/>
          </p:nvPr>
        </p:nvSpPr>
        <p:spPr/>
        <p:txBody>
          <a:bodyPr/>
          <a:lstStyle/>
          <a:p>
            <a:fld id="{C53FAA03-3D55-4C27-92DF-4FE97F9DCCAE}" type="slidenum">
              <a:rPr lang="en-US" smtClean="0"/>
              <a:t>‹#›</a:t>
            </a:fld>
            <a:endParaRPr lang="en-US"/>
          </a:p>
        </p:txBody>
      </p:sp>
    </p:spTree>
    <p:extLst>
      <p:ext uri="{BB962C8B-B14F-4D97-AF65-F5344CB8AC3E}">
        <p14:creationId xmlns:p14="http://schemas.microsoft.com/office/powerpoint/2010/main" val="26354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4.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theme" Target="../theme/theme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8F5EF-F669-4008-8EAE-6A04A1171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34B30-7DDC-4D0A-9166-456DA9060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E78F-250E-43EC-80D0-C8BA0F852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81A88-74D2-4BA7-BC29-ED2D598E8307}" type="datetime1">
              <a:rPr lang="en-US" smtClean="0"/>
              <a:t>3/6/2023</a:t>
            </a:fld>
            <a:endParaRPr lang="en-US"/>
          </a:p>
        </p:txBody>
      </p:sp>
      <p:sp>
        <p:nvSpPr>
          <p:cNvPr id="5" name="Footer Placeholder 4">
            <a:extLst>
              <a:ext uri="{FF2B5EF4-FFF2-40B4-BE49-F238E27FC236}">
                <a16:creationId xmlns:a16="http://schemas.microsoft.com/office/drawing/2014/main" id="{54F2DE03-5926-47BC-92E8-404821F39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Raymond Lewis &amp; Katie Swanson | Department Heads Meeting</a:t>
            </a:r>
          </a:p>
        </p:txBody>
      </p:sp>
      <p:sp>
        <p:nvSpPr>
          <p:cNvPr id="6" name="Slide Number Placeholder 5">
            <a:extLst>
              <a:ext uri="{FF2B5EF4-FFF2-40B4-BE49-F238E27FC236}">
                <a16:creationId xmlns:a16="http://schemas.microsoft.com/office/drawing/2014/main" id="{DB26EC7C-113A-40A3-B633-83D2675CE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FAA03-3D55-4C27-92DF-4FE97F9DCCAE}" type="slidenum">
              <a:rPr lang="en-US" smtClean="0"/>
              <a:t>‹#›</a:t>
            </a:fld>
            <a:endParaRPr lang="en-US"/>
          </a:p>
        </p:txBody>
      </p:sp>
    </p:spTree>
    <p:extLst>
      <p:ext uri="{BB962C8B-B14F-4D97-AF65-F5344CB8AC3E}">
        <p14:creationId xmlns:p14="http://schemas.microsoft.com/office/powerpoint/2010/main" val="119473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1C2F28AE-5E51-446E-85AE-734108C699F4}" type="datetime1">
              <a:rPr lang="en-US" altLang="en-US" smtClean="0"/>
              <a:t>3/6/2023</a:t>
            </a:fld>
            <a:endParaRPr lang="en-US" altLang="en-US"/>
          </a:p>
        </p:txBody>
      </p:sp>
      <p:sp>
        <p:nvSpPr>
          <p:cNvPr id="11" name="Footer Placeholder 4"/>
          <p:cNvSpPr>
            <a:spLocks noGrp="1"/>
          </p:cNvSpPr>
          <p:nvPr>
            <p:ph type="ftr" sz="quarter" idx="3"/>
          </p:nvPr>
        </p:nvSpPr>
        <p:spPr>
          <a:xfrm>
            <a:off x="1075267" y="6515100"/>
            <a:ext cx="7164917"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b="1"/>
              <a:t>Raymond Lewis &amp; Katie Swanson | Department Heads Meeting</a:t>
            </a:r>
          </a:p>
        </p:txBody>
      </p:sp>
      <p:sp>
        <p:nvSpPr>
          <p:cNvPr id="13" name="Slide Number Placeholder 5"/>
          <p:cNvSpPr>
            <a:spLocks noGrp="1"/>
          </p:cNvSpPr>
          <p:nvPr>
            <p:ph type="sldNum" sz="quarter" idx="4"/>
          </p:nvPr>
        </p:nvSpPr>
        <p:spPr>
          <a:xfrm>
            <a:off x="304801" y="6515100"/>
            <a:ext cx="596900"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009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8CFE8B9-CB2A-43D5-8B0D-033AC326567C}" type="datetime1">
              <a:rPr lang="en-US" smtClean="0"/>
              <a:t>3/6/2023</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22121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4E8E5EA-F8F4-447E-8501-88B5BC3C65B3}" type="datetime1">
              <a:rPr lang="en-US" smtClean="0"/>
              <a:t>3/6/2023</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783132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6B517C8-3BC9-114E-8FB1-C14ED431D444}" type="datetime1">
              <a:rPr lang="en-US" smtClean="0"/>
              <a:t>3/6/2023</a:t>
            </a:fld>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Raymond Lewis | Department Heads Meeting</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60952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1/11/2023</a:t>
            </a:r>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97359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hyperlink" Target="https://pixabay.com/en/file-document-miniature-212782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SH_RSO@fnal.gov"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hyperlink" Target="mailto:reger@fnal.gov" TargetMode="External"/><Relationship Id="rId2" Type="http://schemas.openxmlformats.org/officeDocument/2006/relationships/hyperlink" Target="mailto:kswanson@fnal.gov"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pingprod.fnal.gov:9031/idp/SSO.saml2?SAMLRequest=hZJbawMhEIX%2FyuJ71o25S7KQKwTSC9m2D30p1p0kwq5ax03bf193Q9P0oSkIwjjH%2Bc7RMYqysHxa%2BYPewlsF6KOPstDIm4MJqZzmRqBCrkUJyL3k2fRmw1mccOuMN9IU5EJyXSEQwXllNInWiwl5YaPRtDectQeLbm%2FO2LC96o%2F6%2FYQNhoNk1lkuSfQEDkP%2FhAR5ECFWsNbohfahlLBOKwmLPbS7vMt4d%2FBMokXwoLTwjergvUVOqVV6H3DzeKdFEe%2FNkY%2BSTpuq3NIsu4trckaiudEI9c3XPMhTE5eVc2FvqdIWSipPopVxEpooJ2QnCoQa%2BD54Vkc4V6bfEdTDqhJcBu6oJDxuNz%2B4gIdWbmT%2BeualJRSF0dQa9FtAW0OQdFyD8yYVl%2F4tHtPLvvHpzW%2BDs%2FXi3gT4zxq9FP8Yrysqb%2B2aVu6d0KhCAMFSIHufOxA%2B2PSuAkLT08jfPyv9Ag%3D%3D&amp;RelayState=https%3A%2F%2Fesh-docdb.fnal.gov%2Fcgi-bin%2Fsso%2FShowDocument%3Fdocid%3D562&amp;SigAlg=http%3A%2F%2Fwww.w3.org%2F2001%2F04%2Fxmldsig-more%23rsa-sha256&amp;Signature=HtwwPTTg3zQ3vW5WG3rVKW5Sh0RjjVYyBgyAF7%2BT56kztzQLNilNDZFR0RsOpxzPeUPVk54v7T9cokbnmmSviVxy2I2s%2BMsh9R1HJrerP%2F9H0pmCtDWP3buoIZ5jaDVMFv%2Fvk7OMRnra%2Fu7u0KsworFI5H76bvftCxDX7jePp5Os4mRoj9UpbAT078P5STHERDnoapv%2BkyPBP%2F%2BWVX1qjSHMkBweYHklSkTyxR%2B3yTnXslebgq%2F%2FJIPtCZlg5XHXSjZ51kzriMXOlPtgEVOebzCPOsTKJOoZGWeRwj8fD%2F%2FM2fiGVBXwoO%2BuiLar%2F9QBb1GeXjJjFJLzJWEV6mfczg%3D%3D"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https://www-esh.fnal.gov/pls/cert/esh_draft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hyperlink" Target="https://esh-docdb.fnal.gov/cgi-bin/sso/RetrieveFile?docid=7010&amp;filename=2023-01"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hyperlink" Target="https://fermicloud.sharepoint.com/sites/FNALO365-WeeklyEventSummaries/Shared%20Documents/Forms/AllItems.aspx?id=%2Fsites%2FFNALO365%2DWeeklyEventSummaries%2FShared%20Documents%2FGeneral%2FFY2023%20Weekly%20Event%20Summaries%2F2023%2D02%2D27%20Weekly%20event%20summary%20%2Epdf&amp;parent=%2Fsites%2FFNALO365%2DWeeklyEventSummaries%2FShared%20Documents%2FGeneral%2FFY2023%20Weekly%20Event%20Summaries&amp;p=true&amp;ga=1" TargetMode="External"/><Relationship Id="rId2" Type="http://schemas.openxmlformats.org/officeDocument/2006/relationships/image" Target="../media/image21.png"/><Relationship Id="rId1" Type="http://schemas.openxmlformats.org/officeDocument/2006/relationships/slideLayout" Target="../slideLayouts/slideLayout38.xml"/><Relationship Id="rId4" Type="http://schemas.openxmlformats.org/officeDocument/2006/relationships/hyperlink" Target="https://fermicloud.sharepoint.com/sites/FNALO365-WeeklyEventSummaries/Shared%20Documents/Forms/AllItems.aspx?ga=1&amp;id=%2Fsites%2FFNALO365%2DWeeklyEventSummaries%2FShared%20Documents%2FGeneral%2FFY2023%20Weekly%20Event%20Summaries%2F2023%2D02%2D20%20Weekly%20event%20summary%20%2Epdf&amp;parent=%2Fsites%2FFNALO365%2DWeeklyEventSummaries%2FShared%20Documents%2FGeneral%2FFY2023%20Weekly%20Event%20Summ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2330450" y="3178176"/>
            <a:ext cx="7526338" cy="163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Muon Department Meeting </a:t>
            </a:r>
            <a:br>
              <a:rPr lang="en-US" altLang="en-US" dirty="0">
                <a:latin typeface="Helvetica" panose="020B0604020202020204" pitchFamily="34" charset="0"/>
              </a:rPr>
            </a:br>
            <a:r>
              <a:rPr lang="en-US" altLang="en-US" dirty="0">
                <a:latin typeface="Helvetica" panose="020B0604020202020204" pitchFamily="34" charset="0"/>
              </a:rPr>
              <a:t>ESH</a:t>
            </a:r>
            <a:br>
              <a:rPr lang="en-US" altLang="en-US" dirty="0">
                <a:latin typeface="Helvetica" panose="020B0604020202020204" pitchFamily="34" charset="0"/>
              </a:rPr>
            </a:br>
            <a:r>
              <a:rPr lang="en-US" altLang="en-US" dirty="0">
                <a:latin typeface="Helvetica" panose="020B0604020202020204" pitchFamily="34" charset="0"/>
              </a:rPr>
              <a:t>March 6, 2023</a:t>
            </a:r>
          </a:p>
        </p:txBody>
      </p:sp>
      <p:sp>
        <p:nvSpPr>
          <p:cNvPr id="7171" name="Text Placeholder 2"/>
          <p:cNvSpPr>
            <a:spLocks noGrp="1"/>
          </p:cNvSpPr>
          <p:nvPr>
            <p:ph type="body" sz="quarter" idx="10"/>
          </p:nvPr>
        </p:nvSpPr>
        <p:spPr bwMode="auto">
          <a:xfrm>
            <a:off x="2330450" y="5194301"/>
            <a:ext cx="7526338" cy="91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Lisa Reger and Katie Swanson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Injuries/Illnesses in December</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3/6/2023</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dirty="0"/>
              <a:t>Lisa Reger &amp; Katie Swanson | Muon Department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Content Placeholder 1">
            <a:extLst>
              <a:ext uri="{FF2B5EF4-FFF2-40B4-BE49-F238E27FC236}">
                <a16:creationId xmlns:a16="http://schemas.microsoft.com/office/drawing/2014/main" id="{9E9DCF6A-87D4-237C-6947-17E5A915CBDE}"/>
              </a:ext>
            </a:extLst>
          </p:cNvPr>
          <p:cNvSpPr>
            <a:spLocks noGrp="1"/>
          </p:cNvSpPr>
          <p:nvPr>
            <p:ph idx="1"/>
          </p:nvPr>
        </p:nvSpPr>
        <p:spPr>
          <a:xfrm>
            <a:off x="304801" y="971551"/>
            <a:ext cx="11563351" cy="5059363"/>
          </a:xfrm>
        </p:spPr>
        <p:txBody>
          <a:bodyPr/>
          <a:lstStyle/>
          <a:p>
            <a:r>
              <a:rPr lang="en-US" sz="1600" dirty="0"/>
              <a:t>December 2</a:t>
            </a:r>
            <a:r>
              <a:rPr lang="en-US" sz="1600" baseline="30000" dirty="0"/>
              <a:t>nd</a:t>
            </a:r>
            <a:r>
              <a:rPr lang="en-US" sz="1600" dirty="0"/>
              <a:t> – DART, APS-TD</a:t>
            </a:r>
          </a:p>
          <a:p>
            <a:pPr lvl="1"/>
            <a:r>
              <a:rPr lang="en-US" sz="1400" dirty="0"/>
              <a:t>The technician was assisting in unloading a magnet from a flatbed trailer at IB2.  They were attempting to loosen a very tight tie down ratchet strap utilizing their body weight to push the ratchet bar down.  While doing this the bar spun in the placement hole causing their body to shift forward falling toward the ground.  They then put their hand down to brace themselves, but first made contact with the left ring finger forcefully impacting the ground.  After this happened, they had pain in the left ring finger, and it appeared abnormal.  The individual was transported to medical by a supervisor where they were treated and then sent out for x-ray.  Diagnosed with torn tendon in finger.  This is a DART case due to restrictions.</a:t>
            </a:r>
          </a:p>
          <a:p>
            <a:r>
              <a:rPr lang="en-US" sz="1600" dirty="0"/>
              <a:t>December 16</a:t>
            </a:r>
            <a:r>
              <a:rPr lang="en-US" sz="1600" baseline="30000" dirty="0"/>
              <a:t>th</a:t>
            </a:r>
            <a:r>
              <a:rPr lang="en-US" sz="1600" dirty="0"/>
              <a:t> – First Aid, AD</a:t>
            </a:r>
          </a:p>
          <a:p>
            <a:pPr lvl="1"/>
            <a:r>
              <a:rPr lang="en-US" sz="1400" dirty="0"/>
              <a:t>The employee was walking to the E4R entrance door. They were carrying a tool bag in their left hand and an electrical testing meter in their right hand. When they stepped on the concrete pad in front of the door, their right food slipped on ice that had formed at the edges of the pad, causing them to fall forward and land on the concrete pad. The employee landed such that the right side of their body (rib cage) came down on the meter. The employee got up from the pad and their supervisor, who was in the area with them, drove the employee to the Medical Office. The employee received first aid treatment and was returned to work with limitations which did not prevent them from performing their routine job functions.</a:t>
            </a:r>
          </a:p>
          <a:p>
            <a:r>
              <a:rPr lang="en-US" sz="1600" dirty="0"/>
              <a:t>December 16</a:t>
            </a:r>
            <a:r>
              <a:rPr lang="en-US" sz="1600" baseline="30000" dirty="0"/>
              <a:t>th</a:t>
            </a:r>
            <a:r>
              <a:rPr lang="en-US" sz="1600" dirty="0"/>
              <a:t> – First Aid, ISD</a:t>
            </a:r>
          </a:p>
          <a:p>
            <a:pPr lvl="1"/>
            <a:r>
              <a:rPr lang="en-US" sz="1400" dirty="0"/>
              <a:t>Employee was tasked with picking up a pallet from CUB. Upon arrival the items were not palletized for immediate pick up and the employee walked up the ramp to the loading dock to assist with palletizing the shipment. When walking down the ramp to get to the forklift their right leg went out from under them after stepping off the ramp and on the pavement. The employee fell back and their left leg stayed planted - extending their left knee.</a:t>
            </a:r>
          </a:p>
        </p:txBody>
      </p:sp>
    </p:spTree>
    <p:extLst>
      <p:ext uri="{BB962C8B-B14F-4D97-AF65-F5344CB8AC3E}">
        <p14:creationId xmlns:p14="http://schemas.microsoft.com/office/powerpoint/2010/main" val="230914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Injuries/Illnesses in January</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3/6/2023</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dirty="0"/>
              <a:t>Lisa Reger &amp; Katie Swanson | Muon Department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Content Placeholder 1">
            <a:extLst>
              <a:ext uri="{FF2B5EF4-FFF2-40B4-BE49-F238E27FC236}">
                <a16:creationId xmlns:a16="http://schemas.microsoft.com/office/drawing/2014/main" id="{9E9DCF6A-87D4-237C-6947-17E5A915CBDE}"/>
              </a:ext>
            </a:extLst>
          </p:cNvPr>
          <p:cNvSpPr>
            <a:spLocks noGrp="1"/>
          </p:cNvSpPr>
          <p:nvPr>
            <p:ph idx="1"/>
          </p:nvPr>
        </p:nvSpPr>
        <p:spPr>
          <a:xfrm>
            <a:off x="304801" y="971551"/>
            <a:ext cx="11563351" cy="5059363"/>
          </a:xfrm>
        </p:spPr>
        <p:txBody>
          <a:bodyPr/>
          <a:lstStyle/>
          <a:p>
            <a:r>
              <a:rPr lang="en-US" sz="1800" dirty="0"/>
              <a:t>January 11</a:t>
            </a:r>
            <a:r>
              <a:rPr lang="en-US" sz="1800" baseline="30000" dirty="0"/>
              <a:t>th</a:t>
            </a:r>
            <a:r>
              <a:rPr lang="en-US" sz="1800" dirty="0"/>
              <a:t> – Report Only, Sec</a:t>
            </a:r>
          </a:p>
          <a:p>
            <a:pPr lvl="1"/>
            <a:r>
              <a:rPr lang="en-US" sz="1600" dirty="0"/>
              <a:t>For approximately 4 weeks the employee is having headaches, sinus pressure, sore throat, ear pressure and dizziness while being in her office. She generally associates this with a mold allergy. She is in her office 1-2 times a week. The DSO met with the employee today to review her work area and is asking IH to check the area. The employee is looking to have an air purifier put in her office.</a:t>
            </a:r>
          </a:p>
          <a:p>
            <a:r>
              <a:rPr lang="en-US" sz="1800" dirty="0"/>
              <a:t>January 19</a:t>
            </a:r>
            <a:r>
              <a:rPr lang="en-US" sz="1800" baseline="30000" dirty="0"/>
              <a:t>th</a:t>
            </a:r>
            <a:r>
              <a:rPr lang="en-US" sz="1800" dirty="0"/>
              <a:t> – First Aid, Comm</a:t>
            </a:r>
          </a:p>
          <a:p>
            <a:pPr lvl="1"/>
            <a:r>
              <a:rPr lang="en-US" sz="1600" dirty="0"/>
              <a:t>Employee was getting up from a table when he tripped over a protruding desk leg. As he fell, he turned over a chair and hit the chair with the right side of his torso. Employee reported to FOMO on 1/19/2023 with contusion and pain. First aid given.</a:t>
            </a:r>
          </a:p>
          <a:p>
            <a:r>
              <a:rPr lang="en-US" sz="1800" dirty="0"/>
              <a:t>January 30</a:t>
            </a:r>
            <a:r>
              <a:rPr lang="en-US" sz="1800" baseline="30000" dirty="0"/>
              <a:t>th</a:t>
            </a:r>
            <a:r>
              <a:rPr lang="en-US" sz="1800" dirty="0"/>
              <a:t> – First Aid, ESH</a:t>
            </a:r>
          </a:p>
          <a:p>
            <a:pPr lvl="1"/>
            <a:r>
              <a:rPr lang="en-US" sz="1600" dirty="0"/>
              <a:t>Employee developed blurred vision and slight pain in right arm while working at desk. Once vision returned to normal employee reported to the Fermilab Fire Department. Employee was evaluated by the Fermilab Fire Department and the Batavia Fire Department. Employee then went to </a:t>
            </a:r>
            <a:r>
              <a:rPr lang="en-US" sz="1600" dirty="0" err="1"/>
              <a:t>Delnor</a:t>
            </a:r>
            <a:r>
              <a:rPr lang="en-US" sz="1600" dirty="0"/>
              <a:t> Hospital with a family member. FOMO will follow up with the employee.</a:t>
            </a:r>
          </a:p>
        </p:txBody>
      </p:sp>
    </p:spTree>
    <p:extLst>
      <p:ext uri="{BB962C8B-B14F-4D97-AF65-F5344CB8AC3E}">
        <p14:creationId xmlns:p14="http://schemas.microsoft.com/office/powerpoint/2010/main" val="65359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AD4A4-3BD0-4C6A-A669-17B755AE3A70}"/>
              </a:ext>
            </a:extLst>
          </p:cNvPr>
          <p:cNvSpPr>
            <a:spLocks noGrp="1"/>
          </p:cNvSpPr>
          <p:nvPr>
            <p:ph type="title"/>
          </p:nvPr>
        </p:nvSpPr>
        <p:spPr/>
        <p:txBody>
          <a:bodyPr/>
          <a:lstStyle/>
          <a:p>
            <a:r>
              <a:rPr lang="en-US" dirty="0"/>
              <a:t>FESHM 2060 - SHAPE - Work Planning &amp; Control Process</a:t>
            </a:r>
          </a:p>
        </p:txBody>
      </p:sp>
      <p:sp>
        <p:nvSpPr>
          <p:cNvPr id="6" name="Slide Number Placeholder 5">
            <a:extLst>
              <a:ext uri="{FF2B5EF4-FFF2-40B4-BE49-F238E27FC236}">
                <a16:creationId xmlns:a16="http://schemas.microsoft.com/office/drawing/2014/main" id="{3E9387B5-9504-4473-8E1C-29A7FB4552B7}"/>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grpSp>
        <p:nvGrpSpPr>
          <p:cNvPr id="7" name="Group 6">
            <a:extLst>
              <a:ext uri="{FF2B5EF4-FFF2-40B4-BE49-F238E27FC236}">
                <a16:creationId xmlns:a16="http://schemas.microsoft.com/office/drawing/2014/main" id="{A4CBC8CE-31D5-4D47-A0E0-F0D680F2B1B3}"/>
              </a:ext>
            </a:extLst>
          </p:cNvPr>
          <p:cNvGrpSpPr/>
          <p:nvPr/>
        </p:nvGrpSpPr>
        <p:grpSpPr>
          <a:xfrm>
            <a:off x="7738593" y="1078418"/>
            <a:ext cx="1624077" cy="370330"/>
            <a:chOff x="6094757" y="958155"/>
            <a:chExt cx="2486956" cy="493773"/>
          </a:xfrm>
        </p:grpSpPr>
        <p:sp>
          <p:nvSpPr>
            <p:cNvPr id="8" name="Rectangle 7">
              <a:extLst>
                <a:ext uri="{FF2B5EF4-FFF2-40B4-BE49-F238E27FC236}">
                  <a16:creationId xmlns:a16="http://schemas.microsoft.com/office/drawing/2014/main" id="{9DF35528-D21B-4A6B-A754-F2D9BECEA708}"/>
                </a:ext>
              </a:extLst>
            </p:cNvPr>
            <p:cNvSpPr/>
            <p:nvPr/>
          </p:nvSpPr>
          <p:spPr>
            <a:xfrm>
              <a:off x="6094757" y="958155"/>
              <a:ext cx="2486954" cy="412256"/>
            </a:xfrm>
            <a:prstGeom prst="rect">
              <a:avLst/>
            </a:prstGeom>
            <a:gradFill flip="none" rotWithShape="1">
              <a:gsLst>
                <a:gs pos="100000">
                  <a:srgbClr val="93E0EE"/>
                </a:gs>
                <a:gs pos="100000">
                  <a:srgbClr val="73BAD8"/>
                </a:gs>
                <a:gs pos="89000">
                  <a:srgbClr val="417DB4"/>
                </a:gs>
                <a:gs pos="0">
                  <a:srgbClr val="114493"/>
                </a:gs>
                <a:gs pos="0">
                  <a:schemeClr val="tx2"/>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9" name="TextBox 8">
              <a:extLst>
                <a:ext uri="{FF2B5EF4-FFF2-40B4-BE49-F238E27FC236}">
                  <a16:creationId xmlns:a16="http://schemas.microsoft.com/office/drawing/2014/main" id="{21CCC327-F549-4343-91CD-A36AA1DF94E9}"/>
                </a:ext>
              </a:extLst>
            </p:cNvPr>
            <p:cNvSpPr txBox="1"/>
            <p:nvPr/>
          </p:nvSpPr>
          <p:spPr>
            <a:xfrm>
              <a:off x="6094759" y="959486"/>
              <a:ext cx="2486954" cy="492442"/>
            </a:xfrm>
            <a:prstGeom prst="rect">
              <a:avLst/>
            </a:prstGeom>
            <a:noFill/>
          </p:spPr>
          <p:txBody>
            <a:bodyPr wrap="square" rtlCol="0">
              <a:spAutoFit/>
            </a:bodyPr>
            <a:lstStyle/>
            <a:p>
              <a:pPr algn="ctr"/>
              <a:r>
                <a:rPr lang="en-US" b="1" u="sng">
                  <a:solidFill>
                    <a:schemeClr val="bg1"/>
                  </a:solidFill>
                </a:rPr>
                <a:t>S</a:t>
              </a:r>
              <a:r>
                <a:rPr lang="en-US" sz="1500" b="1">
                  <a:solidFill>
                    <a:schemeClr val="bg1"/>
                  </a:solidFill>
                </a:rPr>
                <a:t>cope of Work</a:t>
              </a:r>
            </a:p>
          </p:txBody>
        </p:sp>
      </p:grpSp>
      <p:sp>
        <p:nvSpPr>
          <p:cNvPr id="10" name="TextBox 9">
            <a:extLst>
              <a:ext uri="{FF2B5EF4-FFF2-40B4-BE49-F238E27FC236}">
                <a16:creationId xmlns:a16="http://schemas.microsoft.com/office/drawing/2014/main" id="{26CFDC9F-0372-45E0-93D0-C27CA05E899C}"/>
              </a:ext>
            </a:extLst>
          </p:cNvPr>
          <p:cNvSpPr txBox="1"/>
          <p:nvPr/>
        </p:nvSpPr>
        <p:spPr>
          <a:xfrm>
            <a:off x="4469832" y="1912477"/>
            <a:ext cx="1605427" cy="984885"/>
          </a:xfrm>
          <a:prstGeom prst="rect">
            <a:avLst/>
          </a:prstGeom>
          <a:noFill/>
        </p:spPr>
        <p:txBody>
          <a:bodyPr wrap="square" rtlCol="0">
            <a:spAutoFit/>
          </a:bodyPr>
          <a:lstStyle/>
          <a:p>
            <a:pPr algn="ctr"/>
            <a:r>
              <a:rPr lang="en-US" sz="4000" b="1"/>
              <a:t>WPC</a:t>
            </a:r>
          </a:p>
          <a:p>
            <a:pPr algn="ctr"/>
            <a:r>
              <a:rPr lang="en-US" b="1">
                <a:solidFill>
                  <a:schemeClr val="bg2">
                    <a:lumMod val="50000"/>
                  </a:schemeClr>
                </a:solidFill>
              </a:rPr>
              <a:t>Work Safely!</a:t>
            </a:r>
          </a:p>
        </p:txBody>
      </p:sp>
      <p:grpSp>
        <p:nvGrpSpPr>
          <p:cNvPr id="11" name="Group 10">
            <a:extLst>
              <a:ext uri="{FF2B5EF4-FFF2-40B4-BE49-F238E27FC236}">
                <a16:creationId xmlns:a16="http://schemas.microsoft.com/office/drawing/2014/main" id="{3C69B453-673C-4A39-B538-7625CD360F30}"/>
              </a:ext>
            </a:extLst>
          </p:cNvPr>
          <p:cNvGrpSpPr/>
          <p:nvPr/>
        </p:nvGrpSpPr>
        <p:grpSpPr>
          <a:xfrm>
            <a:off x="7622171" y="3572776"/>
            <a:ext cx="1856919" cy="370331"/>
            <a:chOff x="5959642" y="958155"/>
            <a:chExt cx="2843507" cy="493775"/>
          </a:xfrm>
        </p:grpSpPr>
        <p:sp>
          <p:nvSpPr>
            <p:cNvPr id="12" name="Rectangle 11">
              <a:extLst>
                <a:ext uri="{FF2B5EF4-FFF2-40B4-BE49-F238E27FC236}">
                  <a16:creationId xmlns:a16="http://schemas.microsoft.com/office/drawing/2014/main" id="{E7FF2573-F622-40CB-98FF-A5F1227E9987}"/>
                </a:ext>
              </a:extLst>
            </p:cNvPr>
            <p:cNvSpPr/>
            <p:nvPr/>
          </p:nvSpPr>
          <p:spPr>
            <a:xfrm>
              <a:off x="6094757" y="958155"/>
              <a:ext cx="2486954" cy="412256"/>
            </a:xfrm>
            <a:prstGeom prst="rect">
              <a:avLst/>
            </a:prstGeom>
            <a:gradFill flip="none" rotWithShape="1">
              <a:gsLst>
                <a:gs pos="100000">
                  <a:srgbClr val="93E0EE"/>
                </a:gs>
                <a:gs pos="100000">
                  <a:srgbClr val="73BAD8"/>
                </a:gs>
                <a:gs pos="89000">
                  <a:srgbClr val="417DB4"/>
                </a:gs>
                <a:gs pos="0">
                  <a:srgbClr val="114493"/>
                </a:gs>
                <a:gs pos="0">
                  <a:schemeClr val="tx2"/>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13" name="TextBox 12">
              <a:extLst>
                <a:ext uri="{FF2B5EF4-FFF2-40B4-BE49-F238E27FC236}">
                  <a16:creationId xmlns:a16="http://schemas.microsoft.com/office/drawing/2014/main" id="{E978A33D-B098-4BA0-83C8-3A4BD934B85B}"/>
                </a:ext>
              </a:extLst>
            </p:cNvPr>
            <p:cNvSpPr txBox="1"/>
            <p:nvPr/>
          </p:nvSpPr>
          <p:spPr>
            <a:xfrm>
              <a:off x="5959642" y="959487"/>
              <a:ext cx="2843507" cy="492443"/>
            </a:xfrm>
            <a:prstGeom prst="rect">
              <a:avLst/>
            </a:prstGeom>
            <a:noFill/>
          </p:spPr>
          <p:txBody>
            <a:bodyPr wrap="square" rtlCol="0">
              <a:spAutoFit/>
            </a:bodyPr>
            <a:lstStyle/>
            <a:p>
              <a:pPr algn="ctr"/>
              <a:r>
                <a:rPr lang="en-US" b="1" u="sng">
                  <a:solidFill>
                    <a:schemeClr val="bg1"/>
                  </a:solidFill>
                </a:rPr>
                <a:t>H</a:t>
              </a:r>
              <a:r>
                <a:rPr lang="en-US" sz="1400" b="1">
                  <a:solidFill>
                    <a:schemeClr val="bg1"/>
                  </a:solidFill>
                </a:rPr>
                <a:t>azards &amp; Controls</a:t>
              </a:r>
            </a:p>
          </p:txBody>
        </p:sp>
      </p:grpSp>
      <p:grpSp>
        <p:nvGrpSpPr>
          <p:cNvPr id="14" name="Group 13">
            <a:extLst>
              <a:ext uri="{FF2B5EF4-FFF2-40B4-BE49-F238E27FC236}">
                <a16:creationId xmlns:a16="http://schemas.microsoft.com/office/drawing/2014/main" id="{83E5A5D9-1731-4280-B8AE-401D711645DF}"/>
              </a:ext>
            </a:extLst>
          </p:cNvPr>
          <p:cNvGrpSpPr/>
          <p:nvPr/>
        </p:nvGrpSpPr>
        <p:grpSpPr>
          <a:xfrm>
            <a:off x="1599646" y="1093772"/>
            <a:ext cx="1624076" cy="370330"/>
            <a:chOff x="6094757" y="958155"/>
            <a:chExt cx="2486954" cy="493773"/>
          </a:xfrm>
        </p:grpSpPr>
        <p:sp>
          <p:nvSpPr>
            <p:cNvPr id="15" name="Rectangle 14">
              <a:extLst>
                <a:ext uri="{FF2B5EF4-FFF2-40B4-BE49-F238E27FC236}">
                  <a16:creationId xmlns:a16="http://schemas.microsoft.com/office/drawing/2014/main" id="{97F2CABA-4A86-4295-BF4D-125D50334A6C}"/>
                </a:ext>
              </a:extLst>
            </p:cNvPr>
            <p:cNvSpPr/>
            <p:nvPr/>
          </p:nvSpPr>
          <p:spPr>
            <a:xfrm>
              <a:off x="6094757" y="958155"/>
              <a:ext cx="2486954" cy="412256"/>
            </a:xfrm>
            <a:prstGeom prst="rect">
              <a:avLst/>
            </a:prstGeom>
            <a:gradFill flip="none" rotWithShape="1">
              <a:gsLst>
                <a:gs pos="100000">
                  <a:srgbClr val="93E0EE"/>
                </a:gs>
                <a:gs pos="100000">
                  <a:srgbClr val="73BAD8"/>
                </a:gs>
                <a:gs pos="89000">
                  <a:srgbClr val="417DB4"/>
                </a:gs>
                <a:gs pos="0">
                  <a:srgbClr val="114493"/>
                </a:gs>
                <a:gs pos="0">
                  <a:schemeClr val="tx2"/>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16" name="TextBox 15">
              <a:extLst>
                <a:ext uri="{FF2B5EF4-FFF2-40B4-BE49-F238E27FC236}">
                  <a16:creationId xmlns:a16="http://schemas.microsoft.com/office/drawing/2014/main" id="{CBB07082-D116-4024-9B7C-F88A68172F06}"/>
                </a:ext>
              </a:extLst>
            </p:cNvPr>
            <p:cNvSpPr txBox="1"/>
            <p:nvPr/>
          </p:nvSpPr>
          <p:spPr>
            <a:xfrm>
              <a:off x="6094757" y="959486"/>
              <a:ext cx="2486954" cy="492442"/>
            </a:xfrm>
            <a:prstGeom prst="rect">
              <a:avLst/>
            </a:prstGeom>
            <a:noFill/>
          </p:spPr>
          <p:txBody>
            <a:bodyPr wrap="square" rtlCol="0">
              <a:spAutoFit/>
            </a:bodyPr>
            <a:lstStyle/>
            <a:p>
              <a:pPr algn="ctr"/>
              <a:r>
                <a:rPr lang="en-US" b="1" u="sng">
                  <a:solidFill>
                    <a:schemeClr val="bg1"/>
                  </a:solidFill>
                </a:rPr>
                <a:t>E</a:t>
              </a:r>
              <a:r>
                <a:rPr lang="en-US" sz="1500" b="1">
                  <a:solidFill>
                    <a:schemeClr val="bg1"/>
                  </a:solidFill>
                </a:rPr>
                <a:t>valuate</a:t>
              </a:r>
            </a:p>
          </p:txBody>
        </p:sp>
      </p:grpSp>
      <p:grpSp>
        <p:nvGrpSpPr>
          <p:cNvPr id="17" name="Group 16">
            <a:extLst>
              <a:ext uri="{FF2B5EF4-FFF2-40B4-BE49-F238E27FC236}">
                <a16:creationId xmlns:a16="http://schemas.microsoft.com/office/drawing/2014/main" id="{764B1771-F4EB-4EF2-B650-763764FE9867}"/>
              </a:ext>
            </a:extLst>
          </p:cNvPr>
          <p:cNvGrpSpPr/>
          <p:nvPr/>
        </p:nvGrpSpPr>
        <p:grpSpPr>
          <a:xfrm>
            <a:off x="1596723" y="3123918"/>
            <a:ext cx="1624076" cy="370330"/>
            <a:chOff x="6094757" y="958155"/>
            <a:chExt cx="2486955" cy="493773"/>
          </a:xfrm>
        </p:grpSpPr>
        <p:sp>
          <p:nvSpPr>
            <p:cNvPr id="18" name="Rectangle 17">
              <a:extLst>
                <a:ext uri="{FF2B5EF4-FFF2-40B4-BE49-F238E27FC236}">
                  <a16:creationId xmlns:a16="http://schemas.microsoft.com/office/drawing/2014/main" id="{8672F568-831A-4EBB-9FE2-8FBDC537D0A8}"/>
                </a:ext>
              </a:extLst>
            </p:cNvPr>
            <p:cNvSpPr/>
            <p:nvPr/>
          </p:nvSpPr>
          <p:spPr>
            <a:xfrm>
              <a:off x="6094757" y="958155"/>
              <a:ext cx="2486954" cy="412256"/>
            </a:xfrm>
            <a:prstGeom prst="rect">
              <a:avLst/>
            </a:prstGeom>
            <a:gradFill flip="none" rotWithShape="1">
              <a:gsLst>
                <a:gs pos="100000">
                  <a:srgbClr val="93E0EE"/>
                </a:gs>
                <a:gs pos="100000">
                  <a:srgbClr val="73BAD8"/>
                </a:gs>
                <a:gs pos="89000">
                  <a:srgbClr val="417DB4"/>
                </a:gs>
                <a:gs pos="0">
                  <a:srgbClr val="114493"/>
                </a:gs>
                <a:gs pos="0">
                  <a:schemeClr val="tx2"/>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A638B00A-684D-4915-8D63-07B7F6276ED5}"/>
                </a:ext>
              </a:extLst>
            </p:cNvPr>
            <p:cNvSpPr txBox="1"/>
            <p:nvPr/>
          </p:nvSpPr>
          <p:spPr>
            <a:xfrm>
              <a:off x="6094759" y="959486"/>
              <a:ext cx="2486953" cy="492442"/>
            </a:xfrm>
            <a:prstGeom prst="rect">
              <a:avLst/>
            </a:prstGeom>
            <a:noFill/>
          </p:spPr>
          <p:txBody>
            <a:bodyPr wrap="square" rtlCol="0">
              <a:spAutoFit/>
            </a:bodyPr>
            <a:lstStyle/>
            <a:p>
              <a:pPr algn="ctr"/>
              <a:r>
                <a:rPr lang="en-US" b="1" u="sng">
                  <a:solidFill>
                    <a:schemeClr val="bg1"/>
                  </a:solidFill>
                </a:rPr>
                <a:t>P</a:t>
              </a:r>
              <a:r>
                <a:rPr lang="en-US" sz="1500" b="1">
                  <a:solidFill>
                    <a:schemeClr val="bg1"/>
                  </a:solidFill>
                </a:rPr>
                <a:t>erform Work</a:t>
              </a:r>
            </a:p>
          </p:txBody>
        </p:sp>
      </p:grpSp>
      <p:grpSp>
        <p:nvGrpSpPr>
          <p:cNvPr id="20" name="Group 19">
            <a:extLst>
              <a:ext uri="{FF2B5EF4-FFF2-40B4-BE49-F238E27FC236}">
                <a16:creationId xmlns:a16="http://schemas.microsoft.com/office/drawing/2014/main" id="{24A4EE65-CBA7-4F8C-A18D-A83350999326}"/>
              </a:ext>
            </a:extLst>
          </p:cNvPr>
          <p:cNvGrpSpPr/>
          <p:nvPr/>
        </p:nvGrpSpPr>
        <p:grpSpPr>
          <a:xfrm>
            <a:off x="4617560" y="4427236"/>
            <a:ext cx="1624076" cy="370330"/>
            <a:chOff x="6094757" y="958155"/>
            <a:chExt cx="2486954" cy="493773"/>
          </a:xfrm>
        </p:grpSpPr>
        <p:sp>
          <p:nvSpPr>
            <p:cNvPr id="21" name="Rectangle 20">
              <a:extLst>
                <a:ext uri="{FF2B5EF4-FFF2-40B4-BE49-F238E27FC236}">
                  <a16:creationId xmlns:a16="http://schemas.microsoft.com/office/drawing/2014/main" id="{9686BB0E-A3CE-41CD-A3EC-60B2B09206F3}"/>
                </a:ext>
              </a:extLst>
            </p:cNvPr>
            <p:cNvSpPr/>
            <p:nvPr/>
          </p:nvSpPr>
          <p:spPr>
            <a:xfrm>
              <a:off x="6094757" y="958155"/>
              <a:ext cx="2486954" cy="412256"/>
            </a:xfrm>
            <a:prstGeom prst="rect">
              <a:avLst/>
            </a:prstGeom>
            <a:gradFill flip="none" rotWithShape="1">
              <a:gsLst>
                <a:gs pos="100000">
                  <a:srgbClr val="93E0EE"/>
                </a:gs>
                <a:gs pos="100000">
                  <a:srgbClr val="73BAD8"/>
                </a:gs>
                <a:gs pos="89000">
                  <a:srgbClr val="417DB4"/>
                </a:gs>
                <a:gs pos="0">
                  <a:srgbClr val="114493"/>
                </a:gs>
                <a:gs pos="0">
                  <a:schemeClr val="tx2"/>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22" name="TextBox 21">
              <a:extLst>
                <a:ext uri="{FF2B5EF4-FFF2-40B4-BE49-F238E27FC236}">
                  <a16:creationId xmlns:a16="http://schemas.microsoft.com/office/drawing/2014/main" id="{328EC2EA-173A-4570-B886-CF009CA56A83}"/>
                </a:ext>
              </a:extLst>
            </p:cNvPr>
            <p:cNvSpPr txBox="1"/>
            <p:nvPr/>
          </p:nvSpPr>
          <p:spPr>
            <a:xfrm>
              <a:off x="6094757" y="959486"/>
              <a:ext cx="2486954" cy="492442"/>
            </a:xfrm>
            <a:prstGeom prst="rect">
              <a:avLst/>
            </a:prstGeom>
            <a:noFill/>
          </p:spPr>
          <p:txBody>
            <a:bodyPr wrap="square" rtlCol="0">
              <a:spAutoFit/>
            </a:bodyPr>
            <a:lstStyle/>
            <a:p>
              <a:pPr algn="ctr"/>
              <a:r>
                <a:rPr lang="en-US" b="1" u="sng">
                  <a:solidFill>
                    <a:schemeClr val="bg1"/>
                  </a:solidFill>
                </a:rPr>
                <a:t>A</a:t>
              </a:r>
              <a:r>
                <a:rPr lang="en-US" sz="1500" b="1">
                  <a:solidFill>
                    <a:schemeClr val="bg1"/>
                  </a:solidFill>
                </a:rPr>
                <a:t>uthorize Work</a:t>
              </a:r>
            </a:p>
          </p:txBody>
        </p:sp>
      </p:grpSp>
      <p:grpSp>
        <p:nvGrpSpPr>
          <p:cNvPr id="23" name="Group 22">
            <a:extLst>
              <a:ext uri="{FF2B5EF4-FFF2-40B4-BE49-F238E27FC236}">
                <a16:creationId xmlns:a16="http://schemas.microsoft.com/office/drawing/2014/main" id="{C22AED08-25F0-40EB-A688-7406FF8DA340}"/>
              </a:ext>
            </a:extLst>
          </p:cNvPr>
          <p:cNvGrpSpPr/>
          <p:nvPr/>
        </p:nvGrpSpPr>
        <p:grpSpPr>
          <a:xfrm>
            <a:off x="3776101" y="937309"/>
            <a:ext cx="2923604" cy="2853521"/>
            <a:chOff x="2548286" y="1067364"/>
            <a:chExt cx="3898138" cy="3804694"/>
          </a:xfrm>
        </p:grpSpPr>
        <p:grpSp>
          <p:nvGrpSpPr>
            <p:cNvPr id="24" name="Group 23">
              <a:extLst>
                <a:ext uri="{FF2B5EF4-FFF2-40B4-BE49-F238E27FC236}">
                  <a16:creationId xmlns:a16="http://schemas.microsoft.com/office/drawing/2014/main" id="{5557E9C6-B340-4A95-A174-EAA9E1713B35}"/>
                </a:ext>
              </a:extLst>
            </p:cNvPr>
            <p:cNvGrpSpPr/>
            <p:nvPr/>
          </p:nvGrpSpPr>
          <p:grpSpPr>
            <a:xfrm rot="1049058">
              <a:off x="2548286" y="1067364"/>
              <a:ext cx="3898138" cy="3804694"/>
              <a:chOff x="1548364" y="959284"/>
              <a:chExt cx="5129245" cy="5006290"/>
            </a:xfrm>
          </p:grpSpPr>
          <p:sp>
            <p:nvSpPr>
              <p:cNvPr id="30" name="Freeform: Shape 29">
                <a:extLst>
                  <a:ext uri="{FF2B5EF4-FFF2-40B4-BE49-F238E27FC236}">
                    <a16:creationId xmlns:a16="http://schemas.microsoft.com/office/drawing/2014/main" id="{89ECA09F-82EB-493C-9737-0FAC331226F3}"/>
                  </a:ext>
                </a:extLst>
              </p:cNvPr>
              <p:cNvSpPr/>
              <p:nvPr/>
            </p:nvSpPr>
            <p:spPr>
              <a:xfrm rot="4500000">
                <a:off x="3895243" y="821864"/>
                <a:ext cx="2209818" cy="2484657"/>
              </a:xfrm>
              <a:custGeom>
                <a:avLst/>
                <a:gdLst>
                  <a:gd name="connsiteX0" fmla="*/ 1179870 w 2209818"/>
                  <a:gd name="connsiteY0" fmla="*/ 0 h 2484657"/>
                  <a:gd name="connsiteX1" fmla="*/ 1591484 w 2209818"/>
                  <a:gd name="connsiteY1" fmla="*/ 168081 h 2484657"/>
                  <a:gd name="connsiteX2" fmla="*/ 1591485 w 2209818"/>
                  <a:gd name="connsiteY2" fmla="*/ 168081 h 2484657"/>
                  <a:gd name="connsiteX3" fmla="*/ 2209818 w 2209818"/>
                  <a:gd name="connsiteY3" fmla="*/ 420576 h 2484657"/>
                  <a:gd name="connsiteX4" fmla="*/ 1836407 w 2209818"/>
                  <a:gd name="connsiteY4" fmla="*/ 1023120 h 2484657"/>
                  <a:gd name="connsiteX5" fmla="*/ 1836406 w 2209818"/>
                  <a:gd name="connsiteY5" fmla="*/ 1023120 h 2484657"/>
                  <a:gd name="connsiteX6" fmla="*/ 1623781 w 2209818"/>
                  <a:gd name="connsiteY6" fmla="*/ 1366216 h 2484657"/>
                  <a:gd name="connsiteX7" fmla="*/ 1558694 w 2209818"/>
                  <a:gd name="connsiteY7" fmla="*/ 1165902 h 2484657"/>
                  <a:gd name="connsiteX8" fmla="*/ 1558695 w 2209818"/>
                  <a:gd name="connsiteY8" fmla="*/ 1165901 h 2484657"/>
                  <a:gd name="connsiteX9" fmla="*/ 1279163 w 2209818"/>
                  <a:gd name="connsiteY9" fmla="*/ 305588 h 2484657"/>
                  <a:gd name="connsiteX10" fmla="*/ 1388617 w 2209818"/>
                  <a:gd name="connsiteY10" fmla="*/ 249176 h 2484657"/>
                  <a:gd name="connsiteX11" fmla="*/ 1550486 w 2209818"/>
                  <a:gd name="connsiteY11" fmla="*/ 184470 h 2484657"/>
                  <a:gd name="connsiteX12" fmla="*/ 1388616 w 2209818"/>
                  <a:gd name="connsiteY12" fmla="*/ 249176 h 2484657"/>
                  <a:gd name="connsiteX13" fmla="*/ 1279162 w 2209818"/>
                  <a:gd name="connsiteY13" fmla="*/ 305588 h 2484657"/>
                  <a:gd name="connsiteX14" fmla="*/ 79444 w 2209818"/>
                  <a:gd name="connsiteY14" fmla="*/ 1795716 h 2484657"/>
                  <a:gd name="connsiteX15" fmla="*/ 1186028 w 2209818"/>
                  <a:gd name="connsiteY15" fmla="*/ 353588 h 2484657"/>
                  <a:gd name="connsiteX16" fmla="*/ 1279161 w 2209818"/>
                  <a:gd name="connsiteY16" fmla="*/ 305587 h 2484657"/>
                  <a:gd name="connsiteX17" fmla="*/ 1558693 w 2209818"/>
                  <a:gd name="connsiteY17" fmla="*/ 1165901 h 2484657"/>
                  <a:gd name="connsiteX18" fmla="*/ 1508733 w 2209818"/>
                  <a:gd name="connsiteY18" fmla="*/ 1198015 h 2484657"/>
                  <a:gd name="connsiteX19" fmla="*/ 935093 w 2209818"/>
                  <a:gd name="connsiteY19" fmla="*/ 2024986 h 2484657"/>
                  <a:gd name="connsiteX20" fmla="*/ 886640 w 2209818"/>
                  <a:gd name="connsiteY20" fmla="*/ 2322713 h 2484657"/>
                  <a:gd name="connsiteX21" fmla="*/ 885322 w 2209818"/>
                  <a:gd name="connsiteY21" fmla="*/ 2452832 h 2484657"/>
                  <a:gd name="connsiteX22" fmla="*/ 456114 w 2209818"/>
                  <a:gd name="connsiteY22" fmla="*/ 1945158 h 2484657"/>
                  <a:gd name="connsiteX23" fmla="*/ 0 w 2209818"/>
                  <a:gd name="connsiteY23" fmla="*/ 2484657 h 2484657"/>
                  <a:gd name="connsiteX24" fmla="*/ 2168 w 2209818"/>
                  <a:gd name="connsiteY24" fmla="*/ 2270545 h 2484657"/>
                  <a:gd name="connsiteX25" fmla="*/ 79444 w 2209818"/>
                  <a:gd name="connsiteY25" fmla="*/ 1795716 h 24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09818" h="2484657">
                    <a:moveTo>
                      <a:pt x="1179870" y="0"/>
                    </a:moveTo>
                    <a:lnTo>
                      <a:pt x="1591484" y="168081"/>
                    </a:lnTo>
                    <a:lnTo>
                      <a:pt x="1591485" y="168081"/>
                    </a:lnTo>
                    <a:lnTo>
                      <a:pt x="2209818" y="420576"/>
                    </a:lnTo>
                    <a:lnTo>
                      <a:pt x="1836407" y="1023120"/>
                    </a:lnTo>
                    <a:lnTo>
                      <a:pt x="1836406" y="1023120"/>
                    </a:lnTo>
                    <a:lnTo>
                      <a:pt x="1623781" y="1366216"/>
                    </a:lnTo>
                    <a:lnTo>
                      <a:pt x="1558694" y="1165902"/>
                    </a:lnTo>
                    <a:lnTo>
                      <a:pt x="1558695" y="1165901"/>
                    </a:lnTo>
                    <a:lnTo>
                      <a:pt x="1279163" y="305588"/>
                    </a:lnTo>
                    <a:lnTo>
                      <a:pt x="1388617" y="249176"/>
                    </a:lnTo>
                    <a:lnTo>
                      <a:pt x="1550486" y="184470"/>
                    </a:lnTo>
                    <a:lnTo>
                      <a:pt x="1388616" y="249176"/>
                    </a:lnTo>
                    <a:lnTo>
                      <a:pt x="1279162" y="305588"/>
                    </a:lnTo>
                    <a:close/>
                    <a:moveTo>
                      <a:pt x="79444" y="1795716"/>
                    </a:moveTo>
                    <a:cubicBezTo>
                      <a:pt x="249189" y="1162219"/>
                      <a:pt x="659640" y="657498"/>
                      <a:pt x="1186028" y="353588"/>
                    </a:cubicBezTo>
                    <a:lnTo>
                      <a:pt x="1279161" y="305587"/>
                    </a:lnTo>
                    <a:lnTo>
                      <a:pt x="1558693" y="1165901"/>
                    </a:lnTo>
                    <a:lnTo>
                      <a:pt x="1508733" y="1198015"/>
                    </a:lnTo>
                    <a:cubicBezTo>
                      <a:pt x="1236906" y="1391679"/>
                      <a:pt x="1028223" y="1677422"/>
                      <a:pt x="935093" y="2024986"/>
                    </a:cubicBezTo>
                    <a:cubicBezTo>
                      <a:pt x="908485" y="2124290"/>
                      <a:pt x="892569" y="2223940"/>
                      <a:pt x="886640" y="2322713"/>
                    </a:cubicBezTo>
                    <a:lnTo>
                      <a:pt x="885322" y="2452832"/>
                    </a:lnTo>
                    <a:lnTo>
                      <a:pt x="456114" y="1945158"/>
                    </a:lnTo>
                    <a:lnTo>
                      <a:pt x="0" y="2484657"/>
                    </a:lnTo>
                    <a:lnTo>
                      <a:pt x="2168" y="2270545"/>
                    </a:lnTo>
                    <a:cubicBezTo>
                      <a:pt x="11624" y="2113016"/>
                      <a:pt x="37008" y="1954090"/>
                      <a:pt x="79444" y="1795716"/>
                    </a:cubicBezTo>
                    <a:close/>
                  </a:path>
                </a:pathLst>
              </a:custGeom>
              <a:gradFill flip="none" rotWithShape="0">
                <a:gsLst>
                  <a:gs pos="2000">
                    <a:schemeClr val="tx2"/>
                  </a:gs>
                  <a:gs pos="100000">
                    <a:schemeClr val="accent1">
                      <a:tint val="50000"/>
                      <a:shade val="100000"/>
                      <a:satMod val="350000"/>
                    </a:schemeClr>
                  </a:gs>
                </a:gsLst>
                <a:lin ang="2700000" scaled="1"/>
                <a:tileRect/>
              </a:gra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31" name="Freeform: Shape 30">
                <a:extLst>
                  <a:ext uri="{FF2B5EF4-FFF2-40B4-BE49-F238E27FC236}">
                    <a16:creationId xmlns:a16="http://schemas.microsoft.com/office/drawing/2014/main" id="{A8C8DF78-C3EB-4DAD-A3E5-A408CE8C536A}"/>
                  </a:ext>
                </a:extLst>
              </p:cNvPr>
              <p:cNvSpPr/>
              <p:nvPr/>
            </p:nvSpPr>
            <p:spPr>
              <a:xfrm rot="4500000">
                <a:off x="1817428" y="975040"/>
                <a:ext cx="2214421" cy="2752550"/>
              </a:xfrm>
              <a:custGeom>
                <a:avLst/>
                <a:gdLst>
                  <a:gd name="connsiteX0" fmla="*/ 1147471 w 2214421"/>
                  <a:gd name="connsiteY0" fmla="*/ 507673 h 2752550"/>
                  <a:gd name="connsiteX1" fmla="*/ 1436526 w 2214421"/>
                  <a:gd name="connsiteY1" fmla="*/ 849572 h 2752550"/>
                  <a:gd name="connsiteX2" fmla="*/ 1198109 w 2214421"/>
                  <a:gd name="connsiteY2" fmla="*/ 849572 h 2752550"/>
                  <a:gd name="connsiteX3" fmla="*/ 1187136 w 2214421"/>
                  <a:gd name="connsiteY3" fmla="*/ 811996 h 2752550"/>
                  <a:gd name="connsiteX4" fmla="*/ 1147297 w 2214421"/>
                  <a:gd name="connsiteY4" fmla="*/ 524905 h 2752550"/>
                  <a:gd name="connsiteX5" fmla="*/ 0 w 2214421"/>
                  <a:gd name="connsiteY5" fmla="*/ 849573 h 2752550"/>
                  <a:gd name="connsiteX6" fmla="*/ 262148 w 2214421"/>
                  <a:gd name="connsiteY6" fmla="*/ 539499 h 2752550"/>
                  <a:gd name="connsiteX7" fmla="*/ 261937 w 2214421"/>
                  <a:gd name="connsiteY7" fmla="*/ 560387 h 2752550"/>
                  <a:gd name="connsiteX8" fmla="*/ 282604 w 2214421"/>
                  <a:gd name="connsiteY8" fmla="*/ 791830 h 2752550"/>
                  <a:gd name="connsiteX9" fmla="*/ 293537 w 2214421"/>
                  <a:gd name="connsiteY9" fmla="*/ 849572 h 2752550"/>
                  <a:gd name="connsiteX10" fmla="*/ 293538 w 2214421"/>
                  <a:gd name="connsiteY10" fmla="*/ 849572 h 2752550"/>
                  <a:gd name="connsiteX11" fmla="*/ 282605 w 2214421"/>
                  <a:gd name="connsiteY11" fmla="*/ 791830 h 2752550"/>
                  <a:gd name="connsiteX12" fmla="*/ 261938 w 2214421"/>
                  <a:gd name="connsiteY12" fmla="*/ 560387 h 2752550"/>
                  <a:gd name="connsiteX13" fmla="*/ 262149 w 2214421"/>
                  <a:gd name="connsiteY13" fmla="*/ 539499 h 2752550"/>
                  <a:gd name="connsiteX14" fmla="*/ 718263 w 2214421"/>
                  <a:gd name="connsiteY14" fmla="*/ 0 h 2752550"/>
                  <a:gd name="connsiteX15" fmla="*/ 1147471 w 2214421"/>
                  <a:gd name="connsiteY15" fmla="*/ 507674 h 2752550"/>
                  <a:gd name="connsiteX16" fmla="*/ 1147297 w 2214421"/>
                  <a:gd name="connsiteY16" fmla="*/ 524906 h 2752550"/>
                  <a:gd name="connsiteX17" fmla="*/ 1187136 w 2214421"/>
                  <a:gd name="connsiteY17" fmla="*/ 811997 h 2752550"/>
                  <a:gd name="connsiteX18" fmla="*/ 1198109 w 2214421"/>
                  <a:gd name="connsiteY18" fmla="*/ 849573 h 2752550"/>
                  <a:gd name="connsiteX19" fmla="*/ 1198107 w 2214421"/>
                  <a:gd name="connsiteY19" fmla="*/ 849573 h 2752550"/>
                  <a:gd name="connsiteX20" fmla="*/ 1227406 w 2214421"/>
                  <a:gd name="connsiteY20" fmla="*/ 949902 h 2752550"/>
                  <a:gd name="connsiteX21" fmla="*/ 2105173 w 2214421"/>
                  <a:gd name="connsiteY21" fmla="*/ 1856869 h 2752550"/>
                  <a:gd name="connsiteX22" fmla="*/ 2214421 w 2214421"/>
                  <a:gd name="connsiteY22" fmla="*/ 1892136 h 2752550"/>
                  <a:gd name="connsiteX23" fmla="*/ 1602376 w 2214421"/>
                  <a:gd name="connsiteY23" fmla="*/ 2180305 h 2752550"/>
                  <a:gd name="connsiteX24" fmla="*/ 1999911 w 2214421"/>
                  <a:gd name="connsiteY24" fmla="*/ 2752550 h 2752550"/>
                  <a:gd name="connsiteX25" fmla="*/ 1789601 w 2214421"/>
                  <a:gd name="connsiteY25" fmla="*/ 2684659 h 2752550"/>
                  <a:gd name="connsiteX26" fmla="*/ 325473 w 2214421"/>
                  <a:gd name="connsiteY26" fmla="*/ 1018249 h 2752550"/>
                  <a:gd name="connsiteX27" fmla="*/ 293536 w 2214421"/>
                  <a:gd name="connsiteY27" fmla="*/ 849573 h 27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4421" h="2752550">
                    <a:moveTo>
                      <a:pt x="1147471" y="507673"/>
                    </a:moveTo>
                    <a:lnTo>
                      <a:pt x="1436526" y="849572"/>
                    </a:lnTo>
                    <a:lnTo>
                      <a:pt x="1198109" y="849572"/>
                    </a:lnTo>
                    <a:lnTo>
                      <a:pt x="1187136" y="811996"/>
                    </a:lnTo>
                    <a:cubicBezTo>
                      <a:pt x="1164693" y="718601"/>
                      <a:pt x="1151178" y="622497"/>
                      <a:pt x="1147297" y="524905"/>
                    </a:cubicBezTo>
                    <a:close/>
                    <a:moveTo>
                      <a:pt x="0" y="849573"/>
                    </a:moveTo>
                    <a:lnTo>
                      <a:pt x="262148" y="539499"/>
                    </a:lnTo>
                    <a:lnTo>
                      <a:pt x="261937" y="560387"/>
                    </a:lnTo>
                    <a:cubicBezTo>
                      <a:pt x="265032" y="638209"/>
                      <a:pt x="271968" y="715437"/>
                      <a:pt x="282604" y="791830"/>
                    </a:cubicBezTo>
                    <a:lnTo>
                      <a:pt x="293537" y="849572"/>
                    </a:lnTo>
                    <a:lnTo>
                      <a:pt x="293538" y="849572"/>
                    </a:lnTo>
                    <a:lnTo>
                      <a:pt x="282605" y="791830"/>
                    </a:lnTo>
                    <a:cubicBezTo>
                      <a:pt x="271969" y="715437"/>
                      <a:pt x="265033" y="638209"/>
                      <a:pt x="261938" y="560387"/>
                    </a:cubicBezTo>
                    <a:lnTo>
                      <a:pt x="262149" y="539499"/>
                    </a:lnTo>
                    <a:lnTo>
                      <a:pt x="718263" y="0"/>
                    </a:lnTo>
                    <a:lnTo>
                      <a:pt x="1147471" y="507674"/>
                    </a:lnTo>
                    <a:lnTo>
                      <a:pt x="1147297" y="524906"/>
                    </a:lnTo>
                    <a:cubicBezTo>
                      <a:pt x="1151178" y="622498"/>
                      <a:pt x="1164693" y="718602"/>
                      <a:pt x="1187136" y="811997"/>
                    </a:cubicBezTo>
                    <a:lnTo>
                      <a:pt x="1198109" y="849573"/>
                    </a:lnTo>
                    <a:lnTo>
                      <a:pt x="1198107" y="849573"/>
                    </a:lnTo>
                    <a:lnTo>
                      <a:pt x="1227406" y="949902"/>
                    </a:lnTo>
                    <a:cubicBezTo>
                      <a:pt x="1367783" y="1356606"/>
                      <a:pt x="1681809" y="1696058"/>
                      <a:pt x="2105173" y="1856869"/>
                    </a:cubicBezTo>
                    <a:lnTo>
                      <a:pt x="2214421" y="1892136"/>
                    </a:lnTo>
                    <a:lnTo>
                      <a:pt x="1602376" y="2180305"/>
                    </a:lnTo>
                    <a:lnTo>
                      <a:pt x="1999911" y="2752550"/>
                    </a:lnTo>
                    <a:lnTo>
                      <a:pt x="1789601" y="2684659"/>
                    </a:lnTo>
                    <a:cubicBezTo>
                      <a:pt x="1039380" y="2399694"/>
                      <a:pt x="504439" y="1762995"/>
                      <a:pt x="325473" y="1018249"/>
                    </a:cubicBezTo>
                    <a:lnTo>
                      <a:pt x="293536" y="849573"/>
                    </a:lnTo>
                    <a:close/>
                  </a:path>
                </a:pathLst>
              </a:custGeom>
              <a:gradFill flip="none" rotWithShape="0">
                <a:gsLst>
                  <a:gs pos="5000">
                    <a:schemeClr val="tx2"/>
                  </a:gs>
                  <a:gs pos="100000">
                    <a:schemeClr val="accent1">
                      <a:tint val="50000"/>
                      <a:shade val="100000"/>
                      <a:satMod val="350000"/>
                    </a:schemeClr>
                  </a:gs>
                </a:gsLst>
                <a:lin ang="18900000" scaled="1"/>
                <a:tileRect/>
              </a:gradFill>
              <a:ln>
                <a:no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32" name="Freeform: Shape 31">
                <a:extLst>
                  <a:ext uri="{FF2B5EF4-FFF2-40B4-BE49-F238E27FC236}">
                    <a16:creationId xmlns:a16="http://schemas.microsoft.com/office/drawing/2014/main" id="{23508D5E-4EA5-48C3-945A-7F46338E72D5}"/>
                  </a:ext>
                </a:extLst>
              </p:cNvPr>
              <p:cNvSpPr/>
              <p:nvPr/>
            </p:nvSpPr>
            <p:spPr>
              <a:xfrm rot="4500000">
                <a:off x="4483507" y="2953014"/>
                <a:ext cx="2762079" cy="1626125"/>
              </a:xfrm>
              <a:custGeom>
                <a:avLst/>
                <a:gdLst>
                  <a:gd name="connsiteX0" fmla="*/ 1753892 w 2762079"/>
                  <a:gd name="connsiteY0" fmla="*/ 1249113 h 1626125"/>
                  <a:gd name="connsiteX1" fmla="*/ 2481866 w 2762079"/>
                  <a:gd name="connsiteY1" fmla="*/ 720208 h 1626125"/>
                  <a:gd name="connsiteX2" fmla="*/ 2481866 w 2762079"/>
                  <a:gd name="connsiteY2" fmla="*/ 720208 h 1626125"/>
                  <a:gd name="connsiteX3" fmla="*/ 2762079 w 2762079"/>
                  <a:gd name="connsiteY3" fmla="*/ 516622 h 1626125"/>
                  <a:gd name="connsiteX4" fmla="*/ 2725602 w 2762079"/>
                  <a:gd name="connsiteY4" fmla="*/ 1011868 h 1626125"/>
                  <a:gd name="connsiteX5" fmla="*/ 2725603 w 2762079"/>
                  <a:gd name="connsiteY5" fmla="*/ 1011870 h 1626125"/>
                  <a:gd name="connsiteX6" fmla="*/ 2680360 w 2762079"/>
                  <a:gd name="connsiteY6" fmla="*/ 1626125 h 1626125"/>
                  <a:gd name="connsiteX7" fmla="*/ 1942749 w 2762079"/>
                  <a:gd name="connsiteY7" fmla="*/ 1445120 h 1626125"/>
                  <a:gd name="connsiteX8" fmla="*/ 1905911 w 2762079"/>
                  <a:gd name="connsiteY8" fmla="*/ 1398327 h 1626125"/>
                  <a:gd name="connsiteX9" fmla="*/ 1806617 w 2762079"/>
                  <a:gd name="connsiteY9" fmla="*/ 1294496 h 1626125"/>
                  <a:gd name="connsiteX10" fmla="*/ 1599906 w 2762079"/>
                  <a:gd name="connsiteY10" fmla="*/ 1360990 h 1626125"/>
                  <a:gd name="connsiteX11" fmla="*/ 1753892 w 2762079"/>
                  <a:gd name="connsiteY11" fmla="*/ 1249113 h 1626125"/>
                  <a:gd name="connsiteX12" fmla="*/ 1806617 w 2762079"/>
                  <a:gd name="connsiteY12" fmla="*/ 1294497 h 1626125"/>
                  <a:gd name="connsiteX13" fmla="*/ 1905911 w 2762079"/>
                  <a:gd name="connsiteY13" fmla="*/ 1398328 h 1626125"/>
                  <a:gd name="connsiteX14" fmla="*/ 1942749 w 2762079"/>
                  <a:gd name="connsiteY14" fmla="*/ 1445121 h 1626125"/>
                  <a:gd name="connsiteX15" fmla="*/ 0 w 2762079"/>
                  <a:gd name="connsiteY15" fmla="*/ 133274 h 1626125"/>
                  <a:gd name="connsiteX16" fmla="*/ 9126 w 2762079"/>
                  <a:gd name="connsiteY16" fmla="*/ 129627 h 1626125"/>
                  <a:gd name="connsiteX17" fmla="*/ 1396757 w 2762079"/>
                  <a:gd name="connsiteY17" fmla="*/ 81516 h 1626125"/>
                  <a:gd name="connsiteX18" fmla="*/ 2416068 w 2762079"/>
                  <a:gd name="connsiteY18" fmla="*/ 651403 h 1626125"/>
                  <a:gd name="connsiteX19" fmla="*/ 2481866 w 2762079"/>
                  <a:gd name="connsiteY19" fmla="*/ 720207 h 1626125"/>
                  <a:gd name="connsiteX20" fmla="*/ 1753891 w 2762079"/>
                  <a:gd name="connsiteY20" fmla="*/ 1249112 h 1626125"/>
                  <a:gd name="connsiteX21" fmla="*/ 1697105 w 2762079"/>
                  <a:gd name="connsiteY21" fmla="*/ 1200232 h 1626125"/>
                  <a:gd name="connsiteX22" fmla="*/ 1167487 w 2762079"/>
                  <a:gd name="connsiteY22" fmla="*/ 937165 h 1626125"/>
                  <a:gd name="connsiteX23" fmla="*/ 297412 w 2762079"/>
                  <a:gd name="connsiteY23" fmla="*/ 967331 h 1626125"/>
                  <a:gd name="connsiteX24" fmla="*/ 244922 w 2762079"/>
                  <a:gd name="connsiteY24" fmla="*/ 988313 h 1626125"/>
                  <a:gd name="connsiteX25" fmla="*/ 618333 w 2762079"/>
                  <a:gd name="connsiteY25" fmla="*/ 385769 h 162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62079" h="1626125">
                    <a:moveTo>
                      <a:pt x="1753892" y="1249113"/>
                    </a:moveTo>
                    <a:lnTo>
                      <a:pt x="2481866" y="720208"/>
                    </a:lnTo>
                    <a:lnTo>
                      <a:pt x="2481866" y="720208"/>
                    </a:lnTo>
                    <a:lnTo>
                      <a:pt x="2762079" y="516622"/>
                    </a:lnTo>
                    <a:lnTo>
                      <a:pt x="2725602" y="1011868"/>
                    </a:lnTo>
                    <a:lnTo>
                      <a:pt x="2725603" y="1011870"/>
                    </a:lnTo>
                    <a:lnTo>
                      <a:pt x="2680360" y="1626125"/>
                    </a:lnTo>
                    <a:lnTo>
                      <a:pt x="1942749" y="1445120"/>
                    </a:lnTo>
                    <a:lnTo>
                      <a:pt x="1905911" y="1398327"/>
                    </a:lnTo>
                    <a:cubicBezTo>
                      <a:pt x="1874575" y="1362225"/>
                      <a:pt x="1841447" y="1327564"/>
                      <a:pt x="1806617" y="1294496"/>
                    </a:cubicBezTo>
                    <a:close/>
                    <a:moveTo>
                      <a:pt x="1599906" y="1360990"/>
                    </a:moveTo>
                    <a:lnTo>
                      <a:pt x="1753892" y="1249113"/>
                    </a:lnTo>
                    <a:lnTo>
                      <a:pt x="1806617" y="1294497"/>
                    </a:lnTo>
                    <a:cubicBezTo>
                      <a:pt x="1841447" y="1327564"/>
                      <a:pt x="1874574" y="1362225"/>
                      <a:pt x="1905911" y="1398328"/>
                    </a:cubicBezTo>
                    <a:lnTo>
                      <a:pt x="1942749" y="1445121"/>
                    </a:lnTo>
                    <a:close/>
                    <a:moveTo>
                      <a:pt x="0" y="133274"/>
                    </a:moveTo>
                    <a:lnTo>
                      <a:pt x="9126" y="129627"/>
                    </a:lnTo>
                    <a:cubicBezTo>
                      <a:pt x="441545" y="-19626"/>
                      <a:pt x="921635" y="-45793"/>
                      <a:pt x="1396757" y="81516"/>
                    </a:cubicBezTo>
                    <a:cubicBezTo>
                      <a:pt x="1792693" y="187606"/>
                      <a:pt x="2138325" y="387722"/>
                      <a:pt x="2416068" y="651403"/>
                    </a:cubicBezTo>
                    <a:lnTo>
                      <a:pt x="2481866" y="720207"/>
                    </a:lnTo>
                    <a:lnTo>
                      <a:pt x="1753891" y="1249112"/>
                    </a:lnTo>
                    <a:lnTo>
                      <a:pt x="1697105" y="1200232"/>
                    </a:lnTo>
                    <a:cubicBezTo>
                      <a:pt x="1544516" y="1081330"/>
                      <a:pt x="1366095" y="990381"/>
                      <a:pt x="1167487" y="937165"/>
                    </a:cubicBezTo>
                    <a:cubicBezTo>
                      <a:pt x="869575" y="857339"/>
                      <a:pt x="568549" y="873747"/>
                      <a:pt x="297412" y="967331"/>
                    </a:cubicBezTo>
                    <a:lnTo>
                      <a:pt x="244922" y="988313"/>
                    </a:lnTo>
                    <a:lnTo>
                      <a:pt x="618333" y="385769"/>
                    </a:lnTo>
                    <a:close/>
                  </a:path>
                </a:pathLst>
              </a:custGeom>
              <a:gradFill flip="none" rotWithShape="0">
                <a:gsLst>
                  <a:gs pos="1000">
                    <a:schemeClr val="tx2"/>
                  </a:gs>
                  <a:gs pos="100000">
                    <a:schemeClr val="accent1">
                      <a:tint val="50000"/>
                      <a:shade val="100000"/>
                      <a:satMod val="350000"/>
                    </a:schemeClr>
                  </a:gs>
                </a:gsLst>
                <a:lin ang="5400000" scaled="1"/>
                <a:tileRect/>
              </a:gradFill>
              <a:ln>
                <a:no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33" name="Freeform: Shape 32">
                <a:extLst>
                  <a:ext uri="{FF2B5EF4-FFF2-40B4-BE49-F238E27FC236}">
                    <a16:creationId xmlns:a16="http://schemas.microsoft.com/office/drawing/2014/main" id="{B54538E8-BA0A-46BD-B26A-A583F1330388}"/>
                  </a:ext>
                </a:extLst>
              </p:cNvPr>
              <p:cNvSpPr/>
              <p:nvPr/>
            </p:nvSpPr>
            <p:spPr>
              <a:xfrm rot="4500000">
                <a:off x="1198419" y="3528573"/>
                <a:ext cx="2948713" cy="1858455"/>
              </a:xfrm>
              <a:custGeom>
                <a:avLst/>
                <a:gdLst>
                  <a:gd name="connsiteX0" fmla="*/ 397535 w 2948713"/>
                  <a:gd name="connsiteY0" fmla="*/ 1517025 h 1858455"/>
                  <a:gd name="connsiteX1" fmla="*/ 418609 w 2948713"/>
                  <a:gd name="connsiteY1" fmla="*/ 1523828 h 1858455"/>
                  <a:gd name="connsiteX2" fmla="*/ 656341 w 2948713"/>
                  <a:gd name="connsiteY2" fmla="*/ 1574833 h 1858455"/>
                  <a:gd name="connsiteX3" fmla="*/ 709153 w 2948713"/>
                  <a:gd name="connsiteY3" fmla="*/ 1580685 h 1858455"/>
                  <a:gd name="connsiteX4" fmla="*/ 634724 w 2948713"/>
                  <a:gd name="connsiteY4" fmla="*/ 1858455 h 1858455"/>
                  <a:gd name="connsiteX5" fmla="*/ 0 w 2948713"/>
                  <a:gd name="connsiteY5" fmla="*/ 944778 h 1858455"/>
                  <a:gd name="connsiteX6" fmla="*/ 612045 w 2948713"/>
                  <a:gd name="connsiteY6" fmla="*/ 656609 h 1858455"/>
                  <a:gd name="connsiteX7" fmla="*/ 612047 w 2948713"/>
                  <a:gd name="connsiteY7" fmla="*/ 656610 h 1858455"/>
                  <a:gd name="connsiteX8" fmla="*/ 1006525 w 2948713"/>
                  <a:gd name="connsiteY8" fmla="*/ 470877 h 1858455"/>
                  <a:gd name="connsiteX9" fmla="*/ 940817 w 2948713"/>
                  <a:gd name="connsiteY9" fmla="*/ 716101 h 1858455"/>
                  <a:gd name="connsiteX10" fmla="*/ 945606 w 2948713"/>
                  <a:gd name="connsiteY10" fmla="*/ 716631 h 1858455"/>
                  <a:gd name="connsiteX11" fmla="*/ 2292470 w 2948713"/>
                  <a:gd name="connsiteY11" fmla="*/ 25584 h 1858455"/>
                  <a:gd name="connsiteX12" fmla="*/ 2306897 w 2948713"/>
                  <a:gd name="connsiteY12" fmla="*/ 0 h 1858455"/>
                  <a:gd name="connsiteX13" fmla="*/ 2363941 w 2948713"/>
                  <a:gd name="connsiteY13" fmla="*/ 774459 h 1858455"/>
                  <a:gd name="connsiteX14" fmla="*/ 2948713 w 2948713"/>
                  <a:gd name="connsiteY14" fmla="*/ 630960 h 1858455"/>
                  <a:gd name="connsiteX15" fmla="*/ 2907854 w 2948713"/>
                  <a:gd name="connsiteY15" fmla="*/ 689092 h 1858455"/>
                  <a:gd name="connsiteX16" fmla="*/ 893437 w 2948713"/>
                  <a:gd name="connsiteY16" fmla="*/ 1601103 h 1858455"/>
                  <a:gd name="connsiteX17" fmla="*/ 709152 w 2948713"/>
                  <a:gd name="connsiteY17" fmla="*/ 1580684 h 1858455"/>
                  <a:gd name="connsiteX18" fmla="*/ 709152 w 2948713"/>
                  <a:gd name="connsiteY18" fmla="*/ 1580683 h 1858455"/>
                  <a:gd name="connsiteX19" fmla="*/ 656341 w 2948713"/>
                  <a:gd name="connsiteY19" fmla="*/ 1574831 h 1858455"/>
                  <a:gd name="connsiteX20" fmla="*/ 418609 w 2948713"/>
                  <a:gd name="connsiteY20" fmla="*/ 1523826 h 1858455"/>
                  <a:gd name="connsiteX21" fmla="*/ 397535 w 2948713"/>
                  <a:gd name="connsiteY21" fmla="*/ 1517023 h 18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48713" h="1858455">
                    <a:moveTo>
                      <a:pt x="397535" y="1517025"/>
                    </a:moveTo>
                    <a:lnTo>
                      <a:pt x="418609" y="1523828"/>
                    </a:lnTo>
                    <a:cubicBezTo>
                      <a:pt x="497796" y="1545046"/>
                      <a:pt x="577121" y="1562001"/>
                      <a:pt x="656341" y="1574833"/>
                    </a:cubicBezTo>
                    <a:lnTo>
                      <a:pt x="709153" y="1580685"/>
                    </a:lnTo>
                    <a:lnTo>
                      <a:pt x="634724" y="1858455"/>
                    </a:lnTo>
                    <a:close/>
                    <a:moveTo>
                      <a:pt x="0" y="944778"/>
                    </a:moveTo>
                    <a:lnTo>
                      <a:pt x="612045" y="656609"/>
                    </a:lnTo>
                    <a:lnTo>
                      <a:pt x="612047" y="656610"/>
                    </a:lnTo>
                    <a:lnTo>
                      <a:pt x="1006525" y="470877"/>
                    </a:lnTo>
                    <a:lnTo>
                      <a:pt x="940817" y="716101"/>
                    </a:lnTo>
                    <a:lnTo>
                      <a:pt x="945606" y="716631"/>
                    </a:lnTo>
                    <a:cubicBezTo>
                      <a:pt x="1488861" y="749242"/>
                      <a:pt x="2005607" y="479754"/>
                      <a:pt x="2292470" y="25584"/>
                    </a:cubicBezTo>
                    <a:lnTo>
                      <a:pt x="2306897" y="0"/>
                    </a:lnTo>
                    <a:lnTo>
                      <a:pt x="2363941" y="774459"/>
                    </a:lnTo>
                    <a:lnTo>
                      <a:pt x="2948713" y="630960"/>
                    </a:lnTo>
                    <a:lnTo>
                      <a:pt x="2907854" y="689092"/>
                    </a:lnTo>
                    <a:cubicBezTo>
                      <a:pt x="2433780" y="1297482"/>
                      <a:pt x="1681079" y="1648383"/>
                      <a:pt x="893437" y="1601103"/>
                    </a:cubicBezTo>
                    <a:lnTo>
                      <a:pt x="709152" y="1580684"/>
                    </a:lnTo>
                    <a:lnTo>
                      <a:pt x="709152" y="1580683"/>
                    </a:lnTo>
                    <a:lnTo>
                      <a:pt x="656341" y="1574831"/>
                    </a:lnTo>
                    <a:cubicBezTo>
                      <a:pt x="577121" y="1561999"/>
                      <a:pt x="497796" y="1545044"/>
                      <a:pt x="418609" y="1523826"/>
                    </a:cubicBezTo>
                    <a:lnTo>
                      <a:pt x="397535" y="1517023"/>
                    </a:lnTo>
                    <a:close/>
                  </a:path>
                </a:pathLst>
              </a:custGeom>
              <a:gradFill flip="none" rotWithShape="0">
                <a:gsLst>
                  <a:gs pos="1000">
                    <a:schemeClr val="tx2"/>
                  </a:gs>
                  <a:gs pos="94000">
                    <a:schemeClr val="accent1">
                      <a:tint val="50000"/>
                      <a:shade val="100000"/>
                      <a:satMod val="350000"/>
                    </a:schemeClr>
                  </a:gs>
                </a:gsLst>
                <a:lin ang="13500000" scaled="1"/>
                <a:tileRect/>
              </a:gra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34" name="Freeform: Shape 33">
                <a:extLst>
                  <a:ext uri="{FF2B5EF4-FFF2-40B4-BE49-F238E27FC236}">
                    <a16:creationId xmlns:a16="http://schemas.microsoft.com/office/drawing/2014/main" id="{18E180AD-8CCD-40A7-A77B-AB6C040AFD16}"/>
                  </a:ext>
                </a:extLst>
              </p:cNvPr>
              <p:cNvSpPr/>
              <p:nvPr/>
            </p:nvSpPr>
            <p:spPr>
              <a:xfrm rot="4500000">
                <a:off x="3949828" y="3886144"/>
                <a:ext cx="1250393" cy="2908468"/>
              </a:xfrm>
              <a:custGeom>
                <a:avLst/>
                <a:gdLst>
                  <a:gd name="connsiteX0" fmla="*/ 0 w 1250393"/>
                  <a:gd name="connsiteY0" fmla="*/ 433251 h 2908468"/>
                  <a:gd name="connsiteX1" fmla="*/ 737611 w 1250393"/>
                  <a:gd name="connsiteY1" fmla="*/ 614255 h 2908468"/>
                  <a:gd name="connsiteX2" fmla="*/ 782854 w 1250393"/>
                  <a:gd name="connsiteY2" fmla="*/ 0 h 2908468"/>
                  <a:gd name="connsiteX3" fmla="*/ 896137 w 1250393"/>
                  <a:gd name="connsiteY3" fmla="*/ 176231 h 2908468"/>
                  <a:gd name="connsiteX4" fmla="*/ 1133403 w 1250393"/>
                  <a:gd name="connsiteY4" fmla="*/ 1978443 h 2908468"/>
                  <a:gd name="connsiteX5" fmla="*/ 962912 w 1250393"/>
                  <a:gd name="connsiteY5" fmla="*/ 2428295 h 2908468"/>
                  <a:gd name="connsiteX6" fmla="*/ 960443 w 1250393"/>
                  <a:gd name="connsiteY6" fmla="*/ 2432672 h 2908468"/>
                  <a:gd name="connsiteX7" fmla="*/ 1250393 w 1250393"/>
                  <a:gd name="connsiteY7" fmla="*/ 2643333 h 2908468"/>
                  <a:gd name="connsiteX8" fmla="*/ 754713 w 1250393"/>
                  <a:gd name="connsiteY8" fmla="*/ 2764969 h 2908468"/>
                  <a:gd name="connsiteX9" fmla="*/ 847472 w 1250393"/>
                  <a:gd name="connsiteY9" fmla="*/ 2633000 h 2908468"/>
                  <a:gd name="connsiteX10" fmla="*/ 960442 w 1250393"/>
                  <a:gd name="connsiteY10" fmla="*/ 2432673 h 2908468"/>
                  <a:gd name="connsiteX11" fmla="*/ 960441 w 1250393"/>
                  <a:gd name="connsiteY11" fmla="*/ 2432672 h 2908468"/>
                  <a:gd name="connsiteX12" fmla="*/ 847471 w 1250393"/>
                  <a:gd name="connsiteY12" fmla="*/ 2633000 h 2908468"/>
                  <a:gd name="connsiteX13" fmla="*/ 754710 w 1250393"/>
                  <a:gd name="connsiteY13" fmla="*/ 2764969 h 2908468"/>
                  <a:gd name="connsiteX14" fmla="*/ 169939 w 1250393"/>
                  <a:gd name="connsiteY14" fmla="*/ 2908468 h 2908468"/>
                  <a:gd name="connsiteX15" fmla="*/ 112895 w 1250393"/>
                  <a:gd name="connsiteY15" fmla="*/ 2134009 h 2908468"/>
                  <a:gd name="connsiteX16" fmla="*/ 112896 w 1250393"/>
                  <a:gd name="connsiteY16" fmla="*/ 2134007 h 2908468"/>
                  <a:gd name="connsiteX17" fmla="*/ 88219 w 1250393"/>
                  <a:gd name="connsiteY17" fmla="*/ 1798964 h 2908468"/>
                  <a:gd name="connsiteX18" fmla="*/ 228130 w 1250393"/>
                  <a:gd name="connsiteY18" fmla="*/ 1900616 h 2908468"/>
                  <a:gd name="connsiteX19" fmla="*/ 228130 w 1250393"/>
                  <a:gd name="connsiteY19" fmla="*/ 1900617 h 2908468"/>
                  <a:gd name="connsiteX20" fmla="*/ 228130 w 1250393"/>
                  <a:gd name="connsiteY20" fmla="*/ 1900617 h 2908468"/>
                  <a:gd name="connsiteX21" fmla="*/ 230919 w 1250393"/>
                  <a:gd name="connsiteY21" fmla="*/ 1894255 h 2908468"/>
                  <a:gd name="connsiteX22" fmla="*/ 277754 w 1250393"/>
                  <a:gd name="connsiteY22" fmla="*/ 1749172 h 2908468"/>
                  <a:gd name="connsiteX23" fmla="*/ 51710 w 1250393"/>
                  <a:gd name="connsiteY23" fmla="*/ 498936 h 29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0393" h="2908468">
                    <a:moveTo>
                      <a:pt x="0" y="433251"/>
                    </a:moveTo>
                    <a:lnTo>
                      <a:pt x="737611" y="614255"/>
                    </a:lnTo>
                    <a:lnTo>
                      <a:pt x="782854" y="0"/>
                    </a:lnTo>
                    <a:lnTo>
                      <a:pt x="896137" y="176231"/>
                    </a:lnTo>
                    <a:cubicBezTo>
                      <a:pt x="1200048" y="702619"/>
                      <a:pt x="1303148" y="1344946"/>
                      <a:pt x="1133403" y="1978443"/>
                    </a:cubicBezTo>
                    <a:cubicBezTo>
                      <a:pt x="1090967" y="2136817"/>
                      <a:pt x="1033487" y="2287143"/>
                      <a:pt x="962912" y="2428295"/>
                    </a:cubicBezTo>
                    <a:lnTo>
                      <a:pt x="960443" y="2432672"/>
                    </a:lnTo>
                    <a:lnTo>
                      <a:pt x="1250393" y="2643333"/>
                    </a:lnTo>
                    <a:lnTo>
                      <a:pt x="754713" y="2764969"/>
                    </a:lnTo>
                    <a:lnTo>
                      <a:pt x="847472" y="2633000"/>
                    </a:lnTo>
                    <a:lnTo>
                      <a:pt x="960442" y="2432673"/>
                    </a:lnTo>
                    <a:lnTo>
                      <a:pt x="960441" y="2432672"/>
                    </a:lnTo>
                    <a:lnTo>
                      <a:pt x="847471" y="2633000"/>
                    </a:lnTo>
                    <a:lnTo>
                      <a:pt x="754710" y="2764969"/>
                    </a:lnTo>
                    <a:lnTo>
                      <a:pt x="169939" y="2908468"/>
                    </a:lnTo>
                    <a:lnTo>
                      <a:pt x="112895" y="2134009"/>
                    </a:lnTo>
                    <a:lnTo>
                      <a:pt x="112896" y="2134007"/>
                    </a:lnTo>
                    <a:lnTo>
                      <a:pt x="88219" y="1798964"/>
                    </a:lnTo>
                    <a:lnTo>
                      <a:pt x="228130" y="1900616"/>
                    </a:lnTo>
                    <a:lnTo>
                      <a:pt x="228130" y="1900617"/>
                    </a:lnTo>
                    <a:lnTo>
                      <a:pt x="228130" y="1900617"/>
                    </a:lnTo>
                    <a:lnTo>
                      <a:pt x="230919" y="1894255"/>
                    </a:lnTo>
                    <a:cubicBezTo>
                      <a:pt x="248788" y="1847215"/>
                      <a:pt x="264450" y="1798824"/>
                      <a:pt x="277754" y="1749172"/>
                    </a:cubicBezTo>
                    <a:cubicBezTo>
                      <a:pt x="397492" y="1302304"/>
                      <a:pt x="300707" y="848429"/>
                      <a:pt x="51710" y="498936"/>
                    </a:cubicBezTo>
                    <a:close/>
                  </a:path>
                </a:pathLst>
              </a:custGeom>
              <a:gradFill flip="none" rotWithShape="0">
                <a:gsLst>
                  <a:gs pos="7000">
                    <a:schemeClr val="tx2"/>
                  </a:gs>
                  <a:gs pos="100000">
                    <a:schemeClr val="accent1">
                      <a:tint val="50000"/>
                      <a:shade val="100000"/>
                      <a:satMod val="350000"/>
                    </a:schemeClr>
                  </a:gs>
                </a:gsLst>
                <a:lin ang="13500000" scaled="1"/>
                <a:tileRect/>
              </a:gra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grpSp>
        <p:sp>
          <p:nvSpPr>
            <p:cNvPr id="25" name="TextBox 24">
              <a:extLst>
                <a:ext uri="{FF2B5EF4-FFF2-40B4-BE49-F238E27FC236}">
                  <a16:creationId xmlns:a16="http://schemas.microsoft.com/office/drawing/2014/main" id="{BCEB63C6-6BD3-416B-9192-3B8C83044BED}"/>
                </a:ext>
              </a:extLst>
            </p:cNvPr>
            <p:cNvSpPr txBox="1"/>
            <p:nvPr/>
          </p:nvSpPr>
          <p:spPr>
            <a:xfrm rot="4218164">
              <a:off x="3204923" y="1396630"/>
              <a:ext cx="3101103" cy="3153073"/>
            </a:xfrm>
            <a:prstGeom prst="rect">
              <a:avLst/>
            </a:prstGeom>
            <a:noFill/>
          </p:spPr>
          <p:txBody>
            <a:bodyPr wrap="none" rtlCol="0">
              <a:prstTxWarp prst="textArchDown">
                <a:avLst>
                  <a:gd name="adj" fmla="val 4358152"/>
                </a:avLst>
              </a:prstTxWarp>
              <a:spAutoFit/>
            </a:bodyPr>
            <a:lstStyle/>
            <a:p>
              <a:r>
                <a:rPr lang="en-US" sz="1500" b="1">
                  <a:solidFill>
                    <a:schemeClr val="bg1"/>
                  </a:solidFill>
                </a:rPr>
                <a:t>Perform</a:t>
              </a:r>
            </a:p>
            <a:p>
              <a:r>
                <a:rPr lang="en-US" sz="1500" b="1">
                  <a:solidFill>
                    <a:schemeClr val="bg1"/>
                  </a:solidFill>
                </a:rPr>
                <a:t>    Work</a:t>
              </a:r>
            </a:p>
          </p:txBody>
        </p:sp>
        <p:sp>
          <p:nvSpPr>
            <p:cNvPr id="26" name="TextBox 25">
              <a:extLst>
                <a:ext uri="{FF2B5EF4-FFF2-40B4-BE49-F238E27FC236}">
                  <a16:creationId xmlns:a16="http://schemas.microsoft.com/office/drawing/2014/main" id="{BEA5B622-B683-4FA3-BC65-AB641ABED1AF}"/>
                </a:ext>
              </a:extLst>
            </p:cNvPr>
            <p:cNvSpPr txBox="1"/>
            <p:nvPr/>
          </p:nvSpPr>
          <p:spPr>
            <a:xfrm rot="372144">
              <a:off x="2995937" y="1277978"/>
              <a:ext cx="3101104" cy="3153072"/>
            </a:xfrm>
            <a:prstGeom prst="rect">
              <a:avLst/>
            </a:prstGeom>
            <a:noFill/>
          </p:spPr>
          <p:txBody>
            <a:bodyPr wrap="none" rtlCol="0">
              <a:prstTxWarp prst="textArchDown">
                <a:avLst>
                  <a:gd name="adj" fmla="val 4083926"/>
                </a:avLst>
              </a:prstTxWarp>
              <a:spAutoFit/>
            </a:bodyPr>
            <a:lstStyle/>
            <a:p>
              <a:r>
                <a:rPr lang="en-US" sz="1500" b="1">
                  <a:solidFill>
                    <a:schemeClr val="bg1"/>
                  </a:solidFill>
                </a:rPr>
                <a:t>Authorize</a:t>
              </a:r>
            </a:p>
            <a:p>
              <a:r>
                <a:rPr lang="en-US" sz="1500" b="1">
                  <a:solidFill>
                    <a:schemeClr val="bg1"/>
                  </a:solidFill>
                </a:rPr>
                <a:t>     Work</a:t>
              </a:r>
              <a:endParaRPr lang="en-US" sz="1650" b="1">
                <a:solidFill>
                  <a:schemeClr val="bg1"/>
                </a:solidFill>
              </a:endParaRPr>
            </a:p>
          </p:txBody>
        </p:sp>
        <p:sp>
          <p:nvSpPr>
            <p:cNvPr id="27" name="TextBox 26">
              <a:extLst>
                <a:ext uri="{FF2B5EF4-FFF2-40B4-BE49-F238E27FC236}">
                  <a16:creationId xmlns:a16="http://schemas.microsoft.com/office/drawing/2014/main" id="{F513387B-527B-4A1B-AA87-F7C1B84A04B6}"/>
                </a:ext>
              </a:extLst>
            </p:cNvPr>
            <p:cNvSpPr txBox="1"/>
            <p:nvPr/>
          </p:nvSpPr>
          <p:spPr>
            <a:xfrm rot="1465366">
              <a:off x="2884281" y="1741993"/>
              <a:ext cx="2971441" cy="2963784"/>
            </a:xfrm>
            <a:prstGeom prst="rect">
              <a:avLst/>
            </a:prstGeom>
            <a:noFill/>
          </p:spPr>
          <p:txBody>
            <a:bodyPr wrap="none" rtlCol="0">
              <a:prstTxWarp prst="textArchUp">
                <a:avLst>
                  <a:gd name="adj" fmla="val 16385666"/>
                </a:avLst>
              </a:prstTxWarp>
              <a:spAutoFit/>
            </a:bodyPr>
            <a:lstStyle/>
            <a:p>
              <a:r>
                <a:rPr lang="en-US" sz="1650" b="1">
                  <a:solidFill>
                    <a:schemeClr val="bg1"/>
                  </a:solidFill>
                </a:rPr>
                <a:t>   </a:t>
              </a:r>
              <a:r>
                <a:rPr lang="en-US" sz="1500" b="1">
                  <a:solidFill>
                    <a:schemeClr val="bg1"/>
                  </a:solidFill>
                </a:rPr>
                <a:t>Scope</a:t>
              </a:r>
              <a:br>
                <a:rPr lang="en-US" sz="1500" b="1">
                  <a:solidFill>
                    <a:schemeClr val="bg1"/>
                  </a:solidFill>
                </a:rPr>
              </a:br>
              <a:r>
                <a:rPr lang="en-US" sz="1500" b="1">
                  <a:solidFill>
                    <a:schemeClr val="bg1"/>
                  </a:solidFill>
                </a:rPr>
                <a:t>of Work</a:t>
              </a:r>
              <a:endParaRPr lang="en-US" sz="1650" b="1">
                <a:solidFill>
                  <a:schemeClr val="bg1"/>
                </a:solidFill>
              </a:endParaRPr>
            </a:p>
          </p:txBody>
        </p:sp>
        <p:sp>
          <p:nvSpPr>
            <p:cNvPr id="28" name="TextBox 27">
              <a:extLst>
                <a:ext uri="{FF2B5EF4-FFF2-40B4-BE49-F238E27FC236}">
                  <a16:creationId xmlns:a16="http://schemas.microsoft.com/office/drawing/2014/main" id="{53E78EF4-CA76-4C73-A05E-CD00052A2EF3}"/>
                </a:ext>
              </a:extLst>
            </p:cNvPr>
            <p:cNvSpPr txBox="1"/>
            <p:nvPr/>
          </p:nvSpPr>
          <p:spPr>
            <a:xfrm rot="17484593">
              <a:off x="3088398" y="1631083"/>
              <a:ext cx="2971440" cy="2963785"/>
            </a:xfrm>
            <a:prstGeom prst="rect">
              <a:avLst/>
            </a:prstGeom>
            <a:noFill/>
          </p:spPr>
          <p:txBody>
            <a:bodyPr wrap="none" rtlCol="0">
              <a:prstTxWarp prst="textArchUp">
                <a:avLst>
                  <a:gd name="adj" fmla="val 17622356"/>
                </a:avLst>
              </a:prstTxWarp>
              <a:spAutoFit/>
            </a:bodyPr>
            <a:lstStyle/>
            <a:p>
              <a:r>
                <a:rPr lang="en-US" sz="1500" b="1">
                  <a:solidFill>
                    <a:schemeClr val="bg1"/>
                  </a:solidFill>
                </a:rPr>
                <a:t>Evaluate</a:t>
              </a:r>
            </a:p>
          </p:txBody>
        </p:sp>
        <p:sp>
          <p:nvSpPr>
            <p:cNvPr id="29" name="TextBox 28">
              <a:extLst>
                <a:ext uri="{FF2B5EF4-FFF2-40B4-BE49-F238E27FC236}">
                  <a16:creationId xmlns:a16="http://schemas.microsoft.com/office/drawing/2014/main" id="{2177A3F4-7050-473D-AC70-06DC8D278775}"/>
                </a:ext>
              </a:extLst>
            </p:cNvPr>
            <p:cNvSpPr txBox="1"/>
            <p:nvPr/>
          </p:nvSpPr>
          <p:spPr>
            <a:xfrm rot="1359799">
              <a:off x="2788526" y="1554155"/>
              <a:ext cx="3038327" cy="2808360"/>
            </a:xfrm>
            <a:prstGeom prst="rect">
              <a:avLst/>
            </a:prstGeom>
            <a:noFill/>
          </p:spPr>
          <p:txBody>
            <a:bodyPr wrap="none" rtlCol="0">
              <a:prstTxWarp prst="textArchUp">
                <a:avLst>
                  <a:gd name="adj" fmla="val 20645150"/>
                </a:avLst>
              </a:prstTxWarp>
              <a:spAutoFit/>
            </a:bodyPr>
            <a:lstStyle/>
            <a:p>
              <a:r>
                <a:rPr lang="en-US" sz="1500" b="1" dirty="0">
                  <a:solidFill>
                    <a:schemeClr val="bg1"/>
                  </a:solidFill>
                </a:rPr>
                <a:t>Hazards &amp;</a:t>
              </a:r>
            </a:p>
            <a:p>
              <a:r>
                <a:rPr lang="en-US" sz="1500" b="1" dirty="0">
                  <a:solidFill>
                    <a:schemeClr val="bg1"/>
                  </a:solidFill>
                </a:rPr>
                <a:t>Controls</a:t>
              </a:r>
            </a:p>
          </p:txBody>
        </p:sp>
      </p:grpSp>
      <p:sp>
        <p:nvSpPr>
          <p:cNvPr id="35" name="TextBox 34">
            <a:extLst>
              <a:ext uri="{FF2B5EF4-FFF2-40B4-BE49-F238E27FC236}">
                <a16:creationId xmlns:a16="http://schemas.microsoft.com/office/drawing/2014/main" id="{57D8DB88-BE54-4AB5-94A4-83C8725A2A47}"/>
              </a:ext>
            </a:extLst>
          </p:cNvPr>
          <p:cNvSpPr txBox="1"/>
          <p:nvPr/>
        </p:nvSpPr>
        <p:spPr>
          <a:xfrm>
            <a:off x="6736957" y="3997279"/>
            <a:ext cx="3214214" cy="646331"/>
          </a:xfrm>
          <a:prstGeom prst="rect">
            <a:avLst/>
          </a:prstGeom>
          <a:noFill/>
        </p:spPr>
        <p:txBody>
          <a:bodyPr wrap="square" rtlCol="0">
            <a:spAutoFit/>
          </a:bodyPr>
          <a:lstStyle/>
          <a:p>
            <a:pPr marL="214313" indent="-214313" algn="ctr">
              <a:buFont typeface="Arial" panose="020B0604020202020204" pitchFamily="34" charset="0"/>
              <a:buChar char="•"/>
            </a:pPr>
            <a:r>
              <a:rPr lang="en-US" b="1">
                <a:solidFill>
                  <a:schemeClr val="tx2"/>
                </a:solidFill>
              </a:rPr>
              <a:t>Identify Hazards and Controls</a:t>
            </a:r>
          </a:p>
          <a:p>
            <a:pPr marL="214313" indent="-214313" algn="ctr">
              <a:buFont typeface="Arial" panose="020B0604020202020204" pitchFamily="34" charset="0"/>
              <a:buChar char="•"/>
            </a:pPr>
            <a:endParaRPr lang="en-US" b="1" err="1">
              <a:solidFill>
                <a:schemeClr val="accent6"/>
              </a:solidFill>
            </a:endParaRPr>
          </a:p>
        </p:txBody>
      </p:sp>
      <p:sp>
        <p:nvSpPr>
          <p:cNvPr id="36" name="TextBox 35">
            <a:extLst>
              <a:ext uri="{FF2B5EF4-FFF2-40B4-BE49-F238E27FC236}">
                <a16:creationId xmlns:a16="http://schemas.microsoft.com/office/drawing/2014/main" id="{0211E762-6E2E-47DD-9423-DC6B9CCCE4F0}"/>
              </a:ext>
            </a:extLst>
          </p:cNvPr>
          <p:cNvSpPr txBox="1"/>
          <p:nvPr/>
        </p:nvSpPr>
        <p:spPr>
          <a:xfrm>
            <a:off x="1316788" y="3592555"/>
            <a:ext cx="2431243" cy="369332"/>
          </a:xfrm>
          <a:prstGeom prst="rect">
            <a:avLst/>
          </a:prstGeom>
          <a:noFill/>
        </p:spPr>
        <p:txBody>
          <a:bodyPr wrap="square" rtlCol="0">
            <a:spAutoFit/>
          </a:bodyPr>
          <a:lstStyle/>
          <a:p>
            <a:pPr marL="214313" indent="-214313">
              <a:buFont typeface="Arial" panose="020B0604020202020204" pitchFamily="34" charset="0"/>
              <a:buChar char="•"/>
            </a:pPr>
            <a:r>
              <a:rPr lang="en-US" b="1">
                <a:solidFill>
                  <a:schemeClr val="tx2"/>
                </a:solidFill>
              </a:rPr>
              <a:t>Work within Controls</a:t>
            </a:r>
          </a:p>
        </p:txBody>
      </p:sp>
      <p:sp>
        <p:nvSpPr>
          <p:cNvPr id="37" name="TextBox 36">
            <a:extLst>
              <a:ext uri="{FF2B5EF4-FFF2-40B4-BE49-F238E27FC236}">
                <a16:creationId xmlns:a16="http://schemas.microsoft.com/office/drawing/2014/main" id="{DF6142E7-F8CF-423F-A553-2F58CCE55F38}"/>
              </a:ext>
            </a:extLst>
          </p:cNvPr>
          <p:cNvSpPr txBox="1"/>
          <p:nvPr/>
        </p:nvSpPr>
        <p:spPr>
          <a:xfrm>
            <a:off x="7396131" y="4451420"/>
            <a:ext cx="2082958" cy="1384995"/>
          </a:xfrm>
          <a:prstGeom prst="rect">
            <a:avLst/>
          </a:prstGeom>
          <a:noFill/>
        </p:spPr>
        <p:txBody>
          <a:bodyPr wrap="square" rtlCol="0">
            <a:spAutoFit/>
          </a:bodyPr>
          <a:lstStyle/>
          <a:p>
            <a:pPr marL="214313" indent="-214313">
              <a:buFont typeface="Arial" panose="020B0604020202020204" pitchFamily="34" charset="0"/>
              <a:buChar char="•"/>
            </a:pPr>
            <a:r>
              <a:rPr lang="en-US" sz="1400">
                <a:solidFill>
                  <a:schemeClr val="accent6"/>
                </a:solidFill>
              </a:rPr>
              <a:t>Engineered Controls</a:t>
            </a:r>
          </a:p>
          <a:p>
            <a:pPr marL="214313" indent="-214313">
              <a:buFont typeface="Arial" panose="020B0604020202020204" pitchFamily="34" charset="0"/>
              <a:buChar char="•"/>
            </a:pPr>
            <a:r>
              <a:rPr lang="en-US" sz="1400">
                <a:solidFill>
                  <a:schemeClr val="accent6"/>
                </a:solidFill>
              </a:rPr>
              <a:t>RWP, LOTO, etc.</a:t>
            </a:r>
          </a:p>
          <a:p>
            <a:pPr marL="214313" indent="-214313">
              <a:buFont typeface="Arial" panose="020B0604020202020204" pitchFamily="34" charset="0"/>
              <a:buChar char="•"/>
            </a:pPr>
            <a:r>
              <a:rPr lang="en-US" sz="1400">
                <a:solidFill>
                  <a:schemeClr val="accent6"/>
                </a:solidFill>
              </a:rPr>
              <a:t>SOP, HAs, Permits</a:t>
            </a:r>
          </a:p>
          <a:p>
            <a:pPr marL="214313" indent="-214313">
              <a:buFont typeface="Arial" panose="020B0604020202020204" pitchFamily="34" charset="0"/>
              <a:buChar char="•"/>
            </a:pPr>
            <a:r>
              <a:rPr lang="en-US" sz="1400">
                <a:solidFill>
                  <a:schemeClr val="accent6"/>
                </a:solidFill>
              </a:rPr>
              <a:t>Checklists, Travelers</a:t>
            </a:r>
          </a:p>
          <a:p>
            <a:pPr marL="214313" indent="-214313">
              <a:buFont typeface="Arial" panose="020B0604020202020204" pitchFamily="34" charset="0"/>
              <a:buChar char="•"/>
            </a:pPr>
            <a:r>
              <a:rPr lang="en-US" sz="1400">
                <a:solidFill>
                  <a:schemeClr val="accent6"/>
                </a:solidFill>
              </a:rPr>
              <a:t>Training</a:t>
            </a:r>
          </a:p>
          <a:p>
            <a:pPr marL="214313" indent="-214313">
              <a:buFont typeface="Arial" panose="020B0604020202020204" pitchFamily="34" charset="0"/>
              <a:buChar char="•"/>
            </a:pPr>
            <a:r>
              <a:rPr lang="en-US" sz="1400">
                <a:solidFill>
                  <a:schemeClr val="accent6"/>
                </a:solidFill>
              </a:rPr>
              <a:t>PPE</a:t>
            </a:r>
          </a:p>
        </p:txBody>
      </p:sp>
      <p:sp>
        <p:nvSpPr>
          <p:cNvPr id="38" name="TextBox 37">
            <a:extLst>
              <a:ext uri="{FF2B5EF4-FFF2-40B4-BE49-F238E27FC236}">
                <a16:creationId xmlns:a16="http://schemas.microsoft.com/office/drawing/2014/main" id="{A7FC92D3-EEC1-4C3F-8D2D-FBECF96AB24E}"/>
              </a:ext>
            </a:extLst>
          </p:cNvPr>
          <p:cNvSpPr txBox="1"/>
          <p:nvPr/>
        </p:nvSpPr>
        <p:spPr>
          <a:xfrm>
            <a:off x="1318680" y="1547285"/>
            <a:ext cx="1953163" cy="369332"/>
          </a:xfrm>
          <a:prstGeom prst="rect">
            <a:avLst/>
          </a:prstGeom>
          <a:noFill/>
        </p:spPr>
        <p:txBody>
          <a:bodyPr wrap="square" rtlCol="0">
            <a:spAutoFit/>
          </a:bodyPr>
          <a:lstStyle/>
          <a:p>
            <a:pPr marL="214313" indent="-214313">
              <a:buFont typeface="Arial" panose="020B0604020202020204" pitchFamily="34" charset="0"/>
              <a:buChar char="•"/>
            </a:pPr>
            <a:r>
              <a:rPr lang="en-US" b="1" dirty="0">
                <a:solidFill>
                  <a:schemeClr val="tx2"/>
                </a:solidFill>
              </a:rPr>
              <a:t>Post Job Debrief</a:t>
            </a:r>
          </a:p>
        </p:txBody>
      </p:sp>
      <p:sp>
        <p:nvSpPr>
          <p:cNvPr id="39" name="TextBox 38">
            <a:extLst>
              <a:ext uri="{FF2B5EF4-FFF2-40B4-BE49-F238E27FC236}">
                <a16:creationId xmlns:a16="http://schemas.microsoft.com/office/drawing/2014/main" id="{27461A07-897C-442E-8263-38DD668A1EC8}"/>
              </a:ext>
            </a:extLst>
          </p:cNvPr>
          <p:cNvSpPr txBox="1"/>
          <p:nvPr/>
        </p:nvSpPr>
        <p:spPr>
          <a:xfrm>
            <a:off x="4159298" y="4863780"/>
            <a:ext cx="2524327" cy="369332"/>
          </a:xfrm>
          <a:prstGeom prst="rect">
            <a:avLst/>
          </a:prstGeom>
          <a:noFill/>
        </p:spPr>
        <p:txBody>
          <a:bodyPr wrap="square" rtlCol="0">
            <a:spAutoFit/>
          </a:bodyPr>
          <a:lstStyle/>
          <a:p>
            <a:pPr marL="214313" indent="-214313">
              <a:buFont typeface="Arial" panose="020B0604020202020204" pitchFamily="34" charset="0"/>
              <a:buChar char="•"/>
            </a:pPr>
            <a:r>
              <a:rPr lang="en-US" b="1">
                <a:solidFill>
                  <a:schemeClr val="tx2"/>
                </a:solidFill>
              </a:rPr>
              <a:t>Gain approval to work</a:t>
            </a:r>
          </a:p>
        </p:txBody>
      </p:sp>
      <p:sp>
        <p:nvSpPr>
          <p:cNvPr id="40" name="Rectangle 39">
            <a:extLst>
              <a:ext uri="{FF2B5EF4-FFF2-40B4-BE49-F238E27FC236}">
                <a16:creationId xmlns:a16="http://schemas.microsoft.com/office/drawing/2014/main" id="{4E86CEB0-0B77-47E4-A7F4-F606F1A6222D}"/>
              </a:ext>
            </a:extLst>
          </p:cNvPr>
          <p:cNvSpPr/>
          <p:nvPr/>
        </p:nvSpPr>
        <p:spPr>
          <a:xfrm>
            <a:off x="4075286" y="5211382"/>
            <a:ext cx="2904855" cy="954107"/>
          </a:xfrm>
          <a:prstGeom prst="rect">
            <a:avLst/>
          </a:prstGeom>
        </p:spPr>
        <p:txBody>
          <a:bodyPr wrap="square">
            <a:spAutoFit/>
          </a:bodyPr>
          <a:lstStyle/>
          <a:p>
            <a:pPr marL="557213" lvl="1" indent="-214313">
              <a:buFont typeface="Arial" panose="020B0604020202020204" pitchFamily="34" charset="0"/>
              <a:buChar char="•"/>
            </a:pPr>
            <a:r>
              <a:rPr lang="en-US" sz="1400">
                <a:solidFill>
                  <a:schemeClr val="accent6"/>
                </a:solidFill>
              </a:rPr>
              <a:t>Approving Supervisor</a:t>
            </a:r>
          </a:p>
          <a:p>
            <a:pPr marL="557213" lvl="1" indent="-214313">
              <a:buFont typeface="Arial" panose="020B0604020202020204" pitchFamily="34" charset="0"/>
              <a:buChar char="•"/>
            </a:pPr>
            <a:r>
              <a:rPr lang="en-US" sz="1400">
                <a:solidFill>
                  <a:schemeClr val="accent6"/>
                </a:solidFill>
              </a:rPr>
              <a:t>Work Planner</a:t>
            </a:r>
          </a:p>
          <a:p>
            <a:pPr marL="557213" lvl="1" indent="-214313">
              <a:buFont typeface="Arial" panose="020B0604020202020204" pitchFamily="34" charset="0"/>
              <a:buChar char="•"/>
            </a:pPr>
            <a:r>
              <a:rPr lang="en-US" sz="1400">
                <a:solidFill>
                  <a:schemeClr val="accent6"/>
                </a:solidFill>
              </a:rPr>
              <a:t>Point of Contact</a:t>
            </a:r>
          </a:p>
          <a:p>
            <a:pPr marL="557213" lvl="1" indent="-214313">
              <a:buFont typeface="Arial" panose="020B0604020202020204" pitchFamily="34" charset="0"/>
              <a:buChar char="•"/>
            </a:pPr>
            <a:r>
              <a:rPr lang="en-US" sz="1400">
                <a:solidFill>
                  <a:schemeClr val="accent6"/>
                </a:solidFill>
              </a:rPr>
              <a:t>Workers</a:t>
            </a:r>
          </a:p>
        </p:txBody>
      </p:sp>
      <p:sp>
        <p:nvSpPr>
          <p:cNvPr id="41" name="Rectangle 40">
            <a:extLst>
              <a:ext uri="{FF2B5EF4-FFF2-40B4-BE49-F238E27FC236}">
                <a16:creationId xmlns:a16="http://schemas.microsoft.com/office/drawing/2014/main" id="{A70CCFAB-8694-4D07-82C7-1B855A33AC76}"/>
              </a:ext>
            </a:extLst>
          </p:cNvPr>
          <p:cNvSpPr/>
          <p:nvPr/>
        </p:nvSpPr>
        <p:spPr>
          <a:xfrm>
            <a:off x="1619894" y="4047047"/>
            <a:ext cx="2465529" cy="954107"/>
          </a:xfrm>
          <a:prstGeom prst="rect">
            <a:avLst/>
          </a:prstGeom>
        </p:spPr>
        <p:txBody>
          <a:bodyPr wrap="square">
            <a:spAutoFit/>
          </a:bodyPr>
          <a:lstStyle/>
          <a:p>
            <a:pPr marL="214313" indent="-214313">
              <a:buFont typeface="Arial" panose="020B0604020202020204" pitchFamily="34" charset="0"/>
              <a:buChar char="•"/>
            </a:pPr>
            <a:r>
              <a:rPr lang="en-US" sz="1400" dirty="0">
                <a:solidFill>
                  <a:schemeClr val="accent6"/>
                </a:solidFill>
              </a:rPr>
              <a:t>Stop and reevaluate</a:t>
            </a:r>
            <a:br>
              <a:rPr lang="en-US" sz="1400" dirty="0">
                <a:solidFill>
                  <a:schemeClr val="accent6"/>
                </a:solidFill>
              </a:rPr>
            </a:br>
            <a:r>
              <a:rPr lang="en-US" sz="1400" dirty="0">
                <a:solidFill>
                  <a:schemeClr val="accent6"/>
                </a:solidFill>
              </a:rPr>
              <a:t>if conditions change</a:t>
            </a:r>
          </a:p>
          <a:p>
            <a:pPr marL="214313" indent="-214313">
              <a:buFont typeface="Arial" panose="020B0604020202020204" pitchFamily="34" charset="0"/>
              <a:buChar char="•"/>
            </a:pPr>
            <a:r>
              <a:rPr lang="en-US" sz="1400" dirty="0">
                <a:solidFill>
                  <a:schemeClr val="accent6"/>
                </a:solidFill>
              </a:rPr>
              <a:t>Clean up</a:t>
            </a:r>
          </a:p>
          <a:p>
            <a:pPr marL="214313" indent="-214313">
              <a:buFont typeface="Arial" panose="020B0604020202020204" pitchFamily="34" charset="0"/>
              <a:buChar char="•"/>
            </a:pPr>
            <a:r>
              <a:rPr lang="en-US" sz="1400" dirty="0">
                <a:solidFill>
                  <a:schemeClr val="accent6"/>
                </a:solidFill>
              </a:rPr>
              <a:t>Release work</a:t>
            </a:r>
          </a:p>
        </p:txBody>
      </p:sp>
      <p:sp>
        <p:nvSpPr>
          <p:cNvPr id="42" name="Rectangle 41">
            <a:extLst>
              <a:ext uri="{FF2B5EF4-FFF2-40B4-BE49-F238E27FC236}">
                <a16:creationId xmlns:a16="http://schemas.microsoft.com/office/drawing/2014/main" id="{A74D7D50-749D-43E1-ADE1-458CC2D50910}"/>
              </a:ext>
            </a:extLst>
          </p:cNvPr>
          <p:cNvSpPr/>
          <p:nvPr/>
        </p:nvSpPr>
        <p:spPr>
          <a:xfrm>
            <a:off x="1545207" y="1886931"/>
            <a:ext cx="1832832" cy="738664"/>
          </a:xfrm>
          <a:prstGeom prst="rect">
            <a:avLst/>
          </a:prstGeom>
        </p:spPr>
        <p:txBody>
          <a:bodyPr wrap="square">
            <a:spAutoFit/>
          </a:bodyPr>
          <a:lstStyle/>
          <a:p>
            <a:pPr marL="214313" indent="-214313">
              <a:buFont typeface="Arial" panose="020B0604020202020204" pitchFamily="34" charset="0"/>
              <a:buChar char="•"/>
            </a:pPr>
            <a:r>
              <a:rPr lang="en-US" sz="1400">
                <a:solidFill>
                  <a:schemeClr val="accent6"/>
                </a:solidFill>
              </a:rPr>
              <a:t>Lessons Learned</a:t>
            </a:r>
          </a:p>
          <a:p>
            <a:pPr marL="214313" indent="-214313">
              <a:buFont typeface="Arial" panose="020B0604020202020204" pitchFamily="34" charset="0"/>
              <a:buChar char="•"/>
            </a:pPr>
            <a:r>
              <a:rPr lang="en-US" sz="1400">
                <a:solidFill>
                  <a:schemeClr val="accent6"/>
                </a:solidFill>
              </a:rPr>
              <a:t>Update Work Plan</a:t>
            </a:r>
            <a:br>
              <a:rPr lang="en-US" sz="1400">
                <a:solidFill>
                  <a:schemeClr val="accent6"/>
                </a:solidFill>
              </a:rPr>
            </a:br>
            <a:r>
              <a:rPr lang="en-US" sz="1400">
                <a:solidFill>
                  <a:schemeClr val="accent6"/>
                </a:solidFill>
              </a:rPr>
              <a:t>and HA</a:t>
            </a:r>
          </a:p>
        </p:txBody>
      </p:sp>
      <p:sp>
        <p:nvSpPr>
          <p:cNvPr id="43" name="TextBox 42">
            <a:extLst>
              <a:ext uri="{FF2B5EF4-FFF2-40B4-BE49-F238E27FC236}">
                <a16:creationId xmlns:a16="http://schemas.microsoft.com/office/drawing/2014/main" id="{57309623-5993-4C84-98E1-7EBDC56A5C18}"/>
              </a:ext>
            </a:extLst>
          </p:cNvPr>
          <p:cNvSpPr txBox="1"/>
          <p:nvPr/>
        </p:nvSpPr>
        <p:spPr>
          <a:xfrm>
            <a:off x="7201104" y="1588289"/>
            <a:ext cx="2581541" cy="646331"/>
          </a:xfrm>
          <a:prstGeom prst="rect">
            <a:avLst/>
          </a:prstGeom>
          <a:noFill/>
        </p:spPr>
        <p:txBody>
          <a:bodyPr wrap="square" rtlCol="0">
            <a:spAutoFit/>
          </a:bodyPr>
          <a:lstStyle/>
          <a:p>
            <a:pPr marL="214313" indent="-214313" algn="ctr">
              <a:buFont typeface="Arial" panose="020B0604020202020204" pitchFamily="34" charset="0"/>
              <a:buChar char="•"/>
            </a:pPr>
            <a:r>
              <a:rPr lang="en-US" b="1">
                <a:solidFill>
                  <a:schemeClr val="tx2"/>
                </a:solidFill>
              </a:rPr>
              <a:t>Identify Scope of Work</a:t>
            </a:r>
          </a:p>
          <a:p>
            <a:pPr marL="214313" indent="-214313" algn="ctr">
              <a:buFont typeface="Arial" panose="020B0604020202020204" pitchFamily="34" charset="0"/>
              <a:buChar char="•"/>
            </a:pPr>
            <a:endParaRPr lang="en-US" b="1" err="1">
              <a:solidFill>
                <a:schemeClr val="accent6"/>
              </a:solidFill>
            </a:endParaRPr>
          </a:p>
        </p:txBody>
      </p:sp>
      <p:sp>
        <p:nvSpPr>
          <p:cNvPr id="44" name="TextBox 43">
            <a:extLst>
              <a:ext uri="{FF2B5EF4-FFF2-40B4-BE49-F238E27FC236}">
                <a16:creationId xmlns:a16="http://schemas.microsoft.com/office/drawing/2014/main" id="{BD5DD79E-475B-4A34-9245-92C475EDD523}"/>
              </a:ext>
            </a:extLst>
          </p:cNvPr>
          <p:cNvSpPr txBox="1"/>
          <p:nvPr/>
        </p:nvSpPr>
        <p:spPr>
          <a:xfrm>
            <a:off x="7440806" y="1935480"/>
            <a:ext cx="895951" cy="1384995"/>
          </a:xfrm>
          <a:prstGeom prst="rect">
            <a:avLst/>
          </a:prstGeom>
          <a:noFill/>
        </p:spPr>
        <p:txBody>
          <a:bodyPr wrap="square" rtlCol="0">
            <a:spAutoFit/>
          </a:bodyPr>
          <a:lstStyle/>
          <a:p>
            <a:pPr marL="214313" indent="-214313">
              <a:buFont typeface="Arial" panose="020B0604020202020204" pitchFamily="34" charset="0"/>
              <a:buChar char="•"/>
            </a:pPr>
            <a:r>
              <a:rPr lang="en-US" sz="1400">
                <a:solidFill>
                  <a:schemeClr val="accent6"/>
                </a:solidFill>
              </a:rPr>
              <a:t>What</a:t>
            </a:r>
          </a:p>
          <a:p>
            <a:pPr marL="214313" indent="-214313">
              <a:buFont typeface="Arial" panose="020B0604020202020204" pitchFamily="34" charset="0"/>
              <a:buChar char="•"/>
            </a:pPr>
            <a:r>
              <a:rPr lang="en-US" sz="1400">
                <a:solidFill>
                  <a:schemeClr val="accent6"/>
                </a:solidFill>
              </a:rPr>
              <a:t>Where</a:t>
            </a:r>
          </a:p>
          <a:p>
            <a:pPr marL="214313" indent="-214313">
              <a:buFont typeface="Arial" panose="020B0604020202020204" pitchFamily="34" charset="0"/>
              <a:buChar char="•"/>
            </a:pPr>
            <a:r>
              <a:rPr lang="en-US" sz="1400">
                <a:solidFill>
                  <a:schemeClr val="accent6"/>
                </a:solidFill>
              </a:rPr>
              <a:t>Who</a:t>
            </a:r>
          </a:p>
          <a:p>
            <a:pPr marL="214313" indent="-214313">
              <a:buFont typeface="Arial" panose="020B0604020202020204" pitchFamily="34" charset="0"/>
              <a:buChar char="•"/>
            </a:pPr>
            <a:r>
              <a:rPr lang="en-US" sz="1400">
                <a:solidFill>
                  <a:schemeClr val="accent6"/>
                </a:solidFill>
              </a:rPr>
              <a:t>When</a:t>
            </a:r>
          </a:p>
          <a:p>
            <a:pPr marL="214313" indent="-214313">
              <a:buFont typeface="Arial" panose="020B0604020202020204" pitchFamily="34" charset="0"/>
              <a:buChar char="•"/>
            </a:pPr>
            <a:r>
              <a:rPr lang="en-US" sz="1400">
                <a:solidFill>
                  <a:schemeClr val="accent6"/>
                </a:solidFill>
              </a:rPr>
              <a:t>How </a:t>
            </a:r>
          </a:p>
          <a:p>
            <a:pPr marL="214313" indent="-214313">
              <a:buFont typeface="Arial" panose="020B0604020202020204" pitchFamily="34" charset="0"/>
              <a:buChar char="•"/>
            </a:pPr>
            <a:r>
              <a:rPr lang="en-US" sz="1400">
                <a:solidFill>
                  <a:schemeClr val="accent6"/>
                </a:solidFill>
              </a:rPr>
              <a:t>Why</a:t>
            </a:r>
          </a:p>
        </p:txBody>
      </p:sp>
      <p:sp>
        <p:nvSpPr>
          <p:cNvPr id="45" name="Date Placeholder 3">
            <a:extLst>
              <a:ext uri="{FF2B5EF4-FFF2-40B4-BE49-F238E27FC236}">
                <a16:creationId xmlns:a16="http://schemas.microsoft.com/office/drawing/2014/main" id="{8C3527A7-2C0F-E25F-754B-A81EA0A9DF36}"/>
              </a:ext>
            </a:extLst>
          </p:cNvPr>
          <p:cNvSpPr>
            <a:spLocks noGrp="1"/>
          </p:cNvSpPr>
          <p:nvPr>
            <p:ph type="dt" sz="half" idx="2"/>
          </p:nvPr>
        </p:nvSpPr>
        <p:spPr>
          <a:xfrm>
            <a:off x="982436" y="6504213"/>
            <a:ext cx="900491" cy="241300"/>
          </a:xfrm>
        </p:spPr>
        <p:txBody>
          <a:bodyPr/>
          <a:lstStyle/>
          <a:p>
            <a:pPr>
              <a:defRPr/>
            </a:pPr>
            <a:fld id="{A82F2CBF-0853-4621-850C-9A48A95E3B54}" type="datetime1">
              <a:rPr lang="en-US" smtClean="0"/>
              <a:t>3/6/2023</a:t>
            </a:fld>
            <a:endParaRPr lang="en-US" dirty="0"/>
          </a:p>
        </p:txBody>
      </p:sp>
      <p:sp>
        <p:nvSpPr>
          <p:cNvPr id="46" name="Footer Placeholder 4">
            <a:extLst>
              <a:ext uri="{FF2B5EF4-FFF2-40B4-BE49-F238E27FC236}">
                <a16:creationId xmlns:a16="http://schemas.microsoft.com/office/drawing/2014/main" id="{047232D0-58F9-C500-9AF2-02184AAD8B3F}"/>
              </a:ext>
            </a:extLst>
          </p:cNvPr>
          <p:cNvSpPr>
            <a:spLocks noGrp="1"/>
          </p:cNvSpPr>
          <p:nvPr>
            <p:ph type="ftr" sz="quarter" idx="3"/>
          </p:nvPr>
        </p:nvSpPr>
        <p:spPr>
          <a:xfrm>
            <a:off x="2040804" y="6504214"/>
            <a:ext cx="8349491" cy="242873"/>
          </a:xfrm>
        </p:spPr>
        <p:txBody>
          <a:bodyPr/>
          <a:lstStyle/>
          <a:p>
            <a:pPr>
              <a:defRPr/>
            </a:pPr>
            <a:r>
              <a:rPr lang="en-US" dirty="0"/>
              <a:t>Lisa Reger &amp; Katie Swanson | Muon Department Meeting</a:t>
            </a:r>
            <a:endParaRPr lang="en-US" b="1" dirty="0"/>
          </a:p>
        </p:txBody>
      </p:sp>
    </p:spTree>
    <p:extLst>
      <p:ext uri="{BB962C8B-B14F-4D97-AF65-F5344CB8AC3E}">
        <p14:creationId xmlns:p14="http://schemas.microsoft.com/office/powerpoint/2010/main" val="330392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DBB77-F9D8-44B4-B5AE-EAB9FF8D7A72}"/>
              </a:ext>
            </a:extLst>
          </p:cNvPr>
          <p:cNvSpPr>
            <a:spLocks noGrp="1"/>
          </p:cNvSpPr>
          <p:nvPr>
            <p:ph idx="1"/>
          </p:nvPr>
        </p:nvSpPr>
        <p:spPr/>
        <p:txBody>
          <a:bodyPr/>
          <a:lstStyle/>
          <a:p>
            <a:r>
              <a:rPr lang="en-US" dirty="0"/>
              <a:t>Ensure everyone understands the scope of the job.  Best way is to complete a job walkdown, include persons involved with the job, then create the plan.</a:t>
            </a:r>
          </a:p>
          <a:p>
            <a:r>
              <a:rPr lang="en-US" dirty="0"/>
              <a:t>Conduct a pre-job briefing.  Communication is key, allow clarification of the steps of the job, PPE, etc. </a:t>
            </a:r>
          </a:p>
          <a:p>
            <a:r>
              <a:rPr lang="en-US" dirty="0"/>
              <a:t>Perform the job within that scope and plan.  If the scope changes and affects the work plan or hazards, stop and re-evaluate.  Update the plan as necessary. </a:t>
            </a:r>
          </a:p>
          <a:p>
            <a:r>
              <a:rPr lang="en-US" dirty="0"/>
              <a:t>Evaluate the work conducted, any global lessons learned that others may benefit from?  Your group may benefit from?  Communicate it. </a:t>
            </a:r>
          </a:p>
        </p:txBody>
      </p:sp>
      <p:sp>
        <p:nvSpPr>
          <p:cNvPr id="3" name="Title 2">
            <a:extLst>
              <a:ext uri="{FF2B5EF4-FFF2-40B4-BE49-F238E27FC236}">
                <a16:creationId xmlns:a16="http://schemas.microsoft.com/office/drawing/2014/main" id="{1A317F4C-53E9-4982-94B3-7E6C214EDD27}"/>
              </a:ext>
            </a:extLst>
          </p:cNvPr>
          <p:cNvSpPr>
            <a:spLocks noGrp="1"/>
          </p:cNvSpPr>
          <p:nvPr>
            <p:ph type="title"/>
          </p:nvPr>
        </p:nvSpPr>
        <p:spPr/>
        <p:txBody>
          <a:bodyPr/>
          <a:lstStyle/>
          <a:p>
            <a:r>
              <a:rPr lang="en-US" dirty="0"/>
              <a:t>Work Planning Reminders	</a:t>
            </a:r>
          </a:p>
        </p:txBody>
      </p:sp>
      <p:sp>
        <p:nvSpPr>
          <p:cNvPr id="6" name="Slide Number Placeholder 5">
            <a:extLst>
              <a:ext uri="{FF2B5EF4-FFF2-40B4-BE49-F238E27FC236}">
                <a16:creationId xmlns:a16="http://schemas.microsoft.com/office/drawing/2014/main" id="{81B857B5-527B-4FFF-8647-0BEE05B95CD3}"/>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5" name="Date Placeholder 3">
            <a:extLst>
              <a:ext uri="{FF2B5EF4-FFF2-40B4-BE49-F238E27FC236}">
                <a16:creationId xmlns:a16="http://schemas.microsoft.com/office/drawing/2014/main" id="{CF6D85CB-6ECB-A8B7-71A0-296D1E88CA3E}"/>
              </a:ext>
            </a:extLst>
          </p:cNvPr>
          <p:cNvSpPr>
            <a:spLocks noGrp="1"/>
          </p:cNvSpPr>
          <p:nvPr>
            <p:ph type="dt" sz="half" idx="2"/>
          </p:nvPr>
        </p:nvSpPr>
        <p:spPr>
          <a:xfrm>
            <a:off x="982436" y="6504213"/>
            <a:ext cx="900491" cy="241300"/>
          </a:xfrm>
        </p:spPr>
        <p:txBody>
          <a:bodyPr/>
          <a:lstStyle/>
          <a:p>
            <a:pPr>
              <a:defRPr/>
            </a:pPr>
            <a:fld id="{A82F2CBF-0853-4621-850C-9A48A95E3B54}" type="datetime1">
              <a:rPr lang="en-US" smtClean="0"/>
              <a:t>3/6/2023</a:t>
            </a:fld>
            <a:endParaRPr lang="en-US" dirty="0"/>
          </a:p>
        </p:txBody>
      </p:sp>
      <p:sp>
        <p:nvSpPr>
          <p:cNvPr id="7" name="Footer Placeholder 4">
            <a:extLst>
              <a:ext uri="{FF2B5EF4-FFF2-40B4-BE49-F238E27FC236}">
                <a16:creationId xmlns:a16="http://schemas.microsoft.com/office/drawing/2014/main" id="{61B8953E-90FD-9861-9883-0F1795F662B5}"/>
              </a:ext>
            </a:extLst>
          </p:cNvPr>
          <p:cNvSpPr>
            <a:spLocks noGrp="1"/>
          </p:cNvSpPr>
          <p:nvPr>
            <p:ph type="ftr" sz="quarter" idx="3"/>
          </p:nvPr>
        </p:nvSpPr>
        <p:spPr>
          <a:xfrm>
            <a:off x="2040804" y="6504214"/>
            <a:ext cx="8349491" cy="242873"/>
          </a:xfrm>
        </p:spPr>
        <p:txBody>
          <a:bodyPr/>
          <a:lstStyle/>
          <a:p>
            <a:pPr>
              <a:defRPr/>
            </a:pPr>
            <a:r>
              <a:rPr lang="en-US" dirty="0"/>
              <a:t>Lisa Reger &amp; Katie Swanson | Muon Department Meeting</a:t>
            </a:r>
            <a:endParaRPr lang="en-US" b="1" dirty="0"/>
          </a:p>
        </p:txBody>
      </p:sp>
    </p:spTree>
    <p:extLst>
      <p:ext uri="{BB962C8B-B14F-4D97-AF65-F5344CB8AC3E}">
        <p14:creationId xmlns:p14="http://schemas.microsoft.com/office/powerpoint/2010/main" val="127360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6E837-4E19-4755-98C5-31EF389F5057}"/>
              </a:ext>
            </a:extLst>
          </p:cNvPr>
          <p:cNvSpPr>
            <a:spLocks noGrp="1"/>
          </p:cNvSpPr>
          <p:nvPr>
            <p:ph idx="1"/>
          </p:nvPr>
        </p:nvSpPr>
        <p:spPr>
          <a:xfrm>
            <a:off x="296333" y="893917"/>
            <a:ext cx="7104593" cy="5059363"/>
          </a:xfrm>
        </p:spPr>
        <p:txBody>
          <a:bodyPr/>
          <a:lstStyle/>
          <a:p>
            <a:r>
              <a:rPr lang="en-US" dirty="0"/>
              <a:t>The work plan must be updated when:</a:t>
            </a:r>
          </a:p>
          <a:p>
            <a:pPr lvl="1"/>
            <a:r>
              <a:rPr lang="en-US" dirty="0"/>
              <a:t>The scope changes</a:t>
            </a:r>
          </a:p>
          <a:p>
            <a:pPr lvl="1"/>
            <a:r>
              <a:rPr lang="en-US" dirty="0"/>
              <a:t>New hazards are identified</a:t>
            </a:r>
          </a:p>
          <a:p>
            <a:pPr lvl="1"/>
            <a:r>
              <a:rPr lang="en-US" dirty="0"/>
              <a:t>Mitigations identified are found to be ineffective or inadequate </a:t>
            </a:r>
          </a:p>
          <a:p>
            <a:pPr marL="222250" indent="-285750"/>
            <a:r>
              <a:rPr lang="en-US" dirty="0"/>
              <a:t>The work planner must review the changes and authorize before continuing. SMEs may be needed to review as well, depending upon the new hazards or control measures. </a:t>
            </a:r>
          </a:p>
          <a:p>
            <a:pPr marL="222250" indent="-285750"/>
            <a:r>
              <a:rPr lang="en-US" dirty="0"/>
              <a:t>Updated work plan should be communicated to workers and affected individuals.</a:t>
            </a:r>
          </a:p>
          <a:p>
            <a:endParaRPr lang="en-US" dirty="0"/>
          </a:p>
        </p:txBody>
      </p:sp>
      <p:sp>
        <p:nvSpPr>
          <p:cNvPr id="3" name="Title 2">
            <a:extLst>
              <a:ext uri="{FF2B5EF4-FFF2-40B4-BE49-F238E27FC236}">
                <a16:creationId xmlns:a16="http://schemas.microsoft.com/office/drawing/2014/main" id="{93B75D6D-4BFC-4CD7-A90E-75CEAFB2FDC8}"/>
              </a:ext>
            </a:extLst>
          </p:cNvPr>
          <p:cNvSpPr>
            <a:spLocks noGrp="1"/>
          </p:cNvSpPr>
          <p:nvPr>
            <p:ph type="title"/>
          </p:nvPr>
        </p:nvSpPr>
        <p:spPr/>
        <p:txBody>
          <a:bodyPr/>
          <a:lstStyle/>
          <a:p>
            <a:r>
              <a:rPr lang="en-US" dirty="0"/>
              <a:t>Updating the Work Plan</a:t>
            </a:r>
          </a:p>
        </p:txBody>
      </p:sp>
      <p:sp>
        <p:nvSpPr>
          <p:cNvPr id="6" name="Slide Number Placeholder 5">
            <a:extLst>
              <a:ext uri="{FF2B5EF4-FFF2-40B4-BE49-F238E27FC236}">
                <a16:creationId xmlns:a16="http://schemas.microsoft.com/office/drawing/2014/main" id="{B3EF85A4-7152-49BE-8889-8F8525134A6B}"/>
              </a:ext>
            </a:extLst>
          </p:cNvPr>
          <p:cNvSpPr>
            <a:spLocks noGrp="1"/>
          </p:cNvSpPr>
          <p:nvPr>
            <p:ph type="sldNum" sz="quarter" idx="4"/>
          </p:nvPr>
        </p:nvSpPr>
        <p:spPr/>
        <p:txBody>
          <a:bodyPr/>
          <a:lstStyle/>
          <a:p>
            <a:pPr defTabSz="457200" fontAlgn="base">
              <a:spcBef>
                <a:spcPct val="0"/>
              </a:spcBef>
              <a:spcAft>
                <a:spcPct val="0"/>
              </a:spcAft>
              <a:defRPr/>
            </a:pPr>
            <a:fld id="{148C009B-CB69-E04A-B9B3-34B26D69E9CF}" type="slidenum">
              <a:rPr lang="en-US">
                <a:ea typeface="Geneva" charset="0"/>
              </a:rPr>
              <a:pPr defTabSz="457200" fontAlgn="base">
                <a:spcBef>
                  <a:spcPct val="0"/>
                </a:spcBef>
                <a:spcAft>
                  <a:spcPct val="0"/>
                </a:spcAft>
                <a:defRPr/>
              </a:pPr>
              <a:t>14</a:t>
            </a:fld>
            <a:endParaRPr lang="en-US" dirty="0">
              <a:ea typeface="Geneva" charset="0"/>
            </a:endParaRPr>
          </a:p>
        </p:txBody>
      </p:sp>
      <p:pic>
        <p:nvPicPr>
          <p:cNvPr id="11" name="Picture 10">
            <a:extLst>
              <a:ext uri="{FF2B5EF4-FFF2-40B4-BE49-F238E27FC236}">
                <a16:creationId xmlns:a16="http://schemas.microsoft.com/office/drawing/2014/main" id="{303FB704-5D92-4EDC-A3A1-BE27422B8B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36750" y="1377253"/>
            <a:ext cx="3226607" cy="3226607"/>
          </a:xfrm>
          <a:prstGeom prst="rect">
            <a:avLst/>
          </a:prstGeom>
        </p:spPr>
      </p:pic>
      <p:sp>
        <p:nvSpPr>
          <p:cNvPr id="5" name="Date Placeholder 3">
            <a:extLst>
              <a:ext uri="{FF2B5EF4-FFF2-40B4-BE49-F238E27FC236}">
                <a16:creationId xmlns:a16="http://schemas.microsoft.com/office/drawing/2014/main" id="{BD21EAF9-8940-E390-BB24-467EF2D00704}"/>
              </a:ext>
            </a:extLst>
          </p:cNvPr>
          <p:cNvSpPr>
            <a:spLocks noGrp="1"/>
          </p:cNvSpPr>
          <p:nvPr>
            <p:ph type="dt" sz="half" idx="2"/>
          </p:nvPr>
        </p:nvSpPr>
        <p:spPr>
          <a:xfrm>
            <a:off x="982436" y="6504213"/>
            <a:ext cx="900491" cy="241300"/>
          </a:xfrm>
        </p:spPr>
        <p:txBody>
          <a:bodyPr/>
          <a:lstStyle/>
          <a:p>
            <a:pPr>
              <a:defRPr/>
            </a:pPr>
            <a:fld id="{A82F2CBF-0853-4621-850C-9A48A95E3B54}" type="datetime1">
              <a:rPr lang="en-US" smtClean="0"/>
              <a:t>3/6/2023</a:t>
            </a:fld>
            <a:endParaRPr lang="en-US" dirty="0"/>
          </a:p>
        </p:txBody>
      </p:sp>
      <p:sp>
        <p:nvSpPr>
          <p:cNvPr id="7" name="Footer Placeholder 4">
            <a:extLst>
              <a:ext uri="{FF2B5EF4-FFF2-40B4-BE49-F238E27FC236}">
                <a16:creationId xmlns:a16="http://schemas.microsoft.com/office/drawing/2014/main" id="{3DAFE08C-9A10-0771-2709-5824D9AA20F0}"/>
              </a:ext>
            </a:extLst>
          </p:cNvPr>
          <p:cNvSpPr>
            <a:spLocks noGrp="1"/>
          </p:cNvSpPr>
          <p:nvPr>
            <p:ph type="ftr" sz="quarter" idx="3"/>
          </p:nvPr>
        </p:nvSpPr>
        <p:spPr>
          <a:xfrm>
            <a:off x="2040804" y="6504214"/>
            <a:ext cx="8349491" cy="242873"/>
          </a:xfrm>
        </p:spPr>
        <p:txBody>
          <a:bodyPr/>
          <a:lstStyle/>
          <a:p>
            <a:pPr>
              <a:defRPr/>
            </a:pPr>
            <a:r>
              <a:rPr lang="en-US" dirty="0"/>
              <a:t>Lisa Reger &amp; Katie Swanson | Muon Department Meeting</a:t>
            </a:r>
            <a:endParaRPr lang="en-US" b="1" dirty="0"/>
          </a:p>
        </p:txBody>
      </p:sp>
    </p:spTree>
    <p:extLst>
      <p:ext uri="{BB962C8B-B14F-4D97-AF65-F5344CB8AC3E}">
        <p14:creationId xmlns:p14="http://schemas.microsoft.com/office/powerpoint/2010/main" val="223313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6E837-4E19-4755-98C5-31EF389F5057}"/>
              </a:ext>
            </a:extLst>
          </p:cNvPr>
          <p:cNvSpPr>
            <a:spLocks noGrp="1"/>
          </p:cNvSpPr>
          <p:nvPr>
            <p:ph idx="1"/>
          </p:nvPr>
        </p:nvSpPr>
        <p:spPr>
          <a:xfrm>
            <a:off x="296333" y="893917"/>
            <a:ext cx="9200815" cy="5059363"/>
          </a:xfrm>
        </p:spPr>
        <p:txBody>
          <a:bodyPr/>
          <a:lstStyle/>
          <a:p>
            <a:r>
              <a:rPr lang="en-US" dirty="0"/>
              <a:t>All MMRs require an RSO review</a:t>
            </a:r>
          </a:p>
          <a:p>
            <a:pPr lvl="1"/>
            <a:r>
              <a:rPr lang="en-US" dirty="0"/>
              <a:t>Verify impacted designations</a:t>
            </a:r>
          </a:p>
          <a:p>
            <a:pPr lvl="1"/>
            <a:r>
              <a:rPr lang="en-US" dirty="0"/>
              <a:t>If clarification is needed, RSOs will contact the MMR requestor</a:t>
            </a:r>
          </a:p>
          <a:p>
            <a:r>
              <a:rPr lang="en-US" dirty="0"/>
              <a:t>RSO email</a:t>
            </a:r>
          </a:p>
          <a:p>
            <a:pPr lvl="1"/>
            <a:r>
              <a:rPr lang="en-US" sz="2400" u="sng" dirty="0">
                <a:solidFill>
                  <a:srgbClr val="0563C1"/>
                </a:solidFill>
                <a:effectLst/>
                <a:latin typeface="Calibri" panose="020F0502020204030204" pitchFamily="34" charset="0"/>
                <a:ea typeface="Calibri" panose="020F0502020204030204" pitchFamily="34" charset="0"/>
                <a:hlinkClick r:id="rId3"/>
              </a:rPr>
              <a:t>ESH_RSO@fnal.gov</a:t>
            </a:r>
            <a:endParaRPr lang="en-US" dirty="0"/>
          </a:p>
        </p:txBody>
      </p:sp>
      <p:sp>
        <p:nvSpPr>
          <p:cNvPr id="3" name="Title 2">
            <a:extLst>
              <a:ext uri="{FF2B5EF4-FFF2-40B4-BE49-F238E27FC236}">
                <a16:creationId xmlns:a16="http://schemas.microsoft.com/office/drawing/2014/main" id="{93B75D6D-4BFC-4CD7-A90E-75CEAFB2FDC8}"/>
              </a:ext>
            </a:extLst>
          </p:cNvPr>
          <p:cNvSpPr>
            <a:spLocks noGrp="1"/>
          </p:cNvSpPr>
          <p:nvPr>
            <p:ph type="title"/>
          </p:nvPr>
        </p:nvSpPr>
        <p:spPr/>
        <p:txBody>
          <a:bodyPr/>
          <a:lstStyle/>
          <a:p>
            <a:r>
              <a:rPr lang="en-US" dirty="0"/>
              <a:t>New MMR Review Process</a:t>
            </a:r>
          </a:p>
        </p:txBody>
      </p:sp>
      <p:sp>
        <p:nvSpPr>
          <p:cNvPr id="6" name="Slide Number Placeholder 5">
            <a:extLst>
              <a:ext uri="{FF2B5EF4-FFF2-40B4-BE49-F238E27FC236}">
                <a16:creationId xmlns:a16="http://schemas.microsoft.com/office/drawing/2014/main" id="{B3EF85A4-7152-49BE-8889-8F8525134A6B}"/>
              </a:ext>
            </a:extLst>
          </p:cNvPr>
          <p:cNvSpPr>
            <a:spLocks noGrp="1"/>
          </p:cNvSpPr>
          <p:nvPr>
            <p:ph type="sldNum" sz="quarter" idx="4"/>
          </p:nvPr>
        </p:nvSpPr>
        <p:spPr/>
        <p:txBody>
          <a:bodyPr/>
          <a:lstStyle/>
          <a:p>
            <a:pPr defTabSz="457200" fontAlgn="base">
              <a:spcBef>
                <a:spcPct val="0"/>
              </a:spcBef>
              <a:spcAft>
                <a:spcPct val="0"/>
              </a:spcAft>
              <a:defRPr/>
            </a:pPr>
            <a:fld id="{148C009B-CB69-E04A-B9B3-34B26D69E9CF}" type="slidenum">
              <a:rPr lang="en-US">
                <a:ea typeface="Geneva" charset="0"/>
              </a:rPr>
              <a:pPr defTabSz="457200" fontAlgn="base">
                <a:spcBef>
                  <a:spcPct val="0"/>
                </a:spcBef>
                <a:spcAft>
                  <a:spcPct val="0"/>
                </a:spcAft>
                <a:defRPr/>
              </a:pPr>
              <a:t>15</a:t>
            </a:fld>
            <a:endParaRPr lang="en-US" dirty="0">
              <a:ea typeface="Geneva" charset="0"/>
            </a:endParaRPr>
          </a:p>
        </p:txBody>
      </p:sp>
      <p:sp>
        <p:nvSpPr>
          <p:cNvPr id="5" name="Date Placeholder 3">
            <a:extLst>
              <a:ext uri="{FF2B5EF4-FFF2-40B4-BE49-F238E27FC236}">
                <a16:creationId xmlns:a16="http://schemas.microsoft.com/office/drawing/2014/main" id="{BD21EAF9-8940-E390-BB24-467EF2D00704}"/>
              </a:ext>
            </a:extLst>
          </p:cNvPr>
          <p:cNvSpPr>
            <a:spLocks noGrp="1"/>
          </p:cNvSpPr>
          <p:nvPr>
            <p:ph type="dt" sz="half" idx="2"/>
          </p:nvPr>
        </p:nvSpPr>
        <p:spPr>
          <a:xfrm>
            <a:off x="982436" y="6504213"/>
            <a:ext cx="900491" cy="241300"/>
          </a:xfrm>
        </p:spPr>
        <p:txBody>
          <a:bodyPr/>
          <a:lstStyle/>
          <a:p>
            <a:pPr>
              <a:defRPr/>
            </a:pPr>
            <a:fld id="{A82F2CBF-0853-4621-850C-9A48A95E3B54}" type="datetime1">
              <a:rPr lang="en-US" smtClean="0"/>
              <a:t>3/6/2023</a:t>
            </a:fld>
            <a:endParaRPr lang="en-US" dirty="0"/>
          </a:p>
        </p:txBody>
      </p:sp>
      <p:sp>
        <p:nvSpPr>
          <p:cNvPr id="7" name="Footer Placeholder 4">
            <a:extLst>
              <a:ext uri="{FF2B5EF4-FFF2-40B4-BE49-F238E27FC236}">
                <a16:creationId xmlns:a16="http://schemas.microsoft.com/office/drawing/2014/main" id="{3DAFE08C-9A10-0771-2709-5824D9AA20F0}"/>
              </a:ext>
            </a:extLst>
          </p:cNvPr>
          <p:cNvSpPr>
            <a:spLocks noGrp="1"/>
          </p:cNvSpPr>
          <p:nvPr>
            <p:ph type="ftr" sz="quarter" idx="3"/>
          </p:nvPr>
        </p:nvSpPr>
        <p:spPr>
          <a:xfrm>
            <a:off x="2040804" y="6504214"/>
            <a:ext cx="8349491" cy="242873"/>
          </a:xfrm>
        </p:spPr>
        <p:txBody>
          <a:bodyPr/>
          <a:lstStyle/>
          <a:p>
            <a:pPr>
              <a:defRPr/>
            </a:pPr>
            <a:r>
              <a:rPr lang="en-US" dirty="0"/>
              <a:t>Lisa Reger &amp; Katie Swanson | Muon Department Meeting</a:t>
            </a:r>
            <a:endParaRPr lang="en-US" b="1" dirty="0"/>
          </a:p>
        </p:txBody>
      </p:sp>
    </p:spTree>
    <p:extLst>
      <p:ext uri="{BB962C8B-B14F-4D97-AF65-F5344CB8AC3E}">
        <p14:creationId xmlns:p14="http://schemas.microsoft.com/office/powerpoint/2010/main" val="340155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F027A-9DFC-8E4B-D707-9B1E5F9B9A3E}"/>
              </a:ext>
            </a:extLst>
          </p:cNvPr>
          <p:cNvSpPr>
            <a:spLocks noGrp="1"/>
          </p:cNvSpPr>
          <p:nvPr>
            <p:ph idx="1"/>
          </p:nvPr>
        </p:nvSpPr>
        <p:spPr/>
        <p:txBody>
          <a:bodyPr/>
          <a:lstStyle/>
          <a:p>
            <a:r>
              <a:rPr lang="en-US" dirty="0"/>
              <a:t>Katie Swanson, Division Safety Officer</a:t>
            </a:r>
          </a:p>
          <a:p>
            <a:pPr lvl="1"/>
            <a:r>
              <a:rPr lang="en-US" dirty="0">
                <a:hlinkClick r:id="rId2"/>
              </a:rPr>
              <a:t>kswanson@fnal.gov</a:t>
            </a:r>
            <a:endParaRPr lang="en-US" dirty="0"/>
          </a:p>
          <a:p>
            <a:pPr marL="457200" lvl="1" indent="0">
              <a:buNone/>
            </a:pPr>
            <a:endParaRPr lang="en-US" dirty="0"/>
          </a:p>
          <a:p>
            <a:r>
              <a:rPr lang="en-US" dirty="0"/>
              <a:t>Lisa Reger, Division Safety Specialist</a:t>
            </a:r>
          </a:p>
          <a:p>
            <a:pPr lvl="1"/>
            <a:r>
              <a:rPr lang="en-US" dirty="0">
                <a:hlinkClick r:id="rId3"/>
              </a:rPr>
              <a:t>reger@fnal.gov</a:t>
            </a:r>
            <a:endParaRPr lang="en-US" dirty="0"/>
          </a:p>
          <a:p>
            <a:pPr marL="457200" lvl="1" indent="0">
              <a:buNone/>
            </a:pPr>
            <a:endParaRPr lang="en-US" dirty="0"/>
          </a:p>
        </p:txBody>
      </p:sp>
      <p:sp>
        <p:nvSpPr>
          <p:cNvPr id="3" name="Title 2">
            <a:extLst>
              <a:ext uri="{FF2B5EF4-FFF2-40B4-BE49-F238E27FC236}">
                <a16:creationId xmlns:a16="http://schemas.microsoft.com/office/drawing/2014/main" id="{63BDED4F-0568-93BC-1D1C-FCC7553B5E53}"/>
              </a:ext>
            </a:extLst>
          </p:cNvPr>
          <p:cNvSpPr>
            <a:spLocks noGrp="1"/>
          </p:cNvSpPr>
          <p:nvPr>
            <p:ph type="title"/>
          </p:nvPr>
        </p:nvSpPr>
        <p:spPr/>
        <p:txBody>
          <a:bodyPr/>
          <a:lstStyle/>
          <a:p>
            <a:r>
              <a:rPr lang="en-US" dirty="0"/>
              <a:t>Questions?</a:t>
            </a:r>
          </a:p>
        </p:txBody>
      </p:sp>
      <p:sp>
        <p:nvSpPr>
          <p:cNvPr id="4" name="Date Placeholder 3">
            <a:extLst>
              <a:ext uri="{FF2B5EF4-FFF2-40B4-BE49-F238E27FC236}">
                <a16:creationId xmlns:a16="http://schemas.microsoft.com/office/drawing/2014/main" id="{F328B107-F446-1A82-15C4-2DEBACB594A0}"/>
              </a:ext>
            </a:extLst>
          </p:cNvPr>
          <p:cNvSpPr>
            <a:spLocks noGrp="1"/>
          </p:cNvSpPr>
          <p:nvPr>
            <p:ph type="dt" sz="half" idx="2"/>
          </p:nvPr>
        </p:nvSpPr>
        <p:spPr/>
        <p:txBody>
          <a:bodyPr/>
          <a:lstStyle/>
          <a:p>
            <a:pPr>
              <a:defRPr/>
            </a:pPr>
            <a:fld id="{BE8C0047-17B5-4771-BC2B-BE9A79688A89}" type="datetime1">
              <a:rPr lang="en-US" smtClean="0"/>
              <a:t>3/6/2023</a:t>
            </a:fld>
            <a:endParaRPr lang="en-US" dirty="0"/>
          </a:p>
        </p:txBody>
      </p:sp>
      <p:sp>
        <p:nvSpPr>
          <p:cNvPr id="6" name="Slide Number Placeholder 5">
            <a:extLst>
              <a:ext uri="{FF2B5EF4-FFF2-40B4-BE49-F238E27FC236}">
                <a16:creationId xmlns:a16="http://schemas.microsoft.com/office/drawing/2014/main" id="{6E56E656-4527-B446-4EB7-733FAC5AD319}"/>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Footer Placeholder 4">
            <a:extLst>
              <a:ext uri="{FF2B5EF4-FFF2-40B4-BE49-F238E27FC236}">
                <a16:creationId xmlns:a16="http://schemas.microsoft.com/office/drawing/2014/main" id="{D6B7ADB1-8A5C-53E4-A80F-C9C252FF5F76}"/>
              </a:ext>
            </a:extLst>
          </p:cNvPr>
          <p:cNvSpPr txBox="1">
            <a:spLocks/>
          </p:cNvSpPr>
          <p:nvPr/>
        </p:nvSpPr>
        <p:spPr>
          <a:xfrm>
            <a:off x="2035551" y="6504213"/>
            <a:ext cx="8349491" cy="242873"/>
          </a:xfrm>
          <a:prstGeom prst="rect">
            <a:avLst/>
          </a:prstGeom>
        </p:spPr>
        <p:txBody>
          <a:bodyPr lIns="0" tIns="0" rIns="0" bIns="0" anchor="t" anchorCtr="0"/>
          <a:lstStyle>
            <a:defPPr>
              <a:defRPr lang="en-US"/>
            </a:defPPr>
            <a:lvl1pPr marL="0" algn="l" defTabSz="914400" rtl="0" eaLnBrk="1" latinLnBrk="0" hangingPunct="1">
              <a:defRPr sz="1200" kern="1200">
                <a:solidFill>
                  <a:srgbClr val="004C97"/>
                </a:solidFill>
                <a:latin typeface="Helvetica"/>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Lisa Reger &amp; Katie Swanson | Muon Department Meeting</a:t>
            </a:r>
            <a:endParaRPr lang="en-US" b="1" dirty="0"/>
          </a:p>
        </p:txBody>
      </p:sp>
    </p:spTree>
    <p:extLst>
      <p:ext uri="{BB962C8B-B14F-4D97-AF65-F5344CB8AC3E}">
        <p14:creationId xmlns:p14="http://schemas.microsoft.com/office/powerpoint/2010/main" val="177683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Topics</a:t>
            </a:r>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2</a:t>
            </a:fld>
            <a:endParaRPr lang="en-US" altLang="en-US"/>
          </a:p>
        </p:txBody>
      </p:sp>
      <p:sp>
        <p:nvSpPr>
          <p:cNvPr id="3" name="Content Placeholder 1">
            <a:extLst>
              <a:ext uri="{FF2B5EF4-FFF2-40B4-BE49-F238E27FC236}">
                <a16:creationId xmlns:a16="http://schemas.microsoft.com/office/drawing/2014/main" id="{CBFA3FF3-310A-0F27-2EC5-6AED9C30D3CA}"/>
              </a:ext>
            </a:extLst>
          </p:cNvPr>
          <p:cNvSpPr txBox="1">
            <a:spLocks/>
          </p:cNvSpPr>
          <p:nvPr/>
        </p:nvSpPr>
        <p:spPr>
          <a:xfrm>
            <a:off x="304800" y="1246030"/>
            <a:ext cx="6388100" cy="492616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200" dirty="0"/>
              <a:t>Training</a:t>
            </a:r>
          </a:p>
          <a:p>
            <a:pPr lvl="1">
              <a:defRPr/>
            </a:pPr>
            <a:r>
              <a:rPr lang="en-US" dirty="0"/>
              <a:t>Reminders and updates</a:t>
            </a:r>
          </a:p>
          <a:p>
            <a:pPr>
              <a:defRPr/>
            </a:pPr>
            <a:r>
              <a:rPr lang="en-US" sz="2200" dirty="0"/>
              <a:t>FESHM updates</a:t>
            </a:r>
          </a:p>
          <a:p>
            <a:pPr>
              <a:defRPr/>
            </a:pPr>
            <a:r>
              <a:rPr lang="en-US" sz="2200" dirty="0"/>
              <a:t>Fermilab Today</a:t>
            </a:r>
          </a:p>
          <a:p>
            <a:pPr lvl="1">
              <a:defRPr/>
            </a:pPr>
            <a:r>
              <a:rPr lang="en-US" dirty="0"/>
              <a:t>Weekly Event Review Summaries</a:t>
            </a:r>
          </a:p>
          <a:p>
            <a:pPr>
              <a:defRPr/>
            </a:pPr>
            <a:r>
              <a:rPr lang="en-US" sz="2200" dirty="0"/>
              <a:t>Safety Flash </a:t>
            </a:r>
          </a:p>
          <a:p>
            <a:pPr>
              <a:defRPr/>
            </a:pPr>
            <a:r>
              <a:rPr lang="en-US" sz="2200" dirty="0"/>
              <a:t>Injuries and Illnesses in December and January</a:t>
            </a:r>
          </a:p>
          <a:p>
            <a:pPr>
              <a:defRPr/>
            </a:pPr>
            <a:r>
              <a:rPr lang="en-US" sz="2200" dirty="0"/>
              <a:t>Work planning and control reminders</a:t>
            </a:r>
          </a:p>
          <a:p>
            <a:pPr>
              <a:defRPr/>
            </a:pPr>
            <a:r>
              <a:rPr lang="en-US" sz="2200" dirty="0"/>
              <a:t>MMR review process</a:t>
            </a:r>
          </a:p>
          <a:p>
            <a:pPr marL="0" indent="0">
              <a:buNone/>
              <a:defRPr/>
            </a:pPr>
            <a:endParaRPr lang="en-US" sz="2200" dirty="0"/>
          </a:p>
          <a:p>
            <a:pPr lvl="1">
              <a:defRPr/>
            </a:pPr>
            <a:endParaRPr lang="en-US" sz="1600" dirty="0"/>
          </a:p>
          <a:p>
            <a:pPr lvl="1" indent="-342900">
              <a:buFont typeface="Arial" charset="0"/>
              <a:buChar char="•"/>
              <a:defRPr/>
            </a:pPr>
            <a:endParaRPr lang="en-US" sz="1800" dirty="0"/>
          </a:p>
        </p:txBody>
      </p:sp>
      <p:sp>
        <p:nvSpPr>
          <p:cNvPr id="7" name="Date Placeholder 3">
            <a:extLst>
              <a:ext uri="{FF2B5EF4-FFF2-40B4-BE49-F238E27FC236}">
                <a16:creationId xmlns:a16="http://schemas.microsoft.com/office/drawing/2014/main" id="{823006FC-6575-29DB-8353-6F1A43D03795}"/>
              </a:ext>
            </a:extLst>
          </p:cNvPr>
          <p:cNvSpPr txBox="1">
            <a:spLocks/>
          </p:cNvSpPr>
          <p:nvPr/>
        </p:nvSpPr>
        <p:spPr>
          <a:xfrm>
            <a:off x="982436" y="6504213"/>
            <a:ext cx="900491" cy="241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2F2CBF-0853-4621-850C-9A48A95E3B54}" type="datetime1">
              <a:rPr lang="en-US" sz="1200" smtClean="0"/>
              <a:pPr>
                <a:defRPr/>
              </a:pPr>
              <a:t>3/6/2023</a:t>
            </a:fld>
            <a:endParaRPr lang="en-US" dirty="0"/>
          </a:p>
        </p:txBody>
      </p:sp>
      <p:sp>
        <p:nvSpPr>
          <p:cNvPr id="8" name="Footer Placeholder 4">
            <a:extLst>
              <a:ext uri="{FF2B5EF4-FFF2-40B4-BE49-F238E27FC236}">
                <a16:creationId xmlns:a16="http://schemas.microsoft.com/office/drawing/2014/main" id="{82D5FDBC-D7FD-40C9-0EAF-D032BFA3550F}"/>
              </a:ext>
            </a:extLst>
          </p:cNvPr>
          <p:cNvSpPr txBox="1">
            <a:spLocks/>
          </p:cNvSpPr>
          <p:nvPr/>
        </p:nvSpPr>
        <p:spPr>
          <a:xfrm>
            <a:off x="2040804" y="6504214"/>
            <a:ext cx="8349491" cy="2428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Lisa Reger &amp; Katie Swanson | Muon Department Meeting</a:t>
            </a:r>
            <a:endParaRPr lang="en-US" sz="1200" b="1" dirty="0"/>
          </a:p>
        </p:txBody>
      </p:sp>
    </p:spTree>
    <p:extLst>
      <p:ext uri="{BB962C8B-B14F-4D97-AF65-F5344CB8AC3E}">
        <p14:creationId xmlns:p14="http://schemas.microsoft.com/office/powerpoint/2010/main" val="275477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E49554-82CF-DC9A-5BFE-14D050E6450B}"/>
              </a:ext>
            </a:extLst>
          </p:cNvPr>
          <p:cNvPicPr>
            <a:picLocks noChangeAspect="1"/>
          </p:cNvPicPr>
          <p:nvPr/>
        </p:nvPicPr>
        <p:blipFill>
          <a:blip r:embed="rId3"/>
          <a:stretch>
            <a:fillRect/>
          </a:stretch>
        </p:blipFill>
        <p:spPr>
          <a:xfrm>
            <a:off x="2882714" y="812691"/>
            <a:ext cx="4520800" cy="5128955"/>
          </a:xfrm>
          <a:prstGeom prst="rect">
            <a:avLst/>
          </a:prstGeom>
        </p:spPr>
      </p:pic>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ESH Training and ITNA Status for employees </a:t>
            </a:r>
            <a:r>
              <a:rPr lang="mr-IN" dirty="0"/>
              <a:t>–</a:t>
            </a:r>
            <a:r>
              <a:rPr lang="en-US" dirty="0"/>
              <a:t> as of 03/01/2023</a:t>
            </a:r>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3</a:t>
            </a:fld>
            <a:endParaRPr lang="en-US" altLang="en-US"/>
          </a:p>
        </p:txBody>
      </p:sp>
      <p:pic>
        <p:nvPicPr>
          <p:cNvPr id="25" name="Picture 24">
            <a:extLst>
              <a:ext uri="{FF2B5EF4-FFF2-40B4-BE49-F238E27FC236}">
                <a16:creationId xmlns:a16="http://schemas.microsoft.com/office/drawing/2014/main" id="{61D74A30-6A6F-B748-A333-DB2679997026}"/>
              </a:ext>
            </a:extLst>
          </p:cNvPr>
          <p:cNvPicPr>
            <a:picLocks noChangeAspect="1"/>
          </p:cNvPicPr>
          <p:nvPr/>
        </p:nvPicPr>
        <p:blipFill>
          <a:blip r:embed="rId4"/>
          <a:stretch>
            <a:fillRect/>
          </a:stretch>
        </p:blipFill>
        <p:spPr>
          <a:xfrm>
            <a:off x="9458326" y="3798149"/>
            <a:ext cx="1597025" cy="222616"/>
          </a:xfrm>
          <a:prstGeom prst="rect">
            <a:avLst/>
          </a:prstGeom>
        </p:spPr>
      </p:pic>
      <p:sp>
        <p:nvSpPr>
          <p:cNvPr id="15" name="TextBox 14">
            <a:extLst>
              <a:ext uri="{FF2B5EF4-FFF2-40B4-BE49-F238E27FC236}">
                <a16:creationId xmlns:a16="http://schemas.microsoft.com/office/drawing/2014/main" id="{29EC54A1-6E75-4E18-BFD9-780736E96A81}"/>
              </a:ext>
            </a:extLst>
          </p:cNvPr>
          <p:cNvSpPr txBox="1"/>
          <p:nvPr/>
        </p:nvSpPr>
        <p:spPr>
          <a:xfrm>
            <a:off x="25717" y="5975028"/>
            <a:ext cx="1435100" cy="369332"/>
          </a:xfrm>
          <a:prstGeom prst="rect">
            <a:avLst/>
          </a:prstGeom>
          <a:noFill/>
        </p:spPr>
        <p:txBody>
          <a:bodyPr wrap="square" rtlCol="0">
            <a:spAutoFit/>
          </a:bodyPr>
          <a:lstStyle/>
          <a:p>
            <a:r>
              <a:rPr lang="en-US" dirty="0"/>
              <a:t>Last month:</a:t>
            </a:r>
          </a:p>
        </p:txBody>
      </p:sp>
      <p:pic>
        <p:nvPicPr>
          <p:cNvPr id="12" name="Picture 11">
            <a:extLst>
              <a:ext uri="{FF2B5EF4-FFF2-40B4-BE49-F238E27FC236}">
                <a16:creationId xmlns:a16="http://schemas.microsoft.com/office/drawing/2014/main" id="{BF3D34AA-45D6-3F05-EDAC-8E4D956175DC}"/>
              </a:ext>
            </a:extLst>
          </p:cNvPr>
          <p:cNvPicPr>
            <a:picLocks noChangeAspect="1"/>
          </p:cNvPicPr>
          <p:nvPr/>
        </p:nvPicPr>
        <p:blipFill>
          <a:blip r:embed="rId5"/>
          <a:stretch>
            <a:fillRect/>
          </a:stretch>
        </p:blipFill>
        <p:spPr>
          <a:xfrm>
            <a:off x="2282768" y="812691"/>
            <a:ext cx="592631" cy="5128955"/>
          </a:xfrm>
          <a:prstGeom prst="rect">
            <a:avLst/>
          </a:prstGeom>
        </p:spPr>
      </p:pic>
      <p:sp>
        <p:nvSpPr>
          <p:cNvPr id="13" name="Rectangle: Rounded Corners 15">
            <a:extLst>
              <a:ext uri="{FF2B5EF4-FFF2-40B4-BE49-F238E27FC236}">
                <a16:creationId xmlns:a16="http://schemas.microsoft.com/office/drawing/2014/main" id="{336335F8-A060-FEC3-A364-8B9EA6961D32}"/>
              </a:ext>
            </a:extLst>
          </p:cNvPr>
          <p:cNvSpPr/>
          <p:nvPr/>
        </p:nvSpPr>
        <p:spPr>
          <a:xfrm>
            <a:off x="2282769" y="5125614"/>
            <a:ext cx="5120746" cy="177905"/>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31D912-A4FE-D812-3BBE-BBD6ABED3558}"/>
              </a:ext>
            </a:extLst>
          </p:cNvPr>
          <p:cNvPicPr>
            <a:picLocks noChangeAspect="1"/>
          </p:cNvPicPr>
          <p:nvPr/>
        </p:nvPicPr>
        <p:blipFill>
          <a:blip r:embed="rId6"/>
          <a:stretch>
            <a:fillRect/>
          </a:stretch>
        </p:blipFill>
        <p:spPr>
          <a:xfrm>
            <a:off x="1345143" y="6015794"/>
            <a:ext cx="7972425" cy="328566"/>
          </a:xfrm>
          <a:prstGeom prst="rect">
            <a:avLst/>
          </a:prstGeom>
        </p:spPr>
      </p:pic>
      <p:sp>
        <p:nvSpPr>
          <p:cNvPr id="3" name="Date Placeholder 3">
            <a:extLst>
              <a:ext uri="{FF2B5EF4-FFF2-40B4-BE49-F238E27FC236}">
                <a16:creationId xmlns:a16="http://schemas.microsoft.com/office/drawing/2014/main" id="{49A07B37-558D-A695-A36D-461AFDFD4450}"/>
              </a:ext>
            </a:extLst>
          </p:cNvPr>
          <p:cNvSpPr txBox="1">
            <a:spLocks/>
          </p:cNvSpPr>
          <p:nvPr/>
        </p:nvSpPr>
        <p:spPr>
          <a:xfrm>
            <a:off x="982436" y="6504213"/>
            <a:ext cx="900491" cy="241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2F2CBF-0853-4621-850C-9A48A95E3B54}" type="datetime1">
              <a:rPr lang="en-US" sz="1200" smtClean="0"/>
              <a:pPr>
                <a:defRPr/>
              </a:pPr>
              <a:t>3/6/2023</a:t>
            </a:fld>
            <a:endParaRPr lang="en-US" dirty="0"/>
          </a:p>
        </p:txBody>
      </p:sp>
      <p:sp>
        <p:nvSpPr>
          <p:cNvPr id="8" name="Footer Placeholder 4">
            <a:extLst>
              <a:ext uri="{FF2B5EF4-FFF2-40B4-BE49-F238E27FC236}">
                <a16:creationId xmlns:a16="http://schemas.microsoft.com/office/drawing/2014/main" id="{5C93ECA1-FB07-3AC1-2647-8AE35332C57C}"/>
              </a:ext>
            </a:extLst>
          </p:cNvPr>
          <p:cNvSpPr txBox="1">
            <a:spLocks/>
          </p:cNvSpPr>
          <p:nvPr/>
        </p:nvSpPr>
        <p:spPr>
          <a:xfrm>
            <a:off x="2040804" y="6504214"/>
            <a:ext cx="8349491" cy="2428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Lisa Reger &amp; Katie Swanson | Muon Department Meeting</a:t>
            </a:r>
            <a:endParaRPr lang="en-US" sz="1200" b="1" dirty="0"/>
          </a:p>
        </p:txBody>
      </p:sp>
    </p:spTree>
    <p:extLst>
      <p:ext uri="{BB962C8B-B14F-4D97-AF65-F5344CB8AC3E}">
        <p14:creationId xmlns:p14="http://schemas.microsoft.com/office/powerpoint/2010/main" val="230076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Training Reminders and Updates</a:t>
            </a:r>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4</a:t>
            </a:fld>
            <a:endParaRPr lang="en-US" altLang="en-US"/>
          </a:p>
        </p:txBody>
      </p:sp>
      <p:sp>
        <p:nvSpPr>
          <p:cNvPr id="3" name="Content Placeholder 1">
            <a:extLst>
              <a:ext uri="{FF2B5EF4-FFF2-40B4-BE49-F238E27FC236}">
                <a16:creationId xmlns:a16="http://schemas.microsoft.com/office/drawing/2014/main" id="{CBFA3FF3-310A-0F27-2EC5-6AED9C30D3CA}"/>
              </a:ext>
            </a:extLst>
          </p:cNvPr>
          <p:cNvSpPr txBox="1">
            <a:spLocks/>
          </p:cNvSpPr>
          <p:nvPr/>
        </p:nvSpPr>
        <p:spPr>
          <a:xfrm>
            <a:off x="304800" y="860112"/>
            <a:ext cx="11223477" cy="269493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lang="en-US" sz="1800" dirty="0"/>
              <a:t>ITNA</a:t>
            </a:r>
          </a:p>
          <a:p>
            <a:pPr lvl="1" indent="-342900">
              <a:buFont typeface="Arial" charset="0"/>
              <a:buChar char="•"/>
              <a:defRPr/>
            </a:pPr>
            <a:r>
              <a:rPr lang="en-US" sz="1800" dirty="0"/>
              <a:t>Must be completed for new employees</a:t>
            </a:r>
          </a:p>
          <a:p>
            <a:pPr lvl="1" indent="-342900">
              <a:buFont typeface="Arial" charset="0"/>
              <a:buChar char="•"/>
              <a:defRPr/>
            </a:pPr>
            <a:r>
              <a:rPr lang="en-US" sz="1800" dirty="0"/>
              <a:t>Reviewed/Revised on an annual basis or when job assignments or hazards change</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lang="en-US" sz="1800" dirty="0"/>
              <a:t>New Training</a:t>
            </a:r>
          </a:p>
          <a:p>
            <a:pPr lvl="1" indent="-342900">
              <a:buFont typeface="Arial" charset="0"/>
              <a:buChar char="•"/>
              <a:defRPr/>
            </a:pPr>
            <a:r>
              <a:rPr lang="en-US" sz="1800" dirty="0"/>
              <a:t>Fermilab Emergency Preparedness Awareness Training</a:t>
            </a:r>
          </a:p>
          <a:p>
            <a:pPr lvl="1" indent="-342900">
              <a:buFont typeface="Arial" charset="0"/>
              <a:buChar char="•"/>
              <a:defRPr/>
            </a:pPr>
            <a:r>
              <a:rPr lang="en-US" sz="1800" dirty="0"/>
              <a:t>Available beginning March 1</a:t>
            </a:r>
            <a:r>
              <a:rPr lang="en-US" sz="1800" baseline="30000" dirty="0"/>
              <a:t>st</a:t>
            </a:r>
            <a:endParaRPr lang="en-US" sz="1800" dirty="0"/>
          </a:p>
          <a:p>
            <a:pPr lvl="1" indent="-342900">
              <a:buFont typeface="Arial" charset="0"/>
              <a:buChar char="•"/>
              <a:defRPr/>
            </a:pPr>
            <a:r>
              <a:rPr lang="en-US" sz="1800" dirty="0"/>
              <a:t>Required annually</a:t>
            </a:r>
          </a:p>
          <a:p>
            <a:pPr lvl="1" indent="-342900">
              <a:buFont typeface="Arial" charset="0"/>
              <a:buChar char="•"/>
              <a:defRPr/>
            </a:pPr>
            <a:endParaRPr lang="en-US" sz="1800" dirty="0"/>
          </a:p>
        </p:txBody>
      </p:sp>
      <p:pic>
        <p:nvPicPr>
          <p:cNvPr id="10" name="Picture 9">
            <a:extLst>
              <a:ext uri="{FF2B5EF4-FFF2-40B4-BE49-F238E27FC236}">
                <a16:creationId xmlns:a16="http://schemas.microsoft.com/office/drawing/2014/main" id="{E861C623-BF3C-D0A1-9E7D-2C67AD22C0B7}"/>
              </a:ext>
            </a:extLst>
          </p:cNvPr>
          <p:cNvPicPr>
            <a:picLocks noChangeAspect="1"/>
          </p:cNvPicPr>
          <p:nvPr/>
        </p:nvPicPr>
        <p:blipFill rotWithShape="1">
          <a:blip r:embed="rId3"/>
          <a:srcRect t="11263"/>
          <a:stretch/>
        </p:blipFill>
        <p:spPr>
          <a:xfrm>
            <a:off x="340941" y="3654504"/>
            <a:ext cx="9694177" cy="2545691"/>
          </a:xfrm>
          <a:prstGeom prst="rect">
            <a:avLst/>
          </a:prstGeom>
          <a:ln w="41275">
            <a:solidFill>
              <a:schemeClr val="accent1"/>
            </a:solidFill>
          </a:ln>
        </p:spPr>
      </p:pic>
      <p:sp>
        <p:nvSpPr>
          <p:cNvPr id="7" name="Date Placeholder 3">
            <a:extLst>
              <a:ext uri="{FF2B5EF4-FFF2-40B4-BE49-F238E27FC236}">
                <a16:creationId xmlns:a16="http://schemas.microsoft.com/office/drawing/2014/main" id="{823006FC-6575-29DB-8353-6F1A43D03795}"/>
              </a:ext>
            </a:extLst>
          </p:cNvPr>
          <p:cNvSpPr txBox="1">
            <a:spLocks/>
          </p:cNvSpPr>
          <p:nvPr/>
        </p:nvSpPr>
        <p:spPr>
          <a:xfrm>
            <a:off x="982436" y="6504213"/>
            <a:ext cx="900491" cy="241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2F2CBF-0853-4621-850C-9A48A95E3B54}" type="datetime1">
              <a:rPr lang="en-US" sz="1200" smtClean="0"/>
              <a:pPr>
                <a:defRPr/>
              </a:pPr>
              <a:t>3/6/2023</a:t>
            </a:fld>
            <a:endParaRPr lang="en-US" dirty="0"/>
          </a:p>
        </p:txBody>
      </p:sp>
      <p:sp>
        <p:nvSpPr>
          <p:cNvPr id="8" name="Footer Placeholder 4">
            <a:extLst>
              <a:ext uri="{FF2B5EF4-FFF2-40B4-BE49-F238E27FC236}">
                <a16:creationId xmlns:a16="http://schemas.microsoft.com/office/drawing/2014/main" id="{82D5FDBC-D7FD-40C9-0EAF-D032BFA3550F}"/>
              </a:ext>
            </a:extLst>
          </p:cNvPr>
          <p:cNvSpPr txBox="1">
            <a:spLocks/>
          </p:cNvSpPr>
          <p:nvPr/>
        </p:nvSpPr>
        <p:spPr>
          <a:xfrm>
            <a:off x="2040804" y="6504214"/>
            <a:ext cx="8349491" cy="2428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Lisa Reger &amp; Katie Swanson | Muon Department Meeting</a:t>
            </a:r>
            <a:endParaRPr lang="en-US" sz="1200" b="1" dirty="0"/>
          </a:p>
        </p:txBody>
      </p:sp>
    </p:spTree>
    <p:extLst>
      <p:ext uri="{BB962C8B-B14F-4D97-AF65-F5344CB8AC3E}">
        <p14:creationId xmlns:p14="http://schemas.microsoft.com/office/powerpoint/2010/main" val="337979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Everbridge Emergency System, SEWS, Tornado Warning Testing</a:t>
            </a:r>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5</a:t>
            </a:fld>
            <a:endParaRPr lang="en-US" altLang="en-US"/>
          </a:p>
        </p:txBody>
      </p:sp>
      <p:sp>
        <p:nvSpPr>
          <p:cNvPr id="7" name="Date Placeholder 3">
            <a:extLst>
              <a:ext uri="{FF2B5EF4-FFF2-40B4-BE49-F238E27FC236}">
                <a16:creationId xmlns:a16="http://schemas.microsoft.com/office/drawing/2014/main" id="{823006FC-6575-29DB-8353-6F1A43D03795}"/>
              </a:ext>
            </a:extLst>
          </p:cNvPr>
          <p:cNvSpPr txBox="1">
            <a:spLocks/>
          </p:cNvSpPr>
          <p:nvPr/>
        </p:nvSpPr>
        <p:spPr>
          <a:xfrm>
            <a:off x="982436" y="6504213"/>
            <a:ext cx="900491" cy="241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2F2CBF-0853-4621-850C-9A48A95E3B54}" type="datetime1">
              <a:rPr lang="en-US" sz="1200" smtClean="0"/>
              <a:pPr>
                <a:defRPr/>
              </a:pPr>
              <a:t>3/6/2023</a:t>
            </a:fld>
            <a:endParaRPr lang="en-US" dirty="0"/>
          </a:p>
        </p:txBody>
      </p:sp>
      <p:sp>
        <p:nvSpPr>
          <p:cNvPr id="8" name="Footer Placeholder 4">
            <a:extLst>
              <a:ext uri="{FF2B5EF4-FFF2-40B4-BE49-F238E27FC236}">
                <a16:creationId xmlns:a16="http://schemas.microsoft.com/office/drawing/2014/main" id="{82D5FDBC-D7FD-40C9-0EAF-D032BFA3550F}"/>
              </a:ext>
            </a:extLst>
          </p:cNvPr>
          <p:cNvSpPr txBox="1">
            <a:spLocks/>
          </p:cNvSpPr>
          <p:nvPr/>
        </p:nvSpPr>
        <p:spPr>
          <a:xfrm>
            <a:off x="2040804" y="6504214"/>
            <a:ext cx="8349491" cy="2428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Lisa Reger &amp; Katie Swanson | Muon Department Meeting</a:t>
            </a:r>
            <a:endParaRPr lang="en-US" sz="1200" b="1" dirty="0"/>
          </a:p>
        </p:txBody>
      </p:sp>
      <p:pic>
        <p:nvPicPr>
          <p:cNvPr id="5" name="Picture 4">
            <a:extLst>
              <a:ext uri="{FF2B5EF4-FFF2-40B4-BE49-F238E27FC236}">
                <a16:creationId xmlns:a16="http://schemas.microsoft.com/office/drawing/2014/main" id="{04F2A983-1C81-C747-97F1-D118477DEB17}"/>
              </a:ext>
            </a:extLst>
          </p:cNvPr>
          <p:cNvPicPr>
            <a:picLocks noChangeAspect="1"/>
          </p:cNvPicPr>
          <p:nvPr/>
        </p:nvPicPr>
        <p:blipFill rotWithShape="1">
          <a:blip r:embed="rId3"/>
          <a:srcRect r="1870"/>
          <a:stretch/>
        </p:blipFill>
        <p:spPr>
          <a:xfrm>
            <a:off x="982437" y="1363287"/>
            <a:ext cx="9731810" cy="4136945"/>
          </a:xfrm>
          <a:prstGeom prst="rect">
            <a:avLst/>
          </a:prstGeom>
          <a:solidFill>
            <a:schemeClr val="bg1"/>
          </a:solidFill>
          <a:ln w="44450">
            <a:solidFill>
              <a:schemeClr val="accent1"/>
            </a:solidFill>
          </a:ln>
        </p:spPr>
      </p:pic>
    </p:spTree>
    <p:extLst>
      <p:ext uri="{BB962C8B-B14F-4D97-AF65-F5344CB8AC3E}">
        <p14:creationId xmlns:p14="http://schemas.microsoft.com/office/powerpoint/2010/main" val="206533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FESHM Updates</a:t>
            </a:r>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6</a:t>
            </a:fld>
            <a:endParaRPr lang="en-US" altLang="en-US"/>
          </a:p>
        </p:txBody>
      </p:sp>
      <p:sp>
        <p:nvSpPr>
          <p:cNvPr id="3" name="Content Placeholder 1">
            <a:extLst>
              <a:ext uri="{FF2B5EF4-FFF2-40B4-BE49-F238E27FC236}">
                <a16:creationId xmlns:a16="http://schemas.microsoft.com/office/drawing/2014/main" id="{CBFA3FF3-310A-0F27-2EC5-6AED9C30D3CA}"/>
              </a:ext>
            </a:extLst>
          </p:cNvPr>
          <p:cNvSpPr txBox="1">
            <a:spLocks/>
          </p:cNvSpPr>
          <p:nvPr/>
        </p:nvSpPr>
        <p:spPr>
          <a:xfrm>
            <a:off x="304800" y="860113"/>
            <a:ext cx="11223477" cy="4889634"/>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000" dirty="0"/>
              <a:t>Chapter 7020 – ES&amp;H Program for Subcontractor Safety Other Than Construction </a:t>
            </a:r>
          </a:p>
          <a:p>
            <a:pPr lvl="1" indent="-342900">
              <a:defRPr/>
            </a:pPr>
            <a:r>
              <a:rPr lang="en-US" sz="1800" dirty="0"/>
              <a:t>Open for lab-wide comments until </a:t>
            </a:r>
            <a:r>
              <a:rPr lang="en-US" sz="1800" b="1" dirty="0"/>
              <a:t>March 14</a:t>
            </a:r>
            <a:r>
              <a:rPr lang="en-US" sz="1800" b="1" baseline="30000" dirty="0"/>
              <a:t>th</a:t>
            </a:r>
            <a:r>
              <a:rPr lang="en-US" sz="1800" b="1" dirty="0"/>
              <a:t>, 2023</a:t>
            </a:r>
          </a:p>
          <a:p>
            <a:pPr lvl="1" indent="-342900">
              <a:defRPr/>
            </a:pPr>
            <a:r>
              <a:rPr lang="en-US" sz="1800" dirty="0"/>
              <a:t>Changes are:</a:t>
            </a:r>
          </a:p>
          <a:p>
            <a:pPr lvl="2" indent="-342900">
              <a:defRPr/>
            </a:pPr>
            <a:r>
              <a:rPr lang="en-US" sz="1600" dirty="0"/>
              <a:t>Required ESH review of documents</a:t>
            </a:r>
          </a:p>
          <a:p>
            <a:pPr lvl="2" indent="-342900">
              <a:defRPr/>
            </a:pPr>
            <a:r>
              <a:rPr lang="en-US" sz="1600" dirty="0"/>
              <a:t>Added activities to “Higher Level Hazard” category</a:t>
            </a:r>
          </a:p>
          <a:p>
            <a:pPr lvl="2" indent="-342900">
              <a:defRPr/>
            </a:pPr>
            <a:r>
              <a:rPr lang="en-US" sz="1600" dirty="0"/>
              <a:t>Aligned requirements in Section 4 to new terminology and program expectations</a:t>
            </a:r>
          </a:p>
          <a:p>
            <a:pPr lvl="2" indent="-342900">
              <a:defRPr/>
            </a:pPr>
            <a:r>
              <a:rPr lang="en-US" sz="1600" dirty="0"/>
              <a:t>Removed Service Coordinator, Service Manager and Point of Contact, replaced with Subcontractor Coordinator</a:t>
            </a:r>
          </a:p>
          <a:p>
            <a:pPr lvl="1" indent="-342900">
              <a:defRPr/>
            </a:pPr>
            <a:r>
              <a:rPr lang="en-US" sz="1800" dirty="0"/>
              <a:t>Link to the draft chapter </a:t>
            </a:r>
            <a:r>
              <a:rPr lang="en-US" sz="1800" dirty="0">
                <a:hlinkClick r:id="rId3"/>
              </a:rPr>
              <a:t>here</a:t>
            </a:r>
            <a:endParaRPr lang="en-US" sz="1800" dirty="0"/>
          </a:p>
          <a:p>
            <a:pPr lvl="1" indent="-342900">
              <a:defRPr/>
            </a:pPr>
            <a:r>
              <a:rPr lang="en-US" sz="1800" dirty="0"/>
              <a:t>Chapter comments required to be entered </a:t>
            </a:r>
            <a:r>
              <a:rPr lang="en-US" sz="1800" dirty="0">
                <a:hlinkClick r:id="rId4"/>
              </a:rPr>
              <a:t>here</a:t>
            </a:r>
            <a:endParaRPr lang="en-US" sz="1800" dirty="0"/>
          </a:p>
          <a:p>
            <a:pPr marL="0" marR="0" indent="0">
              <a:spcBef>
                <a:spcPts val="0"/>
              </a:spcBef>
              <a:spcAft>
                <a:spcPts val="0"/>
              </a:spcAft>
              <a:buNone/>
            </a:pPr>
            <a:endParaRPr lang="en-US" sz="1600" b="1" dirty="0"/>
          </a:p>
        </p:txBody>
      </p:sp>
      <p:pic>
        <p:nvPicPr>
          <p:cNvPr id="11" name="Picture 10">
            <a:extLst>
              <a:ext uri="{FF2B5EF4-FFF2-40B4-BE49-F238E27FC236}">
                <a16:creationId xmlns:a16="http://schemas.microsoft.com/office/drawing/2014/main" id="{191D9DF2-F3BC-527D-FA85-709FCD324D1C}"/>
              </a:ext>
            </a:extLst>
          </p:cNvPr>
          <p:cNvPicPr>
            <a:picLocks noChangeAspect="1"/>
          </p:cNvPicPr>
          <p:nvPr/>
        </p:nvPicPr>
        <p:blipFill>
          <a:blip r:embed="rId5"/>
          <a:stretch>
            <a:fillRect/>
          </a:stretch>
        </p:blipFill>
        <p:spPr>
          <a:xfrm>
            <a:off x="304800" y="4503660"/>
            <a:ext cx="9488680" cy="1722767"/>
          </a:xfrm>
          <a:prstGeom prst="rect">
            <a:avLst/>
          </a:prstGeom>
          <a:ln w="41275">
            <a:solidFill>
              <a:schemeClr val="accent1"/>
            </a:solidFill>
          </a:ln>
        </p:spPr>
      </p:pic>
      <p:sp>
        <p:nvSpPr>
          <p:cNvPr id="12" name="Date Placeholder 3">
            <a:extLst>
              <a:ext uri="{FF2B5EF4-FFF2-40B4-BE49-F238E27FC236}">
                <a16:creationId xmlns:a16="http://schemas.microsoft.com/office/drawing/2014/main" id="{E47A7467-0341-AC0B-FCD0-21BBFCAD1776}"/>
              </a:ext>
            </a:extLst>
          </p:cNvPr>
          <p:cNvSpPr txBox="1">
            <a:spLocks/>
          </p:cNvSpPr>
          <p:nvPr/>
        </p:nvSpPr>
        <p:spPr>
          <a:xfrm>
            <a:off x="982436" y="6504213"/>
            <a:ext cx="900491" cy="241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82F2CBF-0853-4621-850C-9A48A95E3B54}" type="datetime1">
              <a:rPr lang="en-US" sz="1200" smtClean="0"/>
              <a:pPr>
                <a:defRPr/>
              </a:pPr>
              <a:t>3/6/2023</a:t>
            </a:fld>
            <a:endParaRPr lang="en-US" dirty="0"/>
          </a:p>
        </p:txBody>
      </p:sp>
      <p:sp>
        <p:nvSpPr>
          <p:cNvPr id="13" name="Footer Placeholder 4">
            <a:extLst>
              <a:ext uri="{FF2B5EF4-FFF2-40B4-BE49-F238E27FC236}">
                <a16:creationId xmlns:a16="http://schemas.microsoft.com/office/drawing/2014/main" id="{50FE46A6-B0FE-EA1D-CA72-36426708191C}"/>
              </a:ext>
            </a:extLst>
          </p:cNvPr>
          <p:cNvSpPr txBox="1">
            <a:spLocks/>
          </p:cNvSpPr>
          <p:nvPr/>
        </p:nvSpPr>
        <p:spPr>
          <a:xfrm>
            <a:off x="2040804" y="6504214"/>
            <a:ext cx="8349491" cy="24287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Lisa Reger &amp; Katie Swanson | Muon Department Meeting</a:t>
            </a:r>
            <a:endParaRPr lang="en-US" sz="1200" b="1" dirty="0"/>
          </a:p>
        </p:txBody>
      </p:sp>
    </p:spTree>
    <p:extLst>
      <p:ext uri="{BB962C8B-B14F-4D97-AF65-F5344CB8AC3E}">
        <p14:creationId xmlns:p14="http://schemas.microsoft.com/office/powerpoint/2010/main" val="248479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3/6/2023</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dirty="0"/>
              <a:t>Lisa Reger &amp; Katie Swanson | Muon Department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a:extLst>
              <a:ext uri="{FF2B5EF4-FFF2-40B4-BE49-F238E27FC236}">
                <a16:creationId xmlns:a16="http://schemas.microsoft.com/office/drawing/2014/main" id="{7DFBCE8F-BA76-63DE-D7F2-B8F05388C214}"/>
              </a:ext>
            </a:extLst>
          </p:cNvPr>
          <p:cNvPicPr>
            <a:picLocks noChangeAspect="1"/>
          </p:cNvPicPr>
          <p:nvPr/>
        </p:nvPicPr>
        <p:blipFill>
          <a:blip r:embed="rId2"/>
          <a:stretch>
            <a:fillRect/>
          </a:stretch>
        </p:blipFill>
        <p:spPr>
          <a:xfrm>
            <a:off x="3171935" y="174413"/>
            <a:ext cx="5152919" cy="6065008"/>
          </a:xfrm>
          <a:prstGeom prst="rect">
            <a:avLst/>
          </a:prstGeom>
          <a:ln w="25400">
            <a:solidFill>
              <a:srgbClr val="FF0000"/>
            </a:solidFill>
          </a:ln>
        </p:spPr>
      </p:pic>
    </p:spTree>
    <p:extLst>
      <p:ext uri="{BB962C8B-B14F-4D97-AF65-F5344CB8AC3E}">
        <p14:creationId xmlns:p14="http://schemas.microsoft.com/office/powerpoint/2010/main" val="323812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Safety Flash – Aged Can of Primer Opens Forcefully</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3/6/2023</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dirty="0"/>
              <a:t>Lisa Reger &amp; Katie Swanson | Muon Department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Content Placeholder 1">
            <a:extLst>
              <a:ext uri="{FF2B5EF4-FFF2-40B4-BE49-F238E27FC236}">
                <a16:creationId xmlns:a16="http://schemas.microsoft.com/office/drawing/2014/main" id="{792A9FC1-7F40-B016-234B-A0639DECA761}"/>
              </a:ext>
            </a:extLst>
          </p:cNvPr>
          <p:cNvSpPr txBox="1">
            <a:spLocks/>
          </p:cNvSpPr>
          <p:nvPr/>
        </p:nvSpPr>
        <p:spPr>
          <a:xfrm>
            <a:off x="457201" y="1123951"/>
            <a:ext cx="11563351" cy="5059363"/>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On December 21, 2022, an employee was opening a can of shellac-based primer sealer, when the lid forcefully blew off. The employee was opening the lid such that the lid blew away from the employee, and the employee was not injured.</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The shellac contains up to 50% ethanol and up to 25% shellac. When the ethanol/shellac mixture contacts exposed metal in a flawed area of the liner, gas can build up and pressurize the can. </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The manufacturer (Zinsser) recommends that their shellac-based primer be disposed of no more than 3 years after the manufacturing date.</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This event is a reminder to assess on a regular basis the chemicals that we keep in storage and identify those that may be pass their usable life. If you do have old or expired chemicals, work with your Chemical Waste Generator, tenant liaison, or the Hazard Control Technology Team to have the material properly disposed.</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Contact your supervisor or Division Safety Officer if you have any concerns or questions.</a:t>
            </a:r>
          </a:p>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505050"/>
                </a:solidFill>
                <a:effectLst/>
                <a:uLnTx/>
                <a:uFillTx/>
                <a:latin typeface="Helvetica"/>
              </a:rPr>
              <a:t>See </a:t>
            </a:r>
            <a:r>
              <a:rPr kumimoji="0" lang="en-US" sz="2000" b="0" i="0" u="none" strike="noStrike" kern="1200" cap="none" spc="0" normalizeH="0" baseline="0" noProof="0" dirty="0">
                <a:ln>
                  <a:noFill/>
                </a:ln>
                <a:solidFill>
                  <a:srgbClr val="505050"/>
                </a:solidFill>
                <a:effectLst/>
                <a:uLnTx/>
                <a:uFillTx/>
                <a:latin typeface="Helvetica"/>
                <a:hlinkClick r:id="rId2"/>
              </a:rPr>
              <a:t>https://esh-docdb.fnal.gov/cgi-bin/sso/RetrieveFile?docid=7010&amp;filename=2023-01</a:t>
            </a:r>
            <a:endParaRPr kumimoji="0" lang="en-US" sz="2000" b="0" i="0" u="none" strike="noStrike" kern="1200" cap="none" spc="0" normalizeH="0" baseline="0" noProof="0" dirty="0">
              <a:ln>
                <a:noFill/>
              </a:ln>
              <a:solidFill>
                <a:srgbClr val="505050"/>
              </a:solidFill>
              <a:effectLst/>
              <a:uLnTx/>
              <a:uFillTx/>
              <a:latin typeface="Helvetica"/>
            </a:endParaRPr>
          </a:p>
          <a:p>
            <a:pPr marL="0" indent="0">
              <a:buFont typeface="Arial" charset="0"/>
              <a:buNone/>
            </a:pPr>
            <a:endParaRPr lang="en-US" dirty="0"/>
          </a:p>
        </p:txBody>
      </p:sp>
    </p:spTree>
    <p:extLst>
      <p:ext uri="{BB962C8B-B14F-4D97-AF65-F5344CB8AC3E}">
        <p14:creationId xmlns:p14="http://schemas.microsoft.com/office/powerpoint/2010/main" val="30261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B6301-6B78-4FEE-9CD7-78EC64B17170}"/>
              </a:ext>
            </a:extLst>
          </p:cNvPr>
          <p:cNvSpPr>
            <a:spLocks noGrp="1"/>
          </p:cNvSpPr>
          <p:nvPr>
            <p:ph type="title"/>
          </p:nvPr>
        </p:nvSpPr>
        <p:spPr/>
        <p:txBody>
          <a:bodyPr/>
          <a:lstStyle/>
          <a:p>
            <a:r>
              <a:rPr lang="en-US" dirty="0"/>
              <a:t>Weekly Event Review Summaries</a:t>
            </a:r>
          </a:p>
        </p:txBody>
      </p:sp>
      <p:sp>
        <p:nvSpPr>
          <p:cNvPr id="4" name="Date Placeholder 3">
            <a:extLst>
              <a:ext uri="{FF2B5EF4-FFF2-40B4-BE49-F238E27FC236}">
                <a16:creationId xmlns:a16="http://schemas.microsoft.com/office/drawing/2014/main" id="{D9DE8B96-46C8-45E5-9773-207F6AC713D4}"/>
              </a:ext>
            </a:extLst>
          </p:cNvPr>
          <p:cNvSpPr>
            <a:spLocks noGrp="1"/>
          </p:cNvSpPr>
          <p:nvPr>
            <p:ph type="dt" sz="half" idx="2"/>
          </p:nvPr>
        </p:nvSpPr>
        <p:spPr/>
        <p:txBody>
          <a:bodyPr/>
          <a:lstStyle/>
          <a:p>
            <a:pPr>
              <a:defRPr/>
            </a:pPr>
            <a:fld id="{A82F2CBF-0853-4621-850C-9A48A95E3B54}" type="datetime1">
              <a:rPr lang="en-US" smtClean="0"/>
              <a:t>3/6/2023</a:t>
            </a:fld>
            <a:endParaRPr lang="en-US" dirty="0"/>
          </a:p>
        </p:txBody>
      </p:sp>
      <p:sp>
        <p:nvSpPr>
          <p:cNvPr id="5" name="Footer Placeholder 4">
            <a:extLst>
              <a:ext uri="{FF2B5EF4-FFF2-40B4-BE49-F238E27FC236}">
                <a16:creationId xmlns:a16="http://schemas.microsoft.com/office/drawing/2014/main" id="{1E7C84AD-E6D5-4B92-9160-654E3CE9C638}"/>
              </a:ext>
            </a:extLst>
          </p:cNvPr>
          <p:cNvSpPr>
            <a:spLocks noGrp="1"/>
          </p:cNvSpPr>
          <p:nvPr>
            <p:ph type="ftr" sz="quarter" idx="3"/>
          </p:nvPr>
        </p:nvSpPr>
        <p:spPr/>
        <p:txBody>
          <a:bodyPr/>
          <a:lstStyle/>
          <a:p>
            <a:pPr>
              <a:defRPr/>
            </a:pPr>
            <a:r>
              <a:rPr lang="en-US" dirty="0"/>
              <a:t>Lisa Reger &amp; Katie Swanson | Muon Department Meeting</a:t>
            </a:r>
            <a:endParaRPr lang="en-US" b="1" dirty="0"/>
          </a:p>
        </p:txBody>
      </p:sp>
      <p:sp>
        <p:nvSpPr>
          <p:cNvPr id="6" name="Slide Number Placeholder 5">
            <a:extLst>
              <a:ext uri="{FF2B5EF4-FFF2-40B4-BE49-F238E27FC236}">
                <a16:creationId xmlns:a16="http://schemas.microsoft.com/office/drawing/2014/main" id="{774A1620-3D2B-43EF-B220-3E397193BE3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a:extLst>
              <a:ext uri="{FF2B5EF4-FFF2-40B4-BE49-F238E27FC236}">
                <a16:creationId xmlns:a16="http://schemas.microsoft.com/office/drawing/2014/main" id="{6CF89C2D-3870-7589-CD80-3A5E350FDB60}"/>
              </a:ext>
            </a:extLst>
          </p:cNvPr>
          <p:cNvPicPr>
            <a:picLocks noChangeAspect="1"/>
          </p:cNvPicPr>
          <p:nvPr/>
        </p:nvPicPr>
        <p:blipFill>
          <a:blip r:embed="rId2"/>
          <a:stretch>
            <a:fillRect/>
          </a:stretch>
        </p:blipFill>
        <p:spPr>
          <a:xfrm>
            <a:off x="3471106" y="1665646"/>
            <a:ext cx="6343650" cy="4057650"/>
          </a:xfrm>
          <a:prstGeom prst="rect">
            <a:avLst/>
          </a:prstGeom>
          <a:solidFill>
            <a:schemeClr val="bg1"/>
          </a:solidFill>
          <a:ln w="41275">
            <a:solidFill>
              <a:schemeClr val="accent1"/>
            </a:solidFill>
          </a:ln>
        </p:spPr>
      </p:pic>
      <p:sp>
        <p:nvSpPr>
          <p:cNvPr id="9" name="Content Placeholder 1">
            <a:extLst>
              <a:ext uri="{FF2B5EF4-FFF2-40B4-BE49-F238E27FC236}">
                <a16:creationId xmlns:a16="http://schemas.microsoft.com/office/drawing/2014/main" id="{6B42A5AB-5B81-DD28-29D4-84656F1C8B5C}"/>
              </a:ext>
            </a:extLst>
          </p:cNvPr>
          <p:cNvSpPr txBox="1">
            <a:spLocks/>
          </p:cNvSpPr>
          <p:nvPr/>
        </p:nvSpPr>
        <p:spPr>
          <a:xfrm>
            <a:off x="304800" y="825928"/>
            <a:ext cx="5296957" cy="5301407"/>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endParaRPr lang="en-US" sz="1800" dirty="0"/>
          </a:p>
        </p:txBody>
      </p:sp>
      <p:sp>
        <p:nvSpPr>
          <p:cNvPr id="12" name="Content Placeholder 1">
            <a:extLst>
              <a:ext uri="{FF2B5EF4-FFF2-40B4-BE49-F238E27FC236}">
                <a16:creationId xmlns:a16="http://schemas.microsoft.com/office/drawing/2014/main" id="{4807AD3B-ED83-D5BA-95FF-37276E276896}"/>
              </a:ext>
            </a:extLst>
          </p:cNvPr>
          <p:cNvSpPr txBox="1">
            <a:spLocks/>
          </p:cNvSpPr>
          <p:nvPr/>
        </p:nvSpPr>
        <p:spPr>
          <a:xfrm>
            <a:off x="304801" y="825928"/>
            <a:ext cx="5531978" cy="5139036"/>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984"/>
              </a:spcBef>
              <a:spcAft>
                <a:spcPct val="0"/>
              </a:spcAft>
              <a:buClrTx/>
              <a:buSzTx/>
              <a:buFont typeface="Arial" charset="0"/>
              <a:buChar char="•"/>
              <a:tabLst/>
              <a:defRPr/>
            </a:pPr>
            <a:r>
              <a:rPr lang="en-US" dirty="0"/>
              <a:t>Posted weekly in Fermilab Today</a:t>
            </a:r>
          </a:p>
          <a:p>
            <a:pPr lvl="1" indent="-342900">
              <a:buFont typeface="Arial" charset="0"/>
              <a:buChar char="•"/>
              <a:defRPr/>
            </a:pPr>
            <a:r>
              <a:rPr lang="en-US" sz="2000" dirty="0">
                <a:hlinkClick r:id="rId3"/>
              </a:rPr>
              <a:t>February 27</a:t>
            </a:r>
            <a:r>
              <a:rPr lang="en-US" sz="2000" baseline="30000" dirty="0">
                <a:hlinkClick r:id="rId3"/>
              </a:rPr>
              <a:t>th</a:t>
            </a:r>
            <a:r>
              <a:rPr lang="en-US" sz="2000" dirty="0">
                <a:hlinkClick r:id="rId3"/>
              </a:rPr>
              <a:t> </a:t>
            </a:r>
            <a:endParaRPr lang="en-US" sz="2000" dirty="0"/>
          </a:p>
          <a:p>
            <a:pPr lvl="1" indent="-342900">
              <a:buFont typeface="Arial" charset="0"/>
              <a:buChar char="•"/>
              <a:defRPr/>
            </a:pPr>
            <a:r>
              <a:rPr lang="en-US" sz="2000" dirty="0">
                <a:hlinkClick r:id="rId4"/>
              </a:rPr>
              <a:t>February 20</a:t>
            </a:r>
            <a:r>
              <a:rPr lang="en-US" sz="2000" baseline="30000" dirty="0">
                <a:hlinkClick r:id="rId4"/>
              </a:rPr>
              <a:t>th</a:t>
            </a:r>
            <a:r>
              <a:rPr lang="en-US" sz="2000" dirty="0">
                <a:hlinkClick r:id="rId4"/>
              </a:rPr>
              <a:t> </a:t>
            </a:r>
            <a:endParaRPr lang="en-US" sz="2000" dirty="0"/>
          </a:p>
          <a:p>
            <a:pPr lvl="1" indent="-342900">
              <a:buFont typeface="Arial" charset="0"/>
              <a:buChar char="•"/>
              <a:defRPr/>
            </a:pPr>
            <a:endParaRPr lang="en-US" sz="1800" dirty="0"/>
          </a:p>
        </p:txBody>
      </p:sp>
    </p:spTree>
    <p:extLst>
      <p:ext uri="{BB962C8B-B14F-4D97-AF65-F5344CB8AC3E}">
        <p14:creationId xmlns:p14="http://schemas.microsoft.com/office/powerpoint/2010/main" val="142439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3.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4.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5.xml><?xml version="1.0" encoding="utf-8"?>
<a:theme xmlns:a="http://schemas.openxmlformats.org/drawingml/2006/main" name="2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6.xml><?xml version="1.0" encoding="utf-8"?>
<a:theme xmlns:a="http://schemas.openxmlformats.org/drawingml/2006/main" name="3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8CC8AC50-A9CA-7F4B-BFA5-9BE337716F4E}" vid="{D9B41E3C-529C-7B49-9BBD-8F1C9DF381E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15366</TotalTime>
  <Words>1548</Words>
  <Application>Microsoft Office PowerPoint</Application>
  <PresentationFormat>Widescreen</PresentationFormat>
  <Paragraphs>180</Paragraphs>
  <Slides>16</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Calibri</vt:lpstr>
      <vt:lpstr>Calibri Light</vt:lpstr>
      <vt:lpstr>Helvetica</vt:lpstr>
      <vt:lpstr>Office Theme</vt:lpstr>
      <vt:lpstr>Blank</vt:lpstr>
      <vt:lpstr>Fermilab_PPT_090815</vt:lpstr>
      <vt:lpstr>1_Fermilab_PPT_090815</vt:lpstr>
      <vt:lpstr>2_Fermilab_PPT_090815</vt:lpstr>
      <vt:lpstr>3_Fermilab_PPT_090815</vt:lpstr>
      <vt:lpstr>Muon Department Meeting  ESH March 6, 2023</vt:lpstr>
      <vt:lpstr>Topics</vt:lpstr>
      <vt:lpstr>ESH Training and ITNA Status for employees – as of 03/01/2023</vt:lpstr>
      <vt:lpstr>Training Reminders and Updates</vt:lpstr>
      <vt:lpstr>Everbridge Emergency System, SEWS, Tornado Warning Testing</vt:lpstr>
      <vt:lpstr>FESHM Updates</vt:lpstr>
      <vt:lpstr>PowerPoint Presentation</vt:lpstr>
      <vt:lpstr>Safety Flash – Aged Can of Primer Opens Forcefully</vt:lpstr>
      <vt:lpstr>Weekly Event Review Summaries</vt:lpstr>
      <vt:lpstr>Injuries/Illnesses in December</vt:lpstr>
      <vt:lpstr>Injuries/Illnesses in January</vt:lpstr>
      <vt:lpstr>FESHM 2060 - SHAPE - Work Planning &amp; Control Process</vt:lpstr>
      <vt:lpstr>Work Planning Reminders </vt:lpstr>
      <vt:lpstr>Updating the Work Plan</vt:lpstr>
      <vt:lpstr>New MMR Review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Swanson, 6497 12372N</dc:creator>
  <cp:lastModifiedBy>Lisa M. Reger</cp:lastModifiedBy>
  <cp:revision>226</cp:revision>
  <dcterms:created xsi:type="dcterms:W3CDTF">2021-01-26T19:10:05Z</dcterms:created>
  <dcterms:modified xsi:type="dcterms:W3CDTF">2023-03-06T19:20:51Z</dcterms:modified>
</cp:coreProperties>
</file>