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 id="2147484142" r:id="rId5"/>
  </p:sldMasterIdLst>
  <p:notesMasterIdLst>
    <p:notesMasterId r:id="rId26"/>
  </p:notesMasterIdLst>
  <p:handoutMasterIdLst>
    <p:handoutMasterId r:id="rId27"/>
  </p:handoutMasterIdLst>
  <p:sldIdLst>
    <p:sldId id="294" r:id="rId6"/>
    <p:sldId id="307" r:id="rId7"/>
    <p:sldId id="295" r:id="rId8"/>
    <p:sldId id="309" r:id="rId9"/>
    <p:sldId id="310" r:id="rId10"/>
    <p:sldId id="312" r:id="rId11"/>
    <p:sldId id="315" r:id="rId12"/>
    <p:sldId id="314" r:id="rId13"/>
    <p:sldId id="300" r:id="rId14"/>
    <p:sldId id="311" r:id="rId15"/>
    <p:sldId id="318" r:id="rId16"/>
    <p:sldId id="319" r:id="rId17"/>
    <p:sldId id="303" r:id="rId18"/>
    <p:sldId id="313" r:id="rId19"/>
    <p:sldId id="316" r:id="rId20"/>
    <p:sldId id="317" r:id="rId21"/>
    <p:sldId id="331" r:id="rId22"/>
    <p:sldId id="332" r:id="rId23"/>
    <p:sldId id="333" r:id="rId24"/>
    <p:sldId id="334" r:id="rId25"/>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4C97"/>
    <a:srgbClr val="50504E"/>
    <a:srgbClr val="4E4E4E"/>
    <a:srgbClr val="404040"/>
    <a:srgbClr val="63666A"/>
    <a:srgbClr val="99D6EA"/>
    <a:srgbClr val="505050"/>
    <a:srgbClr val="A7A8AA"/>
    <a:srgbClr val="003087"/>
    <a:srgbClr val="0F2D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3" autoAdjust="0"/>
    <p:restoredTop sz="94663"/>
  </p:normalViewPr>
  <p:slideViewPr>
    <p:cSldViewPr snapToGrid="0" snapToObjects="1" showGuides="1">
      <p:cViewPr varScale="1">
        <p:scale>
          <a:sx n="67" d="100"/>
          <a:sy n="67" d="100"/>
        </p:scale>
        <p:origin x="1170" y="42"/>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26117F-9227-429A-A8FC-9BC04FDBE52D}" type="doc">
      <dgm:prSet loTypeId="urn:microsoft.com/office/officeart/2005/8/layout/hProcess11" loCatId="process" qsTypeId="urn:microsoft.com/office/officeart/2005/8/quickstyle/3d7" qsCatId="3D" csTypeId="urn:microsoft.com/office/officeart/2005/8/colors/accent1_2" csCatId="accent1" phldr="1"/>
      <dgm:spPr/>
    </dgm:pt>
    <dgm:pt modelId="{1A7CE878-0842-4C29-AAF6-1B5FD4B5EE1E}">
      <dgm:prSet phldrT="[Text]" custT="1"/>
      <dgm:spPr/>
      <dgm:t>
        <a:bodyPr/>
        <a:lstStyle/>
        <a:p>
          <a:r>
            <a:rPr lang="en-US" sz="2000" dirty="0"/>
            <a:t>Cold box Proof of Principle </a:t>
          </a:r>
          <a:r>
            <a:rPr lang="en-US" sz="2000" dirty="0" err="1"/>
            <a:t>PoF</a:t>
          </a:r>
          <a:r>
            <a:rPr lang="en-US" sz="2000" dirty="0"/>
            <a:t> Demo</a:t>
          </a:r>
        </a:p>
      </dgm:t>
    </dgm:pt>
    <dgm:pt modelId="{6BD08E3C-A06C-4F3A-AF02-9567282CC682}" type="parTrans" cxnId="{45B4DF88-DEC3-4794-A8D5-0F05756BAA29}">
      <dgm:prSet/>
      <dgm:spPr/>
      <dgm:t>
        <a:bodyPr/>
        <a:lstStyle/>
        <a:p>
          <a:endParaRPr lang="en-US"/>
        </a:p>
      </dgm:t>
    </dgm:pt>
    <dgm:pt modelId="{285CAB67-97AF-4BB5-97B2-314EFD72F49C}" type="sibTrans" cxnId="{45B4DF88-DEC3-4794-A8D5-0F05756BAA29}">
      <dgm:prSet/>
      <dgm:spPr/>
      <dgm:t>
        <a:bodyPr/>
        <a:lstStyle/>
        <a:p>
          <a:endParaRPr lang="en-US"/>
        </a:p>
      </dgm:t>
    </dgm:pt>
    <dgm:pt modelId="{E25DFD5B-C79A-4375-9B4F-A15792BB7F48}">
      <dgm:prSet phldrT="[Text]" custT="1"/>
      <dgm:spPr/>
      <dgm:t>
        <a:bodyPr/>
        <a:lstStyle/>
        <a:p>
          <a:r>
            <a:rPr lang="en-US" sz="1800" dirty="0"/>
            <a:t>Resolve Issues from CB1</a:t>
          </a:r>
        </a:p>
      </dgm:t>
    </dgm:pt>
    <dgm:pt modelId="{FF0C70A2-814C-4EC9-A5EB-C2E447D43068}" type="parTrans" cxnId="{ACAF47BD-3CA5-4225-9839-EFE451982E6C}">
      <dgm:prSet/>
      <dgm:spPr/>
      <dgm:t>
        <a:bodyPr/>
        <a:lstStyle/>
        <a:p>
          <a:endParaRPr lang="en-US"/>
        </a:p>
      </dgm:t>
    </dgm:pt>
    <dgm:pt modelId="{B90D507E-5E73-45B0-B1C4-ED58F374D7D3}" type="sibTrans" cxnId="{ACAF47BD-3CA5-4225-9839-EFE451982E6C}">
      <dgm:prSet/>
      <dgm:spPr/>
      <dgm:t>
        <a:bodyPr/>
        <a:lstStyle/>
        <a:p>
          <a:endParaRPr lang="en-US"/>
        </a:p>
      </dgm:t>
    </dgm:pt>
    <dgm:pt modelId="{0788C6D9-4F8A-40F5-AC00-2F70D0420E8C}">
      <dgm:prSet phldrT="[Text]" custT="1"/>
      <dgm:spPr/>
      <dgm:t>
        <a:bodyPr/>
        <a:lstStyle/>
        <a:p>
          <a:r>
            <a:rPr lang="en-US" sz="1800" dirty="0"/>
            <a:t>Final Design Delivery with Installation Plan</a:t>
          </a:r>
        </a:p>
      </dgm:t>
    </dgm:pt>
    <dgm:pt modelId="{71C33563-D4A4-4080-9423-8F1A23C300CD}" type="parTrans" cxnId="{D7834611-F963-4937-8578-0510FDB5B8AA}">
      <dgm:prSet/>
      <dgm:spPr/>
      <dgm:t>
        <a:bodyPr/>
        <a:lstStyle/>
        <a:p>
          <a:endParaRPr lang="en-US"/>
        </a:p>
      </dgm:t>
    </dgm:pt>
    <dgm:pt modelId="{C2885834-8A4C-40BB-AD29-D27F3FECE9B1}" type="sibTrans" cxnId="{D7834611-F963-4937-8578-0510FDB5B8AA}">
      <dgm:prSet/>
      <dgm:spPr/>
      <dgm:t>
        <a:bodyPr/>
        <a:lstStyle/>
        <a:p>
          <a:endParaRPr lang="en-US"/>
        </a:p>
      </dgm:t>
    </dgm:pt>
    <dgm:pt modelId="{7A42C4C1-1CC5-44B0-B54F-F1298684E9BD}">
      <dgm:prSet phldrT="[Text]" custT="1"/>
      <dgm:spPr/>
      <dgm:t>
        <a:bodyPr/>
        <a:lstStyle/>
        <a:p>
          <a:r>
            <a:rPr lang="en-US" sz="1800" dirty="0"/>
            <a:t>Ramp up </a:t>
          </a:r>
          <a:r>
            <a:rPr lang="en-US" sz="1800" dirty="0" err="1"/>
            <a:t>PoF</a:t>
          </a:r>
          <a:r>
            <a:rPr lang="en-US" sz="1800" dirty="0"/>
            <a:t> Large Scale Layout and Tests</a:t>
          </a:r>
        </a:p>
      </dgm:t>
    </dgm:pt>
    <dgm:pt modelId="{CB32EC7A-0A3F-47C9-976B-8EEC5AE8AD71}" type="parTrans" cxnId="{BAF91D54-2804-42B3-9AF2-36DD4884FFD0}">
      <dgm:prSet/>
      <dgm:spPr/>
      <dgm:t>
        <a:bodyPr/>
        <a:lstStyle/>
        <a:p>
          <a:endParaRPr lang="en-US"/>
        </a:p>
      </dgm:t>
    </dgm:pt>
    <dgm:pt modelId="{0300478D-18D8-4AE5-A6F4-8D98C9294BF9}" type="sibTrans" cxnId="{BAF91D54-2804-42B3-9AF2-36DD4884FFD0}">
      <dgm:prSet/>
      <dgm:spPr/>
      <dgm:t>
        <a:bodyPr/>
        <a:lstStyle/>
        <a:p>
          <a:endParaRPr lang="en-US"/>
        </a:p>
      </dgm:t>
    </dgm:pt>
    <dgm:pt modelId="{D4EFF31A-A811-43B2-BE21-8120A36E0FFD}">
      <dgm:prSet phldrT="[Text]" custT="1"/>
      <dgm:spPr/>
      <dgm:t>
        <a:bodyPr/>
        <a:lstStyle/>
        <a:p>
          <a:r>
            <a:rPr lang="en-US" sz="1700" dirty="0"/>
            <a:t> </a:t>
          </a:r>
          <a:r>
            <a:rPr lang="en-US" sz="1700" b="1" dirty="0"/>
            <a:t>Si based </a:t>
          </a:r>
          <a:r>
            <a:rPr lang="en-US" sz="1700" dirty="0" err="1"/>
            <a:t>PoF</a:t>
          </a:r>
          <a:r>
            <a:rPr lang="en-US" sz="1700" dirty="0"/>
            <a:t> Initiation – Prototyping </a:t>
          </a:r>
        </a:p>
      </dgm:t>
    </dgm:pt>
    <dgm:pt modelId="{F3A317B5-4737-4E7C-BB71-D7E896339D14}" type="parTrans" cxnId="{12F6A4A5-EF5B-4740-B999-BC672FF694E5}">
      <dgm:prSet/>
      <dgm:spPr/>
      <dgm:t>
        <a:bodyPr/>
        <a:lstStyle/>
        <a:p>
          <a:endParaRPr lang="en-US"/>
        </a:p>
      </dgm:t>
    </dgm:pt>
    <dgm:pt modelId="{84564888-1FC5-4058-95C3-771F00B5B303}" type="sibTrans" cxnId="{12F6A4A5-EF5B-4740-B999-BC672FF694E5}">
      <dgm:prSet/>
      <dgm:spPr/>
      <dgm:t>
        <a:bodyPr/>
        <a:lstStyle/>
        <a:p>
          <a:endParaRPr lang="en-US"/>
        </a:p>
      </dgm:t>
    </dgm:pt>
    <dgm:pt modelId="{29C92443-1895-41DA-8E8B-5EC38EE00468}">
      <dgm:prSet phldrT="[Text]" custT="1"/>
      <dgm:spPr/>
      <dgm:t>
        <a:bodyPr/>
        <a:lstStyle/>
        <a:p>
          <a:r>
            <a:rPr lang="en-US" sz="1800" dirty="0"/>
            <a:t> Plan for FY22 CB</a:t>
          </a:r>
        </a:p>
        <a:p>
          <a:r>
            <a:rPr lang="en-US" sz="1800" dirty="0" err="1"/>
            <a:t>PoF</a:t>
          </a:r>
          <a:r>
            <a:rPr lang="en-US" sz="1800" dirty="0"/>
            <a:t> Tests/</a:t>
          </a:r>
        </a:p>
        <a:p>
          <a:r>
            <a:rPr lang="en-US" sz="1800" dirty="0"/>
            <a:t>Certified</a:t>
          </a:r>
        </a:p>
      </dgm:t>
    </dgm:pt>
    <dgm:pt modelId="{868769DC-6F62-4953-8E36-99D5ADEA32C5}" type="parTrans" cxnId="{191A99DF-4906-4D79-ABAD-2F78E78F091D}">
      <dgm:prSet/>
      <dgm:spPr/>
      <dgm:t>
        <a:bodyPr/>
        <a:lstStyle/>
        <a:p>
          <a:endParaRPr lang="en-US"/>
        </a:p>
      </dgm:t>
    </dgm:pt>
    <dgm:pt modelId="{160CCD72-EFFA-421A-AA20-FFE3E4F5F297}" type="sibTrans" cxnId="{191A99DF-4906-4D79-ABAD-2F78E78F091D}">
      <dgm:prSet/>
      <dgm:spPr/>
      <dgm:t>
        <a:bodyPr/>
        <a:lstStyle/>
        <a:p>
          <a:endParaRPr lang="en-US"/>
        </a:p>
      </dgm:t>
    </dgm:pt>
    <dgm:pt modelId="{29B4317D-8AE8-43EC-A75A-83175A6D0E26}" type="pres">
      <dgm:prSet presAssocID="{1126117F-9227-429A-A8FC-9BC04FDBE52D}" presName="Name0" presStyleCnt="0">
        <dgm:presLayoutVars>
          <dgm:dir/>
          <dgm:resizeHandles val="exact"/>
        </dgm:presLayoutVars>
      </dgm:prSet>
      <dgm:spPr/>
    </dgm:pt>
    <dgm:pt modelId="{DC74E03B-FC46-4ED1-BDBE-22C9207CDFBE}" type="pres">
      <dgm:prSet presAssocID="{1126117F-9227-429A-A8FC-9BC04FDBE52D}" presName="arrow" presStyleLbl="bgShp" presStyleIdx="0" presStyleCnt="1" custLinFactNeighborX="-6825" custLinFactNeighborY="-3569"/>
      <dgm:spPr/>
    </dgm:pt>
    <dgm:pt modelId="{FAFD83A2-4B68-4B4C-B270-E8B5C86740C4}" type="pres">
      <dgm:prSet presAssocID="{1126117F-9227-429A-A8FC-9BC04FDBE52D}" presName="points" presStyleCnt="0"/>
      <dgm:spPr/>
    </dgm:pt>
    <dgm:pt modelId="{6841DD2E-97B8-4094-B67C-43314B6F5AE1}" type="pres">
      <dgm:prSet presAssocID="{D4EFF31A-A811-43B2-BE21-8120A36E0FFD}" presName="compositeA" presStyleCnt="0"/>
      <dgm:spPr/>
    </dgm:pt>
    <dgm:pt modelId="{6ECE3C2C-9344-4067-9C5E-9AC498AB719B}" type="pres">
      <dgm:prSet presAssocID="{D4EFF31A-A811-43B2-BE21-8120A36E0FFD}" presName="textA" presStyleLbl="revTx" presStyleIdx="0" presStyleCnt="6">
        <dgm:presLayoutVars>
          <dgm:bulletEnabled val="1"/>
        </dgm:presLayoutVars>
      </dgm:prSet>
      <dgm:spPr/>
    </dgm:pt>
    <dgm:pt modelId="{E77DA7F1-2E55-465D-B3E5-2DF504F57A87}" type="pres">
      <dgm:prSet presAssocID="{D4EFF31A-A811-43B2-BE21-8120A36E0FFD}" presName="circleA" presStyleLbl="node1" presStyleIdx="0" presStyleCnt="6"/>
      <dgm:spPr>
        <a:solidFill>
          <a:srgbClr val="FFFF00"/>
        </a:solidFill>
      </dgm:spPr>
    </dgm:pt>
    <dgm:pt modelId="{8C5D9DF7-E6FC-42E2-9D79-9EC02BBAC579}" type="pres">
      <dgm:prSet presAssocID="{D4EFF31A-A811-43B2-BE21-8120A36E0FFD}" presName="spaceA" presStyleCnt="0"/>
      <dgm:spPr/>
    </dgm:pt>
    <dgm:pt modelId="{691D326E-C577-4CCD-8F07-B0371E00707B}" type="pres">
      <dgm:prSet presAssocID="{84564888-1FC5-4058-95C3-771F00B5B303}" presName="space" presStyleCnt="0"/>
      <dgm:spPr/>
    </dgm:pt>
    <dgm:pt modelId="{04B642C3-829B-42EA-BFBB-52A136863807}" type="pres">
      <dgm:prSet presAssocID="{1A7CE878-0842-4C29-AAF6-1B5FD4B5EE1E}" presName="compositeB" presStyleCnt="0"/>
      <dgm:spPr/>
    </dgm:pt>
    <dgm:pt modelId="{96C54D54-876F-4131-A65D-CD71B4EEFACC}" type="pres">
      <dgm:prSet presAssocID="{1A7CE878-0842-4C29-AAF6-1B5FD4B5EE1E}" presName="textB" presStyleLbl="revTx" presStyleIdx="1" presStyleCnt="6">
        <dgm:presLayoutVars>
          <dgm:bulletEnabled val="1"/>
        </dgm:presLayoutVars>
      </dgm:prSet>
      <dgm:spPr/>
    </dgm:pt>
    <dgm:pt modelId="{1BA40C9E-EB6D-4711-BC95-374470B85404}" type="pres">
      <dgm:prSet presAssocID="{1A7CE878-0842-4C29-AAF6-1B5FD4B5EE1E}" presName="circleB" presStyleLbl="node1" presStyleIdx="1" presStyleCnt="6"/>
      <dgm:spPr>
        <a:solidFill>
          <a:srgbClr val="FFFF00"/>
        </a:solidFill>
      </dgm:spPr>
    </dgm:pt>
    <dgm:pt modelId="{2CA32E47-E7A0-4A9B-A408-A1CA1E05BD0E}" type="pres">
      <dgm:prSet presAssocID="{1A7CE878-0842-4C29-AAF6-1B5FD4B5EE1E}" presName="spaceB" presStyleCnt="0"/>
      <dgm:spPr/>
    </dgm:pt>
    <dgm:pt modelId="{558A5B01-B278-4C9C-85EE-E9DA66B95801}" type="pres">
      <dgm:prSet presAssocID="{285CAB67-97AF-4BB5-97B2-314EFD72F49C}" presName="space" presStyleCnt="0"/>
      <dgm:spPr/>
    </dgm:pt>
    <dgm:pt modelId="{D2B0EA04-F5DD-4888-9483-9E4D78A264EE}" type="pres">
      <dgm:prSet presAssocID="{E25DFD5B-C79A-4375-9B4F-A15792BB7F48}" presName="compositeA" presStyleCnt="0"/>
      <dgm:spPr/>
    </dgm:pt>
    <dgm:pt modelId="{330EB8A2-6CB8-428E-B042-38275224B4F7}" type="pres">
      <dgm:prSet presAssocID="{E25DFD5B-C79A-4375-9B4F-A15792BB7F48}" presName="textA" presStyleLbl="revTx" presStyleIdx="2" presStyleCnt="6">
        <dgm:presLayoutVars>
          <dgm:bulletEnabled val="1"/>
        </dgm:presLayoutVars>
      </dgm:prSet>
      <dgm:spPr/>
    </dgm:pt>
    <dgm:pt modelId="{8EDB24F2-B4A2-44A7-B7C1-B49D3EA4B4BB}" type="pres">
      <dgm:prSet presAssocID="{E25DFD5B-C79A-4375-9B4F-A15792BB7F48}" presName="circleA" presStyleLbl="node1" presStyleIdx="2" presStyleCnt="6"/>
      <dgm:spPr>
        <a:solidFill>
          <a:schemeClr val="accent3">
            <a:lumMod val="20000"/>
            <a:lumOff val="80000"/>
          </a:schemeClr>
        </a:solidFill>
      </dgm:spPr>
    </dgm:pt>
    <dgm:pt modelId="{0FA16B8C-EFD0-4C8A-B3DD-D5996CD6D4A5}" type="pres">
      <dgm:prSet presAssocID="{E25DFD5B-C79A-4375-9B4F-A15792BB7F48}" presName="spaceA" presStyleCnt="0"/>
      <dgm:spPr/>
    </dgm:pt>
    <dgm:pt modelId="{94E9EA99-E654-4D84-9C95-4A34A38E5814}" type="pres">
      <dgm:prSet presAssocID="{B90D507E-5E73-45B0-B1C4-ED58F374D7D3}" presName="space" presStyleCnt="0"/>
      <dgm:spPr/>
    </dgm:pt>
    <dgm:pt modelId="{7D9626CA-4107-4CE9-91CD-2E2A0E2E2473}" type="pres">
      <dgm:prSet presAssocID="{29C92443-1895-41DA-8E8B-5EC38EE00468}" presName="compositeB" presStyleCnt="0"/>
      <dgm:spPr/>
    </dgm:pt>
    <dgm:pt modelId="{391BCEBC-36A7-4467-8488-60A5CE36B401}" type="pres">
      <dgm:prSet presAssocID="{29C92443-1895-41DA-8E8B-5EC38EE00468}" presName="textB" presStyleLbl="revTx" presStyleIdx="3" presStyleCnt="6">
        <dgm:presLayoutVars>
          <dgm:bulletEnabled val="1"/>
        </dgm:presLayoutVars>
      </dgm:prSet>
      <dgm:spPr/>
    </dgm:pt>
    <dgm:pt modelId="{BFF572A1-7D25-458B-B50B-4E45E14AA1BF}" type="pres">
      <dgm:prSet presAssocID="{29C92443-1895-41DA-8E8B-5EC38EE00468}" presName="circleB" presStyleLbl="node1" presStyleIdx="3" presStyleCnt="6"/>
      <dgm:spPr>
        <a:solidFill>
          <a:schemeClr val="accent3">
            <a:lumMod val="40000"/>
            <a:lumOff val="60000"/>
          </a:schemeClr>
        </a:solidFill>
      </dgm:spPr>
    </dgm:pt>
    <dgm:pt modelId="{2BE14311-7E79-4505-9A57-FB3228FE978F}" type="pres">
      <dgm:prSet presAssocID="{29C92443-1895-41DA-8E8B-5EC38EE00468}" presName="spaceB" presStyleCnt="0"/>
      <dgm:spPr/>
    </dgm:pt>
    <dgm:pt modelId="{0357977F-1F91-46C6-A5EF-2C3FB8E1448A}" type="pres">
      <dgm:prSet presAssocID="{160CCD72-EFFA-421A-AA20-FFE3E4F5F297}" presName="space" presStyleCnt="0"/>
      <dgm:spPr/>
    </dgm:pt>
    <dgm:pt modelId="{6C3628AD-4F4B-4327-AADB-427E3D6D0B46}" type="pres">
      <dgm:prSet presAssocID="{7A42C4C1-1CC5-44B0-B54F-F1298684E9BD}" presName="compositeA" presStyleCnt="0"/>
      <dgm:spPr/>
    </dgm:pt>
    <dgm:pt modelId="{25134C60-058A-46C7-924B-86D09C3A382F}" type="pres">
      <dgm:prSet presAssocID="{7A42C4C1-1CC5-44B0-B54F-F1298684E9BD}" presName="textA" presStyleLbl="revTx" presStyleIdx="4" presStyleCnt="6">
        <dgm:presLayoutVars>
          <dgm:bulletEnabled val="1"/>
        </dgm:presLayoutVars>
      </dgm:prSet>
      <dgm:spPr/>
    </dgm:pt>
    <dgm:pt modelId="{B61F198D-AFD8-4176-9D78-B8B37064D637}" type="pres">
      <dgm:prSet presAssocID="{7A42C4C1-1CC5-44B0-B54F-F1298684E9BD}" presName="circleA" presStyleLbl="node1" presStyleIdx="4" presStyleCnt="6"/>
      <dgm:spPr>
        <a:solidFill>
          <a:schemeClr val="accent3">
            <a:lumMod val="60000"/>
            <a:lumOff val="40000"/>
          </a:schemeClr>
        </a:solidFill>
      </dgm:spPr>
    </dgm:pt>
    <dgm:pt modelId="{6527E8CA-F197-4CC2-A27B-E98791209A14}" type="pres">
      <dgm:prSet presAssocID="{7A42C4C1-1CC5-44B0-B54F-F1298684E9BD}" presName="spaceA" presStyleCnt="0"/>
      <dgm:spPr/>
    </dgm:pt>
    <dgm:pt modelId="{AD971EB9-9D74-4D6A-84B8-D9DA290D8EBA}" type="pres">
      <dgm:prSet presAssocID="{0300478D-18D8-4AE5-A6F4-8D98C9294BF9}" presName="space" presStyleCnt="0"/>
      <dgm:spPr/>
    </dgm:pt>
    <dgm:pt modelId="{6677413F-96EE-47C0-8296-6E1E0378E111}" type="pres">
      <dgm:prSet presAssocID="{0788C6D9-4F8A-40F5-AC00-2F70D0420E8C}" presName="compositeB" presStyleCnt="0"/>
      <dgm:spPr/>
    </dgm:pt>
    <dgm:pt modelId="{A590A7B4-9C94-42C1-B488-9FA2EBEC0A8F}" type="pres">
      <dgm:prSet presAssocID="{0788C6D9-4F8A-40F5-AC00-2F70D0420E8C}" presName="textB" presStyleLbl="revTx" presStyleIdx="5" presStyleCnt="6">
        <dgm:presLayoutVars>
          <dgm:bulletEnabled val="1"/>
        </dgm:presLayoutVars>
      </dgm:prSet>
      <dgm:spPr/>
    </dgm:pt>
    <dgm:pt modelId="{4DDDDC97-6C65-43C2-99C6-7F3C1BDBFF7F}" type="pres">
      <dgm:prSet presAssocID="{0788C6D9-4F8A-40F5-AC00-2F70D0420E8C}" presName="circleB" presStyleLbl="node1" presStyleIdx="5" presStyleCnt="6"/>
      <dgm:spPr>
        <a:solidFill>
          <a:srgbClr val="00B050"/>
        </a:solidFill>
      </dgm:spPr>
    </dgm:pt>
    <dgm:pt modelId="{DD024C3F-389E-4FD1-8D77-592C194FF738}" type="pres">
      <dgm:prSet presAssocID="{0788C6D9-4F8A-40F5-AC00-2F70D0420E8C}" presName="spaceB" presStyleCnt="0"/>
      <dgm:spPr/>
    </dgm:pt>
  </dgm:ptLst>
  <dgm:cxnLst>
    <dgm:cxn modelId="{D7834611-F963-4937-8578-0510FDB5B8AA}" srcId="{1126117F-9227-429A-A8FC-9BC04FDBE52D}" destId="{0788C6D9-4F8A-40F5-AC00-2F70D0420E8C}" srcOrd="5" destOrd="0" parTransId="{71C33563-D4A4-4080-9423-8F1A23C300CD}" sibTransId="{C2885834-8A4C-40BB-AD29-D27F3FECE9B1}"/>
    <dgm:cxn modelId="{AC96034F-4E0F-4252-88AF-3CEF1DB24454}" type="presOf" srcId="{29C92443-1895-41DA-8E8B-5EC38EE00468}" destId="{391BCEBC-36A7-4467-8488-60A5CE36B401}" srcOrd="0" destOrd="0" presId="urn:microsoft.com/office/officeart/2005/8/layout/hProcess11"/>
    <dgm:cxn modelId="{3F6E3B70-EFCE-4FBC-AA59-5E294E42535E}" type="presOf" srcId="{1A7CE878-0842-4C29-AAF6-1B5FD4B5EE1E}" destId="{96C54D54-876F-4131-A65D-CD71B4EEFACC}" srcOrd="0" destOrd="0" presId="urn:microsoft.com/office/officeart/2005/8/layout/hProcess11"/>
    <dgm:cxn modelId="{BAF91D54-2804-42B3-9AF2-36DD4884FFD0}" srcId="{1126117F-9227-429A-A8FC-9BC04FDBE52D}" destId="{7A42C4C1-1CC5-44B0-B54F-F1298684E9BD}" srcOrd="4" destOrd="0" parTransId="{CB32EC7A-0A3F-47C9-976B-8EEC5AE8AD71}" sibTransId="{0300478D-18D8-4AE5-A6F4-8D98C9294BF9}"/>
    <dgm:cxn modelId="{F6D25D7B-C9B2-4FD7-94D6-2CC5E43E80FD}" type="presOf" srcId="{7A42C4C1-1CC5-44B0-B54F-F1298684E9BD}" destId="{25134C60-058A-46C7-924B-86D09C3A382F}" srcOrd="0" destOrd="0" presId="urn:microsoft.com/office/officeart/2005/8/layout/hProcess11"/>
    <dgm:cxn modelId="{5AF6D57F-86B3-4FFF-ACF6-ACBBB9A7073E}" type="presOf" srcId="{D4EFF31A-A811-43B2-BE21-8120A36E0FFD}" destId="{6ECE3C2C-9344-4067-9C5E-9AC498AB719B}" srcOrd="0" destOrd="0" presId="urn:microsoft.com/office/officeart/2005/8/layout/hProcess11"/>
    <dgm:cxn modelId="{E3F46387-32DC-4764-828A-0B70320971CA}" type="presOf" srcId="{0788C6D9-4F8A-40F5-AC00-2F70D0420E8C}" destId="{A590A7B4-9C94-42C1-B488-9FA2EBEC0A8F}" srcOrd="0" destOrd="0" presId="urn:microsoft.com/office/officeart/2005/8/layout/hProcess11"/>
    <dgm:cxn modelId="{45B4DF88-DEC3-4794-A8D5-0F05756BAA29}" srcId="{1126117F-9227-429A-A8FC-9BC04FDBE52D}" destId="{1A7CE878-0842-4C29-AAF6-1B5FD4B5EE1E}" srcOrd="1" destOrd="0" parTransId="{6BD08E3C-A06C-4F3A-AF02-9567282CC682}" sibTransId="{285CAB67-97AF-4BB5-97B2-314EFD72F49C}"/>
    <dgm:cxn modelId="{5BDDFE8A-24DA-46B1-B80D-79650899436D}" type="presOf" srcId="{E25DFD5B-C79A-4375-9B4F-A15792BB7F48}" destId="{330EB8A2-6CB8-428E-B042-38275224B4F7}" srcOrd="0" destOrd="0" presId="urn:microsoft.com/office/officeart/2005/8/layout/hProcess11"/>
    <dgm:cxn modelId="{0126F29B-0F80-45C9-BA4B-EEE7DB501EF7}" type="presOf" srcId="{1126117F-9227-429A-A8FC-9BC04FDBE52D}" destId="{29B4317D-8AE8-43EC-A75A-83175A6D0E26}" srcOrd="0" destOrd="0" presId="urn:microsoft.com/office/officeart/2005/8/layout/hProcess11"/>
    <dgm:cxn modelId="{12F6A4A5-EF5B-4740-B999-BC672FF694E5}" srcId="{1126117F-9227-429A-A8FC-9BC04FDBE52D}" destId="{D4EFF31A-A811-43B2-BE21-8120A36E0FFD}" srcOrd="0" destOrd="0" parTransId="{F3A317B5-4737-4E7C-BB71-D7E896339D14}" sibTransId="{84564888-1FC5-4058-95C3-771F00B5B303}"/>
    <dgm:cxn modelId="{ACAF47BD-3CA5-4225-9839-EFE451982E6C}" srcId="{1126117F-9227-429A-A8FC-9BC04FDBE52D}" destId="{E25DFD5B-C79A-4375-9B4F-A15792BB7F48}" srcOrd="2" destOrd="0" parTransId="{FF0C70A2-814C-4EC9-A5EB-C2E447D43068}" sibTransId="{B90D507E-5E73-45B0-B1C4-ED58F374D7D3}"/>
    <dgm:cxn modelId="{191A99DF-4906-4D79-ABAD-2F78E78F091D}" srcId="{1126117F-9227-429A-A8FC-9BC04FDBE52D}" destId="{29C92443-1895-41DA-8E8B-5EC38EE00468}" srcOrd="3" destOrd="0" parTransId="{868769DC-6F62-4953-8E36-99D5ADEA32C5}" sibTransId="{160CCD72-EFFA-421A-AA20-FFE3E4F5F297}"/>
    <dgm:cxn modelId="{32B01C2A-E9CC-4F7E-870D-2EDF70BE401F}" type="presParOf" srcId="{29B4317D-8AE8-43EC-A75A-83175A6D0E26}" destId="{DC74E03B-FC46-4ED1-BDBE-22C9207CDFBE}" srcOrd="0" destOrd="0" presId="urn:microsoft.com/office/officeart/2005/8/layout/hProcess11"/>
    <dgm:cxn modelId="{8581138A-6961-45DC-9044-9F87FA80CCD2}" type="presParOf" srcId="{29B4317D-8AE8-43EC-A75A-83175A6D0E26}" destId="{FAFD83A2-4B68-4B4C-B270-E8B5C86740C4}" srcOrd="1" destOrd="0" presId="urn:microsoft.com/office/officeart/2005/8/layout/hProcess11"/>
    <dgm:cxn modelId="{4E1070D2-0EA2-4382-B528-1CD55D46F501}" type="presParOf" srcId="{FAFD83A2-4B68-4B4C-B270-E8B5C86740C4}" destId="{6841DD2E-97B8-4094-B67C-43314B6F5AE1}" srcOrd="0" destOrd="0" presId="urn:microsoft.com/office/officeart/2005/8/layout/hProcess11"/>
    <dgm:cxn modelId="{B81940CF-7AD6-467E-9800-165535CDE614}" type="presParOf" srcId="{6841DD2E-97B8-4094-B67C-43314B6F5AE1}" destId="{6ECE3C2C-9344-4067-9C5E-9AC498AB719B}" srcOrd="0" destOrd="0" presId="urn:microsoft.com/office/officeart/2005/8/layout/hProcess11"/>
    <dgm:cxn modelId="{95722386-9204-496A-84CB-1137871538A6}" type="presParOf" srcId="{6841DD2E-97B8-4094-B67C-43314B6F5AE1}" destId="{E77DA7F1-2E55-465D-B3E5-2DF504F57A87}" srcOrd="1" destOrd="0" presId="urn:microsoft.com/office/officeart/2005/8/layout/hProcess11"/>
    <dgm:cxn modelId="{E36F8E54-E89B-4B2D-9C0F-D92CCDF17572}" type="presParOf" srcId="{6841DD2E-97B8-4094-B67C-43314B6F5AE1}" destId="{8C5D9DF7-E6FC-42E2-9D79-9EC02BBAC579}" srcOrd="2" destOrd="0" presId="urn:microsoft.com/office/officeart/2005/8/layout/hProcess11"/>
    <dgm:cxn modelId="{FC905148-4826-4AED-912F-E43ED095653F}" type="presParOf" srcId="{FAFD83A2-4B68-4B4C-B270-E8B5C86740C4}" destId="{691D326E-C577-4CCD-8F07-B0371E00707B}" srcOrd="1" destOrd="0" presId="urn:microsoft.com/office/officeart/2005/8/layout/hProcess11"/>
    <dgm:cxn modelId="{3ADFCD7F-7EEB-4CAE-BA93-0B5E8DEB7DDE}" type="presParOf" srcId="{FAFD83A2-4B68-4B4C-B270-E8B5C86740C4}" destId="{04B642C3-829B-42EA-BFBB-52A136863807}" srcOrd="2" destOrd="0" presId="urn:microsoft.com/office/officeart/2005/8/layout/hProcess11"/>
    <dgm:cxn modelId="{F6E6F89D-D8D8-4747-B67A-F491658BF8EB}" type="presParOf" srcId="{04B642C3-829B-42EA-BFBB-52A136863807}" destId="{96C54D54-876F-4131-A65D-CD71B4EEFACC}" srcOrd="0" destOrd="0" presId="urn:microsoft.com/office/officeart/2005/8/layout/hProcess11"/>
    <dgm:cxn modelId="{2D96806A-5CAF-4D63-B7BF-1AC365ECB67C}" type="presParOf" srcId="{04B642C3-829B-42EA-BFBB-52A136863807}" destId="{1BA40C9E-EB6D-4711-BC95-374470B85404}" srcOrd="1" destOrd="0" presId="urn:microsoft.com/office/officeart/2005/8/layout/hProcess11"/>
    <dgm:cxn modelId="{397A9BA8-50A6-4851-9D91-C77A3356A22B}" type="presParOf" srcId="{04B642C3-829B-42EA-BFBB-52A136863807}" destId="{2CA32E47-E7A0-4A9B-A408-A1CA1E05BD0E}" srcOrd="2" destOrd="0" presId="urn:microsoft.com/office/officeart/2005/8/layout/hProcess11"/>
    <dgm:cxn modelId="{B9E7976D-DD3A-4D0A-B729-1879752143C2}" type="presParOf" srcId="{FAFD83A2-4B68-4B4C-B270-E8B5C86740C4}" destId="{558A5B01-B278-4C9C-85EE-E9DA66B95801}" srcOrd="3" destOrd="0" presId="urn:microsoft.com/office/officeart/2005/8/layout/hProcess11"/>
    <dgm:cxn modelId="{C78F7A43-EBE1-401F-8166-FADBCC046DDB}" type="presParOf" srcId="{FAFD83A2-4B68-4B4C-B270-E8B5C86740C4}" destId="{D2B0EA04-F5DD-4888-9483-9E4D78A264EE}" srcOrd="4" destOrd="0" presId="urn:microsoft.com/office/officeart/2005/8/layout/hProcess11"/>
    <dgm:cxn modelId="{6040C5D1-1971-4D02-A44B-FEF8AFC9B338}" type="presParOf" srcId="{D2B0EA04-F5DD-4888-9483-9E4D78A264EE}" destId="{330EB8A2-6CB8-428E-B042-38275224B4F7}" srcOrd="0" destOrd="0" presId="urn:microsoft.com/office/officeart/2005/8/layout/hProcess11"/>
    <dgm:cxn modelId="{F98F2D65-ADB8-4B3B-BDB7-9947BD13E658}" type="presParOf" srcId="{D2B0EA04-F5DD-4888-9483-9E4D78A264EE}" destId="{8EDB24F2-B4A2-44A7-B7C1-B49D3EA4B4BB}" srcOrd="1" destOrd="0" presId="urn:microsoft.com/office/officeart/2005/8/layout/hProcess11"/>
    <dgm:cxn modelId="{9AB90A35-3A15-451F-AA71-AA618F289A23}" type="presParOf" srcId="{D2B0EA04-F5DD-4888-9483-9E4D78A264EE}" destId="{0FA16B8C-EFD0-4C8A-B3DD-D5996CD6D4A5}" srcOrd="2" destOrd="0" presId="urn:microsoft.com/office/officeart/2005/8/layout/hProcess11"/>
    <dgm:cxn modelId="{14D652DF-CAA4-4C1B-80CC-71BAA49D9580}" type="presParOf" srcId="{FAFD83A2-4B68-4B4C-B270-E8B5C86740C4}" destId="{94E9EA99-E654-4D84-9C95-4A34A38E5814}" srcOrd="5" destOrd="0" presId="urn:microsoft.com/office/officeart/2005/8/layout/hProcess11"/>
    <dgm:cxn modelId="{CDD398A6-BF2A-4FCC-9D6F-A3CF3A3A68AD}" type="presParOf" srcId="{FAFD83A2-4B68-4B4C-B270-E8B5C86740C4}" destId="{7D9626CA-4107-4CE9-91CD-2E2A0E2E2473}" srcOrd="6" destOrd="0" presId="urn:microsoft.com/office/officeart/2005/8/layout/hProcess11"/>
    <dgm:cxn modelId="{9F7F0B47-2610-4806-8045-2F7A8567C458}" type="presParOf" srcId="{7D9626CA-4107-4CE9-91CD-2E2A0E2E2473}" destId="{391BCEBC-36A7-4467-8488-60A5CE36B401}" srcOrd="0" destOrd="0" presId="urn:microsoft.com/office/officeart/2005/8/layout/hProcess11"/>
    <dgm:cxn modelId="{3BB9DE8C-88B6-411F-92F8-7837EE28A6CA}" type="presParOf" srcId="{7D9626CA-4107-4CE9-91CD-2E2A0E2E2473}" destId="{BFF572A1-7D25-458B-B50B-4E45E14AA1BF}" srcOrd="1" destOrd="0" presId="urn:microsoft.com/office/officeart/2005/8/layout/hProcess11"/>
    <dgm:cxn modelId="{39B91B6D-2010-483F-8607-7A3E3CBD1136}" type="presParOf" srcId="{7D9626CA-4107-4CE9-91CD-2E2A0E2E2473}" destId="{2BE14311-7E79-4505-9A57-FB3228FE978F}" srcOrd="2" destOrd="0" presId="urn:microsoft.com/office/officeart/2005/8/layout/hProcess11"/>
    <dgm:cxn modelId="{EE6616DC-5F53-48F7-99FB-31F7C50C6693}" type="presParOf" srcId="{FAFD83A2-4B68-4B4C-B270-E8B5C86740C4}" destId="{0357977F-1F91-46C6-A5EF-2C3FB8E1448A}" srcOrd="7" destOrd="0" presId="urn:microsoft.com/office/officeart/2005/8/layout/hProcess11"/>
    <dgm:cxn modelId="{7B077AB2-85A8-4C8E-AC19-B02D640FAD5A}" type="presParOf" srcId="{FAFD83A2-4B68-4B4C-B270-E8B5C86740C4}" destId="{6C3628AD-4F4B-4327-AADB-427E3D6D0B46}" srcOrd="8" destOrd="0" presId="urn:microsoft.com/office/officeart/2005/8/layout/hProcess11"/>
    <dgm:cxn modelId="{D80BBB49-61AF-457D-A461-88A7EB73608F}" type="presParOf" srcId="{6C3628AD-4F4B-4327-AADB-427E3D6D0B46}" destId="{25134C60-058A-46C7-924B-86D09C3A382F}" srcOrd="0" destOrd="0" presId="urn:microsoft.com/office/officeart/2005/8/layout/hProcess11"/>
    <dgm:cxn modelId="{33D06B9E-4405-4F5E-AA70-FE816C331A9C}" type="presParOf" srcId="{6C3628AD-4F4B-4327-AADB-427E3D6D0B46}" destId="{B61F198D-AFD8-4176-9D78-B8B37064D637}" srcOrd="1" destOrd="0" presId="urn:microsoft.com/office/officeart/2005/8/layout/hProcess11"/>
    <dgm:cxn modelId="{F5D7E300-011C-4B95-B9C2-B4AB7C52E2BE}" type="presParOf" srcId="{6C3628AD-4F4B-4327-AADB-427E3D6D0B46}" destId="{6527E8CA-F197-4CC2-A27B-E98791209A14}" srcOrd="2" destOrd="0" presId="urn:microsoft.com/office/officeart/2005/8/layout/hProcess11"/>
    <dgm:cxn modelId="{46DEF08B-B268-43E5-A3FE-BA92E2C95888}" type="presParOf" srcId="{FAFD83A2-4B68-4B4C-B270-E8B5C86740C4}" destId="{AD971EB9-9D74-4D6A-84B8-D9DA290D8EBA}" srcOrd="9" destOrd="0" presId="urn:microsoft.com/office/officeart/2005/8/layout/hProcess11"/>
    <dgm:cxn modelId="{4919F83B-38D1-4BCC-98C1-D132DFC1F233}" type="presParOf" srcId="{FAFD83A2-4B68-4B4C-B270-E8B5C86740C4}" destId="{6677413F-96EE-47C0-8296-6E1E0378E111}" srcOrd="10" destOrd="0" presId="urn:microsoft.com/office/officeart/2005/8/layout/hProcess11"/>
    <dgm:cxn modelId="{20A4A32A-C864-43B5-AFE0-DCC9ED57B6EA}" type="presParOf" srcId="{6677413F-96EE-47C0-8296-6E1E0378E111}" destId="{A590A7B4-9C94-42C1-B488-9FA2EBEC0A8F}" srcOrd="0" destOrd="0" presId="urn:microsoft.com/office/officeart/2005/8/layout/hProcess11"/>
    <dgm:cxn modelId="{BDB20667-121B-4F11-9C44-0DDECE6A4E8E}" type="presParOf" srcId="{6677413F-96EE-47C0-8296-6E1E0378E111}" destId="{4DDDDC97-6C65-43C2-99C6-7F3C1BDBFF7F}" srcOrd="1" destOrd="0" presId="urn:microsoft.com/office/officeart/2005/8/layout/hProcess11"/>
    <dgm:cxn modelId="{25DB51FA-6470-489D-817E-DFFF9E993186}" type="presParOf" srcId="{6677413F-96EE-47C0-8296-6E1E0378E111}" destId="{DD024C3F-389E-4FD1-8D77-592C194FF738}"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4E03B-FC46-4ED1-BDBE-22C9207CDFBE}">
      <dsp:nvSpPr>
        <dsp:cNvPr id="0" name=""/>
        <dsp:cNvSpPr/>
      </dsp:nvSpPr>
      <dsp:spPr>
        <a:xfrm>
          <a:off x="0" y="1809862"/>
          <a:ext cx="8936831" cy="2533721"/>
        </a:xfrm>
        <a:prstGeom prst="notchedRightArrow">
          <a:avLst/>
        </a:prstGeom>
        <a:solidFill>
          <a:schemeClr val="accent1">
            <a:tint val="40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6ECE3C2C-9344-4067-9C5E-9AC498AB719B}">
      <dsp:nvSpPr>
        <dsp:cNvPr id="0" name=""/>
        <dsp:cNvSpPr/>
      </dsp:nvSpPr>
      <dsp:spPr>
        <a:xfrm>
          <a:off x="2209" y="0"/>
          <a:ext cx="1286196" cy="2533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120904" numCol="1" spcCol="1270" anchor="b" anchorCtr="0">
          <a:noAutofit/>
        </a:bodyPr>
        <a:lstStyle/>
        <a:p>
          <a:pPr marL="0" lvl="0" indent="0" algn="ctr" defTabSz="755650">
            <a:lnSpc>
              <a:spcPct val="90000"/>
            </a:lnSpc>
            <a:spcBef>
              <a:spcPct val="0"/>
            </a:spcBef>
            <a:spcAft>
              <a:spcPct val="35000"/>
            </a:spcAft>
            <a:buNone/>
          </a:pPr>
          <a:r>
            <a:rPr lang="en-US" sz="1700" kern="1200" dirty="0"/>
            <a:t> </a:t>
          </a:r>
          <a:r>
            <a:rPr lang="en-US" sz="1700" b="1" kern="1200" dirty="0"/>
            <a:t>Si based </a:t>
          </a:r>
          <a:r>
            <a:rPr lang="en-US" sz="1700" kern="1200" dirty="0" err="1"/>
            <a:t>PoF</a:t>
          </a:r>
          <a:r>
            <a:rPr lang="en-US" sz="1700" kern="1200" dirty="0"/>
            <a:t> Initiation – Prototyping </a:t>
          </a:r>
        </a:p>
      </dsp:txBody>
      <dsp:txXfrm>
        <a:off x="2209" y="0"/>
        <a:ext cx="1286196" cy="2533721"/>
      </dsp:txXfrm>
    </dsp:sp>
    <dsp:sp modelId="{E77DA7F1-2E55-465D-B3E5-2DF504F57A87}">
      <dsp:nvSpPr>
        <dsp:cNvPr id="0" name=""/>
        <dsp:cNvSpPr/>
      </dsp:nvSpPr>
      <dsp:spPr>
        <a:xfrm>
          <a:off x="328592" y="2850436"/>
          <a:ext cx="633430" cy="633430"/>
        </a:xfrm>
        <a:prstGeom prst="ellipse">
          <a:avLst/>
        </a:prstGeom>
        <a:solidFill>
          <a:srgbClr val="FFFF00"/>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6C54D54-876F-4131-A65D-CD71B4EEFACC}">
      <dsp:nvSpPr>
        <dsp:cNvPr id="0" name=""/>
        <dsp:cNvSpPr/>
      </dsp:nvSpPr>
      <dsp:spPr>
        <a:xfrm>
          <a:off x="1352715" y="3800582"/>
          <a:ext cx="1286196" cy="2533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Cold box Proof of Principle </a:t>
          </a:r>
          <a:r>
            <a:rPr lang="en-US" sz="2000" kern="1200" dirty="0" err="1"/>
            <a:t>PoF</a:t>
          </a:r>
          <a:r>
            <a:rPr lang="en-US" sz="2000" kern="1200" dirty="0"/>
            <a:t> Demo</a:t>
          </a:r>
        </a:p>
      </dsp:txBody>
      <dsp:txXfrm>
        <a:off x="1352715" y="3800582"/>
        <a:ext cx="1286196" cy="2533721"/>
      </dsp:txXfrm>
    </dsp:sp>
    <dsp:sp modelId="{1BA40C9E-EB6D-4711-BC95-374470B85404}">
      <dsp:nvSpPr>
        <dsp:cNvPr id="0" name=""/>
        <dsp:cNvSpPr/>
      </dsp:nvSpPr>
      <dsp:spPr>
        <a:xfrm>
          <a:off x="1679098" y="2850436"/>
          <a:ext cx="633430" cy="633430"/>
        </a:xfrm>
        <a:prstGeom prst="ellipse">
          <a:avLst/>
        </a:prstGeom>
        <a:solidFill>
          <a:srgbClr val="FFFF00"/>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330EB8A2-6CB8-428E-B042-38275224B4F7}">
      <dsp:nvSpPr>
        <dsp:cNvPr id="0" name=""/>
        <dsp:cNvSpPr/>
      </dsp:nvSpPr>
      <dsp:spPr>
        <a:xfrm>
          <a:off x="2703222" y="0"/>
          <a:ext cx="1286196" cy="2533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kern="1200" dirty="0"/>
            <a:t>Resolve Issues from CB1</a:t>
          </a:r>
        </a:p>
      </dsp:txBody>
      <dsp:txXfrm>
        <a:off x="2703222" y="0"/>
        <a:ext cx="1286196" cy="2533721"/>
      </dsp:txXfrm>
    </dsp:sp>
    <dsp:sp modelId="{8EDB24F2-B4A2-44A7-B7C1-B49D3EA4B4BB}">
      <dsp:nvSpPr>
        <dsp:cNvPr id="0" name=""/>
        <dsp:cNvSpPr/>
      </dsp:nvSpPr>
      <dsp:spPr>
        <a:xfrm>
          <a:off x="3029605" y="2850436"/>
          <a:ext cx="633430" cy="633430"/>
        </a:xfrm>
        <a:prstGeom prst="ellipse">
          <a:avLst/>
        </a:prstGeom>
        <a:solidFill>
          <a:schemeClr val="accent3">
            <a:lumMod val="20000"/>
            <a:lumOff val="8000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391BCEBC-36A7-4467-8488-60A5CE36B401}">
      <dsp:nvSpPr>
        <dsp:cNvPr id="0" name=""/>
        <dsp:cNvSpPr/>
      </dsp:nvSpPr>
      <dsp:spPr>
        <a:xfrm>
          <a:off x="4053728" y="3800582"/>
          <a:ext cx="1286196" cy="2533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t> Plan for FY22 CB</a:t>
          </a:r>
        </a:p>
        <a:p>
          <a:pPr marL="0" lvl="0" indent="0" algn="ctr" defTabSz="800100">
            <a:lnSpc>
              <a:spcPct val="90000"/>
            </a:lnSpc>
            <a:spcBef>
              <a:spcPct val="0"/>
            </a:spcBef>
            <a:spcAft>
              <a:spcPct val="35000"/>
            </a:spcAft>
            <a:buNone/>
          </a:pPr>
          <a:r>
            <a:rPr lang="en-US" sz="1800" kern="1200" dirty="0" err="1"/>
            <a:t>PoF</a:t>
          </a:r>
          <a:r>
            <a:rPr lang="en-US" sz="1800" kern="1200" dirty="0"/>
            <a:t> Tests/</a:t>
          </a:r>
        </a:p>
        <a:p>
          <a:pPr marL="0" lvl="0" indent="0" algn="ctr" defTabSz="800100">
            <a:lnSpc>
              <a:spcPct val="90000"/>
            </a:lnSpc>
            <a:spcBef>
              <a:spcPct val="0"/>
            </a:spcBef>
            <a:spcAft>
              <a:spcPct val="35000"/>
            </a:spcAft>
            <a:buNone/>
          </a:pPr>
          <a:r>
            <a:rPr lang="en-US" sz="1800" kern="1200" dirty="0"/>
            <a:t>Certified</a:t>
          </a:r>
        </a:p>
      </dsp:txBody>
      <dsp:txXfrm>
        <a:off x="4053728" y="3800582"/>
        <a:ext cx="1286196" cy="2533721"/>
      </dsp:txXfrm>
    </dsp:sp>
    <dsp:sp modelId="{BFF572A1-7D25-458B-B50B-4E45E14AA1BF}">
      <dsp:nvSpPr>
        <dsp:cNvPr id="0" name=""/>
        <dsp:cNvSpPr/>
      </dsp:nvSpPr>
      <dsp:spPr>
        <a:xfrm>
          <a:off x="4380112" y="2850436"/>
          <a:ext cx="633430" cy="633430"/>
        </a:xfrm>
        <a:prstGeom prst="ellipse">
          <a:avLst/>
        </a:prstGeom>
        <a:solidFill>
          <a:schemeClr val="accent3">
            <a:lumMod val="40000"/>
            <a:lumOff val="6000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25134C60-058A-46C7-924B-86D09C3A382F}">
      <dsp:nvSpPr>
        <dsp:cNvPr id="0" name=""/>
        <dsp:cNvSpPr/>
      </dsp:nvSpPr>
      <dsp:spPr>
        <a:xfrm>
          <a:off x="5404235" y="0"/>
          <a:ext cx="1286196" cy="2533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US" sz="1800" kern="1200" dirty="0"/>
            <a:t>Ramp up </a:t>
          </a:r>
          <a:r>
            <a:rPr lang="en-US" sz="1800" kern="1200" dirty="0" err="1"/>
            <a:t>PoF</a:t>
          </a:r>
          <a:r>
            <a:rPr lang="en-US" sz="1800" kern="1200" dirty="0"/>
            <a:t> Large Scale Layout and Tests</a:t>
          </a:r>
        </a:p>
      </dsp:txBody>
      <dsp:txXfrm>
        <a:off x="5404235" y="0"/>
        <a:ext cx="1286196" cy="2533721"/>
      </dsp:txXfrm>
    </dsp:sp>
    <dsp:sp modelId="{B61F198D-AFD8-4176-9D78-B8B37064D637}">
      <dsp:nvSpPr>
        <dsp:cNvPr id="0" name=""/>
        <dsp:cNvSpPr/>
      </dsp:nvSpPr>
      <dsp:spPr>
        <a:xfrm>
          <a:off x="5730618" y="2850436"/>
          <a:ext cx="633430" cy="633430"/>
        </a:xfrm>
        <a:prstGeom prst="ellipse">
          <a:avLst/>
        </a:prstGeom>
        <a:solidFill>
          <a:schemeClr val="accent3">
            <a:lumMod val="60000"/>
            <a:lumOff val="4000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A590A7B4-9C94-42C1-B488-9FA2EBEC0A8F}">
      <dsp:nvSpPr>
        <dsp:cNvPr id="0" name=""/>
        <dsp:cNvSpPr/>
      </dsp:nvSpPr>
      <dsp:spPr>
        <a:xfrm>
          <a:off x="6754742" y="3800582"/>
          <a:ext cx="1286196" cy="2533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t>Final Design Delivery with Installation Plan</a:t>
          </a:r>
        </a:p>
      </dsp:txBody>
      <dsp:txXfrm>
        <a:off x="6754742" y="3800582"/>
        <a:ext cx="1286196" cy="2533721"/>
      </dsp:txXfrm>
    </dsp:sp>
    <dsp:sp modelId="{4DDDDC97-6C65-43C2-99C6-7F3C1BDBFF7F}">
      <dsp:nvSpPr>
        <dsp:cNvPr id="0" name=""/>
        <dsp:cNvSpPr/>
      </dsp:nvSpPr>
      <dsp:spPr>
        <a:xfrm>
          <a:off x="7081125" y="2850436"/>
          <a:ext cx="633430" cy="633430"/>
        </a:xfrm>
        <a:prstGeom prst="ellipse">
          <a:avLst/>
        </a:prstGeom>
        <a:solidFill>
          <a:srgbClr val="00B050"/>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4/17/2023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4/17/2023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C59323A7-0BCD-439B-A19E-FE30D9030271}" type="datetime1">
              <a:rPr lang="en-US" smtClean="0"/>
              <a:t>4/17/2023</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W. Pellico PoF: DUNE FDR: FD2 Photon Detector System</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A6277B28-07F0-1A40-A152-F179A1370DFF}"/>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4" name="Rectangle 13">
            <a:extLst>
              <a:ext uri="{FF2B5EF4-FFF2-40B4-BE49-F238E27FC236}">
                <a16:creationId xmlns:a16="http://schemas.microsoft.com/office/drawing/2014/main" id="{DCC5D535-9066-B247-8A94-392C689516EB}"/>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04B98780-D0B7-42E6-B5C0-AA72BD99EF10}" type="datetime1">
              <a:rPr lang="en-US" smtClean="0"/>
              <a:t>4/17/2023</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W. Pellico PoF: DUNE FDR: FD2 Photon Detector System</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496DF85D-9E15-6943-AE30-0ED88E91D42F}"/>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5" name="Rectangle 14">
            <a:extLst>
              <a:ext uri="{FF2B5EF4-FFF2-40B4-BE49-F238E27FC236}">
                <a16:creationId xmlns:a16="http://schemas.microsoft.com/office/drawing/2014/main" id="{F9D5FCF3-4E2F-704F-BE1D-3307737332FD}"/>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14B2C051-08FF-4656-81B9-8F389DA5B5F5}" type="datetime1">
              <a:rPr lang="en-US" smtClean="0"/>
              <a:t>4/17/2023</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W. Pellico PoF: DUNE FDR: FD2 Photon Detector System</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7195FC8E-A302-604F-B566-3B477A1532F8}"/>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8" name="Rectangle 7">
            <a:extLst>
              <a:ext uri="{FF2B5EF4-FFF2-40B4-BE49-F238E27FC236}">
                <a16:creationId xmlns:a16="http://schemas.microsoft.com/office/drawing/2014/main" id="{2A2A4A72-F504-5545-BC7E-7E2B7738B172}"/>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6C194053-8C12-43F0-81E6-400805094357}" type="datetime1">
              <a:rPr lang="en-US" smtClean="0"/>
              <a:t>4/17/2023</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W. Pellico PoF: DUNE FDR: FD2 Photon Detector System</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B79370FC-E149-604A-B4F3-08DEA3D84B64}"/>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39" name="Rectangle 38">
            <a:extLst>
              <a:ext uri="{FF2B5EF4-FFF2-40B4-BE49-F238E27FC236}">
                <a16:creationId xmlns:a16="http://schemas.microsoft.com/office/drawing/2014/main" id="{36FF585D-DDCF-264A-ADC6-3B99862B509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6F24E-6DD6-1743-99A5-F07F73B018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2FC07C-2B88-C348-BEE9-171EB14B9F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76528-5F05-5E47-874A-213B1C84E4E2}"/>
              </a:ext>
            </a:extLst>
          </p:cNvPr>
          <p:cNvSpPr>
            <a:spLocks noGrp="1"/>
          </p:cNvSpPr>
          <p:nvPr>
            <p:ph type="dt" sz="half" idx="10"/>
          </p:nvPr>
        </p:nvSpPr>
        <p:spPr/>
        <p:txBody>
          <a:bodyPr/>
          <a:lstStyle/>
          <a:p>
            <a:fld id="{557C445C-BC1C-4D09-BE0B-8B3F06265858}" type="datetime1">
              <a:rPr lang="en-US" smtClean="0"/>
              <a:t>4/17/2023</a:t>
            </a:fld>
            <a:endParaRPr lang="en-US"/>
          </a:p>
        </p:txBody>
      </p:sp>
      <p:sp>
        <p:nvSpPr>
          <p:cNvPr id="5" name="Footer Placeholder 4">
            <a:extLst>
              <a:ext uri="{FF2B5EF4-FFF2-40B4-BE49-F238E27FC236}">
                <a16:creationId xmlns:a16="http://schemas.microsoft.com/office/drawing/2014/main" id="{8FF9F9B9-C860-1C4F-8905-BD5C89C517C7}"/>
              </a:ext>
            </a:extLst>
          </p:cNvPr>
          <p:cNvSpPr>
            <a:spLocks noGrp="1"/>
          </p:cNvSpPr>
          <p:nvPr>
            <p:ph type="ftr" sz="quarter" idx="11"/>
          </p:nvPr>
        </p:nvSpPr>
        <p:spPr/>
        <p:txBody>
          <a:bodyPr/>
          <a:lstStyle/>
          <a:p>
            <a:r>
              <a:rPr lang="es-ES"/>
              <a:t>W. Pellico PoF: DUNE FDR: FD2 Photon Detector System</a:t>
            </a:r>
            <a:endParaRPr lang="en-US"/>
          </a:p>
        </p:txBody>
      </p:sp>
      <p:sp>
        <p:nvSpPr>
          <p:cNvPr id="6" name="Slide Number Placeholder 5">
            <a:extLst>
              <a:ext uri="{FF2B5EF4-FFF2-40B4-BE49-F238E27FC236}">
                <a16:creationId xmlns:a16="http://schemas.microsoft.com/office/drawing/2014/main" id="{2BF42239-DB7A-BB4B-AB03-5C8A65B44B57}"/>
              </a:ext>
            </a:extLst>
          </p:cNvPr>
          <p:cNvSpPr>
            <a:spLocks noGrp="1"/>
          </p:cNvSpPr>
          <p:nvPr>
            <p:ph type="sldNum" sz="quarter" idx="12"/>
          </p:nvPr>
        </p:nvSpPr>
        <p:spPr/>
        <p:txBody>
          <a:bodyPr/>
          <a:lstStyle/>
          <a:p>
            <a:fld id="{E9F25B83-39CE-004C-9B34-2F2DD9832F37}" type="slidenum">
              <a:rPr lang="en-US" smtClean="0"/>
              <a:t>‹#›</a:t>
            </a:fld>
            <a:endParaRPr lang="en-US"/>
          </a:p>
        </p:txBody>
      </p:sp>
    </p:spTree>
    <p:extLst>
      <p:ext uri="{BB962C8B-B14F-4D97-AF65-F5344CB8AC3E}">
        <p14:creationId xmlns:p14="http://schemas.microsoft.com/office/powerpoint/2010/main" val="2603985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16FF-5073-44B3-A8AA-76E66DEF3A7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E1FEAA2-1C76-4C57-B740-87DE612011A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147DD2B-8EF5-47D1-9C12-3B6C445B6FCE}"/>
              </a:ext>
            </a:extLst>
          </p:cNvPr>
          <p:cNvSpPr>
            <a:spLocks noGrp="1"/>
          </p:cNvSpPr>
          <p:nvPr>
            <p:ph type="dt" sz="half" idx="10"/>
          </p:nvPr>
        </p:nvSpPr>
        <p:spPr/>
        <p:txBody>
          <a:bodyPr/>
          <a:lstStyle/>
          <a:p>
            <a:fld id="{1E9695D1-7E47-4D10-AFA5-20A989F9B6B5}" type="datetime1">
              <a:rPr lang="en-US" smtClean="0"/>
              <a:t>4/17/2023</a:t>
            </a:fld>
            <a:endParaRPr lang="en-US"/>
          </a:p>
        </p:txBody>
      </p:sp>
      <p:sp>
        <p:nvSpPr>
          <p:cNvPr id="5" name="Footer Placeholder 4">
            <a:extLst>
              <a:ext uri="{FF2B5EF4-FFF2-40B4-BE49-F238E27FC236}">
                <a16:creationId xmlns:a16="http://schemas.microsoft.com/office/drawing/2014/main" id="{ED6AE175-9BA2-42DC-B6FE-E5BF9A5EA7B8}"/>
              </a:ext>
            </a:extLst>
          </p:cNvPr>
          <p:cNvSpPr>
            <a:spLocks noGrp="1"/>
          </p:cNvSpPr>
          <p:nvPr>
            <p:ph type="ftr" sz="quarter" idx="11"/>
          </p:nvPr>
        </p:nvSpPr>
        <p:spPr/>
        <p:txBody>
          <a:bodyPr/>
          <a:lstStyle/>
          <a:p>
            <a:r>
              <a:rPr lang="en-US"/>
              <a:t>W. Pellico PoF: DUNE FDR: FD2 Photon Detector System</a:t>
            </a:r>
          </a:p>
        </p:txBody>
      </p:sp>
      <p:sp>
        <p:nvSpPr>
          <p:cNvPr id="6" name="Slide Number Placeholder 5">
            <a:extLst>
              <a:ext uri="{FF2B5EF4-FFF2-40B4-BE49-F238E27FC236}">
                <a16:creationId xmlns:a16="http://schemas.microsoft.com/office/drawing/2014/main" id="{3FBBC464-4635-4AE5-9C9E-FB71E879F906}"/>
              </a:ext>
            </a:extLst>
          </p:cNvPr>
          <p:cNvSpPr>
            <a:spLocks noGrp="1"/>
          </p:cNvSpPr>
          <p:nvPr>
            <p:ph type="sldNum" sz="quarter" idx="12"/>
          </p:nvPr>
        </p:nvSpPr>
        <p:spPr/>
        <p:txBody>
          <a:bodyPr/>
          <a:lstStyle/>
          <a:p>
            <a:fld id="{D31E9248-FF1E-4A33-8680-3EF0480E900F}" type="slidenum">
              <a:rPr lang="en-US" smtClean="0"/>
              <a:t>‹#›</a:t>
            </a:fld>
            <a:endParaRPr lang="en-US"/>
          </a:p>
        </p:txBody>
      </p:sp>
    </p:spTree>
    <p:extLst>
      <p:ext uri="{BB962C8B-B14F-4D97-AF65-F5344CB8AC3E}">
        <p14:creationId xmlns:p14="http://schemas.microsoft.com/office/powerpoint/2010/main" val="315548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B87AE-C693-469E-9840-BD6D0115C8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BA0561-C00B-4686-85E7-D857BC3867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2FAA6-B0D0-49AE-AA0C-26B50130C2AA}"/>
              </a:ext>
            </a:extLst>
          </p:cNvPr>
          <p:cNvSpPr>
            <a:spLocks noGrp="1"/>
          </p:cNvSpPr>
          <p:nvPr>
            <p:ph type="dt" sz="half" idx="10"/>
          </p:nvPr>
        </p:nvSpPr>
        <p:spPr/>
        <p:txBody>
          <a:bodyPr/>
          <a:lstStyle/>
          <a:p>
            <a:fld id="{248B8450-DE56-4322-BE7F-FE27258887A4}" type="datetime1">
              <a:rPr lang="en-US" smtClean="0"/>
              <a:t>4/17/2023</a:t>
            </a:fld>
            <a:endParaRPr lang="en-US"/>
          </a:p>
        </p:txBody>
      </p:sp>
      <p:sp>
        <p:nvSpPr>
          <p:cNvPr id="5" name="Footer Placeholder 4">
            <a:extLst>
              <a:ext uri="{FF2B5EF4-FFF2-40B4-BE49-F238E27FC236}">
                <a16:creationId xmlns:a16="http://schemas.microsoft.com/office/drawing/2014/main" id="{51550FD6-6E4E-40DB-85D3-DE7D9EDBBB13}"/>
              </a:ext>
            </a:extLst>
          </p:cNvPr>
          <p:cNvSpPr>
            <a:spLocks noGrp="1"/>
          </p:cNvSpPr>
          <p:nvPr>
            <p:ph type="ftr" sz="quarter" idx="11"/>
          </p:nvPr>
        </p:nvSpPr>
        <p:spPr/>
        <p:txBody>
          <a:bodyPr/>
          <a:lstStyle/>
          <a:p>
            <a:r>
              <a:rPr lang="en-US"/>
              <a:t>W. Pellico PoF: DUNE FDR: FD2 Photon Detector System</a:t>
            </a:r>
          </a:p>
        </p:txBody>
      </p:sp>
      <p:sp>
        <p:nvSpPr>
          <p:cNvPr id="6" name="Slide Number Placeholder 5">
            <a:extLst>
              <a:ext uri="{FF2B5EF4-FFF2-40B4-BE49-F238E27FC236}">
                <a16:creationId xmlns:a16="http://schemas.microsoft.com/office/drawing/2014/main" id="{F0E6E4ED-1363-4D57-BF16-3B7FBACC7C52}"/>
              </a:ext>
            </a:extLst>
          </p:cNvPr>
          <p:cNvSpPr>
            <a:spLocks noGrp="1"/>
          </p:cNvSpPr>
          <p:nvPr>
            <p:ph type="sldNum" sz="quarter" idx="12"/>
          </p:nvPr>
        </p:nvSpPr>
        <p:spPr/>
        <p:txBody>
          <a:bodyPr/>
          <a:lstStyle/>
          <a:p>
            <a:fld id="{D31E9248-FF1E-4A33-8680-3EF0480E900F}" type="slidenum">
              <a:rPr lang="en-US" smtClean="0"/>
              <a:t>‹#›</a:t>
            </a:fld>
            <a:endParaRPr lang="en-US"/>
          </a:p>
        </p:txBody>
      </p:sp>
    </p:spTree>
    <p:extLst>
      <p:ext uri="{BB962C8B-B14F-4D97-AF65-F5344CB8AC3E}">
        <p14:creationId xmlns:p14="http://schemas.microsoft.com/office/powerpoint/2010/main" val="4194126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7F893-F8D6-4A8D-BA23-066D5AE3836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B6487BB-1939-44B5-88B5-29A505DA978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5BEDC6-44DD-4082-8F49-03D3DEA2BBB5}"/>
              </a:ext>
            </a:extLst>
          </p:cNvPr>
          <p:cNvSpPr>
            <a:spLocks noGrp="1"/>
          </p:cNvSpPr>
          <p:nvPr>
            <p:ph type="dt" sz="half" idx="10"/>
          </p:nvPr>
        </p:nvSpPr>
        <p:spPr/>
        <p:txBody>
          <a:bodyPr/>
          <a:lstStyle/>
          <a:p>
            <a:fld id="{8464AB9D-F0F8-4FC4-9E8E-487F1961F131}" type="datetime1">
              <a:rPr lang="en-US" smtClean="0"/>
              <a:t>4/17/2023</a:t>
            </a:fld>
            <a:endParaRPr lang="en-US"/>
          </a:p>
        </p:txBody>
      </p:sp>
      <p:sp>
        <p:nvSpPr>
          <p:cNvPr id="5" name="Footer Placeholder 4">
            <a:extLst>
              <a:ext uri="{FF2B5EF4-FFF2-40B4-BE49-F238E27FC236}">
                <a16:creationId xmlns:a16="http://schemas.microsoft.com/office/drawing/2014/main" id="{26C5BE26-14A3-4435-AC40-0E72C5E5176E}"/>
              </a:ext>
            </a:extLst>
          </p:cNvPr>
          <p:cNvSpPr>
            <a:spLocks noGrp="1"/>
          </p:cNvSpPr>
          <p:nvPr>
            <p:ph type="ftr" sz="quarter" idx="11"/>
          </p:nvPr>
        </p:nvSpPr>
        <p:spPr/>
        <p:txBody>
          <a:bodyPr/>
          <a:lstStyle/>
          <a:p>
            <a:r>
              <a:rPr lang="en-US"/>
              <a:t>W. Pellico PoF: DUNE FDR: FD2 Photon Detector System</a:t>
            </a:r>
          </a:p>
        </p:txBody>
      </p:sp>
      <p:sp>
        <p:nvSpPr>
          <p:cNvPr id="6" name="Slide Number Placeholder 5">
            <a:extLst>
              <a:ext uri="{FF2B5EF4-FFF2-40B4-BE49-F238E27FC236}">
                <a16:creationId xmlns:a16="http://schemas.microsoft.com/office/drawing/2014/main" id="{2507FC35-854F-4B8E-A251-FE6BF6E952E3}"/>
              </a:ext>
            </a:extLst>
          </p:cNvPr>
          <p:cNvSpPr>
            <a:spLocks noGrp="1"/>
          </p:cNvSpPr>
          <p:nvPr>
            <p:ph type="sldNum" sz="quarter" idx="12"/>
          </p:nvPr>
        </p:nvSpPr>
        <p:spPr/>
        <p:txBody>
          <a:bodyPr/>
          <a:lstStyle/>
          <a:p>
            <a:fld id="{D31E9248-FF1E-4A33-8680-3EF0480E900F}" type="slidenum">
              <a:rPr lang="en-US" smtClean="0"/>
              <a:t>‹#›</a:t>
            </a:fld>
            <a:endParaRPr lang="en-US"/>
          </a:p>
        </p:txBody>
      </p:sp>
    </p:spTree>
    <p:extLst>
      <p:ext uri="{BB962C8B-B14F-4D97-AF65-F5344CB8AC3E}">
        <p14:creationId xmlns:p14="http://schemas.microsoft.com/office/powerpoint/2010/main" val="3184951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D2B32-8030-48CB-A017-5D55506409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C7534A-14F1-4DF2-AE1B-43AE8A37CF6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EEBC22-A186-4D38-A42C-80E3BD04660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643304-D730-4BAE-98AD-7EE971B3EEE4}"/>
              </a:ext>
            </a:extLst>
          </p:cNvPr>
          <p:cNvSpPr>
            <a:spLocks noGrp="1"/>
          </p:cNvSpPr>
          <p:nvPr>
            <p:ph type="dt" sz="half" idx="10"/>
          </p:nvPr>
        </p:nvSpPr>
        <p:spPr/>
        <p:txBody>
          <a:bodyPr/>
          <a:lstStyle/>
          <a:p>
            <a:fld id="{7A80186D-C086-4CF7-A32B-68F80BCB0D6D}" type="datetime1">
              <a:rPr lang="en-US" smtClean="0"/>
              <a:t>4/17/2023</a:t>
            </a:fld>
            <a:endParaRPr lang="en-US"/>
          </a:p>
        </p:txBody>
      </p:sp>
      <p:sp>
        <p:nvSpPr>
          <p:cNvPr id="6" name="Footer Placeholder 5">
            <a:extLst>
              <a:ext uri="{FF2B5EF4-FFF2-40B4-BE49-F238E27FC236}">
                <a16:creationId xmlns:a16="http://schemas.microsoft.com/office/drawing/2014/main" id="{0734C3BA-B2B7-4B1D-B0BE-324010579632}"/>
              </a:ext>
            </a:extLst>
          </p:cNvPr>
          <p:cNvSpPr>
            <a:spLocks noGrp="1"/>
          </p:cNvSpPr>
          <p:nvPr>
            <p:ph type="ftr" sz="quarter" idx="11"/>
          </p:nvPr>
        </p:nvSpPr>
        <p:spPr/>
        <p:txBody>
          <a:bodyPr/>
          <a:lstStyle/>
          <a:p>
            <a:r>
              <a:rPr lang="en-US"/>
              <a:t>W. Pellico PoF: DUNE FDR: FD2 Photon Detector System</a:t>
            </a:r>
          </a:p>
        </p:txBody>
      </p:sp>
      <p:sp>
        <p:nvSpPr>
          <p:cNvPr id="7" name="Slide Number Placeholder 6">
            <a:extLst>
              <a:ext uri="{FF2B5EF4-FFF2-40B4-BE49-F238E27FC236}">
                <a16:creationId xmlns:a16="http://schemas.microsoft.com/office/drawing/2014/main" id="{07950909-63A4-4A5A-9FCE-D542906734C6}"/>
              </a:ext>
            </a:extLst>
          </p:cNvPr>
          <p:cNvSpPr>
            <a:spLocks noGrp="1"/>
          </p:cNvSpPr>
          <p:nvPr>
            <p:ph type="sldNum" sz="quarter" idx="12"/>
          </p:nvPr>
        </p:nvSpPr>
        <p:spPr/>
        <p:txBody>
          <a:bodyPr/>
          <a:lstStyle/>
          <a:p>
            <a:fld id="{D31E9248-FF1E-4A33-8680-3EF0480E900F}" type="slidenum">
              <a:rPr lang="en-US" smtClean="0"/>
              <a:t>‹#›</a:t>
            </a:fld>
            <a:endParaRPr lang="en-US"/>
          </a:p>
        </p:txBody>
      </p:sp>
    </p:spTree>
    <p:extLst>
      <p:ext uri="{BB962C8B-B14F-4D97-AF65-F5344CB8AC3E}">
        <p14:creationId xmlns:p14="http://schemas.microsoft.com/office/powerpoint/2010/main" val="2973248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2A55-FF78-434A-B12D-0907654517B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7796A3-0A05-4B3F-A4E8-2FF959D3E4E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1650CF2-9E10-4D53-A4A4-45ADA6B9CC9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1ED643-F5DF-4866-A161-2092BB46FA9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1FF1BDD-C95C-4BC8-B2C9-86E146D12712}"/>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971A3E-40B1-4510-8BC7-F23F33CE93E4}"/>
              </a:ext>
            </a:extLst>
          </p:cNvPr>
          <p:cNvSpPr>
            <a:spLocks noGrp="1"/>
          </p:cNvSpPr>
          <p:nvPr>
            <p:ph type="dt" sz="half" idx="10"/>
          </p:nvPr>
        </p:nvSpPr>
        <p:spPr/>
        <p:txBody>
          <a:bodyPr/>
          <a:lstStyle/>
          <a:p>
            <a:fld id="{AEB36BB7-B9F3-4162-9D11-E51361DB2591}" type="datetime1">
              <a:rPr lang="en-US" smtClean="0"/>
              <a:t>4/17/2023</a:t>
            </a:fld>
            <a:endParaRPr lang="en-US"/>
          </a:p>
        </p:txBody>
      </p:sp>
      <p:sp>
        <p:nvSpPr>
          <p:cNvPr id="8" name="Footer Placeholder 7">
            <a:extLst>
              <a:ext uri="{FF2B5EF4-FFF2-40B4-BE49-F238E27FC236}">
                <a16:creationId xmlns:a16="http://schemas.microsoft.com/office/drawing/2014/main" id="{8F2807C7-641C-4A6E-AE4D-A08AAA5D2753}"/>
              </a:ext>
            </a:extLst>
          </p:cNvPr>
          <p:cNvSpPr>
            <a:spLocks noGrp="1"/>
          </p:cNvSpPr>
          <p:nvPr>
            <p:ph type="ftr" sz="quarter" idx="11"/>
          </p:nvPr>
        </p:nvSpPr>
        <p:spPr/>
        <p:txBody>
          <a:bodyPr/>
          <a:lstStyle/>
          <a:p>
            <a:r>
              <a:rPr lang="en-US"/>
              <a:t>W. Pellico PoF: DUNE FDR: FD2 Photon Detector System</a:t>
            </a:r>
          </a:p>
        </p:txBody>
      </p:sp>
      <p:sp>
        <p:nvSpPr>
          <p:cNvPr id="9" name="Slide Number Placeholder 8">
            <a:extLst>
              <a:ext uri="{FF2B5EF4-FFF2-40B4-BE49-F238E27FC236}">
                <a16:creationId xmlns:a16="http://schemas.microsoft.com/office/drawing/2014/main" id="{97831274-FE9C-45F9-B094-231C6C901253}"/>
              </a:ext>
            </a:extLst>
          </p:cNvPr>
          <p:cNvSpPr>
            <a:spLocks noGrp="1"/>
          </p:cNvSpPr>
          <p:nvPr>
            <p:ph type="sldNum" sz="quarter" idx="12"/>
          </p:nvPr>
        </p:nvSpPr>
        <p:spPr/>
        <p:txBody>
          <a:bodyPr/>
          <a:lstStyle/>
          <a:p>
            <a:fld id="{D31E9248-FF1E-4A33-8680-3EF0480E900F}" type="slidenum">
              <a:rPr lang="en-US" smtClean="0"/>
              <a:t>‹#›</a:t>
            </a:fld>
            <a:endParaRPr lang="en-US"/>
          </a:p>
        </p:txBody>
      </p:sp>
    </p:spTree>
    <p:extLst>
      <p:ext uri="{BB962C8B-B14F-4D97-AF65-F5344CB8AC3E}">
        <p14:creationId xmlns:p14="http://schemas.microsoft.com/office/powerpoint/2010/main" val="3247492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27868" b="27868"/>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89914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6B1C-123D-4BD4-99F7-65E556C7DF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07E55A-58EE-4F8A-AC1F-84D773C0ACAC}"/>
              </a:ext>
            </a:extLst>
          </p:cNvPr>
          <p:cNvSpPr>
            <a:spLocks noGrp="1"/>
          </p:cNvSpPr>
          <p:nvPr>
            <p:ph type="dt" sz="half" idx="10"/>
          </p:nvPr>
        </p:nvSpPr>
        <p:spPr/>
        <p:txBody>
          <a:bodyPr/>
          <a:lstStyle/>
          <a:p>
            <a:fld id="{C16EBA5D-6CC1-436B-9487-C344F825CC58}" type="datetime1">
              <a:rPr lang="en-US" smtClean="0"/>
              <a:t>4/17/2023</a:t>
            </a:fld>
            <a:endParaRPr lang="en-US"/>
          </a:p>
        </p:txBody>
      </p:sp>
      <p:sp>
        <p:nvSpPr>
          <p:cNvPr id="4" name="Footer Placeholder 3">
            <a:extLst>
              <a:ext uri="{FF2B5EF4-FFF2-40B4-BE49-F238E27FC236}">
                <a16:creationId xmlns:a16="http://schemas.microsoft.com/office/drawing/2014/main" id="{2F864835-C378-470B-B122-096A34A76183}"/>
              </a:ext>
            </a:extLst>
          </p:cNvPr>
          <p:cNvSpPr>
            <a:spLocks noGrp="1"/>
          </p:cNvSpPr>
          <p:nvPr>
            <p:ph type="ftr" sz="quarter" idx="11"/>
          </p:nvPr>
        </p:nvSpPr>
        <p:spPr/>
        <p:txBody>
          <a:bodyPr/>
          <a:lstStyle/>
          <a:p>
            <a:r>
              <a:rPr lang="en-US"/>
              <a:t>W. Pellico PoF: DUNE FDR: FD2 Photon Detector System</a:t>
            </a:r>
          </a:p>
        </p:txBody>
      </p:sp>
      <p:sp>
        <p:nvSpPr>
          <p:cNvPr id="5" name="Slide Number Placeholder 4">
            <a:extLst>
              <a:ext uri="{FF2B5EF4-FFF2-40B4-BE49-F238E27FC236}">
                <a16:creationId xmlns:a16="http://schemas.microsoft.com/office/drawing/2014/main" id="{2365F8F5-054F-4329-A337-9FF68630CB48}"/>
              </a:ext>
            </a:extLst>
          </p:cNvPr>
          <p:cNvSpPr>
            <a:spLocks noGrp="1"/>
          </p:cNvSpPr>
          <p:nvPr>
            <p:ph type="sldNum" sz="quarter" idx="12"/>
          </p:nvPr>
        </p:nvSpPr>
        <p:spPr/>
        <p:txBody>
          <a:bodyPr/>
          <a:lstStyle/>
          <a:p>
            <a:fld id="{D31E9248-FF1E-4A33-8680-3EF0480E900F}" type="slidenum">
              <a:rPr lang="en-US" smtClean="0"/>
              <a:t>‹#›</a:t>
            </a:fld>
            <a:endParaRPr lang="en-US"/>
          </a:p>
        </p:txBody>
      </p:sp>
    </p:spTree>
    <p:extLst>
      <p:ext uri="{BB962C8B-B14F-4D97-AF65-F5344CB8AC3E}">
        <p14:creationId xmlns:p14="http://schemas.microsoft.com/office/powerpoint/2010/main" val="2427040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FAD0E-CD00-41DF-9BA8-A8BD182DB516}"/>
              </a:ext>
            </a:extLst>
          </p:cNvPr>
          <p:cNvSpPr>
            <a:spLocks noGrp="1"/>
          </p:cNvSpPr>
          <p:nvPr>
            <p:ph type="dt" sz="half" idx="10"/>
          </p:nvPr>
        </p:nvSpPr>
        <p:spPr/>
        <p:txBody>
          <a:bodyPr/>
          <a:lstStyle/>
          <a:p>
            <a:fld id="{F6827C1C-F7EA-466A-B193-E9334552BAAA}" type="datetime1">
              <a:rPr lang="en-US" smtClean="0"/>
              <a:t>4/17/2023</a:t>
            </a:fld>
            <a:endParaRPr lang="en-US"/>
          </a:p>
        </p:txBody>
      </p:sp>
      <p:sp>
        <p:nvSpPr>
          <p:cNvPr id="3" name="Footer Placeholder 2">
            <a:extLst>
              <a:ext uri="{FF2B5EF4-FFF2-40B4-BE49-F238E27FC236}">
                <a16:creationId xmlns:a16="http://schemas.microsoft.com/office/drawing/2014/main" id="{F0FA4661-8BE2-418A-BF3A-98E802F036DE}"/>
              </a:ext>
            </a:extLst>
          </p:cNvPr>
          <p:cNvSpPr>
            <a:spLocks noGrp="1"/>
          </p:cNvSpPr>
          <p:nvPr>
            <p:ph type="ftr" sz="quarter" idx="11"/>
          </p:nvPr>
        </p:nvSpPr>
        <p:spPr/>
        <p:txBody>
          <a:bodyPr/>
          <a:lstStyle/>
          <a:p>
            <a:r>
              <a:rPr lang="en-US"/>
              <a:t>W. Pellico PoF: DUNE FDR: FD2 Photon Detector System</a:t>
            </a:r>
          </a:p>
        </p:txBody>
      </p:sp>
      <p:sp>
        <p:nvSpPr>
          <p:cNvPr id="4" name="Slide Number Placeholder 3">
            <a:extLst>
              <a:ext uri="{FF2B5EF4-FFF2-40B4-BE49-F238E27FC236}">
                <a16:creationId xmlns:a16="http://schemas.microsoft.com/office/drawing/2014/main" id="{853A90DB-324F-48CD-838A-BB9DA9F397D0}"/>
              </a:ext>
            </a:extLst>
          </p:cNvPr>
          <p:cNvSpPr>
            <a:spLocks noGrp="1"/>
          </p:cNvSpPr>
          <p:nvPr>
            <p:ph type="sldNum" sz="quarter" idx="12"/>
          </p:nvPr>
        </p:nvSpPr>
        <p:spPr/>
        <p:txBody>
          <a:bodyPr/>
          <a:lstStyle/>
          <a:p>
            <a:fld id="{D31E9248-FF1E-4A33-8680-3EF0480E900F}" type="slidenum">
              <a:rPr lang="en-US" smtClean="0"/>
              <a:t>‹#›</a:t>
            </a:fld>
            <a:endParaRPr lang="en-US"/>
          </a:p>
        </p:txBody>
      </p:sp>
    </p:spTree>
    <p:extLst>
      <p:ext uri="{BB962C8B-B14F-4D97-AF65-F5344CB8AC3E}">
        <p14:creationId xmlns:p14="http://schemas.microsoft.com/office/powerpoint/2010/main" val="2390401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BE2E-EE9D-41CC-8DC8-40CE6686F7A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4BC8D4A-EC64-4F3B-8FF9-8EC9948A0AC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09A9D3-6266-47C5-9179-0EDE4217F1B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48DAD0E-53D4-484A-A9E6-19745ACFDF6D}"/>
              </a:ext>
            </a:extLst>
          </p:cNvPr>
          <p:cNvSpPr>
            <a:spLocks noGrp="1"/>
          </p:cNvSpPr>
          <p:nvPr>
            <p:ph type="dt" sz="half" idx="10"/>
          </p:nvPr>
        </p:nvSpPr>
        <p:spPr/>
        <p:txBody>
          <a:bodyPr/>
          <a:lstStyle/>
          <a:p>
            <a:fld id="{A24DFA50-C85C-4D3C-99DC-72FB594307D1}" type="datetime1">
              <a:rPr lang="en-US" smtClean="0"/>
              <a:t>4/17/2023</a:t>
            </a:fld>
            <a:endParaRPr lang="en-US"/>
          </a:p>
        </p:txBody>
      </p:sp>
      <p:sp>
        <p:nvSpPr>
          <p:cNvPr id="6" name="Footer Placeholder 5">
            <a:extLst>
              <a:ext uri="{FF2B5EF4-FFF2-40B4-BE49-F238E27FC236}">
                <a16:creationId xmlns:a16="http://schemas.microsoft.com/office/drawing/2014/main" id="{64ACAA55-4805-4F0D-B014-CBA0AC6D4821}"/>
              </a:ext>
            </a:extLst>
          </p:cNvPr>
          <p:cNvSpPr>
            <a:spLocks noGrp="1"/>
          </p:cNvSpPr>
          <p:nvPr>
            <p:ph type="ftr" sz="quarter" idx="11"/>
          </p:nvPr>
        </p:nvSpPr>
        <p:spPr/>
        <p:txBody>
          <a:bodyPr/>
          <a:lstStyle/>
          <a:p>
            <a:r>
              <a:rPr lang="en-US"/>
              <a:t>W. Pellico PoF: DUNE FDR: FD2 Photon Detector System</a:t>
            </a:r>
          </a:p>
        </p:txBody>
      </p:sp>
      <p:sp>
        <p:nvSpPr>
          <p:cNvPr id="7" name="Slide Number Placeholder 6">
            <a:extLst>
              <a:ext uri="{FF2B5EF4-FFF2-40B4-BE49-F238E27FC236}">
                <a16:creationId xmlns:a16="http://schemas.microsoft.com/office/drawing/2014/main" id="{B12BDA4C-0261-484F-85F3-1D55B89FD37C}"/>
              </a:ext>
            </a:extLst>
          </p:cNvPr>
          <p:cNvSpPr>
            <a:spLocks noGrp="1"/>
          </p:cNvSpPr>
          <p:nvPr>
            <p:ph type="sldNum" sz="quarter" idx="12"/>
          </p:nvPr>
        </p:nvSpPr>
        <p:spPr/>
        <p:txBody>
          <a:bodyPr/>
          <a:lstStyle/>
          <a:p>
            <a:fld id="{D31E9248-FF1E-4A33-8680-3EF0480E900F}" type="slidenum">
              <a:rPr lang="en-US" smtClean="0"/>
              <a:t>‹#›</a:t>
            </a:fld>
            <a:endParaRPr lang="en-US"/>
          </a:p>
        </p:txBody>
      </p:sp>
    </p:spTree>
    <p:extLst>
      <p:ext uri="{BB962C8B-B14F-4D97-AF65-F5344CB8AC3E}">
        <p14:creationId xmlns:p14="http://schemas.microsoft.com/office/powerpoint/2010/main" val="4103008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6A13-BCEE-40CB-9E74-EF16736361D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E6BB77C-A0F8-418A-ACF4-FDB383D32F4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7FA070D-F3F8-421B-91EF-DB285965E63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562B499-AF8F-4BCC-805A-A2E04C2114B9}"/>
              </a:ext>
            </a:extLst>
          </p:cNvPr>
          <p:cNvSpPr>
            <a:spLocks noGrp="1"/>
          </p:cNvSpPr>
          <p:nvPr>
            <p:ph type="dt" sz="half" idx="10"/>
          </p:nvPr>
        </p:nvSpPr>
        <p:spPr/>
        <p:txBody>
          <a:bodyPr/>
          <a:lstStyle/>
          <a:p>
            <a:fld id="{79246E5E-FEB5-435A-A94C-0960C2E56223}" type="datetime1">
              <a:rPr lang="en-US" smtClean="0"/>
              <a:t>4/17/2023</a:t>
            </a:fld>
            <a:endParaRPr lang="en-US"/>
          </a:p>
        </p:txBody>
      </p:sp>
      <p:sp>
        <p:nvSpPr>
          <p:cNvPr id="6" name="Footer Placeholder 5">
            <a:extLst>
              <a:ext uri="{FF2B5EF4-FFF2-40B4-BE49-F238E27FC236}">
                <a16:creationId xmlns:a16="http://schemas.microsoft.com/office/drawing/2014/main" id="{6EED280B-7484-47CB-91F0-9E7B12253B20}"/>
              </a:ext>
            </a:extLst>
          </p:cNvPr>
          <p:cNvSpPr>
            <a:spLocks noGrp="1"/>
          </p:cNvSpPr>
          <p:nvPr>
            <p:ph type="ftr" sz="quarter" idx="11"/>
          </p:nvPr>
        </p:nvSpPr>
        <p:spPr/>
        <p:txBody>
          <a:bodyPr/>
          <a:lstStyle/>
          <a:p>
            <a:r>
              <a:rPr lang="en-US"/>
              <a:t>W. Pellico PoF: DUNE FDR: FD2 Photon Detector System</a:t>
            </a:r>
          </a:p>
        </p:txBody>
      </p:sp>
      <p:sp>
        <p:nvSpPr>
          <p:cNvPr id="7" name="Slide Number Placeholder 6">
            <a:extLst>
              <a:ext uri="{FF2B5EF4-FFF2-40B4-BE49-F238E27FC236}">
                <a16:creationId xmlns:a16="http://schemas.microsoft.com/office/drawing/2014/main" id="{B0DCB94D-60AE-4883-9D1E-AC67026015B4}"/>
              </a:ext>
            </a:extLst>
          </p:cNvPr>
          <p:cNvSpPr>
            <a:spLocks noGrp="1"/>
          </p:cNvSpPr>
          <p:nvPr>
            <p:ph type="sldNum" sz="quarter" idx="12"/>
          </p:nvPr>
        </p:nvSpPr>
        <p:spPr/>
        <p:txBody>
          <a:bodyPr/>
          <a:lstStyle/>
          <a:p>
            <a:fld id="{D31E9248-FF1E-4A33-8680-3EF0480E900F}" type="slidenum">
              <a:rPr lang="en-US" smtClean="0"/>
              <a:t>‹#›</a:t>
            </a:fld>
            <a:endParaRPr lang="en-US"/>
          </a:p>
        </p:txBody>
      </p:sp>
    </p:spTree>
    <p:extLst>
      <p:ext uri="{BB962C8B-B14F-4D97-AF65-F5344CB8AC3E}">
        <p14:creationId xmlns:p14="http://schemas.microsoft.com/office/powerpoint/2010/main" val="3950111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AD52A-94E3-4996-8CDC-C97B51E40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B0202-387D-4767-AB4F-087B1FE892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B12555-44B8-4FDC-AA5A-A9C73431C1E4}"/>
              </a:ext>
            </a:extLst>
          </p:cNvPr>
          <p:cNvSpPr>
            <a:spLocks noGrp="1"/>
          </p:cNvSpPr>
          <p:nvPr>
            <p:ph type="dt" sz="half" idx="10"/>
          </p:nvPr>
        </p:nvSpPr>
        <p:spPr/>
        <p:txBody>
          <a:bodyPr/>
          <a:lstStyle/>
          <a:p>
            <a:fld id="{050CA8DF-D194-4757-9012-F3714C220BA0}" type="datetime1">
              <a:rPr lang="en-US" smtClean="0"/>
              <a:t>4/17/2023</a:t>
            </a:fld>
            <a:endParaRPr lang="en-US"/>
          </a:p>
        </p:txBody>
      </p:sp>
      <p:sp>
        <p:nvSpPr>
          <p:cNvPr id="5" name="Footer Placeholder 4">
            <a:extLst>
              <a:ext uri="{FF2B5EF4-FFF2-40B4-BE49-F238E27FC236}">
                <a16:creationId xmlns:a16="http://schemas.microsoft.com/office/drawing/2014/main" id="{86E456F5-1C42-4314-84B8-5BA1A6355908}"/>
              </a:ext>
            </a:extLst>
          </p:cNvPr>
          <p:cNvSpPr>
            <a:spLocks noGrp="1"/>
          </p:cNvSpPr>
          <p:nvPr>
            <p:ph type="ftr" sz="quarter" idx="11"/>
          </p:nvPr>
        </p:nvSpPr>
        <p:spPr/>
        <p:txBody>
          <a:bodyPr/>
          <a:lstStyle/>
          <a:p>
            <a:r>
              <a:rPr lang="en-US"/>
              <a:t>W. Pellico PoF: DUNE FDR: FD2 Photon Detector System</a:t>
            </a:r>
          </a:p>
        </p:txBody>
      </p:sp>
      <p:sp>
        <p:nvSpPr>
          <p:cNvPr id="6" name="Slide Number Placeholder 5">
            <a:extLst>
              <a:ext uri="{FF2B5EF4-FFF2-40B4-BE49-F238E27FC236}">
                <a16:creationId xmlns:a16="http://schemas.microsoft.com/office/drawing/2014/main" id="{D2E45400-417D-43EE-B718-6A9B9068CB1C}"/>
              </a:ext>
            </a:extLst>
          </p:cNvPr>
          <p:cNvSpPr>
            <a:spLocks noGrp="1"/>
          </p:cNvSpPr>
          <p:nvPr>
            <p:ph type="sldNum" sz="quarter" idx="12"/>
          </p:nvPr>
        </p:nvSpPr>
        <p:spPr/>
        <p:txBody>
          <a:bodyPr/>
          <a:lstStyle/>
          <a:p>
            <a:fld id="{D31E9248-FF1E-4A33-8680-3EF0480E900F}" type="slidenum">
              <a:rPr lang="en-US" smtClean="0"/>
              <a:t>‹#›</a:t>
            </a:fld>
            <a:endParaRPr lang="en-US"/>
          </a:p>
        </p:txBody>
      </p:sp>
    </p:spTree>
    <p:extLst>
      <p:ext uri="{BB962C8B-B14F-4D97-AF65-F5344CB8AC3E}">
        <p14:creationId xmlns:p14="http://schemas.microsoft.com/office/powerpoint/2010/main" val="2258370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411E6B-0856-4A0C-8F1B-43BD6E71378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C8BDBF-6F96-4D70-B869-B5A34313E67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6557D-B408-4667-82AC-408D31A8EF86}"/>
              </a:ext>
            </a:extLst>
          </p:cNvPr>
          <p:cNvSpPr>
            <a:spLocks noGrp="1"/>
          </p:cNvSpPr>
          <p:nvPr>
            <p:ph type="dt" sz="half" idx="10"/>
          </p:nvPr>
        </p:nvSpPr>
        <p:spPr/>
        <p:txBody>
          <a:bodyPr/>
          <a:lstStyle/>
          <a:p>
            <a:fld id="{8E2EBA89-D522-4973-9D25-03F30904BEE1}" type="datetime1">
              <a:rPr lang="en-US" smtClean="0"/>
              <a:t>4/17/2023</a:t>
            </a:fld>
            <a:endParaRPr lang="en-US"/>
          </a:p>
        </p:txBody>
      </p:sp>
      <p:sp>
        <p:nvSpPr>
          <p:cNvPr id="5" name="Footer Placeholder 4">
            <a:extLst>
              <a:ext uri="{FF2B5EF4-FFF2-40B4-BE49-F238E27FC236}">
                <a16:creationId xmlns:a16="http://schemas.microsoft.com/office/drawing/2014/main" id="{460C357A-5FFC-433F-A3A8-8A3D9B6CF7E0}"/>
              </a:ext>
            </a:extLst>
          </p:cNvPr>
          <p:cNvSpPr>
            <a:spLocks noGrp="1"/>
          </p:cNvSpPr>
          <p:nvPr>
            <p:ph type="ftr" sz="quarter" idx="11"/>
          </p:nvPr>
        </p:nvSpPr>
        <p:spPr/>
        <p:txBody>
          <a:bodyPr/>
          <a:lstStyle/>
          <a:p>
            <a:r>
              <a:rPr lang="en-US"/>
              <a:t>W. Pellico PoF: DUNE FDR: FD2 Photon Detector System</a:t>
            </a:r>
          </a:p>
        </p:txBody>
      </p:sp>
      <p:sp>
        <p:nvSpPr>
          <p:cNvPr id="6" name="Slide Number Placeholder 5">
            <a:extLst>
              <a:ext uri="{FF2B5EF4-FFF2-40B4-BE49-F238E27FC236}">
                <a16:creationId xmlns:a16="http://schemas.microsoft.com/office/drawing/2014/main" id="{1C93C764-A5C8-432C-8E31-311885E26928}"/>
              </a:ext>
            </a:extLst>
          </p:cNvPr>
          <p:cNvSpPr>
            <a:spLocks noGrp="1"/>
          </p:cNvSpPr>
          <p:nvPr>
            <p:ph type="sldNum" sz="quarter" idx="12"/>
          </p:nvPr>
        </p:nvSpPr>
        <p:spPr/>
        <p:txBody>
          <a:bodyPr/>
          <a:lstStyle/>
          <a:p>
            <a:fld id="{D31E9248-FF1E-4A33-8680-3EF0480E900F}" type="slidenum">
              <a:rPr lang="en-US" smtClean="0"/>
              <a:t>‹#›</a:t>
            </a:fld>
            <a:endParaRPr lang="en-US"/>
          </a:p>
        </p:txBody>
      </p:sp>
    </p:spTree>
    <p:extLst>
      <p:ext uri="{BB962C8B-B14F-4D97-AF65-F5344CB8AC3E}">
        <p14:creationId xmlns:p14="http://schemas.microsoft.com/office/powerpoint/2010/main" val="2239237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599" b="36987"/>
          <a:stretch/>
        </p:blipFill>
        <p:spPr>
          <a:xfrm>
            <a:off x="-17762" y="817011"/>
            <a:ext cx="9189720" cy="2966102"/>
          </a:xfrm>
          <a:prstGeom prst="rect">
            <a:avLst/>
          </a:prstGeom>
          <a:ln>
            <a:solidFill>
              <a:schemeClr val="accent1"/>
            </a:solidFill>
          </a:ln>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478222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0916" b="40730"/>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044814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6134" b="35512"/>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09996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39239" b="12407"/>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210116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7732" r="7732"/>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99179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1B744027-0FBB-4CA3-A020-2CD1B6682A58}" type="datetime1">
              <a:rPr lang="en-US" smtClean="0"/>
              <a:t>4/17/2023</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W. Pellico PoF: DUNE FDR: FD2 Photon Detector System</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220690D-3DDB-4EA1-8533-5650A50213B8}" type="datetime1">
              <a:rPr lang="en-US" smtClean="0"/>
              <a:t>4/17/2023</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W. Pellico PoF: DUNE FDR: FD2 Photon Detector System</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F9132797-A21E-4F9E-B1D8-E91CC9B52E72}" type="datetime1">
              <a:rPr lang="en-US" smtClean="0"/>
              <a:t>4/17/2023</a:t>
            </a:fld>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W. Pellico PoF: DUNE FDR: FD2 Photon Detector System</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 id="2147484154" r:id="rId14"/>
  </p:sldLayoutIdLst>
  <p:hf sldNum="0" hd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30552-944B-498E-9F90-3F091004251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C2E2CA-4FF4-421F-BB61-119BF404D2A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17AA23-B4A2-45F8-9F59-4F70F6DC886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185E5C2-30AC-4488-A3BA-CC9BAEEAEA72}" type="datetime1">
              <a:rPr lang="en-US" smtClean="0"/>
              <a:t>4/17/2023</a:t>
            </a:fld>
            <a:endParaRPr lang="en-US"/>
          </a:p>
        </p:txBody>
      </p:sp>
      <p:sp>
        <p:nvSpPr>
          <p:cNvPr id="5" name="Footer Placeholder 4">
            <a:extLst>
              <a:ext uri="{FF2B5EF4-FFF2-40B4-BE49-F238E27FC236}">
                <a16:creationId xmlns:a16="http://schemas.microsoft.com/office/drawing/2014/main" id="{ED05DF5D-A0D0-453A-B0DE-D257890129D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W. Pellico PoF: DUNE FDR: FD2 Photon Detector System</a:t>
            </a:r>
          </a:p>
        </p:txBody>
      </p:sp>
      <p:sp>
        <p:nvSpPr>
          <p:cNvPr id="6" name="Slide Number Placeholder 5">
            <a:extLst>
              <a:ext uri="{FF2B5EF4-FFF2-40B4-BE49-F238E27FC236}">
                <a16:creationId xmlns:a16="http://schemas.microsoft.com/office/drawing/2014/main" id="{6610CA35-FAF2-423C-9A79-798A984F904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1E9248-FF1E-4A33-8680-3EF0480E900F}" type="slidenum">
              <a:rPr lang="en-US" smtClean="0"/>
              <a:t>‹#›</a:t>
            </a:fld>
            <a:endParaRPr lang="en-US"/>
          </a:p>
        </p:txBody>
      </p:sp>
    </p:spTree>
    <p:extLst>
      <p:ext uri="{BB962C8B-B14F-4D97-AF65-F5344CB8AC3E}">
        <p14:creationId xmlns:p14="http://schemas.microsoft.com/office/powerpoint/2010/main" val="4027158386"/>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hyperlink" Target="https://www.sciencedirect.com/journal/optik/vol/250/part/P2" TargetMode="External"/><Relationship Id="rId2" Type="http://schemas.openxmlformats.org/officeDocument/2006/relationships/hyperlink" Target="https://www.sciencedirect.com/journal/optik" TargetMode="External"/><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hyperlink" Target="https://www.sciencedirect.com/topics/engineering/layer-coating" TargetMode="External"/><Relationship Id="rId4" Type="http://schemas.openxmlformats.org/officeDocument/2006/relationships/hyperlink" Target="https://www.sciencedirect.com/topics/engineering/temperature-coefficient"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dirty="0"/>
              <a:t>W Pellico	(PD Team)</a:t>
            </a:r>
          </a:p>
          <a:p>
            <a:r>
              <a:rPr lang="en-US" dirty="0"/>
              <a:t>Power over Fiber  </a:t>
            </a:r>
          </a:p>
          <a:p>
            <a:r>
              <a:rPr lang="en-US" dirty="0"/>
              <a:t>18-4-2023</a:t>
            </a:r>
          </a:p>
          <a:p>
            <a:endParaRPr lang="en-US" dirty="0"/>
          </a:p>
        </p:txBody>
      </p:sp>
      <p:sp>
        <p:nvSpPr>
          <p:cNvPr id="3" name="Text Placeholder 2"/>
          <p:cNvSpPr>
            <a:spLocks noGrp="1"/>
          </p:cNvSpPr>
          <p:nvPr>
            <p:ph type="body" sz="quarter" idx="11"/>
          </p:nvPr>
        </p:nvSpPr>
        <p:spPr/>
        <p:txBody>
          <a:bodyPr>
            <a:noAutofit/>
          </a:bodyPr>
          <a:lstStyle/>
          <a:p>
            <a:pPr algn="l"/>
            <a:r>
              <a:rPr lang="en-US" sz="2800" b="0" i="0" dirty="0">
                <a:effectLst/>
                <a:latin typeface="Roboto" panose="02000000000000000000" pitchFamily="2" charset="0"/>
              </a:rPr>
              <a:t>DUNE FDR: FD2 Photon Detector System</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218B37A-2EA4-C2B1-4802-D6591D1EBA24}"/>
              </a:ext>
            </a:extLst>
          </p:cNvPr>
          <p:cNvPicPr>
            <a:picLocks noGrp="1" noChangeAspect="1"/>
          </p:cNvPicPr>
          <p:nvPr>
            <p:ph idx="1"/>
          </p:nvPr>
        </p:nvPicPr>
        <p:blipFill>
          <a:blip r:embed="rId2"/>
          <a:stretch>
            <a:fillRect/>
          </a:stretch>
        </p:blipFill>
        <p:spPr>
          <a:xfrm>
            <a:off x="228600" y="1115216"/>
            <a:ext cx="8033159" cy="4627567"/>
          </a:xfrm>
        </p:spPr>
      </p:pic>
      <p:sp>
        <p:nvSpPr>
          <p:cNvPr id="3" name="Title 2">
            <a:extLst>
              <a:ext uri="{FF2B5EF4-FFF2-40B4-BE49-F238E27FC236}">
                <a16:creationId xmlns:a16="http://schemas.microsoft.com/office/drawing/2014/main" id="{90187CBA-D8B8-D9CF-6A6A-FC39220C856C}"/>
              </a:ext>
            </a:extLst>
          </p:cNvPr>
          <p:cNvSpPr>
            <a:spLocks noGrp="1"/>
          </p:cNvSpPr>
          <p:nvPr>
            <p:ph type="title"/>
          </p:nvPr>
        </p:nvSpPr>
        <p:spPr>
          <a:xfrm>
            <a:off x="325163" y="110914"/>
            <a:ext cx="8686800" cy="427877"/>
          </a:xfrm>
        </p:spPr>
        <p:txBody>
          <a:bodyPr/>
          <a:lstStyle/>
          <a:p>
            <a:pPr algn="ctr"/>
            <a:r>
              <a:rPr lang="en-US" dirty="0"/>
              <a:t>DUNE/PD has helped push the technology</a:t>
            </a:r>
          </a:p>
        </p:txBody>
      </p:sp>
      <p:sp>
        <p:nvSpPr>
          <p:cNvPr id="5" name="Footer Placeholder 4">
            <a:extLst>
              <a:ext uri="{FF2B5EF4-FFF2-40B4-BE49-F238E27FC236}">
                <a16:creationId xmlns:a16="http://schemas.microsoft.com/office/drawing/2014/main" id="{9A10E987-D5B8-39DA-260B-CEEDFB7E0B36}"/>
              </a:ext>
            </a:extLst>
          </p:cNvPr>
          <p:cNvSpPr>
            <a:spLocks noGrp="1"/>
          </p:cNvSpPr>
          <p:nvPr>
            <p:ph type="ftr" sz="quarter" idx="3"/>
          </p:nvPr>
        </p:nvSpPr>
        <p:spPr/>
        <p:txBody>
          <a:bodyPr/>
          <a:lstStyle/>
          <a:p>
            <a:pPr>
              <a:defRPr/>
            </a:pPr>
            <a:r>
              <a:rPr lang="en-US"/>
              <a:t>W. Pellico PoF: DUNE FDR: FD2 Photon Detector System</a:t>
            </a:r>
            <a:endParaRPr lang="en-US" b="1" dirty="0"/>
          </a:p>
        </p:txBody>
      </p:sp>
      <p:sp>
        <p:nvSpPr>
          <p:cNvPr id="10" name="Star: 5 Points 9">
            <a:extLst>
              <a:ext uri="{FF2B5EF4-FFF2-40B4-BE49-F238E27FC236}">
                <a16:creationId xmlns:a16="http://schemas.microsoft.com/office/drawing/2014/main" id="{B2461817-60B0-A04A-16B0-340F2B6CD32E}"/>
              </a:ext>
            </a:extLst>
          </p:cNvPr>
          <p:cNvSpPr/>
          <p:nvPr/>
        </p:nvSpPr>
        <p:spPr>
          <a:xfrm>
            <a:off x="1360060" y="1135512"/>
            <a:ext cx="341086" cy="250450"/>
          </a:xfrm>
          <a:prstGeom prst="star5">
            <a:avLst>
              <a:gd name="adj" fmla="val 50000"/>
              <a:gd name="hf" fmla="val 105146"/>
              <a:gd name="vf" fmla="val 110557"/>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132A8AB-13CC-0FA0-26D9-E6C3B737DCE2}"/>
              </a:ext>
            </a:extLst>
          </p:cNvPr>
          <p:cNvSpPr txBox="1"/>
          <p:nvPr/>
        </p:nvSpPr>
        <p:spPr>
          <a:xfrm>
            <a:off x="325163" y="673847"/>
            <a:ext cx="7936596" cy="461665"/>
          </a:xfrm>
          <a:prstGeom prst="rect">
            <a:avLst/>
          </a:prstGeom>
          <a:noFill/>
        </p:spPr>
        <p:txBody>
          <a:bodyPr wrap="none" rtlCol="0">
            <a:spAutoFit/>
          </a:bodyPr>
          <a:lstStyle/>
          <a:p>
            <a:r>
              <a:rPr lang="en-US" dirty="0"/>
              <a:t>We have worked with our industrial partner to set new limits! </a:t>
            </a:r>
          </a:p>
        </p:txBody>
      </p:sp>
      <p:sp>
        <p:nvSpPr>
          <p:cNvPr id="12" name="TextBox 11">
            <a:extLst>
              <a:ext uri="{FF2B5EF4-FFF2-40B4-BE49-F238E27FC236}">
                <a16:creationId xmlns:a16="http://schemas.microsoft.com/office/drawing/2014/main" id="{CEF5B026-8E52-F5C1-BA09-3F623C811C1E}"/>
              </a:ext>
            </a:extLst>
          </p:cNvPr>
          <p:cNvSpPr txBox="1"/>
          <p:nvPr/>
        </p:nvSpPr>
        <p:spPr>
          <a:xfrm>
            <a:off x="325163" y="5722487"/>
            <a:ext cx="7896201" cy="461665"/>
          </a:xfrm>
          <a:prstGeom prst="rect">
            <a:avLst/>
          </a:prstGeom>
          <a:noFill/>
        </p:spPr>
        <p:txBody>
          <a:bodyPr wrap="none" rtlCol="0">
            <a:spAutoFit/>
          </a:bodyPr>
          <a:lstStyle/>
          <a:p>
            <a:r>
              <a:rPr lang="en-US" dirty="0"/>
              <a:t>We have both industrial and university partners in this effort. </a:t>
            </a:r>
          </a:p>
        </p:txBody>
      </p:sp>
    </p:spTree>
    <p:extLst>
      <p:ext uri="{BB962C8B-B14F-4D97-AF65-F5344CB8AC3E}">
        <p14:creationId xmlns:p14="http://schemas.microsoft.com/office/powerpoint/2010/main" val="3796012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621954-4D21-D7BA-7B0A-23D05C052157}"/>
              </a:ext>
            </a:extLst>
          </p:cNvPr>
          <p:cNvSpPr>
            <a:spLocks noGrp="1"/>
          </p:cNvSpPr>
          <p:nvPr>
            <p:ph idx="1"/>
          </p:nvPr>
        </p:nvSpPr>
        <p:spPr>
          <a:xfrm>
            <a:off x="222250" y="640526"/>
            <a:ext cx="8672513" cy="5615895"/>
          </a:xfrm>
        </p:spPr>
        <p:txBody>
          <a:bodyPr/>
          <a:lstStyle/>
          <a:p>
            <a:r>
              <a:rPr lang="en-US" sz="2300" dirty="0"/>
              <a:t>Meetings with lab laser safety and project safety has continued to ensure we meet all ES&amp;H requirements.</a:t>
            </a:r>
          </a:p>
          <a:p>
            <a:r>
              <a:rPr lang="en-US" sz="2300" dirty="0"/>
              <a:t>This work has been progressing with the development of smaller systems for the past three years.  Several documents describing the system and deployment have been written with final documents expected to be completed over the next couple of months.   We are starting with the prototype </a:t>
            </a:r>
            <a:r>
              <a:rPr lang="en-US" sz="2300" dirty="0" err="1"/>
              <a:t>PoF</a:t>
            </a:r>
            <a:r>
              <a:rPr lang="en-US" sz="2300" dirty="0"/>
              <a:t> housing unit – then will provide to our VD partners.</a:t>
            </a:r>
          </a:p>
          <a:p>
            <a:pPr marL="0" indent="0">
              <a:buNone/>
            </a:pPr>
            <a:endParaRPr lang="en-US" sz="2300" dirty="0"/>
          </a:p>
          <a:p>
            <a:pPr marL="0" marR="0" algn="ctr">
              <a:lnSpc>
                <a:spcPct val="107000"/>
              </a:lnSpc>
              <a:spcBef>
                <a:spcPts val="0"/>
              </a:spcBef>
              <a:spcAft>
                <a:spcPts val="800"/>
              </a:spcAft>
            </a:pP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PoF</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Laser Housing Unit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Version 2.b 4/01/2023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description provided in this document is for a prototype 8 laser system design.  The housing unit has undergone several iterations to better meet VD rack layout, fiber routing and laser safety guidance.  The design is done to ensure safe reliable extended operation.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design is based upon 8 lasers per housing unit with two housing units per power over fiber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PoF</a:t>
            </a:r>
            <a:r>
              <a:rPr lang="en-US" sz="1800" dirty="0">
                <a:effectLst/>
                <a:latin typeface="Calibri" panose="020F0502020204030204" pitchFamily="34" charset="0"/>
                <a:ea typeface="Calibri" panose="020F0502020204030204" pitchFamily="34" charset="0"/>
                <a:cs typeface="Times New Roman" panose="02020603050405020304" pitchFamily="18" charset="0"/>
              </a:rPr>
              <a:t>) rack.  The laser housing units consists of the following key components:</a:t>
            </a:r>
          </a:p>
          <a:p>
            <a:endParaRPr lang="en-US" dirty="0"/>
          </a:p>
        </p:txBody>
      </p:sp>
      <p:sp>
        <p:nvSpPr>
          <p:cNvPr id="3" name="Title 2">
            <a:extLst>
              <a:ext uri="{FF2B5EF4-FFF2-40B4-BE49-F238E27FC236}">
                <a16:creationId xmlns:a16="http://schemas.microsoft.com/office/drawing/2014/main" id="{C4A0F487-0F90-D278-A6E4-FD059D52DDB0}"/>
              </a:ext>
            </a:extLst>
          </p:cNvPr>
          <p:cNvSpPr>
            <a:spLocks noGrp="1"/>
          </p:cNvSpPr>
          <p:nvPr>
            <p:ph type="title"/>
          </p:nvPr>
        </p:nvSpPr>
        <p:spPr>
          <a:xfrm>
            <a:off x="228600" y="110003"/>
            <a:ext cx="8686800" cy="427877"/>
          </a:xfrm>
        </p:spPr>
        <p:txBody>
          <a:bodyPr/>
          <a:lstStyle/>
          <a:p>
            <a:pPr algn="ctr"/>
            <a:r>
              <a:rPr lang="en-US" dirty="0" err="1"/>
              <a:t>PoF</a:t>
            </a:r>
            <a:r>
              <a:rPr lang="en-US" dirty="0"/>
              <a:t> Rack - Safety</a:t>
            </a:r>
          </a:p>
        </p:txBody>
      </p:sp>
      <p:sp>
        <p:nvSpPr>
          <p:cNvPr id="5" name="Footer Placeholder 4">
            <a:extLst>
              <a:ext uri="{FF2B5EF4-FFF2-40B4-BE49-F238E27FC236}">
                <a16:creationId xmlns:a16="http://schemas.microsoft.com/office/drawing/2014/main" id="{EE90EA9C-5B12-0343-0110-E76BF94E85BD}"/>
              </a:ext>
            </a:extLst>
          </p:cNvPr>
          <p:cNvSpPr>
            <a:spLocks noGrp="1"/>
          </p:cNvSpPr>
          <p:nvPr>
            <p:ph type="ftr" sz="quarter" idx="3"/>
          </p:nvPr>
        </p:nvSpPr>
        <p:spPr/>
        <p:txBody>
          <a:bodyPr/>
          <a:lstStyle/>
          <a:p>
            <a:pPr>
              <a:defRPr/>
            </a:pPr>
            <a:r>
              <a:rPr lang="en-US"/>
              <a:t>W. Pellico PoF: DUNE FDR: FD2 Photon Detector System</a:t>
            </a:r>
            <a:endParaRPr lang="en-US" b="1" dirty="0"/>
          </a:p>
        </p:txBody>
      </p:sp>
      <p:sp>
        <p:nvSpPr>
          <p:cNvPr id="7" name="Rectangle 6">
            <a:extLst>
              <a:ext uri="{FF2B5EF4-FFF2-40B4-BE49-F238E27FC236}">
                <a16:creationId xmlns:a16="http://schemas.microsoft.com/office/drawing/2014/main" id="{DD43D00A-CBD7-4E00-DE97-C3482CD3A698}"/>
              </a:ext>
            </a:extLst>
          </p:cNvPr>
          <p:cNvSpPr/>
          <p:nvPr/>
        </p:nvSpPr>
        <p:spPr>
          <a:xfrm>
            <a:off x="234950" y="3636649"/>
            <a:ext cx="8666163" cy="272241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420BA97-3BC0-3643-0B1F-5BEEE2DAA4EE}"/>
              </a:ext>
            </a:extLst>
          </p:cNvPr>
          <p:cNvSpPr txBox="1"/>
          <p:nvPr/>
        </p:nvSpPr>
        <p:spPr>
          <a:xfrm>
            <a:off x="138545" y="3534003"/>
            <a:ext cx="4313040" cy="461665"/>
          </a:xfrm>
          <a:prstGeom prst="rect">
            <a:avLst/>
          </a:prstGeom>
          <a:noFill/>
        </p:spPr>
        <p:txBody>
          <a:bodyPr wrap="none" rtlCol="0">
            <a:spAutoFit/>
          </a:bodyPr>
          <a:lstStyle/>
          <a:p>
            <a:r>
              <a:rPr lang="en-US" dirty="0"/>
              <a:t>Safety Documentation Underway</a:t>
            </a:r>
          </a:p>
        </p:txBody>
      </p:sp>
    </p:spTree>
    <p:extLst>
      <p:ext uri="{BB962C8B-B14F-4D97-AF65-F5344CB8AC3E}">
        <p14:creationId xmlns:p14="http://schemas.microsoft.com/office/powerpoint/2010/main" val="2367823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82C906A-3F95-74DA-9368-888A44111DCC}"/>
              </a:ext>
            </a:extLst>
          </p:cNvPr>
          <p:cNvPicPr>
            <a:picLocks noGrp="1" noChangeAspect="1"/>
          </p:cNvPicPr>
          <p:nvPr>
            <p:ph idx="1"/>
          </p:nvPr>
        </p:nvPicPr>
        <p:blipFill>
          <a:blip r:embed="rId2"/>
          <a:stretch>
            <a:fillRect/>
          </a:stretch>
        </p:blipFill>
        <p:spPr>
          <a:xfrm>
            <a:off x="5687671" y="1401904"/>
            <a:ext cx="3048264" cy="4054191"/>
          </a:xfrm>
          <a:prstGeom prst="rect">
            <a:avLst/>
          </a:prstGeom>
        </p:spPr>
      </p:pic>
      <p:sp>
        <p:nvSpPr>
          <p:cNvPr id="3" name="Title 2">
            <a:extLst>
              <a:ext uri="{FF2B5EF4-FFF2-40B4-BE49-F238E27FC236}">
                <a16:creationId xmlns:a16="http://schemas.microsoft.com/office/drawing/2014/main" id="{DC90CC2D-276B-F058-0169-E3D8FDC75ABA}"/>
              </a:ext>
            </a:extLst>
          </p:cNvPr>
          <p:cNvSpPr>
            <a:spLocks noGrp="1"/>
          </p:cNvSpPr>
          <p:nvPr>
            <p:ph type="title"/>
          </p:nvPr>
        </p:nvSpPr>
        <p:spPr/>
        <p:txBody>
          <a:bodyPr/>
          <a:lstStyle/>
          <a:p>
            <a:pPr algn="ctr"/>
            <a:r>
              <a:rPr lang="en-US" dirty="0"/>
              <a:t>Final Rack Layout and Controls </a:t>
            </a:r>
          </a:p>
        </p:txBody>
      </p:sp>
      <p:sp>
        <p:nvSpPr>
          <p:cNvPr id="5" name="Footer Placeholder 4">
            <a:extLst>
              <a:ext uri="{FF2B5EF4-FFF2-40B4-BE49-F238E27FC236}">
                <a16:creationId xmlns:a16="http://schemas.microsoft.com/office/drawing/2014/main" id="{026D1EBF-F4F3-E424-BCBE-A11727CC9461}"/>
              </a:ext>
            </a:extLst>
          </p:cNvPr>
          <p:cNvSpPr>
            <a:spLocks noGrp="1"/>
          </p:cNvSpPr>
          <p:nvPr>
            <p:ph type="ftr" sz="quarter" idx="3"/>
          </p:nvPr>
        </p:nvSpPr>
        <p:spPr/>
        <p:txBody>
          <a:bodyPr/>
          <a:lstStyle/>
          <a:p>
            <a:pPr>
              <a:defRPr/>
            </a:pPr>
            <a:r>
              <a:rPr lang="en-US" dirty="0"/>
              <a:t>W. Pellico </a:t>
            </a:r>
            <a:r>
              <a:rPr lang="en-US" dirty="0" err="1"/>
              <a:t>PoF</a:t>
            </a:r>
            <a:r>
              <a:rPr lang="en-US" dirty="0"/>
              <a:t>: DUNE FDR: FD2 Photon Detector System</a:t>
            </a:r>
            <a:endParaRPr lang="en-US" b="1" dirty="0"/>
          </a:p>
        </p:txBody>
      </p:sp>
      <p:sp>
        <p:nvSpPr>
          <p:cNvPr id="8" name="TextBox 7">
            <a:extLst>
              <a:ext uri="{FF2B5EF4-FFF2-40B4-BE49-F238E27FC236}">
                <a16:creationId xmlns:a16="http://schemas.microsoft.com/office/drawing/2014/main" id="{3AAC9306-45A2-0B2E-3FE3-9CD2C884AEAA}"/>
              </a:ext>
            </a:extLst>
          </p:cNvPr>
          <p:cNvSpPr txBox="1"/>
          <p:nvPr/>
        </p:nvSpPr>
        <p:spPr>
          <a:xfrm>
            <a:off x="228600" y="1479066"/>
            <a:ext cx="4609180" cy="1569660"/>
          </a:xfrm>
          <a:prstGeom prst="rect">
            <a:avLst/>
          </a:prstGeom>
          <a:noFill/>
        </p:spPr>
        <p:txBody>
          <a:bodyPr wrap="square" rtlCol="0">
            <a:spAutoFit/>
          </a:bodyPr>
          <a:lstStyle/>
          <a:p>
            <a:r>
              <a:rPr lang="en-US" dirty="0"/>
              <a:t>The optimization of the Laser housing and controls is in progress with a module being assembled and expected to be tested in May.</a:t>
            </a:r>
          </a:p>
        </p:txBody>
      </p:sp>
      <p:pic>
        <p:nvPicPr>
          <p:cNvPr id="9" name="Picture 8">
            <a:extLst>
              <a:ext uri="{FF2B5EF4-FFF2-40B4-BE49-F238E27FC236}">
                <a16:creationId xmlns:a16="http://schemas.microsoft.com/office/drawing/2014/main" id="{D6AE37AD-A2F7-DF99-9B13-88D772E826D1}"/>
              </a:ext>
            </a:extLst>
          </p:cNvPr>
          <p:cNvPicPr>
            <a:picLocks noChangeAspect="1"/>
          </p:cNvPicPr>
          <p:nvPr/>
        </p:nvPicPr>
        <p:blipFill>
          <a:blip r:embed="rId3"/>
          <a:stretch>
            <a:fillRect/>
          </a:stretch>
        </p:blipFill>
        <p:spPr>
          <a:xfrm>
            <a:off x="4230206" y="3173664"/>
            <a:ext cx="1359526" cy="1450974"/>
          </a:xfrm>
          <a:prstGeom prst="rect">
            <a:avLst/>
          </a:prstGeom>
        </p:spPr>
      </p:pic>
      <p:sp>
        <p:nvSpPr>
          <p:cNvPr id="10" name="TextBox 9">
            <a:extLst>
              <a:ext uri="{FF2B5EF4-FFF2-40B4-BE49-F238E27FC236}">
                <a16:creationId xmlns:a16="http://schemas.microsoft.com/office/drawing/2014/main" id="{37942FE8-1600-296A-E4CC-D925FCF4BF1B}"/>
              </a:ext>
            </a:extLst>
          </p:cNvPr>
          <p:cNvSpPr txBox="1"/>
          <p:nvPr/>
        </p:nvSpPr>
        <p:spPr>
          <a:xfrm>
            <a:off x="228600" y="4749577"/>
            <a:ext cx="5088124" cy="1200329"/>
          </a:xfrm>
          <a:prstGeom prst="rect">
            <a:avLst/>
          </a:prstGeom>
          <a:noFill/>
        </p:spPr>
        <p:txBody>
          <a:bodyPr wrap="square" rtlCol="0">
            <a:spAutoFit/>
          </a:bodyPr>
          <a:lstStyle/>
          <a:p>
            <a:r>
              <a:rPr lang="en-US" dirty="0"/>
              <a:t>The work will move to Stony Brook and SDSM this summer for full testing and training.</a:t>
            </a:r>
          </a:p>
        </p:txBody>
      </p:sp>
    </p:spTree>
    <p:extLst>
      <p:ext uri="{BB962C8B-B14F-4D97-AF65-F5344CB8AC3E}">
        <p14:creationId xmlns:p14="http://schemas.microsoft.com/office/powerpoint/2010/main" val="1526968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F768A-5567-48A4-A9BC-F06F68F3BD99}"/>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D1B35505-606F-413E-82E1-7E92C409F884}"/>
              </a:ext>
            </a:extLst>
          </p:cNvPr>
          <p:cNvSpPr>
            <a:spLocks noGrp="1"/>
          </p:cNvSpPr>
          <p:nvPr>
            <p:ph idx="1"/>
          </p:nvPr>
        </p:nvSpPr>
        <p:spPr>
          <a:xfrm>
            <a:off x="316592" y="1500074"/>
            <a:ext cx="8252443" cy="4351338"/>
          </a:xfrm>
        </p:spPr>
        <p:txBody>
          <a:bodyPr/>
          <a:lstStyle/>
          <a:p>
            <a:pPr marL="0" indent="0">
              <a:buNone/>
            </a:pPr>
            <a:r>
              <a:rPr lang="en-US" dirty="0" err="1"/>
              <a:t>PoF</a:t>
            </a:r>
            <a:r>
              <a:rPr lang="en-US" dirty="0"/>
              <a:t> has been proven to deliver clean power at required levels to an isolated cryogenic electronic system.  Work moved form concept, to an optimization stage, to deployment in serval short years.</a:t>
            </a:r>
          </a:p>
          <a:p>
            <a:pPr marL="0" indent="0">
              <a:buNone/>
            </a:pPr>
            <a:r>
              <a:rPr lang="en-US" dirty="0"/>
              <a:t>The work ahead will focus on documentation, production and deployment testing.</a:t>
            </a:r>
          </a:p>
          <a:p>
            <a:pPr marL="0" indent="0">
              <a:buNone/>
            </a:pPr>
            <a:endParaRPr lang="en-US" dirty="0"/>
          </a:p>
          <a:p>
            <a:pPr marL="0" indent="0">
              <a:buNone/>
            </a:pPr>
            <a:endParaRPr lang="en-US" dirty="0"/>
          </a:p>
          <a:p>
            <a:pPr marL="0" indent="0">
              <a:buNone/>
            </a:pPr>
            <a:r>
              <a:rPr lang="en-US" dirty="0"/>
              <a:t>Would like to think about </a:t>
            </a:r>
            <a:r>
              <a:rPr lang="en-US" dirty="0" err="1"/>
              <a:t>PoF</a:t>
            </a:r>
            <a:r>
              <a:rPr lang="en-US" dirty="0"/>
              <a:t> for future uses – this effort has significant LAB/DOE support and industrial partnerships.</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ED8CC0AC-F734-D0FA-2F60-7B865069AD6E}"/>
              </a:ext>
            </a:extLst>
          </p:cNvPr>
          <p:cNvPicPr>
            <a:picLocks noChangeAspect="1"/>
          </p:cNvPicPr>
          <p:nvPr/>
        </p:nvPicPr>
        <p:blipFill>
          <a:blip r:embed="rId2"/>
          <a:stretch>
            <a:fillRect/>
          </a:stretch>
        </p:blipFill>
        <p:spPr>
          <a:xfrm>
            <a:off x="2530395" y="6492874"/>
            <a:ext cx="6352583" cy="323116"/>
          </a:xfrm>
          <a:prstGeom prst="rect">
            <a:avLst/>
          </a:prstGeom>
        </p:spPr>
      </p:pic>
    </p:spTree>
    <p:extLst>
      <p:ext uri="{BB962C8B-B14F-4D97-AF65-F5344CB8AC3E}">
        <p14:creationId xmlns:p14="http://schemas.microsoft.com/office/powerpoint/2010/main" val="3243035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E8D91-7D00-888F-4DC2-CF6068C2EEE0}"/>
              </a:ext>
            </a:extLst>
          </p:cNvPr>
          <p:cNvSpPr>
            <a:spLocks noGrp="1"/>
          </p:cNvSpPr>
          <p:nvPr>
            <p:ph type="title"/>
          </p:nvPr>
        </p:nvSpPr>
        <p:spPr>
          <a:xfrm>
            <a:off x="292100" y="24040"/>
            <a:ext cx="7886700" cy="1325563"/>
          </a:xfrm>
        </p:spPr>
        <p:txBody>
          <a:bodyPr/>
          <a:lstStyle/>
          <a:p>
            <a:r>
              <a:rPr lang="en-US" dirty="0"/>
              <a:t>Extra Slides</a:t>
            </a:r>
          </a:p>
        </p:txBody>
      </p:sp>
      <p:sp>
        <p:nvSpPr>
          <p:cNvPr id="3" name="Content Placeholder 2">
            <a:extLst>
              <a:ext uri="{FF2B5EF4-FFF2-40B4-BE49-F238E27FC236}">
                <a16:creationId xmlns:a16="http://schemas.microsoft.com/office/drawing/2014/main" id="{A57FC5AF-8DA3-FA0C-C40C-714A65261D81}"/>
              </a:ext>
            </a:extLst>
          </p:cNvPr>
          <p:cNvSpPr>
            <a:spLocks noGrp="1"/>
          </p:cNvSpPr>
          <p:nvPr>
            <p:ph idx="1"/>
          </p:nvPr>
        </p:nvSpPr>
        <p:spPr>
          <a:xfrm>
            <a:off x="292100" y="1270000"/>
            <a:ext cx="7886700" cy="5222874"/>
          </a:xfrm>
        </p:spPr>
        <p:txBody>
          <a:bodyPr/>
          <a:lstStyle/>
          <a:p>
            <a:r>
              <a:rPr lang="en-US" dirty="0"/>
              <a:t>Cold Temp Fiber Paper:</a:t>
            </a:r>
          </a:p>
        </p:txBody>
      </p:sp>
      <p:sp>
        <p:nvSpPr>
          <p:cNvPr id="4" name="Rectangle 1">
            <a:extLst>
              <a:ext uri="{FF2B5EF4-FFF2-40B4-BE49-F238E27FC236}">
                <a16:creationId xmlns:a16="http://schemas.microsoft.com/office/drawing/2014/main" id="{052301CF-C893-E1ED-2D57-F20C01DE396A}"/>
              </a:ext>
            </a:extLst>
          </p:cNvPr>
          <p:cNvSpPr>
            <a:spLocks noChangeArrowheads="1"/>
          </p:cNvSpPr>
          <p:nvPr/>
        </p:nvSpPr>
        <p:spPr bwMode="auto">
          <a:xfrm>
            <a:off x="292100" y="1815607"/>
            <a:ext cx="8043636" cy="2431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76176"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2E2E2E"/>
                </a:solidFill>
                <a:effectLst/>
                <a:latin typeface="ElsevierGulliver"/>
              </a:rPr>
              <a:t>Analysis of optical fiber performance at extreme temperature in low earth orbit</a:t>
            </a:r>
          </a:p>
          <a:p>
            <a:r>
              <a:rPr kumimoji="0" lang="en-US" altLang="en-US" sz="1800" b="0" i="0" u="none" strike="noStrike" cap="none" normalizeH="0" baseline="0" dirty="0">
                <a:ln>
                  <a:noFill/>
                </a:ln>
                <a:solidFill>
                  <a:srgbClr val="2E2E2E"/>
                </a:solidFill>
                <a:effectLst/>
                <a:latin typeface="ElsevierGulliver"/>
              </a:rPr>
              <a:t>.</a:t>
            </a:r>
            <a:r>
              <a:rPr lang="en-US" sz="1800" dirty="0">
                <a:hlinkClick r:id="rId2" tooltip="Go to Optik on ScienceDirect"/>
              </a:rPr>
              <a:t> </a:t>
            </a:r>
            <a:r>
              <a:rPr lang="en-US" sz="1800" dirty="0" err="1">
                <a:hlinkClick r:id="rId2" tooltip="Go to Optik on ScienceDirect"/>
              </a:rPr>
              <a:t>Optik</a:t>
            </a:r>
            <a:r>
              <a:rPr lang="en-US" sz="1800" dirty="0" err="1">
                <a:hlinkClick r:id="rId3" tooltip="Go to table of contents for this volume/issue"/>
              </a:rPr>
              <a:t>Volume</a:t>
            </a:r>
            <a:r>
              <a:rPr lang="en-US" sz="1800" dirty="0">
                <a:hlinkClick r:id="rId3" tooltip="Go to table of contents for this volume/issue"/>
              </a:rPr>
              <a:t> 250, Part 2</a:t>
            </a:r>
            <a:r>
              <a:rPr lang="en-US" sz="1800" dirty="0"/>
              <a:t>, January 2022, 168344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2E2E2E"/>
              </a:solidFill>
              <a:effectLst/>
              <a:latin typeface="ElsevierGulliver"/>
            </a:endParaRPr>
          </a:p>
          <a:p>
            <a:pPr lvl="0" defTabSz="914400"/>
            <a:r>
              <a:rPr lang="en-US" sz="1600" dirty="0"/>
              <a:t>The loss of optical fiber at low temperature is mainly caused by micro bending loss. It is a kind of bending loss, which can be divided into micro bending loss and macro bending loss. </a:t>
            </a:r>
          </a:p>
          <a:p>
            <a:pPr lvl="0" defTabSz="914400"/>
            <a:r>
              <a:rPr kumimoji="0" lang="en-US" altLang="en-US" sz="1600" b="0" i="0" u="none" strike="noStrike" cap="none" normalizeH="0" baseline="0" dirty="0">
                <a:ln>
                  <a:noFill/>
                </a:ln>
                <a:solidFill>
                  <a:srgbClr val="2E2E2E"/>
                </a:solidFill>
                <a:effectLst/>
                <a:latin typeface="ElsevierGulliver"/>
              </a:rPr>
              <a:t>……</a:t>
            </a:r>
            <a:r>
              <a:rPr lang="en-US" sz="1600" dirty="0"/>
              <a:t>at low temperature, the </a:t>
            </a:r>
            <a:r>
              <a:rPr lang="en-US" sz="1600" dirty="0">
                <a:hlinkClick r:id="rId4" tooltip="Learn more about temperature coefficients from ScienceDirect's AI-generated Topic Pages"/>
              </a:rPr>
              <a:t>temperature coefficients</a:t>
            </a:r>
            <a:r>
              <a:rPr lang="en-US" sz="1600" dirty="0"/>
              <a:t> of the </a:t>
            </a:r>
            <a:r>
              <a:rPr lang="en-US" sz="1600" dirty="0">
                <a:hlinkClick r:id="rId5" tooltip="Learn more about coating layer from ScienceDirect's AI-generated Topic Pages"/>
              </a:rPr>
              <a:t>coating layer</a:t>
            </a:r>
            <a:r>
              <a:rPr lang="en-US" sz="1600" dirty="0"/>
              <a:t> of the fiber are inconsistent with those of the fiber core and the fiber cladding, which are different due to deformation, resulting in micro bending loss. </a:t>
            </a:r>
            <a:endParaRPr kumimoji="0" lang="en-US" altLang="en-US" sz="1600" b="0" i="0" u="none" strike="noStrike" cap="none" normalizeH="0" baseline="0" dirty="0">
              <a:ln>
                <a:noFill/>
              </a:ln>
              <a:solidFill>
                <a:srgbClr val="2E2E2E"/>
              </a:solidFill>
              <a:effectLst/>
              <a:latin typeface="ElsevierGulliver"/>
            </a:endParaRPr>
          </a:p>
        </p:txBody>
      </p:sp>
      <p:pic>
        <p:nvPicPr>
          <p:cNvPr id="6" name="Picture 5">
            <a:extLst>
              <a:ext uri="{FF2B5EF4-FFF2-40B4-BE49-F238E27FC236}">
                <a16:creationId xmlns:a16="http://schemas.microsoft.com/office/drawing/2014/main" id="{F74D4007-9012-1C1E-CED0-C4C68A6E7A73}"/>
              </a:ext>
            </a:extLst>
          </p:cNvPr>
          <p:cNvPicPr>
            <a:picLocks noChangeAspect="1"/>
          </p:cNvPicPr>
          <p:nvPr/>
        </p:nvPicPr>
        <p:blipFill>
          <a:blip r:embed="rId6"/>
          <a:stretch>
            <a:fillRect/>
          </a:stretch>
        </p:blipFill>
        <p:spPr>
          <a:xfrm>
            <a:off x="4918144" y="3931832"/>
            <a:ext cx="4153284" cy="2627429"/>
          </a:xfrm>
          <a:prstGeom prst="rect">
            <a:avLst/>
          </a:prstGeom>
        </p:spPr>
      </p:pic>
      <p:sp>
        <p:nvSpPr>
          <p:cNvPr id="9" name="Footer Placeholder 4">
            <a:extLst>
              <a:ext uri="{FF2B5EF4-FFF2-40B4-BE49-F238E27FC236}">
                <a16:creationId xmlns:a16="http://schemas.microsoft.com/office/drawing/2014/main" id="{27E003FD-9B5C-D538-6DB2-20554CB0910A}"/>
              </a:ext>
            </a:extLst>
          </p:cNvPr>
          <p:cNvSpPr txBox="1">
            <a:spLocks/>
          </p:cNvSpPr>
          <p:nvPr/>
        </p:nvSpPr>
        <p:spPr>
          <a:xfrm>
            <a:off x="1094798" y="6382776"/>
            <a:ext cx="6262118" cy="242873"/>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a:t>W. Pellico PoF: DUNE FDR: FD2 Photon Detector System</a:t>
            </a:r>
            <a:endParaRPr lang="en-US" b="1" dirty="0"/>
          </a:p>
        </p:txBody>
      </p:sp>
    </p:spTree>
    <p:extLst>
      <p:ext uri="{BB962C8B-B14F-4D97-AF65-F5344CB8AC3E}">
        <p14:creationId xmlns:p14="http://schemas.microsoft.com/office/powerpoint/2010/main" val="4058454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176EDEB6-B9A5-8638-E0D7-C62D14D451EA}"/>
              </a:ext>
            </a:extLst>
          </p:cNvPr>
          <p:cNvSpPr>
            <a:spLocks noChangeArrowheads="1"/>
          </p:cNvSpPr>
          <p:nvPr/>
        </p:nvSpPr>
        <p:spPr bwMode="auto">
          <a:xfrm>
            <a:off x="337835" y="-530325"/>
            <a:ext cx="8048176" cy="5432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We are considering a backup optical fiber from Molex company that meets our VD </a:t>
            </a:r>
            <a:r>
              <a:rPr kumimoji="0" lang="en-US" altLang="en-US" sz="1600" b="0" i="0" u="none" strike="noStrike" cap="none" normalizeH="0" baseline="0" dirty="0" err="1">
                <a:ln>
                  <a:noFill/>
                </a:ln>
                <a:solidFill>
                  <a:srgbClr val="0A0A0A"/>
                </a:solidFill>
                <a:effectLst/>
                <a:latin typeface="Times New Roman" panose="02020603050405020304" pitchFamily="18" charset="0"/>
                <a:cs typeface="Times New Roman" panose="02020603050405020304" pitchFamily="18" charset="0"/>
              </a:rPr>
              <a:t>SoF</a:t>
            </a: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 and </a:t>
            </a:r>
            <a:r>
              <a:rPr kumimoji="0" lang="en-US" altLang="en-US" sz="1600" b="0" i="0" u="none" strike="noStrike" cap="none" normalizeH="0" baseline="0" dirty="0" err="1">
                <a:ln>
                  <a:noFill/>
                </a:ln>
                <a:solidFill>
                  <a:srgbClr val="0A0A0A"/>
                </a:solidFill>
                <a:effectLst/>
                <a:latin typeface="Times New Roman" panose="02020603050405020304" pitchFamily="18" charset="0"/>
                <a:cs typeface="Times New Roman" panose="02020603050405020304" pitchFamily="18" charset="0"/>
              </a:rPr>
              <a:t>PoF</a:t>
            </a:r>
            <a:r>
              <a:rPr kumimoji="0" lang="en-US" altLang="en-US" sz="1600" b="0" i="0" u="none" strike="noStrike" cap="none" normalizeH="0" baseline="0" dirty="0">
                <a:ln>
                  <a:noFill/>
                </a:ln>
                <a:solidFill>
                  <a:srgbClr val="0A0A0A"/>
                </a:solidFill>
                <a:effectLst/>
                <a:latin typeface="Times New Roman" panose="02020603050405020304" pitchFamily="18" charset="0"/>
                <a:cs typeface="Times New Roman" panose="02020603050405020304" pitchFamily="18" charset="0"/>
              </a:rPr>
              <a:t> requirements. </a:t>
            </a:r>
            <a:endParaRPr kumimoji="0" lang="en-US"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249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4098" name="Picture 2">
            <a:extLst>
              <a:ext uri="{FF2B5EF4-FFF2-40B4-BE49-F238E27FC236}">
                <a16:creationId xmlns:a16="http://schemas.microsoft.com/office/drawing/2014/main" id="{2C5F3CF2-447D-5B72-AFAA-39EC62F690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17" y="2185803"/>
            <a:ext cx="8132011" cy="3487544"/>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id="{BF06FDE7-AD3D-4573-ABE9-A1DA1C6B90EE}"/>
              </a:ext>
            </a:extLst>
          </p:cNvPr>
          <p:cNvSpPr>
            <a:spLocks noGrp="1"/>
          </p:cNvSpPr>
          <p:nvPr>
            <p:ph type="ftr" sz="quarter" idx="11"/>
          </p:nvPr>
        </p:nvSpPr>
        <p:spPr/>
        <p:txBody>
          <a:bodyPr/>
          <a:lstStyle/>
          <a:p>
            <a:r>
              <a:rPr lang="en-US"/>
              <a:t>W. Pellico PoF: DUNE FDR: FD2 Photon Detector System</a:t>
            </a:r>
          </a:p>
        </p:txBody>
      </p:sp>
    </p:spTree>
    <p:extLst>
      <p:ext uri="{BB962C8B-B14F-4D97-AF65-F5344CB8AC3E}">
        <p14:creationId xmlns:p14="http://schemas.microsoft.com/office/powerpoint/2010/main" val="2802750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29" name="Arc 5128">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6164896" y="3712762"/>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430FAE7E-9754-34C4-C110-8D9F0A5E48F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4935" y="1255708"/>
            <a:ext cx="8154129" cy="1855064"/>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EC0A931-6F27-2EDC-5E61-7DB12373BC7C}"/>
              </a:ext>
            </a:extLst>
          </p:cNvPr>
          <p:cNvSpPr txBox="1"/>
          <p:nvPr/>
        </p:nvSpPr>
        <p:spPr>
          <a:xfrm>
            <a:off x="773474" y="4641488"/>
            <a:ext cx="6885371" cy="2216512"/>
          </a:xfrm>
          <a:prstGeom prst="rect">
            <a:avLst/>
          </a:prstGeom>
        </p:spPr>
        <p:txBody>
          <a:bodyPr vert="horz" lIns="91440" tIns="45720" rIns="91440" bIns="45720" rtlCol="0">
            <a:normAutofit/>
          </a:bodyPr>
          <a:lstStyle/>
          <a:p>
            <a:pPr indent="-228600" defTabSz="914400" fontAlgn="base">
              <a:lnSpc>
                <a:spcPct val="90000"/>
              </a:lnSpc>
              <a:spcBef>
                <a:spcPts val="0"/>
              </a:spcBef>
              <a:spcAft>
                <a:spcPts val="600"/>
              </a:spcAft>
              <a:buFont typeface="Arial" panose="020B0604020202020204" pitchFamily="34" charset="0"/>
              <a:buChar char="•"/>
            </a:pPr>
            <a:r>
              <a:rPr lang="en-US" sz="1500" b="0" i="0" u="none" strike="noStrike" dirty="0">
                <a:effectLst/>
                <a:latin typeface="+mn-lt"/>
                <a:ea typeface="+mn-ea"/>
                <a:cs typeface="+mn-cs"/>
              </a:rPr>
              <a:t>We have performed a thermal cycling stress test, submerging and extracting the fibers and PTFE tube sample from the LN2. </a:t>
            </a:r>
          </a:p>
          <a:p>
            <a:pPr marL="742950" lvl="1" indent="-228600" defTabSz="914400" fontAlgn="base">
              <a:lnSpc>
                <a:spcPct val="90000"/>
              </a:lnSpc>
              <a:spcBef>
                <a:spcPts val="0"/>
              </a:spcBef>
              <a:spcAft>
                <a:spcPts val="600"/>
              </a:spcAft>
              <a:buFont typeface="Arial" panose="020B0604020202020204" pitchFamily="34" charset="0"/>
              <a:buChar char="•"/>
            </a:pPr>
            <a:r>
              <a:rPr lang="en-US" sz="1500" b="0" i="0" u="none" strike="noStrike" dirty="0">
                <a:effectLst/>
                <a:latin typeface="+mn-lt"/>
                <a:ea typeface="+mn-ea"/>
                <a:cs typeface="+mn-cs"/>
              </a:rPr>
              <a:t>We inserted eight optical fibers into a tube and bent it into a circle with a diameter of 9cm</a:t>
            </a:r>
          </a:p>
          <a:p>
            <a:pPr marL="742950" lvl="1" indent="-228600" defTabSz="914400" fontAlgn="base">
              <a:lnSpc>
                <a:spcPct val="90000"/>
              </a:lnSpc>
              <a:spcBef>
                <a:spcPts val="0"/>
              </a:spcBef>
              <a:spcAft>
                <a:spcPts val="600"/>
              </a:spcAft>
              <a:buFont typeface="Arial" panose="020B0604020202020204" pitchFamily="34" charset="0"/>
              <a:buChar char="•"/>
            </a:pPr>
            <a:r>
              <a:rPr lang="en-US" sz="1500" b="0" i="0" u="none" strike="noStrike" dirty="0">
                <a:effectLst/>
                <a:latin typeface="+mn-lt"/>
                <a:ea typeface="+mn-ea"/>
                <a:cs typeface="+mn-cs"/>
              </a:rPr>
              <a:t>The cycling submerges the material for 9 min, takes 1 min raise up, waits 9 min in air and then takes 1 min to lower back into the LN2 (~129 cycles).</a:t>
            </a:r>
          </a:p>
        </p:txBody>
      </p:sp>
      <p:pic>
        <p:nvPicPr>
          <p:cNvPr id="5124" name="Picture 4">
            <a:extLst>
              <a:ext uri="{FF2B5EF4-FFF2-40B4-BE49-F238E27FC236}">
                <a16:creationId xmlns:a16="http://schemas.microsoft.com/office/drawing/2014/main" id="{26A4E152-D9C2-90CF-536C-FE416E914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688" y="3259863"/>
            <a:ext cx="5570621" cy="9390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D52658-AE83-198C-FE0B-C339417A4A66}"/>
              </a:ext>
            </a:extLst>
          </p:cNvPr>
          <p:cNvSpPr txBox="1"/>
          <p:nvPr/>
        </p:nvSpPr>
        <p:spPr>
          <a:xfrm>
            <a:off x="773473" y="434269"/>
            <a:ext cx="7780979" cy="830997"/>
          </a:xfrm>
          <a:prstGeom prst="rect">
            <a:avLst/>
          </a:prstGeom>
          <a:noFill/>
        </p:spPr>
        <p:txBody>
          <a:bodyPr wrap="square">
            <a:spAutoFit/>
          </a:bodyPr>
          <a:lstStyle/>
          <a:p>
            <a:pPr rtl="0">
              <a:spcBef>
                <a:spcPts val="0"/>
              </a:spcBef>
              <a:spcAft>
                <a:spcPts val="0"/>
              </a:spcAft>
            </a:pPr>
            <a:r>
              <a:rPr lang="en-US" sz="2400" b="1" i="0" u="none" strike="noStrike" dirty="0">
                <a:solidFill>
                  <a:srgbClr val="BC5F2B"/>
                </a:solidFill>
                <a:effectLst/>
                <a:latin typeface="Helvetica Neue"/>
              </a:rPr>
              <a:t>Optical Fiber: Thermal Stress</a:t>
            </a:r>
            <a:br>
              <a:rPr lang="en-US" dirty="0"/>
            </a:br>
            <a:endParaRPr lang="en-US" dirty="0"/>
          </a:p>
        </p:txBody>
      </p:sp>
      <p:sp>
        <p:nvSpPr>
          <p:cNvPr id="6" name="Footer Placeholder 5">
            <a:extLst>
              <a:ext uri="{FF2B5EF4-FFF2-40B4-BE49-F238E27FC236}">
                <a16:creationId xmlns:a16="http://schemas.microsoft.com/office/drawing/2014/main" id="{51E1F841-9C8E-8BC4-06C4-9D8AF99E9DAB}"/>
              </a:ext>
            </a:extLst>
          </p:cNvPr>
          <p:cNvSpPr>
            <a:spLocks noGrp="1"/>
          </p:cNvSpPr>
          <p:nvPr>
            <p:ph type="ftr" sz="quarter" idx="11"/>
          </p:nvPr>
        </p:nvSpPr>
        <p:spPr/>
        <p:txBody>
          <a:bodyPr/>
          <a:lstStyle/>
          <a:p>
            <a:r>
              <a:rPr lang="en-US"/>
              <a:t>W. Pellico PoF: DUNE FDR: FD2 Photon Detector System</a:t>
            </a:r>
          </a:p>
        </p:txBody>
      </p:sp>
    </p:spTree>
    <p:extLst>
      <p:ext uri="{BB962C8B-B14F-4D97-AF65-F5344CB8AC3E}">
        <p14:creationId xmlns:p14="http://schemas.microsoft.com/office/powerpoint/2010/main" val="1093725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BFB17-0C49-E77A-3F38-06070FD9E27A}"/>
              </a:ext>
            </a:extLst>
          </p:cNvPr>
          <p:cNvSpPr>
            <a:spLocks noGrp="1"/>
          </p:cNvSpPr>
          <p:nvPr>
            <p:ph type="title"/>
          </p:nvPr>
        </p:nvSpPr>
        <p:spPr>
          <a:xfrm>
            <a:off x="731881" y="64527"/>
            <a:ext cx="7886700" cy="994172"/>
          </a:xfrm>
        </p:spPr>
        <p:txBody>
          <a:bodyPr>
            <a:normAutofit fontScale="90000"/>
          </a:bodyPr>
          <a:lstStyle/>
          <a:p>
            <a:r>
              <a:rPr lang="en-US" dirty="0"/>
              <a:t>Full set of tests for each OPC unit</a:t>
            </a:r>
            <a:br>
              <a:rPr lang="en-US" dirty="0"/>
            </a:br>
            <a:r>
              <a:rPr lang="en-US" dirty="0"/>
              <a:t>Power, Efficiency, Leakage (I-V curves across loads)</a:t>
            </a:r>
          </a:p>
        </p:txBody>
      </p:sp>
      <p:sp>
        <p:nvSpPr>
          <p:cNvPr id="4" name="Footer Placeholder 3">
            <a:extLst>
              <a:ext uri="{FF2B5EF4-FFF2-40B4-BE49-F238E27FC236}">
                <a16:creationId xmlns:a16="http://schemas.microsoft.com/office/drawing/2014/main" id="{846ECD0B-4A44-8FAA-C4BD-1CA0357DB305}"/>
              </a:ext>
            </a:extLst>
          </p:cNvPr>
          <p:cNvSpPr>
            <a:spLocks noGrp="1"/>
          </p:cNvSpPr>
          <p:nvPr>
            <p:ph type="ftr" sz="quarter" idx="11"/>
          </p:nvPr>
        </p:nvSpPr>
        <p:spPr/>
        <p:txBody>
          <a:bodyPr/>
          <a:lstStyle/>
          <a:p>
            <a:r>
              <a:rPr lang="es-ES"/>
              <a:t>W. Pellico PoF: DUNE FDR: FD2 Photon Detector System</a:t>
            </a:r>
            <a:endParaRPr lang="en-US"/>
          </a:p>
        </p:txBody>
      </p:sp>
      <p:pic>
        <p:nvPicPr>
          <p:cNvPr id="7" name="Picture 6">
            <a:extLst>
              <a:ext uri="{FF2B5EF4-FFF2-40B4-BE49-F238E27FC236}">
                <a16:creationId xmlns:a16="http://schemas.microsoft.com/office/drawing/2014/main" id="{F71F52DC-6AA7-065B-4100-0775ABC1F71C}"/>
              </a:ext>
            </a:extLst>
          </p:cNvPr>
          <p:cNvPicPr>
            <a:picLocks noChangeAspect="1"/>
          </p:cNvPicPr>
          <p:nvPr/>
        </p:nvPicPr>
        <p:blipFill>
          <a:blip r:embed="rId2"/>
          <a:stretch>
            <a:fillRect/>
          </a:stretch>
        </p:blipFill>
        <p:spPr>
          <a:xfrm>
            <a:off x="4213655" y="2471783"/>
            <a:ext cx="4824362" cy="2750492"/>
          </a:xfrm>
          <a:prstGeom prst="rect">
            <a:avLst/>
          </a:prstGeom>
        </p:spPr>
      </p:pic>
      <p:pic>
        <p:nvPicPr>
          <p:cNvPr id="9" name="Picture 8">
            <a:extLst>
              <a:ext uri="{FF2B5EF4-FFF2-40B4-BE49-F238E27FC236}">
                <a16:creationId xmlns:a16="http://schemas.microsoft.com/office/drawing/2014/main" id="{94ABB620-DBA6-3879-C585-D6795EA971F5}"/>
              </a:ext>
            </a:extLst>
          </p:cNvPr>
          <p:cNvPicPr>
            <a:picLocks noChangeAspect="1"/>
          </p:cNvPicPr>
          <p:nvPr/>
        </p:nvPicPr>
        <p:blipFill>
          <a:blip r:embed="rId3"/>
          <a:stretch>
            <a:fillRect/>
          </a:stretch>
        </p:blipFill>
        <p:spPr>
          <a:xfrm>
            <a:off x="105983" y="2704585"/>
            <a:ext cx="4174281" cy="2444321"/>
          </a:xfrm>
          <a:prstGeom prst="rect">
            <a:avLst/>
          </a:prstGeom>
        </p:spPr>
      </p:pic>
      <p:sp>
        <p:nvSpPr>
          <p:cNvPr id="10" name="TextBox 9">
            <a:extLst>
              <a:ext uri="{FF2B5EF4-FFF2-40B4-BE49-F238E27FC236}">
                <a16:creationId xmlns:a16="http://schemas.microsoft.com/office/drawing/2014/main" id="{09ABF81F-8367-5BB9-9106-79D79DDA45C6}"/>
              </a:ext>
            </a:extLst>
          </p:cNvPr>
          <p:cNvSpPr txBox="1"/>
          <p:nvPr/>
        </p:nvSpPr>
        <p:spPr>
          <a:xfrm>
            <a:off x="214686" y="1168394"/>
            <a:ext cx="8700972" cy="923330"/>
          </a:xfrm>
          <a:prstGeom prst="rect">
            <a:avLst/>
          </a:prstGeom>
          <a:noFill/>
        </p:spPr>
        <p:txBody>
          <a:bodyPr wrap="square" rtlCol="0">
            <a:spAutoFit/>
          </a:bodyPr>
          <a:lstStyle/>
          <a:p>
            <a:r>
              <a:rPr lang="en-US" sz="1800" dirty="0"/>
              <a:t>We have been putting together a testing and assembly standards.</a:t>
            </a:r>
          </a:p>
          <a:p>
            <a:r>
              <a:rPr lang="en-US" sz="1800" dirty="0"/>
              <a:t>Each laser, fiber and OPC will have a traveler that provides information on assembly and test performance.</a:t>
            </a:r>
          </a:p>
        </p:txBody>
      </p:sp>
    </p:spTree>
    <p:extLst>
      <p:ext uri="{BB962C8B-B14F-4D97-AF65-F5344CB8AC3E}">
        <p14:creationId xmlns:p14="http://schemas.microsoft.com/office/powerpoint/2010/main" val="3049530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B871D8-1AFE-737C-290A-0C61749AF03A}"/>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defTabSz="914400"/>
            <a:r>
              <a:rPr lang="en-US" sz="2800" kern="1200">
                <a:solidFill>
                  <a:schemeClr val="bg1"/>
                </a:solidFill>
                <a:latin typeface="+mj-lt"/>
                <a:ea typeface="+mj-ea"/>
                <a:cs typeface="+mj-cs"/>
              </a:rPr>
              <a:t>Vendor updated unit tests – V4 OPC</a:t>
            </a:r>
          </a:p>
        </p:txBody>
      </p:sp>
      <p:pic>
        <p:nvPicPr>
          <p:cNvPr id="6146" name="Picture 2" descr="Chart, line chart&#10;&#10;Description automatically generated">
            <a:extLst>
              <a:ext uri="{FF2B5EF4-FFF2-40B4-BE49-F238E27FC236}">
                <a16:creationId xmlns:a16="http://schemas.microsoft.com/office/drawing/2014/main" id="{EEF8D072-A486-F740-40CA-06D5A29FE0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17439" y="1675227"/>
            <a:ext cx="7709121" cy="4394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904194B-3771-536F-FC7A-DA2FA5A01948}"/>
              </a:ext>
            </a:extLst>
          </p:cNvPr>
          <p:cNvSpPr txBox="1"/>
          <p:nvPr/>
        </p:nvSpPr>
        <p:spPr>
          <a:xfrm>
            <a:off x="1685676" y="5816432"/>
            <a:ext cx="6486456" cy="707886"/>
          </a:xfrm>
          <a:prstGeom prst="rect">
            <a:avLst/>
          </a:prstGeom>
          <a:noFill/>
        </p:spPr>
        <p:txBody>
          <a:bodyPr wrap="none" rtlCol="0">
            <a:spAutoFit/>
          </a:bodyPr>
          <a:lstStyle/>
          <a:p>
            <a:r>
              <a:rPr lang="en-US" sz="2000" dirty="0"/>
              <a:t>Newer OPCs have are slightly larger and matched </a:t>
            </a:r>
            <a:r>
              <a:rPr lang="en-US" sz="2000" dirty="0" err="1"/>
              <a:t>cryo</a:t>
            </a:r>
            <a:r>
              <a:rPr lang="en-US" sz="2000" dirty="0"/>
              <a:t> optics</a:t>
            </a:r>
          </a:p>
          <a:p>
            <a:r>
              <a:rPr lang="en-US" sz="2000" dirty="0"/>
              <a:t>Higher current and power capability -</a:t>
            </a:r>
          </a:p>
        </p:txBody>
      </p:sp>
      <p:sp>
        <p:nvSpPr>
          <p:cNvPr id="6" name="Footer Placeholder 4">
            <a:extLst>
              <a:ext uri="{FF2B5EF4-FFF2-40B4-BE49-F238E27FC236}">
                <a16:creationId xmlns:a16="http://schemas.microsoft.com/office/drawing/2014/main" id="{A463C892-FD1C-3334-9E90-9DAA38F5B8D0}"/>
              </a:ext>
            </a:extLst>
          </p:cNvPr>
          <p:cNvSpPr txBox="1">
            <a:spLocks/>
          </p:cNvSpPr>
          <p:nvPr/>
        </p:nvSpPr>
        <p:spPr>
          <a:xfrm>
            <a:off x="1627584" y="6595022"/>
            <a:ext cx="7079997" cy="262978"/>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400" dirty="0"/>
              <a:t>W. Pellico </a:t>
            </a:r>
            <a:r>
              <a:rPr lang="en-US" sz="1400" dirty="0" err="1"/>
              <a:t>PoF</a:t>
            </a:r>
            <a:r>
              <a:rPr lang="en-US" sz="1400" dirty="0"/>
              <a:t>: DUNE FDR: FD2 Photon Detector System</a:t>
            </a:r>
            <a:endParaRPr lang="en-US" sz="1400" b="1" dirty="0"/>
          </a:p>
        </p:txBody>
      </p:sp>
    </p:spTree>
    <p:extLst>
      <p:ext uri="{BB962C8B-B14F-4D97-AF65-F5344CB8AC3E}">
        <p14:creationId xmlns:p14="http://schemas.microsoft.com/office/powerpoint/2010/main" val="2051372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45792-4D3B-D2C0-D470-A7008C83C0A9}"/>
              </a:ext>
            </a:extLst>
          </p:cNvPr>
          <p:cNvSpPr>
            <a:spLocks noGrp="1"/>
          </p:cNvSpPr>
          <p:nvPr>
            <p:ph type="title"/>
          </p:nvPr>
        </p:nvSpPr>
        <p:spPr>
          <a:xfrm>
            <a:off x="357573" y="158761"/>
            <a:ext cx="8428853" cy="470522"/>
          </a:xfrm>
        </p:spPr>
        <p:txBody>
          <a:bodyPr>
            <a:normAutofit fontScale="90000"/>
          </a:bodyPr>
          <a:lstStyle/>
          <a:p>
            <a:pPr algn="ctr"/>
            <a:r>
              <a:rPr lang="en-US" b="1" dirty="0"/>
              <a:t>Backup</a:t>
            </a:r>
            <a:r>
              <a:rPr lang="en-US" dirty="0"/>
              <a:t> –Reliability Examples (More from JPL)</a:t>
            </a:r>
          </a:p>
        </p:txBody>
      </p:sp>
      <p:sp>
        <p:nvSpPr>
          <p:cNvPr id="4" name="Footer Placeholder 3">
            <a:extLst>
              <a:ext uri="{FF2B5EF4-FFF2-40B4-BE49-F238E27FC236}">
                <a16:creationId xmlns:a16="http://schemas.microsoft.com/office/drawing/2014/main" id="{266D6419-E2D6-85C5-4DC9-582ABDBF495C}"/>
              </a:ext>
            </a:extLst>
          </p:cNvPr>
          <p:cNvSpPr>
            <a:spLocks noGrp="1"/>
          </p:cNvSpPr>
          <p:nvPr>
            <p:ph type="ftr" sz="quarter" idx="11"/>
          </p:nvPr>
        </p:nvSpPr>
        <p:spPr>
          <a:xfrm>
            <a:off x="1701579" y="6356352"/>
            <a:ext cx="4413472" cy="342888"/>
          </a:xfrm>
        </p:spPr>
        <p:txBody>
          <a:bodyPr/>
          <a:lstStyle/>
          <a:p>
            <a:r>
              <a:rPr lang="es-ES" dirty="0"/>
              <a:t>W. Pellico </a:t>
            </a:r>
            <a:r>
              <a:rPr lang="es-ES" dirty="0" err="1"/>
              <a:t>PoF</a:t>
            </a:r>
            <a:r>
              <a:rPr lang="es-ES" dirty="0"/>
              <a:t>: DUNE FDR: FD2 </a:t>
            </a:r>
            <a:r>
              <a:rPr lang="es-ES" dirty="0" err="1"/>
              <a:t>Photon</a:t>
            </a:r>
            <a:r>
              <a:rPr lang="es-ES" dirty="0"/>
              <a:t> Detector </a:t>
            </a:r>
            <a:r>
              <a:rPr lang="es-ES" dirty="0" err="1"/>
              <a:t>System</a:t>
            </a:r>
            <a:endParaRPr lang="en-US" dirty="0"/>
          </a:p>
        </p:txBody>
      </p:sp>
      <p:sp>
        <p:nvSpPr>
          <p:cNvPr id="9" name="TextBox 8">
            <a:extLst>
              <a:ext uri="{FF2B5EF4-FFF2-40B4-BE49-F238E27FC236}">
                <a16:creationId xmlns:a16="http://schemas.microsoft.com/office/drawing/2014/main" id="{C4CE49FA-E4B2-4EC4-3749-0848E8648600}"/>
              </a:ext>
            </a:extLst>
          </p:cNvPr>
          <p:cNvSpPr txBox="1"/>
          <p:nvPr/>
        </p:nvSpPr>
        <p:spPr>
          <a:xfrm>
            <a:off x="3315695" y="709249"/>
            <a:ext cx="5828305" cy="5601533"/>
          </a:xfrm>
          <a:prstGeom prst="rect">
            <a:avLst/>
          </a:prstGeom>
          <a:noFill/>
        </p:spPr>
        <p:txBody>
          <a:bodyPr wrap="square">
            <a:spAutoFit/>
          </a:bodyPr>
          <a:lstStyle/>
          <a:p>
            <a:pPr>
              <a:spcBef>
                <a:spcPts val="0"/>
              </a:spcBef>
              <a:spcAft>
                <a:spcPts val="0"/>
              </a:spcAft>
            </a:pPr>
            <a:r>
              <a:rPr lang="en-US" sz="1700" dirty="0">
                <a:latin typeface="Calibri" panose="020F0502020204030204" pitchFamily="34" charset="0"/>
                <a:ea typeface="Calibri" panose="020F0502020204030204" pitchFamily="34" charset="0"/>
              </a:rPr>
              <a:t>I was recently told by Siemens, one of the first to deploy </a:t>
            </a:r>
            <a:r>
              <a:rPr lang="en-US" sz="1700" dirty="0" err="1">
                <a:latin typeface="Calibri" panose="020F0502020204030204" pitchFamily="34" charset="0"/>
                <a:ea typeface="Calibri" panose="020F0502020204030204" pitchFamily="34" charset="0"/>
              </a:rPr>
              <a:t>PoF</a:t>
            </a:r>
            <a:r>
              <a:rPr lang="en-US" sz="1700" dirty="0">
                <a:latin typeface="Calibri" panose="020F0502020204030204" pitchFamily="34" charset="0"/>
                <a:ea typeface="Calibri" panose="020F0502020204030204" pitchFamily="34" charset="0"/>
              </a:rPr>
              <a:t> in the late 90’s that an HVDC installation between Australia and Tasmania has been running non-stop without any component failure, incl OPC, laser and fiber, for more than 23 years. Likewise, even earlier installations by ABB in the north of Sweden have been, and still are, running non-stop since 1997. In fact, at one point I was there to replace all lasers which had been sourced from ……. The problem was that on very cold nights (-35C), the current sensing system had stopped working. It turned out that using 850nm lasers with OPCs optimized for 808nm meant that at the cold temperatures for the OPCs, they no longer responded to 850nm light. At least not as long as the lasers were comfortably located inside a control room at room temperature….; after switching all the lasers to 808nm, the problem disappeared. Little did I know back then that fast-forward 25 years, we’d be pushing the OPC to longer wavelengths for ostensibly the same reason albeit lowering the operating temperature by another 150 K.</a:t>
            </a:r>
          </a:p>
          <a:p>
            <a:pPr>
              <a:spcBef>
                <a:spcPts val="0"/>
              </a:spcBef>
              <a:spcAft>
                <a:spcPts val="0"/>
              </a:spcAft>
            </a:pPr>
            <a:r>
              <a:rPr lang="en-US" sz="1700" dirty="0">
                <a:latin typeface="Calibri" panose="020F0502020204030204" pitchFamily="34" charset="0"/>
                <a:ea typeface="Calibri" panose="020F0502020204030204" pitchFamily="34" charset="0"/>
              </a:rPr>
              <a:t>Best regards</a:t>
            </a:r>
          </a:p>
          <a:p>
            <a:pPr>
              <a:spcBef>
                <a:spcPts val="0"/>
              </a:spcBef>
              <a:spcAft>
                <a:spcPts val="0"/>
              </a:spcAft>
            </a:pPr>
            <a:r>
              <a:rPr lang="en-US" sz="1700" dirty="0">
                <a:latin typeface="Calibri" panose="020F0502020204030204" pitchFamily="34" charset="0"/>
                <a:ea typeface="Calibri" panose="020F0502020204030204" pitchFamily="34" charset="0"/>
              </a:rPr>
              <a:t>Jan </a:t>
            </a:r>
          </a:p>
          <a:p>
            <a:pPr>
              <a:spcBef>
                <a:spcPts val="0"/>
              </a:spcBef>
              <a:spcAft>
                <a:spcPts val="0"/>
              </a:spcAft>
            </a:pPr>
            <a:r>
              <a:rPr lang="en-US" sz="1800" dirty="0">
                <a:latin typeface="Calibri" panose="020F0502020204030204" pitchFamily="34" charset="0"/>
                <a:ea typeface="Calibri" panose="020F0502020204030204" pitchFamily="34" charset="0"/>
              </a:rPr>
              <a:t>Chief Photonics Scientist, Broadcom</a:t>
            </a:r>
          </a:p>
        </p:txBody>
      </p:sp>
      <p:sp>
        <p:nvSpPr>
          <p:cNvPr id="12" name="TextBox 11">
            <a:extLst>
              <a:ext uri="{FF2B5EF4-FFF2-40B4-BE49-F238E27FC236}">
                <a16:creationId xmlns:a16="http://schemas.microsoft.com/office/drawing/2014/main" id="{B0CF6635-13F6-AF5F-46DC-88A9E6A1D355}"/>
              </a:ext>
            </a:extLst>
          </p:cNvPr>
          <p:cNvSpPr txBox="1"/>
          <p:nvPr/>
        </p:nvSpPr>
        <p:spPr>
          <a:xfrm>
            <a:off x="135925" y="930168"/>
            <a:ext cx="3179770" cy="4016484"/>
          </a:xfrm>
          <a:prstGeom prst="rect">
            <a:avLst/>
          </a:prstGeom>
          <a:noFill/>
        </p:spPr>
        <p:txBody>
          <a:bodyPr wrap="square">
            <a:spAutoFit/>
          </a:bodyPr>
          <a:lstStyle/>
          <a:p>
            <a:pPr>
              <a:spcBef>
                <a:spcPts val="0"/>
              </a:spcBef>
              <a:spcAft>
                <a:spcPts val="0"/>
              </a:spcAft>
            </a:pPr>
            <a:r>
              <a:rPr lang="en-US" sz="1500" dirty="0">
                <a:solidFill>
                  <a:srgbClr val="1F497D"/>
                </a:solidFill>
                <a:latin typeface="Calibri" panose="020F0502020204030204" pitchFamily="34" charset="0"/>
                <a:ea typeface="PMingLiU" panose="02020500000000000000" pitchFamily="18" charset="-120"/>
              </a:rPr>
              <a:t>We did conduct some reliability tests over the 62.5um black fiber in the past. The fibers are installed in an outdoor high voltage (22.4kV) environment, one end was secured on the high voltage busbar and the other end on the ground. In this test setup, the fibers were exposed to high voltage, high humidity (with rain falls), and UV from the sun. Over 3 years of testing, we did not see any problem with the fibers.</a:t>
            </a:r>
            <a:endParaRPr lang="en-US" sz="1500" dirty="0">
              <a:latin typeface="Calibri" panose="020F0502020204030204" pitchFamily="34" charset="0"/>
              <a:ea typeface="PMingLiU" panose="02020500000000000000" pitchFamily="18" charset="-120"/>
            </a:endParaRPr>
          </a:p>
          <a:p>
            <a:pPr>
              <a:spcBef>
                <a:spcPts val="0"/>
              </a:spcBef>
              <a:spcAft>
                <a:spcPts val="0"/>
              </a:spcAft>
            </a:pPr>
            <a:r>
              <a:rPr lang="en-US" sz="1500" dirty="0">
                <a:solidFill>
                  <a:srgbClr val="1F497D"/>
                </a:solidFill>
                <a:latin typeface="Calibri" panose="020F0502020204030204" pitchFamily="34" charset="0"/>
                <a:ea typeface="PMingLiU" panose="02020500000000000000" pitchFamily="18" charset="-120"/>
              </a:rPr>
              <a:t> </a:t>
            </a:r>
            <a:endParaRPr lang="en-US" sz="1500" dirty="0">
              <a:latin typeface="Calibri" panose="020F0502020204030204" pitchFamily="34" charset="0"/>
              <a:ea typeface="PMingLiU" panose="02020500000000000000" pitchFamily="18" charset="-120"/>
            </a:endParaRPr>
          </a:p>
          <a:p>
            <a:pPr>
              <a:spcBef>
                <a:spcPts val="0"/>
              </a:spcBef>
              <a:spcAft>
                <a:spcPts val="0"/>
              </a:spcAft>
            </a:pPr>
            <a:r>
              <a:rPr lang="en-US" sz="1500" dirty="0">
                <a:solidFill>
                  <a:srgbClr val="1F497D"/>
                </a:solidFill>
                <a:latin typeface="Calibri" panose="020F0502020204030204" pitchFamily="34" charset="0"/>
                <a:ea typeface="PMingLiU" panose="02020500000000000000" pitchFamily="18" charset="-120"/>
              </a:rPr>
              <a:t>Regards,</a:t>
            </a:r>
            <a:endParaRPr lang="en-US" sz="1500" dirty="0">
              <a:latin typeface="Calibri" panose="020F0502020204030204" pitchFamily="34" charset="0"/>
              <a:ea typeface="PMingLiU" panose="02020500000000000000" pitchFamily="18" charset="-120"/>
            </a:endParaRPr>
          </a:p>
          <a:p>
            <a:pPr>
              <a:spcBef>
                <a:spcPts val="0"/>
              </a:spcBef>
              <a:spcAft>
                <a:spcPts val="0"/>
              </a:spcAft>
            </a:pPr>
            <a:r>
              <a:rPr lang="en-US" sz="1500" dirty="0">
                <a:solidFill>
                  <a:srgbClr val="1F497D"/>
                </a:solidFill>
                <a:latin typeface="Calibri" panose="020F0502020204030204" pitchFamily="34" charset="0"/>
                <a:ea typeface="PMingLiU" panose="02020500000000000000" pitchFamily="18" charset="-120"/>
              </a:rPr>
              <a:t> </a:t>
            </a:r>
            <a:endParaRPr lang="en-US" sz="1500" dirty="0">
              <a:latin typeface="Calibri" panose="020F0502020204030204" pitchFamily="34" charset="0"/>
              <a:ea typeface="PMingLiU" panose="02020500000000000000" pitchFamily="18" charset="-120"/>
            </a:endParaRPr>
          </a:p>
          <a:p>
            <a:pPr>
              <a:spcBef>
                <a:spcPts val="0"/>
              </a:spcBef>
              <a:spcAft>
                <a:spcPts val="0"/>
              </a:spcAft>
            </a:pPr>
            <a:r>
              <a:rPr lang="en-US" sz="1500" dirty="0">
                <a:solidFill>
                  <a:srgbClr val="002776"/>
                </a:solidFill>
                <a:latin typeface="Calibri" panose="020F0502020204030204" pitchFamily="34" charset="0"/>
                <a:ea typeface="PMingLiU" panose="02020500000000000000" pitchFamily="18" charset="-120"/>
              </a:rPr>
              <a:t>John Wu</a:t>
            </a:r>
            <a:endParaRPr lang="en-US" sz="1500" dirty="0">
              <a:latin typeface="Calibri" panose="020F0502020204030204" pitchFamily="34" charset="0"/>
              <a:ea typeface="PMingLiU" panose="02020500000000000000" pitchFamily="18" charset="-120"/>
            </a:endParaRPr>
          </a:p>
          <a:p>
            <a:pPr>
              <a:spcBef>
                <a:spcPts val="0"/>
              </a:spcBef>
              <a:spcAft>
                <a:spcPts val="0"/>
              </a:spcAft>
            </a:pPr>
            <a:r>
              <a:rPr lang="en-US" sz="1500" dirty="0">
                <a:solidFill>
                  <a:srgbClr val="002776"/>
                </a:solidFill>
                <a:latin typeface="Calibri" panose="020F0502020204030204" pitchFamily="34" charset="0"/>
                <a:ea typeface="PMingLiU" panose="02020500000000000000" pitchFamily="18" charset="-120"/>
              </a:rPr>
              <a:t>VP, System Engineering Dept.</a:t>
            </a:r>
            <a:endParaRPr lang="en-US" sz="1500" dirty="0">
              <a:latin typeface="Calibri" panose="020F0502020204030204" pitchFamily="34" charset="0"/>
              <a:ea typeface="PMingLiU" panose="02020500000000000000" pitchFamily="18" charset="-120"/>
            </a:endParaRPr>
          </a:p>
        </p:txBody>
      </p:sp>
    </p:spTree>
    <p:extLst>
      <p:ext uri="{BB962C8B-B14F-4D97-AF65-F5344CB8AC3E}">
        <p14:creationId xmlns:p14="http://schemas.microsoft.com/office/powerpoint/2010/main" val="2695892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173A5-FCA7-AA46-43E6-54C9790C7A2F}"/>
              </a:ext>
            </a:extLst>
          </p:cNvPr>
          <p:cNvSpPr>
            <a:spLocks noGrp="1"/>
          </p:cNvSpPr>
          <p:nvPr>
            <p:ph type="title"/>
          </p:nvPr>
        </p:nvSpPr>
        <p:spPr/>
        <p:txBody>
          <a:bodyPr/>
          <a:lstStyle/>
          <a:p>
            <a:r>
              <a:rPr lang="en-US" dirty="0" err="1"/>
              <a:t>PoF</a:t>
            </a:r>
            <a:r>
              <a:rPr lang="en-US" dirty="0"/>
              <a:t> Outline</a:t>
            </a:r>
          </a:p>
        </p:txBody>
      </p:sp>
      <p:sp>
        <p:nvSpPr>
          <p:cNvPr id="3" name="Content Placeholder 2">
            <a:extLst>
              <a:ext uri="{FF2B5EF4-FFF2-40B4-BE49-F238E27FC236}">
                <a16:creationId xmlns:a16="http://schemas.microsoft.com/office/drawing/2014/main" id="{11C59481-1354-BFDD-DEA7-77163A476654}"/>
              </a:ext>
            </a:extLst>
          </p:cNvPr>
          <p:cNvSpPr>
            <a:spLocks noGrp="1"/>
          </p:cNvSpPr>
          <p:nvPr>
            <p:ph idx="1"/>
          </p:nvPr>
        </p:nvSpPr>
        <p:spPr/>
        <p:txBody>
          <a:bodyPr>
            <a:normAutofit lnSpcReduction="10000"/>
          </a:bodyPr>
          <a:lstStyle/>
          <a:p>
            <a:r>
              <a:rPr lang="en-US" dirty="0"/>
              <a:t>Overview  (1-2 slides)</a:t>
            </a:r>
          </a:p>
          <a:p>
            <a:pPr lvl="1"/>
            <a:r>
              <a:rPr lang="en-US" dirty="0"/>
              <a:t>Progress over the past three years</a:t>
            </a:r>
          </a:p>
          <a:p>
            <a:pPr lvl="1"/>
            <a:r>
              <a:rPr lang="en-US" dirty="0"/>
              <a:t>Our final operation parameters </a:t>
            </a:r>
          </a:p>
          <a:p>
            <a:r>
              <a:rPr lang="en-US" dirty="0"/>
              <a:t>Technology Components Highlights</a:t>
            </a:r>
          </a:p>
          <a:p>
            <a:pPr lvl="1"/>
            <a:r>
              <a:rPr lang="en-US" dirty="0"/>
              <a:t>Lasers (1 Slide)</a:t>
            </a:r>
          </a:p>
          <a:p>
            <a:pPr lvl="1"/>
            <a:r>
              <a:rPr lang="en-US" dirty="0"/>
              <a:t>Fiber (1 Slide)</a:t>
            </a:r>
          </a:p>
          <a:p>
            <a:pPr lvl="1"/>
            <a:r>
              <a:rPr lang="en-US" dirty="0"/>
              <a:t>Photovoltaics (1 Slide)</a:t>
            </a:r>
          </a:p>
          <a:p>
            <a:r>
              <a:rPr lang="en-US" dirty="0"/>
              <a:t>Complete System Layout (2 slides)</a:t>
            </a:r>
          </a:p>
          <a:p>
            <a:pPr lvl="1"/>
            <a:r>
              <a:rPr lang="en-US" dirty="0"/>
              <a:t>From </a:t>
            </a:r>
            <a:r>
              <a:rPr lang="en-US" dirty="0" err="1"/>
              <a:t>PoF</a:t>
            </a:r>
            <a:r>
              <a:rPr lang="en-US" dirty="0"/>
              <a:t> housing to Cathode Electronics</a:t>
            </a:r>
          </a:p>
          <a:p>
            <a:pPr lvl="1"/>
            <a:r>
              <a:rPr lang="en-US" dirty="0"/>
              <a:t>Control and Operations</a:t>
            </a:r>
          </a:p>
          <a:p>
            <a:r>
              <a:rPr lang="en-US" dirty="0"/>
              <a:t>Safety (1 Slide)</a:t>
            </a:r>
          </a:p>
          <a:p>
            <a:pPr lvl="1"/>
            <a:r>
              <a:rPr lang="en-US" dirty="0"/>
              <a:t>Testing</a:t>
            </a:r>
          </a:p>
          <a:p>
            <a:pPr lvl="1"/>
            <a:r>
              <a:rPr lang="en-US" dirty="0"/>
              <a:t>Operations</a:t>
            </a:r>
          </a:p>
          <a:p>
            <a:r>
              <a:rPr lang="en-US" dirty="0"/>
              <a:t>Conclusion (1 Slide)</a:t>
            </a:r>
          </a:p>
        </p:txBody>
      </p:sp>
      <p:sp>
        <p:nvSpPr>
          <p:cNvPr id="4" name="TextBox 3">
            <a:extLst>
              <a:ext uri="{FF2B5EF4-FFF2-40B4-BE49-F238E27FC236}">
                <a16:creationId xmlns:a16="http://schemas.microsoft.com/office/drawing/2014/main" id="{D88D1D7C-013E-7AE1-971C-9B28329345EF}"/>
              </a:ext>
            </a:extLst>
          </p:cNvPr>
          <p:cNvSpPr txBox="1"/>
          <p:nvPr/>
        </p:nvSpPr>
        <p:spPr>
          <a:xfrm>
            <a:off x="6390905" y="944021"/>
            <a:ext cx="2641600" cy="5078313"/>
          </a:xfrm>
          <a:prstGeom prst="rect">
            <a:avLst/>
          </a:prstGeom>
          <a:noFill/>
        </p:spPr>
        <p:txBody>
          <a:bodyPr wrap="square" rtlCol="0">
            <a:spAutoFit/>
          </a:bodyPr>
          <a:lstStyle/>
          <a:p>
            <a:pPr algn="ctr"/>
            <a:r>
              <a:rPr lang="en-US" sz="1800" dirty="0" err="1"/>
              <a:t>PoF</a:t>
            </a:r>
            <a:r>
              <a:rPr lang="en-US" sz="1800" dirty="0"/>
              <a:t> Team</a:t>
            </a:r>
          </a:p>
          <a:p>
            <a:r>
              <a:rPr lang="en-US" sz="1800" dirty="0"/>
              <a:t>W. Pellico</a:t>
            </a:r>
          </a:p>
          <a:p>
            <a:r>
              <a:rPr lang="en-US" sz="1800" dirty="0"/>
              <a:t>A Feld</a:t>
            </a:r>
          </a:p>
          <a:p>
            <a:r>
              <a:rPr lang="en-US" sz="1800" dirty="0"/>
              <a:t>W. Shi</a:t>
            </a:r>
          </a:p>
          <a:p>
            <a:r>
              <a:rPr lang="en-US" sz="1800" dirty="0"/>
              <a:t>J Werthen</a:t>
            </a:r>
          </a:p>
          <a:p>
            <a:r>
              <a:rPr lang="en-US" sz="1800" dirty="0"/>
              <a:t>D Totani</a:t>
            </a:r>
          </a:p>
          <a:p>
            <a:r>
              <a:rPr lang="en-US" sz="1800" dirty="0"/>
              <a:t>F Cavanna</a:t>
            </a:r>
          </a:p>
          <a:p>
            <a:r>
              <a:rPr lang="en-US" sz="1800" dirty="0"/>
              <a:t>J Wu</a:t>
            </a:r>
          </a:p>
          <a:p>
            <a:r>
              <a:rPr lang="en-US" sz="1800" dirty="0"/>
              <a:t>MH Yang</a:t>
            </a:r>
          </a:p>
          <a:p>
            <a:r>
              <a:rPr lang="en-US" sz="1800" dirty="0"/>
              <a:t>S Sacerdoti</a:t>
            </a:r>
          </a:p>
          <a:p>
            <a:r>
              <a:rPr lang="en-US" sz="1800" dirty="0"/>
              <a:t>D Martinez</a:t>
            </a:r>
          </a:p>
          <a:p>
            <a:r>
              <a:rPr lang="en-US" sz="1800" dirty="0"/>
              <a:t>R Rivera</a:t>
            </a:r>
          </a:p>
          <a:p>
            <a:r>
              <a:rPr lang="en-US" sz="1800" dirty="0"/>
              <a:t>H Souza</a:t>
            </a:r>
          </a:p>
          <a:p>
            <a:r>
              <a:rPr lang="en-US" sz="1800" dirty="0"/>
              <a:t>K Bora</a:t>
            </a:r>
          </a:p>
          <a:p>
            <a:r>
              <a:rPr lang="en-US" sz="1800" dirty="0"/>
              <a:t>L Minjoo</a:t>
            </a:r>
          </a:p>
          <a:p>
            <a:r>
              <a:rPr lang="en-US" sz="1800" dirty="0"/>
              <a:t>D Silverio</a:t>
            </a:r>
          </a:p>
          <a:p>
            <a:r>
              <a:rPr lang="en-US" sz="1800" dirty="0"/>
              <a:t>J Rodriguez</a:t>
            </a:r>
          </a:p>
          <a:p>
            <a:r>
              <a:rPr lang="en-US" sz="1800" dirty="0">
                <a:effectLst/>
                <a:latin typeface="Calibri" panose="020F0502020204030204" pitchFamily="34" charset="0"/>
                <a:ea typeface="Times New Roman" panose="02020603050405020304" pitchFamily="18" charset="0"/>
              </a:rPr>
              <a:t>A. Heindel </a:t>
            </a:r>
            <a:endParaRPr lang="en-US" sz="1800" dirty="0"/>
          </a:p>
        </p:txBody>
      </p:sp>
      <p:sp>
        <p:nvSpPr>
          <p:cNvPr id="6" name="Footer Placeholder 4">
            <a:extLst>
              <a:ext uri="{FF2B5EF4-FFF2-40B4-BE49-F238E27FC236}">
                <a16:creationId xmlns:a16="http://schemas.microsoft.com/office/drawing/2014/main" id="{D6E853A4-E06A-178F-F4C0-7F4040894A4F}"/>
              </a:ext>
            </a:extLst>
          </p:cNvPr>
          <p:cNvSpPr txBox="1">
            <a:spLocks/>
          </p:cNvSpPr>
          <p:nvPr/>
        </p:nvSpPr>
        <p:spPr>
          <a:xfrm>
            <a:off x="1530602" y="6442365"/>
            <a:ext cx="7045361" cy="304722"/>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sz="1600" dirty="0"/>
              <a:t>W. Pellico </a:t>
            </a:r>
            <a:r>
              <a:rPr lang="en-US" sz="1600" dirty="0" err="1"/>
              <a:t>PoF</a:t>
            </a:r>
            <a:r>
              <a:rPr lang="en-US" sz="1600" dirty="0"/>
              <a:t>: DUNE FDR: FD2 Photon Detector System</a:t>
            </a:r>
            <a:endParaRPr lang="en-US" sz="1600" b="1" dirty="0"/>
          </a:p>
        </p:txBody>
      </p:sp>
    </p:spTree>
    <p:extLst>
      <p:ext uri="{BB962C8B-B14F-4D97-AF65-F5344CB8AC3E}">
        <p14:creationId xmlns:p14="http://schemas.microsoft.com/office/powerpoint/2010/main" val="3017605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84A94F-6D10-E944-A497-25877E7671D5}"/>
              </a:ext>
            </a:extLst>
          </p:cNvPr>
          <p:cNvSpPr>
            <a:spLocks noGrp="1"/>
          </p:cNvSpPr>
          <p:nvPr>
            <p:ph type="ftr" sz="quarter" idx="11"/>
          </p:nvPr>
        </p:nvSpPr>
        <p:spPr/>
        <p:txBody>
          <a:bodyPr/>
          <a:lstStyle/>
          <a:p>
            <a:r>
              <a:rPr lang="en-US"/>
              <a:t>W. Pellico PoF: DUNE FDR: FD2 Photon Detector System</a:t>
            </a:r>
          </a:p>
        </p:txBody>
      </p:sp>
      <p:sp>
        <p:nvSpPr>
          <p:cNvPr id="4" name="TextBox 3">
            <a:extLst>
              <a:ext uri="{FF2B5EF4-FFF2-40B4-BE49-F238E27FC236}">
                <a16:creationId xmlns:a16="http://schemas.microsoft.com/office/drawing/2014/main" id="{362AB53E-1154-71E0-7127-48D7F8EA52CB}"/>
              </a:ext>
            </a:extLst>
          </p:cNvPr>
          <p:cNvSpPr txBox="1"/>
          <p:nvPr/>
        </p:nvSpPr>
        <p:spPr>
          <a:xfrm>
            <a:off x="460663" y="366623"/>
            <a:ext cx="8226137" cy="6124754"/>
          </a:xfrm>
          <a:prstGeom prst="rect">
            <a:avLst/>
          </a:prstGeom>
          <a:noFill/>
        </p:spPr>
        <p:txBody>
          <a:bodyPr wrap="square">
            <a:spAutoFit/>
          </a:bodyPr>
          <a:lstStyle/>
          <a:p>
            <a:pPr marL="0" marR="0">
              <a:spcBef>
                <a:spcPts val="0"/>
              </a:spcBef>
              <a:spcAft>
                <a:spcPts val="0"/>
              </a:spcAft>
            </a:pPr>
            <a:r>
              <a:rPr lang="en-US" sz="1400" dirty="0">
                <a:solidFill>
                  <a:srgbClr val="1F497D"/>
                </a:solidFill>
                <a:effectLst/>
                <a:latin typeface="Calibri" panose="020F0502020204030204" pitchFamily="34" charset="0"/>
                <a:ea typeface="Calibri" panose="020F0502020204030204" pitchFamily="34" charset="0"/>
              </a:rPr>
              <a:t>Hello Bill, Ryan (NREL), Nikos (NREL),</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dirty="0">
                <a:solidFill>
                  <a:srgbClr val="1F497D"/>
                </a:solidFill>
                <a:effectLst/>
                <a:latin typeface="Calibri" panose="020F0502020204030204" pitchFamily="34" charset="0"/>
                <a:ea typeface="Calibri" panose="020F0502020204030204" pitchFamily="34" charset="0"/>
              </a:rPr>
              <a:t>   +also added Denis from the Broadcom team for the technical discussion.</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dirty="0">
                <a:solidFill>
                  <a:srgbClr val="1F497D"/>
                </a:solidFill>
                <a:effectLst/>
                <a:latin typeface="Calibri" panose="020F0502020204030204" pitchFamily="34" charset="0"/>
                <a:ea typeface="Calibri" panose="020F0502020204030204" pitchFamily="34" charset="0"/>
              </a:rPr>
              <a:t>As part of our standard product qualifications, we’ve done </a:t>
            </a:r>
            <a:r>
              <a:rPr lang="en-US" sz="1400" b="1" dirty="0">
                <a:solidFill>
                  <a:srgbClr val="1F497D"/>
                </a:solidFill>
                <a:effectLst/>
                <a:latin typeface="Calibri" panose="020F0502020204030204" pitchFamily="34" charset="0"/>
                <a:ea typeface="Calibri" panose="020F0502020204030204" pitchFamily="34" charset="0"/>
              </a:rPr>
              <a:t>many tens of thousands of device*hours of each of high-temperature-operating-life (HTOL), low-temperature storage (LTS), high-temperature storage (HTS), and temperature cycling (TMCL)</a:t>
            </a:r>
            <a:r>
              <a:rPr lang="en-US" sz="1400" dirty="0">
                <a:solidFill>
                  <a:srgbClr val="1F497D"/>
                </a:solidFill>
                <a:effectLst/>
                <a:latin typeface="Calibri" panose="020F0502020204030204" pitchFamily="34" charset="0"/>
                <a:ea typeface="Calibri" panose="020F0502020204030204" pitchFamily="34" charset="0"/>
              </a:rPr>
              <a:t>, as well as other reliability tests that are probably less relevant in this case, such as temperature humidity bias (THB), mechanical shock (MS), mechanical vibration (MV), etc.</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b="1" dirty="0">
                <a:solidFill>
                  <a:srgbClr val="1F497D"/>
                </a:solidFill>
                <a:effectLst/>
                <a:latin typeface="Calibri" panose="020F0502020204030204" pitchFamily="34" charset="0"/>
                <a:ea typeface="Calibri" panose="020F0502020204030204" pitchFamily="34" charset="0"/>
              </a:rPr>
              <a:t>The good news is that for our laser power converters, I do not recall seeing any real signs of degradation from these tests, i.e. within the uncertainty of the measurements, the performance after is not really distinguishable from the performance before or from a group of devices without any aging.</a:t>
            </a:r>
            <a:endParaRPr lang="en-US" sz="14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dirty="0">
                <a:solidFill>
                  <a:srgbClr val="1F497D"/>
                </a:solidFill>
                <a:effectLst/>
                <a:latin typeface="Calibri" panose="020F0502020204030204" pitchFamily="34" charset="0"/>
                <a:ea typeface="Calibri" panose="020F0502020204030204" pitchFamily="34" charset="0"/>
              </a:rPr>
              <a:t>Now of course, the conditions for the lower temperatures for the LTS and the TMCL is only ~-40 </a:t>
            </a:r>
            <a:r>
              <a:rPr lang="en-US" sz="1400" baseline="30000" dirty="0" err="1">
                <a:solidFill>
                  <a:srgbClr val="1F497D"/>
                </a:solidFill>
                <a:effectLst/>
                <a:latin typeface="Calibri" panose="020F0502020204030204" pitchFamily="34" charset="0"/>
                <a:ea typeface="Calibri" panose="020F0502020204030204" pitchFamily="34" charset="0"/>
              </a:rPr>
              <a:t>o</a:t>
            </a:r>
            <a:r>
              <a:rPr lang="en-US" sz="1400" dirty="0" err="1">
                <a:solidFill>
                  <a:srgbClr val="1F497D"/>
                </a:solidFill>
                <a:effectLst/>
                <a:latin typeface="Calibri" panose="020F0502020204030204" pitchFamily="34" charset="0"/>
                <a:ea typeface="Calibri" panose="020F0502020204030204" pitchFamily="34" charset="0"/>
              </a:rPr>
              <a:t>C</a:t>
            </a:r>
            <a:r>
              <a:rPr lang="en-US" sz="1400" dirty="0">
                <a:solidFill>
                  <a:srgbClr val="1F497D"/>
                </a:solidFill>
                <a:effectLst/>
                <a:latin typeface="Calibri" panose="020F0502020204030204" pitchFamily="34" charset="0"/>
                <a:ea typeface="Calibri" panose="020F0502020204030204" pitchFamily="34" charset="0"/>
              </a:rPr>
              <a:t>,  but as Ryan mentioned similar III-V PV chips are also known to work well within extreme conditions in the context of space PV.</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dirty="0">
                <a:solidFill>
                  <a:srgbClr val="1F497D"/>
                </a:solidFill>
                <a:effectLst/>
                <a:latin typeface="Calibri" panose="020F0502020204030204" pitchFamily="34" charset="0"/>
                <a:ea typeface="Calibri" panose="020F0502020204030204" pitchFamily="34" charset="0"/>
              </a:rPr>
              <a:t>Furthermore, we expect the degradation mechanisms to be thermally activated, so the HTOL should be the best test for that (normally done at 85 </a:t>
            </a:r>
            <a:r>
              <a:rPr lang="en-US" sz="1400" baseline="30000" dirty="0" err="1">
                <a:solidFill>
                  <a:srgbClr val="1F497D"/>
                </a:solidFill>
                <a:effectLst/>
                <a:latin typeface="Calibri" panose="020F0502020204030204" pitchFamily="34" charset="0"/>
                <a:ea typeface="Calibri" panose="020F0502020204030204" pitchFamily="34" charset="0"/>
              </a:rPr>
              <a:t>o</a:t>
            </a:r>
            <a:r>
              <a:rPr lang="en-US" sz="1400" dirty="0" err="1">
                <a:solidFill>
                  <a:srgbClr val="1F497D"/>
                </a:solidFill>
                <a:effectLst/>
                <a:latin typeface="Calibri" panose="020F0502020204030204" pitchFamily="34" charset="0"/>
                <a:ea typeface="Calibri" panose="020F0502020204030204" pitchFamily="34" charset="0"/>
              </a:rPr>
              <a:t>C</a:t>
            </a:r>
            <a:r>
              <a:rPr lang="en-US" sz="1400" dirty="0">
                <a:solidFill>
                  <a:srgbClr val="1F497D"/>
                </a:solidFill>
                <a:effectLst/>
                <a:latin typeface="Calibri" panose="020F0502020204030204" pitchFamily="34" charset="0"/>
                <a:ea typeface="Calibri" panose="020F0502020204030204" pitchFamily="34" charset="0"/>
              </a:rPr>
              <a:t> with the laser ON). For the cryogenic case, all such degradation mechanisms would be super slow because of the low temperatures.</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dirty="0">
                <a:solidFill>
                  <a:srgbClr val="1F497D"/>
                </a:solidFill>
                <a:effectLst/>
                <a:latin typeface="Calibri" panose="020F0502020204030204" pitchFamily="34" charset="0"/>
                <a:ea typeface="Calibri" panose="020F0502020204030204" pitchFamily="34" charset="0"/>
              </a:rPr>
              <a:t>As for the hot electrons as in CMOS or FET, the device design does not include such tight geometries, so we do not expect this should be a concern.</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dirty="0">
                <a:solidFill>
                  <a:srgbClr val="1F497D"/>
                </a:solidFill>
                <a:effectLst/>
                <a:latin typeface="Calibri" panose="020F0502020204030204" pitchFamily="34" charset="0"/>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dirty="0">
                <a:solidFill>
                  <a:srgbClr val="1F497D"/>
                </a:solidFill>
                <a:effectLst/>
                <a:latin typeface="Calibri" panose="020F0502020204030204" pitchFamily="34" charset="0"/>
                <a:ea typeface="Calibri" panose="020F0502020204030204" pitchFamily="34" charset="0"/>
              </a:rPr>
              <a:t>Anyway, Denis and I were thinking maybe we could try to run some devices at 1W of optical input at 77K continuously for 100 hours or something like. Presumably we would not be able to see any degradation. I do not think we can detect &lt; than 1 part in ~500, so at best it would be sort of less than 5 years equivalent. </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dirty="0">
                <a:solidFill>
                  <a:srgbClr val="1F497D"/>
                </a:solidFill>
                <a:effectLst/>
                <a:latin typeface="Calibri" panose="020F0502020204030204" pitchFamily="34" charset="0"/>
                <a:ea typeface="Calibri" panose="020F0502020204030204" pitchFamily="34" charset="0"/>
              </a:rPr>
              <a:t>What do you think? </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dirty="0">
                <a:solidFill>
                  <a:srgbClr val="1F497D"/>
                </a:solidFill>
                <a:effectLst/>
                <a:latin typeface="Calibri" panose="020F0502020204030204" pitchFamily="34" charset="0"/>
                <a:ea typeface="Calibri" panose="020F0502020204030204" pitchFamily="34" charset="0"/>
              </a:rPr>
              <a:t>Or is NREL or FNAL readily equip for testing in cryogenic conditions for longer than that? </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dirty="0">
                <a:solidFill>
                  <a:srgbClr val="1F497D"/>
                </a:solidFill>
                <a:effectLst/>
                <a:latin typeface="Calibri" panose="020F0502020204030204" pitchFamily="34" charset="0"/>
                <a:ea typeface="Calibri" panose="020F0502020204030204" pitchFamily="34" charset="0"/>
              </a:rPr>
              <a:t>I do not think it is necessary to monitor during the test, just maintain the cryogenic temperature with the laser ON with a dummy load, and then we can re-test after from our side.</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dirty="0">
                <a:solidFill>
                  <a:srgbClr val="1F497D"/>
                </a:solidFill>
                <a:effectLst/>
                <a:latin typeface="Calibri" panose="020F0502020204030204" pitchFamily="34" charset="0"/>
                <a:ea typeface="Calibri" panose="020F0502020204030204" pitchFamily="34" charset="0"/>
              </a:rPr>
              <a:t> </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400" dirty="0">
                <a:solidFill>
                  <a:srgbClr val="1F497D"/>
                </a:solidFill>
                <a:effectLst/>
                <a:latin typeface="Calibri" panose="020F0502020204030204" pitchFamily="34" charset="0"/>
                <a:ea typeface="Calibri" panose="020F0502020204030204" pitchFamily="34" charset="0"/>
              </a:rPr>
              <a:t>My son is working at the David Florida Labs of the Space Agency, they do a lot of testing like that but he tells me they do not do “long” runs in </a:t>
            </a:r>
            <a:r>
              <a:rPr lang="en-US" sz="1400" dirty="0" err="1">
                <a:solidFill>
                  <a:srgbClr val="1F497D"/>
                </a:solidFill>
                <a:effectLst/>
                <a:latin typeface="Calibri" panose="020F0502020204030204" pitchFamily="34" charset="0"/>
                <a:ea typeface="Calibri" panose="020F0502020204030204" pitchFamily="34" charset="0"/>
              </a:rPr>
              <a:t>cryo</a:t>
            </a:r>
            <a:r>
              <a:rPr lang="en-US" sz="1400" dirty="0">
                <a:solidFill>
                  <a:srgbClr val="1F497D"/>
                </a:solidFill>
                <a:effectLst/>
                <a:latin typeface="Calibri" panose="020F0502020204030204" pitchFamily="34" charset="0"/>
                <a:ea typeface="Calibri" panose="020F0502020204030204" pitchFamily="34" charset="0"/>
              </a:rPr>
              <a:t> conditions.</a:t>
            </a:r>
            <a:endParaRPr lang="en-US"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134088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00483DF-6860-40E8-8272-642911989356}"/>
              </a:ext>
            </a:extLst>
          </p:cNvPr>
          <p:cNvGraphicFramePr>
            <a:graphicFrameLocks noGrp="1"/>
          </p:cNvGraphicFramePr>
          <p:nvPr>
            <p:ph idx="1"/>
            <p:extLst>
              <p:ext uri="{D42A27DB-BD31-4B8C-83A1-F6EECF244321}">
                <p14:modId xmlns:p14="http://schemas.microsoft.com/office/powerpoint/2010/main" val="3177360386"/>
              </p:ext>
            </p:extLst>
          </p:nvPr>
        </p:nvGraphicFramePr>
        <p:xfrm>
          <a:off x="114299" y="116502"/>
          <a:ext cx="8936831" cy="6334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61632B36-619F-4041-A7C9-55FFAD15CFA4}"/>
              </a:ext>
            </a:extLst>
          </p:cNvPr>
          <p:cNvSpPr>
            <a:spLocks noGrp="1"/>
          </p:cNvSpPr>
          <p:nvPr>
            <p:ph type="title"/>
          </p:nvPr>
        </p:nvSpPr>
        <p:spPr/>
        <p:txBody>
          <a:bodyPr/>
          <a:lstStyle/>
          <a:p>
            <a:pPr algn="ctr"/>
            <a:r>
              <a:rPr lang="en-US" dirty="0" err="1"/>
              <a:t>PoF</a:t>
            </a:r>
            <a:r>
              <a:rPr lang="en-US" dirty="0"/>
              <a:t> R&amp;D Roadmap (previous review – now)</a:t>
            </a:r>
          </a:p>
        </p:txBody>
      </p:sp>
      <p:sp>
        <p:nvSpPr>
          <p:cNvPr id="5" name="Footer Placeholder 4">
            <a:extLst>
              <a:ext uri="{FF2B5EF4-FFF2-40B4-BE49-F238E27FC236}">
                <a16:creationId xmlns:a16="http://schemas.microsoft.com/office/drawing/2014/main" id="{92850269-7F90-43B8-9B77-A36C99F0B50A}"/>
              </a:ext>
            </a:extLst>
          </p:cNvPr>
          <p:cNvSpPr>
            <a:spLocks noGrp="1"/>
          </p:cNvSpPr>
          <p:nvPr>
            <p:ph type="ftr" sz="quarter" idx="3"/>
          </p:nvPr>
        </p:nvSpPr>
        <p:spPr>
          <a:xfrm>
            <a:off x="1530603" y="6507613"/>
            <a:ext cx="6262118" cy="242873"/>
          </a:xfrm>
        </p:spPr>
        <p:txBody>
          <a:bodyPr/>
          <a:lstStyle/>
          <a:p>
            <a:pPr>
              <a:defRPr/>
            </a:pPr>
            <a:r>
              <a:rPr lang="en-US"/>
              <a:t>W. Pellico PoF: DUNE FDR: FD2 Photon Detector System</a:t>
            </a:r>
            <a:endParaRPr lang="en-US" b="1" dirty="0"/>
          </a:p>
        </p:txBody>
      </p:sp>
      <p:sp>
        <p:nvSpPr>
          <p:cNvPr id="2" name="TextBox 1">
            <a:extLst>
              <a:ext uri="{FF2B5EF4-FFF2-40B4-BE49-F238E27FC236}">
                <a16:creationId xmlns:a16="http://schemas.microsoft.com/office/drawing/2014/main" id="{B8C765B9-66B8-172D-1142-4986BD6F0A74}"/>
              </a:ext>
            </a:extLst>
          </p:cNvPr>
          <p:cNvSpPr txBox="1"/>
          <p:nvPr/>
        </p:nvSpPr>
        <p:spPr>
          <a:xfrm>
            <a:off x="228600" y="3689365"/>
            <a:ext cx="2024785" cy="2031325"/>
          </a:xfrm>
          <a:prstGeom prst="rect">
            <a:avLst/>
          </a:prstGeom>
          <a:noFill/>
        </p:spPr>
        <p:txBody>
          <a:bodyPr wrap="none" rtlCol="0">
            <a:spAutoFit/>
          </a:bodyPr>
          <a:lstStyle/>
          <a:p>
            <a:r>
              <a:rPr lang="en-US" sz="1800" b="1" dirty="0"/>
              <a:t>2019</a:t>
            </a:r>
          </a:p>
          <a:p>
            <a:r>
              <a:rPr lang="en-US" sz="1800" dirty="0">
                <a:solidFill>
                  <a:srgbClr val="FF0000"/>
                </a:solidFill>
              </a:rPr>
              <a:t>Si Based Testing</a:t>
            </a:r>
          </a:p>
          <a:p>
            <a:r>
              <a:rPr lang="en-US" sz="1800" dirty="0">
                <a:solidFill>
                  <a:srgbClr val="FF0000"/>
                </a:solidFill>
              </a:rPr>
              <a:t>977 nm 3 W system</a:t>
            </a:r>
          </a:p>
          <a:p>
            <a:r>
              <a:rPr lang="en-US" sz="1800" dirty="0">
                <a:solidFill>
                  <a:srgbClr val="FF0000"/>
                </a:solidFill>
              </a:rPr>
              <a:t>Commercial System</a:t>
            </a:r>
          </a:p>
          <a:p>
            <a:r>
              <a:rPr lang="en-US" sz="1800" dirty="0">
                <a:solidFill>
                  <a:srgbClr val="FF0000"/>
                </a:solidFill>
              </a:rPr>
              <a:t>Worked but ……</a:t>
            </a:r>
          </a:p>
          <a:p>
            <a:r>
              <a:rPr lang="en-US" sz="1800" dirty="0">
                <a:solidFill>
                  <a:srgbClr val="FF0000"/>
                </a:solidFill>
              </a:rPr>
              <a:t>Noisy</a:t>
            </a:r>
          </a:p>
          <a:p>
            <a:r>
              <a:rPr lang="en-US" sz="1800" dirty="0">
                <a:solidFill>
                  <a:srgbClr val="FF0000"/>
                </a:solidFill>
              </a:rPr>
              <a:t>Low Efficiency </a:t>
            </a:r>
          </a:p>
        </p:txBody>
      </p:sp>
      <p:sp>
        <p:nvSpPr>
          <p:cNvPr id="10" name="Freeform: Shape 9">
            <a:extLst>
              <a:ext uri="{FF2B5EF4-FFF2-40B4-BE49-F238E27FC236}">
                <a16:creationId xmlns:a16="http://schemas.microsoft.com/office/drawing/2014/main" id="{BC184854-51EF-0863-FD97-51D7AD9FCE50}"/>
              </a:ext>
            </a:extLst>
          </p:cNvPr>
          <p:cNvSpPr/>
          <p:nvPr/>
        </p:nvSpPr>
        <p:spPr>
          <a:xfrm>
            <a:off x="1981200" y="2712720"/>
            <a:ext cx="281940" cy="1036320"/>
          </a:xfrm>
          <a:custGeom>
            <a:avLst/>
            <a:gdLst>
              <a:gd name="connsiteX0" fmla="*/ 0 w 281940"/>
              <a:gd name="connsiteY0" fmla="*/ 0 h 1036320"/>
              <a:gd name="connsiteX1" fmla="*/ 22860 w 281940"/>
              <a:gd name="connsiteY1" fmla="*/ 121920 h 1036320"/>
              <a:gd name="connsiteX2" fmla="*/ 106680 w 281940"/>
              <a:gd name="connsiteY2" fmla="*/ 259080 h 1036320"/>
              <a:gd name="connsiteX3" fmla="*/ 129540 w 281940"/>
              <a:gd name="connsiteY3" fmla="*/ 304800 h 1036320"/>
              <a:gd name="connsiteX4" fmla="*/ 160020 w 281940"/>
              <a:gd name="connsiteY4" fmla="*/ 327660 h 1036320"/>
              <a:gd name="connsiteX5" fmla="*/ 213360 w 281940"/>
              <a:gd name="connsiteY5" fmla="*/ 396240 h 1036320"/>
              <a:gd name="connsiteX6" fmla="*/ 236220 w 281940"/>
              <a:gd name="connsiteY6" fmla="*/ 419100 h 1036320"/>
              <a:gd name="connsiteX7" fmla="*/ 259080 w 281940"/>
              <a:gd name="connsiteY7" fmla="*/ 449580 h 1036320"/>
              <a:gd name="connsiteX8" fmla="*/ 281940 w 281940"/>
              <a:gd name="connsiteY8" fmla="*/ 457200 h 1036320"/>
              <a:gd name="connsiteX9" fmla="*/ 266700 w 281940"/>
              <a:gd name="connsiteY9" fmla="*/ 556260 h 1036320"/>
              <a:gd name="connsiteX10" fmla="*/ 243840 w 281940"/>
              <a:gd name="connsiteY10" fmla="*/ 586740 h 1036320"/>
              <a:gd name="connsiteX11" fmla="*/ 213360 w 281940"/>
              <a:gd name="connsiteY11" fmla="*/ 647700 h 1036320"/>
              <a:gd name="connsiteX12" fmla="*/ 190500 w 281940"/>
              <a:gd name="connsiteY12" fmla="*/ 746760 h 1036320"/>
              <a:gd name="connsiteX13" fmla="*/ 167640 w 281940"/>
              <a:gd name="connsiteY13" fmla="*/ 800100 h 1036320"/>
              <a:gd name="connsiteX14" fmla="*/ 144780 w 281940"/>
              <a:gd name="connsiteY14" fmla="*/ 906780 h 1036320"/>
              <a:gd name="connsiteX15" fmla="*/ 137160 w 281940"/>
              <a:gd name="connsiteY15" fmla="*/ 960120 h 1036320"/>
              <a:gd name="connsiteX16" fmla="*/ 114300 w 281940"/>
              <a:gd name="connsiteY16" fmla="*/ 1036320 h 103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940" h="1036320">
                <a:moveTo>
                  <a:pt x="0" y="0"/>
                </a:moveTo>
                <a:cubicBezTo>
                  <a:pt x="7620" y="40640"/>
                  <a:pt x="7117" y="83686"/>
                  <a:pt x="22860" y="121920"/>
                </a:cubicBezTo>
                <a:cubicBezTo>
                  <a:pt x="43261" y="171466"/>
                  <a:pt x="82718" y="211155"/>
                  <a:pt x="106680" y="259080"/>
                </a:cubicBezTo>
                <a:cubicBezTo>
                  <a:pt x="114300" y="274320"/>
                  <a:pt x="119079" y="291350"/>
                  <a:pt x="129540" y="304800"/>
                </a:cubicBezTo>
                <a:cubicBezTo>
                  <a:pt x="137337" y="314825"/>
                  <a:pt x="151438" y="318298"/>
                  <a:pt x="160020" y="327660"/>
                </a:cubicBezTo>
                <a:cubicBezTo>
                  <a:pt x="179589" y="349008"/>
                  <a:pt x="194820" y="373992"/>
                  <a:pt x="213360" y="396240"/>
                </a:cubicBezTo>
                <a:cubicBezTo>
                  <a:pt x="220259" y="404519"/>
                  <a:pt x="229207" y="410918"/>
                  <a:pt x="236220" y="419100"/>
                </a:cubicBezTo>
                <a:cubicBezTo>
                  <a:pt x="244485" y="428743"/>
                  <a:pt x="249324" y="441450"/>
                  <a:pt x="259080" y="449580"/>
                </a:cubicBezTo>
                <a:cubicBezTo>
                  <a:pt x="265250" y="454722"/>
                  <a:pt x="274320" y="454660"/>
                  <a:pt x="281940" y="457200"/>
                </a:cubicBezTo>
                <a:cubicBezTo>
                  <a:pt x="276860" y="490220"/>
                  <a:pt x="276127" y="524209"/>
                  <a:pt x="266700" y="556260"/>
                </a:cubicBezTo>
                <a:cubicBezTo>
                  <a:pt x="263116" y="568444"/>
                  <a:pt x="250239" y="575770"/>
                  <a:pt x="243840" y="586740"/>
                </a:cubicBezTo>
                <a:cubicBezTo>
                  <a:pt x="232393" y="606364"/>
                  <a:pt x="223520" y="627380"/>
                  <a:pt x="213360" y="647700"/>
                </a:cubicBezTo>
                <a:cubicBezTo>
                  <a:pt x="205740" y="680720"/>
                  <a:pt x="200238" y="714301"/>
                  <a:pt x="190500" y="746760"/>
                </a:cubicBezTo>
                <a:cubicBezTo>
                  <a:pt x="184942" y="765288"/>
                  <a:pt x="172954" y="781500"/>
                  <a:pt x="167640" y="800100"/>
                </a:cubicBezTo>
                <a:cubicBezTo>
                  <a:pt x="157649" y="835068"/>
                  <a:pt x="151585" y="871055"/>
                  <a:pt x="144780" y="906780"/>
                </a:cubicBezTo>
                <a:cubicBezTo>
                  <a:pt x="141419" y="924423"/>
                  <a:pt x="141788" y="942766"/>
                  <a:pt x="137160" y="960120"/>
                </a:cubicBezTo>
                <a:cubicBezTo>
                  <a:pt x="112516" y="1052534"/>
                  <a:pt x="114300" y="993129"/>
                  <a:pt x="114300" y="1036320"/>
                </a:cubicBezTo>
              </a:path>
            </a:pathLst>
          </a:cu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438137D-124A-FE1D-59D7-9E8F8E21E475}"/>
              </a:ext>
            </a:extLst>
          </p:cNvPr>
          <p:cNvSpPr/>
          <p:nvPr/>
        </p:nvSpPr>
        <p:spPr>
          <a:xfrm>
            <a:off x="2034540" y="2697480"/>
            <a:ext cx="281940" cy="1036320"/>
          </a:xfrm>
          <a:custGeom>
            <a:avLst/>
            <a:gdLst>
              <a:gd name="connsiteX0" fmla="*/ 0 w 281940"/>
              <a:gd name="connsiteY0" fmla="*/ 0 h 1036320"/>
              <a:gd name="connsiteX1" fmla="*/ 22860 w 281940"/>
              <a:gd name="connsiteY1" fmla="*/ 121920 h 1036320"/>
              <a:gd name="connsiteX2" fmla="*/ 106680 w 281940"/>
              <a:gd name="connsiteY2" fmla="*/ 259080 h 1036320"/>
              <a:gd name="connsiteX3" fmla="*/ 129540 w 281940"/>
              <a:gd name="connsiteY3" fmla="*/ 304800 h 1036320"/>
              <a:gd name="connsiteX4" fmla="*/ 160020 w 281940"/>
              <a:gd name="connsiteY4" fmla="*/ 327660 h 1036320"/>
              <a:gd name="connsiteX5" fmla="*/ 213360 w 281940"/>
              <a:gd name="connsiteY5" fmla="*/ 396240 h 1036320"/>
              <a:gd name="connsiteX6" fmla="*/ 236220 w 281940"/>
              <a:gd name="connsiteY6" fmla="*/ 419100 h 1036320"/>
              <a:gd name="connsiteX7" fmla="*/ 259080 w 281940"/>
              <a:gd name="connsiteY7" fmla="*/ 449580 h 1036320"/>
              <a:gd name="connsiteX8" fmla="*/ 281940 w 281940"/>
              <a:gd name="connsiteY8" fmla="*/ 457200 h 1036320"/>
              <a:gd name="connsiteX9" fmla="*/ 266700 w 281940"/>
              <a:gd name="connsiteY9" fmla="*/ 556260 h 1036320"/>
              <a:gd name="connsiteX10" fmla="*/ 243840 w 281940"/>
              <a:gd name="connsiteY10" fmla="*/ 586740 h 1036320"/>
              <a:gd name="connsiteX11" fmla="*/ 213360 w 281940"/>
              <a:gd name="connsiteY11" fmla="*/ 647700 h 1036320"/>
              <a:gd name="connsiteX12" fmla="*/ 190500 w 281940"/>
              <a:gd name="connsiteY12" fmla="*/ 746760 h 1036320"/>
              <a:gd name="connsiteX13" fmla="*/ 167640 w 281940"/>
              <a:gd name="connsiteY13" fmla="*/ 800100 h 1036320"/>
              <a:gd name="connsiteX14" fmla="*/ 144780 w 281940"/>
              <a:gd name="connsiteY14" fmla="*/ 906780 h 1036320"/>
              <a:gd name="connsiteX15" fmla="*/ 137160 w 281940"/>
              <a:gd name="connsiteY15" fmla="*/ 960120 h 1036320"/>
              <a:gd name="connsiteX16" fmla="*/ 114300 w 281940"/>
              <a:gd name="connsiteY16" fmla="*/ 1036320 h 103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1940" h="1036320">
                <a:moveTo>
                  <a:pt x="0" y="0"/>
                </a:moveTo>
                <a:cubicBezTo>
                  <a:pt x="7620" y="40640"/>
                  <a:pt x="7117" y="83686"/>
                  <a:pt x="22860" y="121920"/>
                </a:cubicBezTo>
                <a:cubicBezTo>
                  <a:pt x="43261" y="171466"/>
                  <a:pt x="82718" y="211155"/>
                  <a:pt x="106680" y="259080"/>
                </a:cubicBezTo>
                <a:cubicBezTo>
                  <a:pt x="114300" y="274320"/>
                  <a:pt x="119079" y="291350"/>
                  <a:pt x="129540" y="304800"/>
                </a:cubicBezTo>
                <a:cubicBezTo>
                  <a:pt x="137337" y="314825"/>
                  <a:pt x="151438" y="318298"/>
                  <a:pt x="160020" y="327660"/>
                </a:cubicBezTo>
                <a:cubicBezTo>
                  <a:pt x="179589" y="349008"/>
                  <a:pt x="194820" y="373992"/>
                  <a:pt x="213360" y="396240"/>
                </a:cubicBezTo>
                <a:cubicBezTo>
                  <a:pt x="220259" y="404519"/>
                  <a:pt x="229207" y="410918"/>
                  <a:pt x="236220" y="419100"/>
                </a:cubicBezTo>
                <a:cubicBezTo>
                  <a:pt x="244485" y="428743"/>
                  <a:pt x="249324" y="441450"/>
                  <a:pt x="259080" y="449580"/>
                </a:cubicBezTo>
                <a:cubicBezTo>
                  <a:pt x="265250" y="454722"/>
                  <a:pt x="274320" y="454660"/>
                  <a:pt x="281940" y="457200"/>
                </a:cubicBezTo>
                <a:cubicBezTo>
                  <a:pt x="276860" y="490220"/>
                  <a:pt x="276127" y="524209"/>
                  <a:pt x="266700" y="556260"/>
                </a:cubicBezTo>
                <a:cubicBezTo>
                  <a:pt x="263116" y="568444"/>
                  <a:pt x="250239" y="575770"/>
                  <a:pt x="243840" y="586740"/>
                </a:cubicBezTo>
                <a:cubicBezTo>
                  <a:pt x="232393" y="606364"/>
                  <a:pt x="223520" y="627380"/>
                  <a:pt x="213360" y="647700"/>
                </a:cubicBezTo>
                <a:cubicBezTo>
                  <a:pt x="205740" y="680720"/>
                  <a:pt x="200238" y="714301"/>
                  <a:pt x="190500" y="746760"/>
                </a:cubicBezTo>
                <a:cubicBezTo>
                  <a:pt x="184942" y="765288"/>
                  <a:pt x="172954" y="781500"/>
                  <a:pt x="167640" y="800100"/>
                </a:cubicBezTo>
                <a:cubicBezTo>
                  <a:pt x="157649" y="835068"/>
                  <a:pt x="151585" y="871055"/>
                  <a:pt x="144780" y="906780"/>
                </a:cubicBezTo>
                <a:cubicBezTo>
                  <a:pt x="141419" y="924423"/>
                  <a:pt x="141788" y="942766"/>
                  <a:pt x="137160" y="960120"/>
                </a:cubicBezTo>
                <a:cubicBezTo>
                  <a:pt x="112516" y="1052534"/>
                  <a:pt x="114300" y="993129"/>
                  <a:pt x="114300" y="1036320"/>
                </a:cubicBezTo>
              </a:path>
            </a:pathLst>
          </a:cu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9846B04-9FCB-CA4D-7C7B-2CDE28EFBE6A}"/>
              </a:ext>
            </a:extLst>
          </p:cNvPr>
          <p:cNvSpPr txBox="1"/>
          <p:nvPr/>
        </p:nvSpPr>
        <p:spPr>
          <a:xfrm>
            <a:off x="1714978" y="694869"/>
            <a:ext cx="2300117" cy="1200329"/>
          </a:xfrm>
          <a:prstGeom prst="rect">
            <a:avLst/>
          </a:prstGeom>
          <a:noFill/>
        </p:spPr>
        <p:txBody>
          <a:bodyPr wrap="none" rtlCol="0">
            <a:spAutoFit/>
          </a:bodyPr>
          <a:lstStyle/>
          <a:p>
            <a:r>
              <a:rPr lang="en-US" sz="1800" b="1" dirty="0"/>
              <a:t>2021</a:t>
            </a:r>
          </a:p>
          <a:p>
            <a:r>
              <a:rPr lang="en-US" sz="1800" dirty="0">
                <a:solidFill>
                  <a:srgbClr val="FF0000"/>
                </a:solidFill>
              </a:rPr>
              <a:t>Si 977 nm system</a:t>
            </a:r>
          </a:p>
          <a:p>
            <a:r>
              <a:rPr lang="en-US" sz="1800" dirty="0">
                <a:solidFill>
                  <a:srgbClr val="FF0000"/>
                </a:solidFill>
              </a:rPr>
              <a:t>Tested in First CB tests</a:t>
            </a:r>
          </a:p>
          <a:p>
            <a:r>
              <a:rPr lang="en-US" sz="1800" dirty="0">
                <a:solidFill>
                  <a:srgbClr val="FF0000"/>
                </a:solidFill>
              </a:rPr>
              <a:t>Successful but not FD  </a:t>
            </a:r>
          </a:p>
        </p:txBody>
      </p:sp>
      <p:sp>
        <p:nvSpPr>
          <p:cNvPr id="13" name="TextBox 12">
            <a:extLst>
              <a:ext uri="{FF2B5EF4-FFF2-40B4-BE49-F238E27FC236}">
                <a16:creationId xmlns:a16="http://schemas.microsoft.com/office/drawing/2014/main" id="{29443152-1177-BC3B-5CD0-FC06395D0076}"/>
              </a:ext>
            </a:extLst>
          </p:cNvPr>
          <p:cNvSpPr txBox="1"/>
          <p:nvPr/>
        </p:nvSpPr>
        <p:spPr>
          <a:xfrm>
            <a:off x="2961596" y="5051454"/>
            <a:ext cx="2462341" cy="1200329"/>
          </a:xfrm>
          <a:prstGeom prst="rect">
            <a:avLst/>
          </a:prstGeom>
          <a:noFill/>
        </p:spPr>
        <p:txBody>
          <a:bodyPr wrap="none" rtlCol="0">
            <a:spAutoFit/>
          </a:bodyPr>
          <a:lstStyle/>
          <a:p>
            <a:r>
              <a:rPr lang="en-US" sz="1800" b="1" dirty="0"/>
              <a:t>2022</a:t>
            </a:r>
          </a:p>
          <a:p>
            <a:r>
              <a:rPr lang="en-US" sz="1800" dirty="0" err="1">
                <a:solidFill>
                  <a:srgbClr val="FF0000"/>
                </a:solidFill>
              </a:rPr>
              <a:t>GaAS</a:t>
            </a:r>
            <a:r>
              <a:rPr lang="en-US" sz="1800" dirty="0">
                <a:solidFill>
                  <a:srgbClr val="FF0000"/>
                </a:solidFill>
              </a:rPr>
              <a:t> 808 nm system</a:t>
            </a:r>
          </a:p>
          <a:p>
            <a:r>
              <a:rPr lang="en-US" sz="1800" dirty="0">
                <a:solidFill>
                  <a:srgbClr val="FF0000"/>
                </a:solidFill>
              </a:rPr>
              <a:t>Improved efficiency</a:t>
            </a:r>
          </a:p>
          <a:p>
            <a:r>
              <a:rPr lang="en-US" sz="1800" dirty="0">
                <a:solidFill>
                  <a:srgbClr val="FF0000"/>
                </a:solidFill>
              </a:rPr>
              <a:t>Reduced hardware test  </a:t>
            </a:r>
          </a:p>
        </p:txBody>
      </p:sp>
      <p:sp>
        <p:nvSpPr>
          <p:cNvPr id="14" name="TextBox 13">
            <a:extLst>
              <a:ext uri="{FF2B5EF4-FFF2-40B4-BE49-F238E27FC236}">
                <a16:creationId xmlns:a16="http://schemas.microsoft.com/office/drawing/2014/main" id="{ADADDE5F-508D-0D5C-ED91-9E7303D2D4FB}"/>
              </a:ext>
            </a:extLst>
          </p:cNvPr>
          <p:cNvSpPr txBox="1"/>
          <p:nvPr/>
        </p:nvSpPr>
        <p:spPr>
          <a:xfrm>
            <a:off x="4129395" y="1250722"/>
            <a:ext cx="1486379" cy="1200329"/>
          </a:xfrm>
          <a:prstGeom prst="rect">
            <a:avLst/>
          </a:prstGeom>
          <a:noFill/>
        </p:spPr>
        <p:txBody>
          <a:bodyPr wrap="square" rtlCol="0">
            <a:spAutoFit/>
          </a:bodyPr>
          <a:lstStyle/>
          <a:p>
            <a:r>
              <a:rPr lang="en-US" sz="1800" b="1" dirty="0"/>
              <a:t>2022</a:t>
            </a:r>
          </a:p>
          <a:p>
            <a:r>
              <a:rPr lang="en-US" sz="1800" dirty="0">
                <a:solidFill>
                  <a:srgbClr val="FF0000"/>
                </a:solidFill>
              </a:rPr>
              <a:t>Improved GaAs</a:t>
            </a:r>
          </a:p>
          <a:p>
            <a:r>
              <a:rPr lang="en-US" sz="1800" dirty="0">
                <a:solidFill>
                  <a:srgbClr val="FF0000"/>
                </a:solidFill>
              </a:rPr>
              <a:t>Light leakage </a:t>
            </a:r>
          </a:p>
        </p:txBody>
      </p:sp>
      <p:sp>
        <p:nvSpPr>
          <p:cNvPr id="15" name="TextBox 14">
            <a:extLst>
              <a:ext uri="{FF2B5EF4-FFF2-40B4-BE49-F238E27FC236}">
                <a16:creationId xmlns:a16="http://schemas.microsoft.com/office/drawing/2014/main" id="{03B7F90D-7383-B7E7-247B-C20D61699188}"/>
              </a:ext>
            </a:extLst>
          </p:cNvPr>
          <p:cNvSpPr txBox="1"/>
          <p:nvPr/>
        </p:nvSpPr>
        <p:spPr>
          <a:xfrm>
            <a:off x="5295255" y="3903859"/>
            <a:ext cx="1764266" cy="1200329"/>
          </a:xfrm>
          <a:prstGeom prst="rect">
            <a:avLst/>
          </a:prstGeom>
          <a:noFill/>
        </p:spPr>
        <p:txBody>
          <a:bodyPr wrap="none" rtlCol="0">
            <a:spAutoFit/>
          </a:bodyPr>
          <a:lstStyle/>
          <a:p>
            <a:r>
              <a:rPr lang="en-US" sz="1800" b="1" dirty="0"/>
              <a:t>2023</a:t>
            </a:r>
          </a:p>
          <a:p>
            <a:r>
              <a:rPr lang="en-US" sz="1800" dirty="0">
                <a:solidFill>
                  <a:srgbClr val="FF0000"/>
                </a:solidFill>
              </a:rPr>
              <a:t>Improved GaAs</a:t>
            </a:r>
          </a:p>
          <a:p>
            <a:r>
              <a:rPr lang="en-US" sz="1800" dirty="0">
                <a:solidFill>
                  <a:srgbClr val="FF0000"/>
                </a:solidFill>
              </a:rPr>
              <a:t>Met noise Req.</a:t>
            </a:r>
          </a:p>
          <a:p>
            <a:r>
              <a:rPr lang="en-US" sz="1800" dirty="0">
                <a:solidFill>
                  <a:srgbClr val="FF0000"/>
                </a:solidFill>
              </a:rPr>
              <a:t>Power optimized</a:t>
            </a:r>
          </a:p>
        </p:txBody>
      </p:sp>
      <p:cxnSp>
        <p:nvCxnSpPr>
          <p:cNvPr id="17" name="Straight Arrow Connector 16">
            <a:extLst>
              <a:ext uri="{FF2B5EF4-FFF2-40B4-BE49-F238E27FC236}">
                <a16:creationId xmlns:a16="http://schemas.microsoft.com/office/drawing/2014/main" id="{D2617779-B77D-FBB2-2831-F5B1F07A8FA6}"/>
              </a:ext>
            </a:extLst>
          </p:cNvPr>
          <p:cNvCxnSpPr>
            <a:cxnSpLocks/>
          </p:cNvCxnSpPr>
          <p:nvPr/>
        </p:nvCxnSpPr>
        <p:spPr>
          <a:xfrm>
            <a:off x="7059521" y="2087880"/>
            <a:ext cx="0" cy="6761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A7CEB217-81BB-5C98-5EC6-5AF441B598A5}"/>
              </a:ext>
            </a:extLst>
          </p:cNvPr>
          <p:cNvSpPr txBox="1"/>
          <p:nvPr/>
        </p:nvSpPr>
        <p:spPr>
          <a:xfrm>
            <a:off x="6924662" y="778467"/>
            <a:ext cx="1990738" cy="1692771"/>
          </a:xfrm>
          <a:prstGeom prst="rect">
            <a:avLst/>
          </a:prstGeom>
          <a:noFill/>
        </p:spPr>
        <p:txBody>
          <a:bodyPr wrap="none" rtlCol="0">
            <a:spAutoFit/>
          </a:bodyPr>
          <a:lstStyle/>
          <a:p>
            <a:r>
              <a:rPr lang="en-US" sz="2000" dirty="0"/>
              <a:t>Today-</a:t>
            </a:r>
            <a:r>
              <a:rPr lang="en-US" sz="2000" dirty="0" err="1"/>
              <a:t>ish</a:t>
            </a:r>
            <a:endParaRPr lang="en-US" sz="2000" dirty="0"/>
          </a:p>
          <a:p>
            <a:r>
              <a:rPr lang="en-US" sz="2000" dirty="0"/>
              <a:t>Sign off on Safety</a:t>
            </a:r>
          </a:p>
          <a:p>
            <a:r>
              <a:rPr lang="en-US" sz="2000" dirty="0"/>
              <a:t>Final Layout</a:t>
            </a:r>
          </a:p>
          <a:p>
            <a:r>
              <a:rPr lang="en-US" sz="2000" dirty="0"/>
              <a:t>Electrical Review </a:t>
            </a:r>
          </a:p>
          <a:p>
            <a:endParaRPr lang="en-US" dirty="0"/>
          </a:p>
        </p:txBody>
      </p:sp>
      <p:sp>
        <p:nvSpPr>
          <p:cNvPr id="21" name="TextBox 20">
            <a:extLst>
              <a:ext uri="{FF2B5EF4-FFF2-40B4-BE49-F238E27FC236}">
                <a16:creationId xmlns:a16="http://schemas.microsoft.com/office/drawing/2014/main" id="{75D26D2A-34C2-90DE-D3F7-6F8EFE0F33DF}"/>
              </a:ext>
            </a:extLst>
          </p:cNvPr>
          <p:cNvSpPr txBox="1"/>
          <p:nvPr/>
        </p:nvSpPr>
        <p:spPr>
          <a:xfrm>
            <a:off x="-47189" y="2228671"/>
            <a:ext cx="1367554" cy="1200329"/>
          </a:xfrm>
          <a:prstGeom prst="rect">
            <a:avLst/>
          </a:prstGeom>
          <a:noFill/>
        </p:spPr>
        <p:txBody>
          <a:bodyPr wrap="none" rtlCol="0">
            <a:spAutoFit/>
          </a:bodyPr>
          <a:lstStyle/>
          <a:p>
            <a:r>
              <a:rPr lang="en-US" dirty="0"/>
              <a:t>2018</a:t>
            </a:r>
          </a:p>
          <a:p>
            <a:r>
              <a:rPr lang="en-US" dirty="0"/>
              <a:t>Proposed</a:t>
            </a:r>
          </a:p>
          <a:p>
            <a:r>
              <a:rPr lang="en-US" dirty="0"/>
              <a:t>Concept</a:t>
            </a:r>
          </a:p>
        </p:txBody>
      </p:sp>
    </p:spTree>
    <p:extLst>
      <p:ext uri="{BB962C8B-B14F-4D97-AF65-F5344CB8AC3E}">
        <p14:creationId xmlns:p14="http://schemas.microsoft.com/office/powerpoint/2010/main" val="1879879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C15D3-3DB2-840E-7FE9-D82A3479E408}"/>
              </a:ext>
            </a:extLst>
          </p:cNvPr>
          <p:cNvSpPr>
            <a:spLocks noGrp="1"/>
          </p:cNvSpPr>
          <p:nvPr>
            <p:ph type="title"/>
          </p:nvPr>
        </p:nvSpPr>
        <p:spPr>
          <a:xfrm>
            <a:off x="228600" y="67171"/>
            <a:ext cx="8686800" cy="427877"/>
          </a:xfrm>
        </p:spPr>
        <p:txBody>
          <a:bodyPr/>
          <a:lstStyle/>
          <a:p>
            <a:pPr algn="ctr"/>
            <a:r>
              <a:rPr lang="en-US" dirty="0" err="1"/>
              <a:t>PoF</a:t>
            </a:r>
            <a:r>
              <a:rPr lang="en-US" dirty="0"/>
              <a:t> Operating Guidelines</a:t>
            </a:r>
          </a:p>
        </p:txBody>
      </p:sp>
      <p:sp>
        <p:nvSpPr>
          <p:cNvPr id="5" name="Footer Placeholder 4">
            <a:extLst>
              <a:ext uri="{FF2B5EF4-FFF2-40B4-BE49-F238E27FC236}">
                <a16:creationId xmlns:a16="http://schemas.microsoft.com/office/drawing/2014/main" id="{757F6AC7-A75A-733C-0375-8C9EA041FF39}"/>
              </a:ext>
            </a:extLst>
          </p:cNvPr>
          <p:cNvSpPr>
            <a:spLocks noGrp="1"/>
          </p:cNvSpPr>
          <p:nvPr>
            <p:ph type="ftr" sz="quarter" idx="3"/>
          </p:nvPr>
        </p:nvSpPr>
        <p:spPr/>
        <p:txBody>
          <a:bodyPr/>
          <a:lstStyle/>
          <a:p>
            <a:pPr>
              <a:defRPr/>
            </a:pPr>
            <a:r>
              <a:rPr lang="en-US"/>
              <a:t>W. Pellico PoF: DUNE FDR: FD2 Photon Detector System</a:t>
            </a:r>
            <a:endParaRPr lang="en-US" b="1" dirty="0"/>
          </a:p>
        </p:txBody>
      </p:sp>
      <p:grpSp>
        <p:nvGrpSpPr>
          <p:cNvPr id="12" name="Group 11">
            <a:extLst>
              <a:ext uri="{FF2B5EF4-FFF2-40B4-BE49-F238E27FC236}">
                <a16:creationId xmlns:a16="http://schemas.microsoft.com/office/drawing/2014/main" id="{A8595EC7-DC90-2BC4-5452-47A3E6963B5B}"/>
              </a:ext>
            </a:extLst>
          </p:cNvPr>
          <p:cNvGrpSpPr/>
          <p:nvPr/>
        </p:nvGrpSpPr>
        <p:grpSpPr>
          <a:xfrm>
            <a:off x="4309023" y="734694"/>
            <a:ext cx="4584589" cy="2767824"/>
            <a:chOff x="4330810" y="678992"/>
            <a:chExt cx="4584589" cy="2767824"/>
          </a:xfrm>
        </p:grpSpPr>
        <p:pic>
          <p:nvPicPr>
            <p:cNvPr id="9" name="Picture 8">
              <a:extLst>
                <a:ext uri="{FF2B5EF4-FFF2-40B4-BE49-F238E27FC236}">
                  <a16:creationId xmlns:a16="http://schemas.microsoft.com/office/drawing/2014/main" id="{B5CF7764-970A-78F6-9AAA-A6CA4B39006B}"/>
                </a:ext>
              </a:extLst>
            </p:cNvPr>
            <p:cNvPicPr>
              <a:picLocks noChangeAspect="1"/>
            </p:cNvPicPr>
            <p:nvPr/>
          </p:nvPicPr>
          <p:blipFill>
            <a:blip r:embed="rId2"/>
            <a:stretch>
              <a:fillRect/>
            </a:stretch>
          </p:blipFill>
          <p:spPr>
            <a:xfrm>
              <a:off x="4330810" y="678992"/>
              <a:ext cx="4584589" cy="2767824"/>
            </a:xfrm>
            <a:prstGeom prst="rect">
              <a:avLst/>
            </a:prstGeom>
          </p:spPr>
        </p:pic>
        <p:sp>
          <p:nvSpPr>
            <p:cNvPr id="10" name="Oval 9">
              <a:extLst>
                <a:ext uri="{FF2B5EF4-FFF2-40B4-BE49-F238E27FC236}">
                  <a16:creationId xmlns:a16="http://schemas.microsoft.com/office/drawing/2014/main" id="{635BF7B9-1C48-492D-6286-02F64E398959}"/>
                </a:ext>
              </a:extLst>
            </p:cNvPr>
            <p:cNvSpPr/>
            <p:nvPr/>
          </p:nvSpPr>
          <p:spPr>
            <a:xfrm>
              <a:off x="8440058" y="1371600"/>
              <a:ext cx="188686" cy="152399"/>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 Placeholder 1">
            <a:extLst>
              <a:ext uri="{FF2B5EF4-FFF2-40B4-BE49-F238E27FC236}">
                <a16:creationId xmlns:a16="http://schemas.microsoft.com/office/drawing/2014/main" id="{A139D61D-E640-4DAD-03FA-06827230F4B9}"/>
              </a:ext>
            </a:extLst>
          </p:cNvPr>
          <p:cNvSpPr txBox="1">
            <a:spLocks/>
          </p:cNvSpPr>
          <p:nvPr/>
        </p:nvSpPr>
        <p:spPr>
          <a:xfrm>
            <a:off x="74574" y="734694"/>
            <a:ext cx="4196397" cy="37210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a:p>
            <a:pPr algn="ctr"/>
            <a:r>
              <a:rPr lang="en-US" sz="1600" dirty="0" err="1"/>
              <a:t>PoF</a:t>
            </a:r>
            <a:r>
              <a:rPr lang="en-US" sz="1600" dirty="0"/>
              <a:t> System </a:t>
            </a:r>
          </a:p>
          <a:p>
            <a:pPr algn="ctr"/>
            <a:endParaRPr lang="en-US" sz="1600" dirty="0"/>
          </a:p>
          <a:p>
            <a:r>
              <a:rPr lang="en-US" sz="1400" dirty="0">
                <a:solidFill>
                  <a:srgbClr val="00B050"/>
                </a:solidFill>
              </a:rPr>
              <a:t>COLD SIDE POWER NOTES</a:t>
            </a:r>
          </a:p>
          <a:p>
            <a:pPr marL="285750" indent="-285750">
              <a:buFont typeface="Arial" panose="020B0604020202020204" pitchFamily="34" charset="0"/>
              <a:buChar char="•"/>
            </a:pPr>
            <a:r>
              <a:rPr lang="en-US" sz="1400" dirty="0"/>
              <a:t>Designed to above required/unit for 30-year viability</a:t>
            </a:r>
          </a:p>
          <a:p>
            <a:pPr marL="285750" indent="-285750">
              <a:buFont typeface="Arial" panose="020B0604020202020204" pitchFamily="34" charset="0"/>
              <a:buChar char="•"/>
            </a:pPr>
            <a:r>
              <a:rPr lang="en-US" sz="1400" dirty="0"/>
              <a:t>To have redundancy the system is designed to be capable of &gt;2x/unit</a:t>
            </a:r>
          </a:p>
          <a:p>
            <a:pPr marL="285750" indent="-285750">
              <a:buFont typeface="Arial" panose="020B0604020202020204" pitchFamily="34" charset="0"/>
              <a:buChar char="•"/>
            </a:pPr>
            <a:r>
              <a:rPr lang="en-US" sz="1400" dirty="0"/>
              <a:t>Noise – &lt; 1 PD per 10us</a:t>
            </a:r>
          </a:p>
          <a:p>
            <a:pPr marL="285750" indent="-285750">
              <a:buFont typeface="Arial" panose="020B0604020202020204" pitchFamily="34" charset="0"/>
              <a:buChar char="•"/>
            </a:pPr>
            <a:r>
              <a:rPr lang="en-US" sz="1400" dirty="0"/>
              <a:t>Safety – meets DUNE/FNAL ES&amp;H </a:t>
            </a:r>
          </a:p>
          <a:p>
            <a:pPr marL="285750" indent="-285750">
              <a:buFont typeface="Arial" panose="020B0604020202020204" pitchFamily="34" charset="0"/>
              <a:buChar char="•"/>
            </a:pPr>
            <a:r>
              <a:rPr lang="en-US" sz="1400" dirty="0"/>
              <a:t>Contamination - mostly previously used</a:t>
            </a:r>
          </a:p>
          <a:p>
            <a:endParaRPr lang="en-US" sz="1400" dirty="0"/>
          </a:p>
          <a:p>
            <a:r>
              <a:rPr lang="en-US" sz="1400" dirty="0">
                <a:solidFill>
                  <a:srgbClr val="00B050"/>
                </a:solidFill>
              </a:rPr>
              <a:t>WARM SIDE POWER NOTES</a:t>
            </a:r>
          </a:p>
          <a:p>
            <a:pPr marL="171450" indent="-171450">
              <a:buFont typeface="Arial" panose="020B0604020202020204" pitchFamily="34" charset="0"/>
              <a:buChar char="•"/>
            </a:pPr>
            <a:r>
              <a:rPr lang="en-US" sz="1400" dirty="0"/>
              <a:t>Safety – Class 4 to Class 1 conversion</a:t>
            </a:r>
          </a:p>
          <a:p>
            <a:pPr marL="171450" indent="-171450">
              <a:buFont typeface="Arial" panose="020B0604020202020204" pitchFamily="34" charset="0"/>
              <a:buChar char="•"/>
            </a:pPr>
            <a:r>
              <a:rPr lang="en-US" sz="1400" dirty="0"/>
              <a:t>Capability – Cold plus system loss budget </a:t>
            </a:r>
          </a:p>
          <a:p>
            <a:pPr marL="171450" indent="-171450">
              <a:buFont typeface="Arial" panose="020B0604020202020204" pitchFamily="34" charset="0"/>
              <a:buChar char="•"/>
            </a:pPr>
            <a:r>
              <a:rPr lang="en-US" sz="1400" dirty="0"/>
              <a:t>Cost – OTS products as much as possible </a:t>
            </a:r>
          </a:p>
          <a:p>
            <a:pPr marL="171450" indent="-171450">
              <a:buFont typeface="Arial" panose="020B0604020202020204" pitchFamily="34" charset="0"/>
              <a:buChar char="•"/>
            </a:pPr>
            <a:r>
              <a:rPr lang="en-US" sz="1400" dirty="0"/>
              <a:t>Viability – Designed to be repairable</a:t>
            </a:r>
          </a:p>
        </p:txBody>
      </p:sp>
      <p:sp>
        <p:nvSpPr>
          <p:cNvPr id="13" name="TextBox 12">
            <a:extLst>
              <a:ext uri="{FF2B5EF4-FFF2-40B4-BE49-F238E27FC236}">
                <a16:creationId xmlns:a16="http://schemas.microsoft.com/office/drawing/2014/main" id="{421CDBB3-3747-8BE9-E96C-6520F1593382}"/>
              </a:ext>
            </a:extLst>
          </p:cNvPr>
          <p:cNvSpPr txBox="1"/>
          <p:nvPr/>
        </p:nvSpPr>
        <p:spPr>
          <a:xfrm>
            <a:off x="279995" y="4743537"/>
            <a:ext cx="8789431" cy="1569660"/>
          </a:xfrm>
          <a:prstGeom prst="rect">
            <a:avLst/>
          </a:prstGeom>
          <a:noFill/>
        </p:spPr>
        <p:txBody>
          <a:bodyPr wrap="square" rtlCol="0">
            <a:spAutoFit/>
          </a:bodyPr>
          <a:lstStyle/>
          <a:p>
            <a:pPr algn="ctr"/>
            <a:r>
              <a:rPr lang="en-US" dirty="0"/>
              <a:t>Plan</a:t>
            </a:r>
          </a:p>
          <a:p>
            <a:r>
              <a:rPr lang="en-US" dirty="0"/>
              <a:t>To test warm, it will be necessary to have both OPCs on.</a:t>
            </a:r>
          </a:p>
          <a:p>
            <a:r>
              <a:rPr lang="en-US" dirty="0"/>
              <a:t>The final cold operating point will be either one unit at ~800 </a:t>
            </a:r>
            <a:r>
              <a:rPr lang="en-US" dirty="0" err="1"/>
              <a:t>mW</a:t>
            </a:r>
            <a:r>
              <a:rPr lang="en-US" dirty="0"/>
              <a:t> or</a:t>
            </a:r>
          </a:p>
          <a:p>
            <a:r>
              <a:rPr lang="en-US" dirty="0"/>
              <a:t>Two units at 400 </a:t>
            </a:r>
            <a:r>
              <a:rPr lang="en-US" dirty="0" err="1"/>
              <a:t>mW</a:t>
            </a:r>
            <a:r>
              <a:rPr lang="en-US" dirty="0"/>
              <a:t>.  Neither will stress the system - </a:t>
            </a:r>
          </a:p>
        </p:txBody>
      </p:sp>
      <p:graphicFrame>
        <p:nvGraphicFramePr>
          <p:cNvPr id="14" name="Table 14">
            <a:extLst>
              <a:ext uri="{FF2B5EF4-FFF2-40B4-BE49-F238E27FC236}">
                <a16:creationId xmlns:a16="http://schemas.microsoft.com/office/drawing/2014/main" id="{DBE16144-C8B8-452A-02D4-9E21A6FF35D4}"/>
              </a:ext>
            </a:extLst>
          </p:cNvPr>
          <p:cNvGraphicFramePr>
            <a:graphicFrameLocks noGrp="1"/>
          </p:cNvGraphicFramePr>
          <p:nvPr>
            <p:extLst>
              <p:ext uri="{D42A27DB-BD31-4B8C-83A1-F6EECF244321}">
                <p14:modId xmlns:p14="http://schemas.microsoft.com/office/powerpoint/2010/main" val="2927165393"/>
              </p:ext>
            </p:extLst>
          </p:nvPr>
        </p:nvGraphicFramePr>
        <p:xfrm>
          <a:off x="4159453" y="3548286"/>
          <a:ext cx="4883728" cy="1097280"/>
        </p:xfrm>
        <a:graphic>
          <a:graphicData uri="http://schemas.openxmlformats.org/drawingml/2006/table">
            <a:tbl>
              <a:tblPr firstRow="1" bandRow="1">
                <a:tableStyleId>{5C22544A-7EE6-4342-B048-85BDC9FD1C3A}</a:tableStyleId>
              </a:tblPr>
              <a:tblGrid>
                <a:gridCol w="1711036">
                  <a:extLst>
                    <a:ext uri="{9D8B030D-6E8A-4147-A177-3AD203B41FA5}">
                      <a16:colId xmlns:a16="http://schemas.microsoft.com/office/drawing/2014/main" val="224874513"/>
                    </a:ext>
                  </a:extLst>
                </a:gridCol>
                <a:gridCol w="1759527">
                  <a:extLst>
                    <a:ext uri="{9D8B030D-6E8A-4147-A177-3AD203B41FA5}">
                      <a16:colId xmlns:a16="http://schemas.microsoft.com/office/drawing/2014/main" val="2144033926"/>
                    </a:ext>
                  </a:extLst>
                </a:gridCol>
                <a:gridCol w="1413165">
                  <a:extLst>
                    <a:ext uri="{9D8B030D-6E8A-4147-A177-3AD203B41FA5}">
                      <a16:colId xmlns:a16="http://schemas.microsoft.com/office/drawing/2014/main" val="2190120454"/>
                    </a:ext>
                  </a:extLst>
                </a:gridCol>
              </a:tblGrid>
              <a:tr h="241531">
                <a:tc>
                  <a:txBody>
                    <a:bodyPr/>
                    <a:lstStyle/>
                    <a:p>
                      <a:r>
                        <a:rPr lang="en-US" dirty="0"/>
                        <a:t>Laser Power</a:t>
                      </a:r>
                    </a:p>
                  </a:txBody>
                  <a:tcPr/>
                </a:tc>
                <a:tc>
                  <a:txBody>
                    <a:bodyPr/>
                    <a:lstStyle/>
                    <a:p>
                      <a:r>
                        <a:rPr lang="en-US" dirty="0"/>
                        <a:t>OPC (Optimum)</a:t>
                      </a:r>
                    </a:p>
                  </a:txBody>
                  <a:tcPr/>
                </a:tc>
                <a:tc>
                  <a:txBody>
                    <a:bodyPr/>
                    <a:lstStyle/>
                    <a:p>
                      <a:r>
                        <a:rPr lang="en-US" dirty="0"/>
                        <a:t>Fiber</a:t>
                      </a:r>
                    </a:p>
                  </a:txBody>
                  <a:tcPr/>
                </a:tc>
                <a:extLst>
                  <a:ext uri="{0D108BD9-81ED-4DB2-BD59-A6C34878D82A}">
                    <a16:rowId xmlns:a16="http://schemas.microsoft.com/office/drawing/2014/main" val="1922439599"/>
                  </a:ext>
                </a:extLst>
              </a:tr>
              <a:tr h="241531">
                <a:tc>
                  <a:txBody>
                    <a:bodyPr/>
                    <a:lstStyle/>
                    <a:p>
                      <a:r>
                        <a:rPr lang="en-US" sz="1600" dirty="0"/>
                        <a:t>2 W/unit  Max</a:t>
                      </a:r>
                    </a:p>
                  </a:txBody>
                  <a:tcPr/>
                </a:tc>
                <a:tc>
                  <a:txBody>
                    <a:bodyPr/>
                    <a:lstStyle/>
                    <a:p>
                      <a:r>
                        <a:rPr lang="en-US" dirty="0"/>
                        <a:t>400 - 700 </a:t>
                      </a:r>
                      <a:r>
                        <a:rPr lang="en-US" dirty="0" err="1"/>
                        <a:t>mW</a:t>
                      </a:r>
                      <a:endParaRPr lang="en-US" dirty="0"/>
                    </a:p>
                  </a:txBody>
                  <a:tcPr/>
                </a:tc>
                <a:tc>
                  <a:txBody>
                    <a:bodyPr/>
                    <a:lstStyle/>
                    <a:p>
                      <a:r>
                        <a:rPr lang="en-US" dirty="0"/>
                        <a:t>6 W</a:t>
                      </a:r>
                    </a:p>
                  </a:txBody>
                  <a:tcPr/>
                </a:tc>
                <a:extLst>
                  <a:ext uri="{0D108BD9-81ED-4DB2-BD59-A6C34878D82A}">
                    <a16:rowId xmlns:a16="http://schemas.microsoft.com/office/drawing/2014/main" val="2698626117"/>
                  </a:ext>
                </a:extLst>
              </a:tr>
              <a:tr h="241531">
                <a:tc>
                  <a:txBody>
                    <a:bodyPr/>
                    <a:lstStyle/>
                    <a:p>
                      <a:r>
                        <a:rPr lang="en-US" sz="1600" dirty="0"/>
                        <a:t>800 </a:t>
                      </a:r>
                      <a:r>
                        <a:rPr lang="en-US" sz="1600" dirty="0" err="1"/>
                        <a:t>mW</a:t>
                      </a:r>
                      <a:r>
                        <a:rPr lang="en-US" sz="1600" dirty="0"/>
                        <a:t> Op Pt</a:t>
                      </a:r>
                    </a:p>
                  </a:txBody>
                  <a:tcPr/>
                </a:tc>
                <a:tc>
                  <a:txBody>
                    <a:bodyPr/>
                    <a:lstStyle/>
                    <a:p>
                      <a:r>
                        <a:rPr lang="en-US" dirty="0"/>
                        <a:t>600 </a:t>
                      </a:r>
                      <a:r>
                        <a:rPr lang="en-US" dirty="0" err="1"/>
                        <a:t>mW</a:t>
                      </a:r>
                      <a:r>
                        <a:rPr lang="en-US" dirty="0"/>
                        <a:t> Op Pt</a:t>
                      </a:r>
                    </a:p>
                  </a:txBody>
                  <a:tcPr/>
                </a:tc>
                <a:tc>
                  <a:txBody>
                    <a:bodyPr/>
                    <a:lstStyle/>
                    <a:p>
                      <a:r>
                        <a:rPr lang="en-US" dirty="0"/>
                        <a:t>600-800 </a:t>
                      </a:r>
                      <a:r>
                        <a:rPr lang="en-US" dirty="0" err="1"/>
                        <a:t>mW</a:t>
                      </a:r>
                      <a:endParaRPr lang="en-US" dirty="0"/>
                    </a:p>
                  </a:txBody>
                  <a:tcPr/>
                </a:tc>
                <a:extLst>
                  <a:ext uri="{0D108BD9-81ED-4DB2-BD59-A6C34878D82A}">
                    <a16:rowId xmlns:a16="http://schemas.microsoft.com/office/drawing/2014/main" val="2108466606"/>
                  </a:ext>
                </a:extLst>
              </a:tr>
            </a:tbl>
          </a:graphicData>
        </a:graphic>
      </p:graphicFrame>
    </p:spTree>
    <p:extLst>
      <p:ext uri="{BB962C8B-B14F-4D97-AF65-F5344CB8AC3E}">
        <p14:creationId xmlns:p14="http://schemas.microsoft.com/office/powerpoint/2010/main" val="1443084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AB652A-DB0A-557E-30F8-485C9314F081}"/>
              </a:ext>
            </a:extLst>
          </p:cNvPr>
          <p:cNvSpPr>
            <a:spLocks noGrp="1"/>
          </p:cNvSpPr>
          <p:nvPr>
            <p:ph idx="1"/>
          </p:nvPr>
        </p:nvSpPr>
        <p:spPr>
          <a:xfrm>
            <a:off x="64660" y="679629"/>
            <a:ext cx="8672513" cy="5059363"/>
          </a:xfrm>
        </p:spPr>
        <p:txBody>
          <a:bodyPr/>
          <a:lstStyle/>
          <a:p>
            <a:r>
              <a:rPr lang="en-US" dirty="0"/>
              <a:t>We have tested several 808 nm </a:t>
            </a:r>
            <a:r>
              <a:rPr lang="en-US" dirty="0" err="1"/>
              <a:t>cw</a:t>
            </a:r>
            <a:r>
              <a:rPr lang="en-US" dirty="0"/>
              <a:t> lasers.</a:t>
            </a:r>
          </a:p>
          <a:p>
            <a:pPr lvl="1"/>
            <a:r>
              <a:rPr lang="en-US" dirty="0"/>
              <a:t>Power:  Wanted a laser capable of 2x operating point</a:t>
            </a:r>
          </a:p>
          <a:p>
            <a:pPr lvl="1"/>
            <a:r>
              <a:rPr lang="en-US" dirty="0"/>
              <a:t>Stability: Better than 10% power flatness </a:t>
            </a:r>
          </a:p>
          <a:p>
            <a:pPr lvl="1"/>
            <a:r>
              <a:rPr lang="en-US" dirty="0"/>
              <a:t>Cost: Commercial unit with limited features required</a:t>
            </a:r>
          </a:p>
          <a:p>
            <a:pPr lvl="1"/>
            <a:r>
              <a:rPr lang="en-US" dirty="0"/>
              <a:t>Lifetime: &gt;10-year lifetime at full power </a:t>
            </a:r>
          </a:p>
        </p:txBody>
      </p:sp>
      <p:sp>
        <p:nvSpPr>
          <p:cNvPr id="3" name="Title 2">
            <a:extLst>
              <a:ext uri="{FF2B5EF4-FFF2-40B4-BE49-F238E27FC236}">
                <a16:creationId xmlns:a16="http://schemas.microsoft.com/office/drawing/2014/main" id="{9C879292-0BA0-0B78-C2D8-BE7319045257}"/>
              </a:ext>
            </a:extLst>
          </p:cNvPr>
          <p:cNvSpPr>
            <a:spLocks noGrp="1"/>
          </p:cNvSpPr>
          <p:nvPr>
            <p:ph type="title"/>
          </p:nvPr>
        </p:nvSpPr>
        <p:spPr>
          <a:xfrm>
            <a:off x="222250" y="110914"/>
            <a:ext cx="8686800" cy="427877"/>
          </a:xfrm>
        </p:spPr>
        <p:txBody>
          <a:bodyPr/>
          <a:lstStyle/>
          <a:p>
            <a:pPr algn="ctr"/>
            <a:r>
              <a:rPr lang="en-US" dirty="0"/>
              <a:t>Lasers</a:t>
            </a:r>
          </a:p>
        </p:txBody>
      </p:sp>
      <p:sp>
        <p:nvSpPr>
          <p:cNvPr id="5" name="Footer Placeholder 4">
            <a:extLst>
              <a:ext uri="{FF2B5EF4-FFF2-40B4-BE49-F238E27FC236}">
                <a16:creationId xmlns:a16="http://schemas.microsoft.com/office/drawing/2014/main" id="{1BA53813-E58C-A5EB-9F0A-416474E961CF}"/>
              </a:ext>
            </a:extLst>
          </p:cNvPr>
          <p:cNvSpPr>
            <a:spLocks noGrp="1"/>
          </p:cNvSpPr>
          <p:nvPr>
            <p:ph type="ftr" sz="quarter" idx="3"/>
          </p:nvPr>
        </p:nvSpPr>
        <p:spPr/>
        <p:txBody>
          <a:bodyPr/>
          <a:lstStyle/>
          <a:p>
            <a:pPr>
              <a:defRPr/>
            </a:pPr>
            <a:r>
              <a:rPr lang="en-US"/>
              <a:t>W. Pellico PoF: DUNE FDR: FD2 Photon Detector System</a:t>
            </a:r>
            <a:endParaRPr lang="en-US" b="1" dirty="0"/>
          </a:p>
        </p:txBody>
      </p:sp>
      <p:pic>
        <p:nvPicPr>
          <p:cNvPr id="8" name="Picture 7" descr="A picture containing electronics&#10;&#10;Description automatically generated">
            <a:extLst>
              <a:ext uri="{FF2B5EF4-FFF2-40B4-BE49-F238E27FC236}">
                <a16:creationId xmlns:a16="http://schemas.microsoft.com/office/drawing/2014/main" id="{4335E261-0088-D75B-90BA-517E61FA8A47}"/>
              </a:ext>
            </a:extLst>
          </p:cNvPr>
          <p:cNvPicPr>
            <a:picLocks noChangeAspect="1"/>
          </p:cNvPicPr>
          <p:nvPr/>
        </p:nvPicPr>
        <p:blipFill>
          <a:blip r:embed="rId2"/>
          <a:stretch>
            <a:fillRect/>
          </a:stretch>
        </p:blipFill>
        <p:spPr>
          <a:xfrm rot="10800000">
            <a:off x="64660" y="2931887"/>
            <a:ext cx="2931885" cy="219891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5C24B6C-5918-A965-F369-8ED12A83A1A0}"/>
              </a:ext>
            </a:extLst>
          </p:cNvPr>
          <p:cNvPicPr>
            <a:picLocks noChangeAspect="1"/>
          </p:cNvPicPr>
          <p:nvPr/>
        </p:nvPicPr>
        <p:blipFill rotWithShape="1">
          <a:blip r:embed="rId3"/>
          <a:srcRect l="24268" t="-1693" r="20705" b="1693"/>
          <a:stretch/>
        </p:blipFill>
        <p:spPr>
          <a:xfrm rot="5400000">
            <a:off x="3472543" y="2532805"/>
            <a:ext cx="2198913" cy="2997079"/>
          </a:xfrm>
          <a:prstGeom prst="rect">
            <a:avLst/>
          </a:prstGeom>
        </p:spPr>
      </p:pic>
      <p:pic>
        <p:nvPicPr>
          <p:cNvPr id="12" name="Picture 11">
            <a:extLst>
              <a:ext uri="{FF2B5EF4-FFF2-40B4-BE49-F238E27FC236}">
                <a16:creationId xmlns:a16="http://schemas.microsoft.com/office/drawing/2014/main" id="{21C100C1-E3DC-4A83-C868-EEAF30DFEF69}"/>
              </a:ext>
            </a:extLst>
          </p:cNvPr>
          <p:cNvPicPr>
            <a:picLocks noChangeAspect="1"/>
          </p:cNvPicPr>
          <p:nvPr/>
        </p:nvPicPr>
        <p:blipFill>
          <a:blip r:embed="rId4"/>
          <a:stretch>
            <a:fillRect/>
          </a:stretch>
        </p:blipFill>
        <p:spPr>
          <a:xfrm>
            <a:off x="6147454" y="2825617"/>
            <a:ext cx="2880526" cy="2197324"/>
          </a:xfrm>
          <a:prstGeom prst="rect">
            <a:avLst/>
          </a:prstGeom>
        </p:spPr>
      </p:pic>
      <p:sp>
        <p:nvSpPr>
          <p:cNvPr id="13" name="Oval 12">
            <a:extLst>
              <a:ext uri="{FF2B5EF4-FFF2-40B4-BE49-F238E27FC236}">
                <a16:creationId xmlns:a16="http://schemas.microsoft.com/office/drawing/2014/main" id="{14DFF18F-D4DB-C3D4-560F-7ED1BBF6FD88}"/>
              </a:ext>
            </a:extLst>
          </p:cNvPr>
          <p:cNvSpPr/>
          <p:nvPr/>
        </p:nvSpPr>
        <p:spPr>
          <a:xfrm>
            <a:off x="6415314" y="2532743"/>
            <a:ext cx="2612666" cy="2672328"/>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52BA86E-E953-58C7-ECA1-83B551688A33}"/>
              </a:ext>
            </a:extLst>
          </p:cNvPr>
          <p:cNvSpPr txBox="1"/>
          <p:nvPr/>
        </p:nvSpPr>
        <p:spPr>
          <a:xfrm>
            <a:off x="0" y="5345909"/>
            <a:ext cx="9079340" cy="923330"/>
          </a:xfrm>
          <a:prstGeom prst="rect">
            <a:avLst/>
          </a:prstGeom>
          <a:noFill/>
        </p:spPr>
        <p:txBody>
          <a:bodyPr wrap="square" rtlCol="0">
            <a:spAutoFit/>
          </a:bodyPr>
          <a:lstStyle/>
          <a:p>
            <a:r>
              <a:rPr lang="en-US" sz="1800" dirty="0"/>
              <a:t>The AFBR-POL2120 is equipped with a pigtail fiber and an FC/PC optical connector. It consists of a laser chip, operating at 808 nm wavelength at a case temperature of 25°C. The hermetically sealed package protects the laser chip.</a:t>
            </a:r>
          </a:p>
        </p:txBody>
      </p:sp>
    </p:spTree>
    <p:extLst>
      <p:ext uri="{BB962C8B-B14F-4D97-AF65-F5344CB8AC3E}">
        <p14:creationId xmlns:p14="http://schemas.microsoft.com/office/powerpoint/2010/main" val="2961808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11AF3E-1328-8918-8F0F-301FE14C9439}"/>
              </a:ext>
            </a:extLst>
          </p:cNvPr>
          <p:cNvPicPr>
            <a:picLocks noChangeAspect="1"/>
          </p:cNvPicPr>
          <p:nvPr/>
        </p:nvPicPr>
        <p:blipFill>
          <a:blip r:embed="rId2"/>
          <a:stretch>
            <a:fillRect/>
          </a:stretch>
        </p:blipFill>
        <p:spPr>
          <a:xfrm>
            <a:off x="43543" y="1748972"/>
            <a:ext cx="4973539" cy="1964547"/>
          </a:xfrm>
          <a:prstGeom prst="rect">
            <a:avLst/>
          </a:prstGeom>
          <a:noFill/>
        </p:spPr>
      </p:pic>
      <p:sp>
        <p:nvSpPr>
          <p:cNvPr id="2" name="Content Placeholder 1">
            <a:extLst>
              <a:ext uri="{FF2B5EF4-FFF2-40B4-BE49-F238E27FC236}">
                <a16:creationId xmlns:a16="http://schemas.microsoft.com/office/drawing/2014/main" id="{6AC5A07D-96F9-16FA-B700-57FCA4CD75D8}"/>
              </a:ext>
            </a:extLst>
          </p:cNvPr>
          <p:cNvSpPr>
            <a:spLocks noGrp="1"/>
          </p:cNvSpPr>
          <p:nvPr>
            <p:ph sz="half" idx="15"/>
          </p:nvPr>
        </p:nvSpPr>
        <p:spPr>
          <a:xfrm>
            <a:off x="4706368" y="706425"/>
            <a:ext cx="4215383" cy="3633788"/>
          </a:xfrm>
        </p:spPr>
        <p:txBody>
          <a:bodyPr>
            <a:normAutofit/>
          </a:bodyPr>
          <a:lstStyle/>
          <a:p>
            <a:pPr>
              <a:lnSpc>
                <a:spcPct val="90000"/>
              </a:lnSpc>
            </a:pPr>
            <a:r>
              <a:rPr lang="en-US" sz="1700" dirty="0"/>
              <a:t>We tested about 10 fibers</a:t>
            </a:r>
          </a:p>
          <a:p>
            <a:pPr lvl="1">
              <a:lnSpc>
                <a:spcPct val="90000"/>
              </a:lnSpc>
            </a:pPr>
            <a:r>
              <a:rPr lang="en-US" sz="1700" dirty="0"/>
              <a:t>Light Leakage: Several parameters play a role </a:t>
            </a:r>
          </a:p>
          <a:p>
            <a:pPr lvl="1">
              <a:lnSpc>
                <a:spcPct val="90000"/>
              </a:lnSpc>
            </a:pPr>
            <a:r>
              <a:rPr lang="en-US" sz="1700" dirty="0"/>
              <a:t>Power handling: Not a concern at our level but we started higher</a:t>
            </a:r>
          </a:p>
          <a:p>
            <a:pPr lvl="1">
              <a:lnSpc>
                <a:spcPct val="90000"/>
              </a:lnSpc>
            </a:pPr>
            <a:r>
              <a:rPr lang="en-US" sz="1700" dirty="0"/>
              <a:t>Efficiency: </a:t>
            </a:r>
            <a:r>
              <a:rPr lang="en-US" sz="1700" dirty="0" err="1"/>
              <a:t>PoF</a:t>
            </a:r>
            <a:r>
              <a:rPr lang="en-US" sz="1700" dirty="0"/>
              <a:t> choices all had similar efficiency numbers @ 808</a:t>
            </a:r>
          </a:p>
          <a:p>
            <a:pPr lvl="1">
              <a:lnSpc>
                <a:spcPct val="90000"/>
              </a:lnSpc>
            </a:pPr>
            <a:r>
              <a:rPr lang="en-US" sz="1700" dirty="0"/>
              <a:t>Cryogenic Compatibility: Jacket was only concern – not the fiber</a:t>
            </a:r>
          </a:p>
          <a:p>
            <a:pPr lvl="1">
              <a:lnSpc>
                <a:spcPct val="90000"/>
              </a:lnSpc>
            </a:pPr>
            <a:r>
              <a:rPr lang="en-US" sz="1700" dirty="0"/>
              <a:t>Durability: Jacket was only concern – not the fiber</a:t>
            </a:r>
          </a:p>
          <a:p>
            <a:pPr lvl="1">
              <a:lnSpc>
                <a:spcPct val="90000"/>
              </a:lnSpc>
            </a:pPr>
            <a:r>
              <a:rPr lang="en-US" sz="1700" dirty="0"/>
              <a:t>Cost: Most of our fiber choices were not significant costs</a:t>
            </a:r>
          </a:p>
        </p:txBody>
      </p:sp>
      <p:sp>
        <p:nvSpPr>
          <p:cNvPr id="16" name="Text Placeholder 3">
            <a:extLst>
              <a:ext uri="{FF2B5EF4-FFF2-40B4-BE49-F238E27FC236}">
                <a16:creationId xmlns:a16="http://schemas.microsoft.com/office/drawing/2014/main" id="{314CD782-9493-BCFA-3A0F-F9ACFF83D954}"/>
              </a:ext>
            </a:extLst>
          </p:cNvPr>
          <p:cNvSpPr>
            <a:spLocks noGrp="1"/>
          </p:cNvSpPr>
          <p:nvPr>
            <p:ph type="body" sz="half" idx="16"/>
          </p:nvPr>
        </p:nvSpPr>
        <p:spPr>
          <a:xfrm>
            <a:off x="236165" y="4340213"/>
            <a:ext cx="8685586" cy="1964546"/>
          </a:xfrm>
        </p:spPr>
        <p:txBody>
          <a:bodyPr/>
          <a:lstStyle/>
          <a:p>
            <a:r>
              <a:rPr lang="en-US" dirty="0"/>
              <a:t>Why is this fiber unique?</a:t>
            </a:r>
          </a:p>
          <a:p>
            <a:r>
              <a:rPr lang="en-US" dirty="0"/>
              <a:t>It has a large 200 um cladding – helps contain light leakage</a:t>
            </a:r>
          </a:p>
          <a:p>
            <a:r>
              <a:rPr lang="en-US" dirty="0"/>
              <a:t>It has a double jacket – 500 um and 1.5 mm – again for better light containment.</a:t>
            </a:r>
          </a:p>
          <a:p>
            <a:endParaRPr lang="en-US" dirty="0"/>
          </a:p>
          <a:p>
            <a:r>
              <a:rPr lang="en-US" dirty="0"/>
              <a:t>The fiber could be improved – but not under the pressures of the project.  A significant improvement in fiber efficiency could be found in changing the coating to a ‘softer’ material – like silicon.  I believe that would improve delivery efficiency 25% to 30%.</a:t>
            </a:r>
          </a:p>
        </p:txBody>
      </p:sp>
      <p:sp>
        <p:nvSpPr>
          <p:cNvPr id="5" name="Footer Placeholder 4">
            <a:extLst>
              <a:ext uri="{FF2B5EF4-FFF2-40B4-BE49-F238E27FC236}">
                <a16:creationId xmlns:a16="http://schemas.microsoft.com/office/drawing/2014/main" id="{DB698444-300C-17DA-06D4-B984196E7DF1}"/>
              </a:ext>
            </a:extLst>
          </p:cNvPr>
          <p:cNvSpPr>
            <a:spLocks noGrp="1"/>
          </p:cNvSpPr>
          <p:nvPr>
            <p:ph type="ftr" sz="quarter" idx="3"/>
          </p:nvPr>
        </p:nvSpPr>
        <p:spPr>
          <a:xfrm>
            <a:off x="1530602" y="6504213"/>
            <a:ext cx="6262118" cy="242873"/>
          </a:xfrm>
        </p:spPr>
        <p:txBody>
          <a:bodyPr anchor="t">
            <a:normAutofit/>
          </a:bodyPr>
          <a:lstStyle/>
          <a:p>
            <a:pPr>
              <a:spcAft>
                <a:spcPts val="600"/>
              </a:spcAft>
              <a:defRPr/>
            </a:pPr>
            <a:r>
              <a:rPr lang="en-US"/>
              <a:t>W. Pellico PoF: DUNE FDR: FD2 Photon Detector System</a:t>
            </a:r>
            <a:endParaRPr lang="en-US" b="1"/>
          </a:p>
        </p:txBody>
      </p:sp>
      <p:sp>
        <p:nvSpPr>
          <p:cNvPr id="3" name="Title 2">
            <a:extLst>
              <a:ext uri="{FF2B5EF4-FFF2-40B4-BE49-F238E27FC236}">
                <a16:creationId xmlns:a16="http://schemas.microsoft.com/office/drawing/2014/main" id="{1CBEB057-8005-8F62-F014-14B8F3C878B3}"/>
              </a:ext>
            </a:extLst>
          </p:cNvPr>
          <p:cNvSpPr>
            <a:spLocks noGrp="1"/>
          </p:cNvSpPr>
          <p:nvPr>
            <p:ph type="title"/>
          </p:nvPr>
        </p:nvSpPr>
        <p:spPr>
          <a:xfrm>
            <a:off x="222250" y="79731"/>
            <a:ext cx="8686800" cy="427877"/>
          </a:xfrm>
        </p:spPr>
        <p:txBody>
          <a:bodyPr anchor="b">
            <a:normAutofit/>
          </a:bodyPr>
          <a:lstStyle/>
          <a:p>
            <a:pPr algn="ctr"/>
            <a:r>
              <a:rPr lang="en-US" dirty="0"/>
              <a:t>Fiber</a:t>
            </a:r>
          </a:p>
        </p:txBody>
      </p:sp>
    </p:spTree>
    <p:extLst>
      <p:ext uri="{BB962C8B-B14F-4D97-AF65-F5344CB8AC3E}">
        <p14:creationId xmlns:p14="http://schemas.microsoft.com/office/powerpoint/2010/main" val="1455714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FC1183-590F-5A61-3D3D-CC9C378EFF76}"/>
              </a:ext>
            </a:extLst>
          </p:cNvPr>
          <p:cNvSpPr>
            <a:spLocks noGrp="1"/>
          </p:cNvSpPr>
          <p:nvPr>
            <p:ph type="title"/>
          </p:nvPr>
        </p:nvSpPr>
        <p:spPr>
          <a:xfrm>
            <a:off x="228600" y="104743"/>
            <a:ext cx="8686800" cy="427877"/>
          </a:xfrm>
        </p:spPr>
        <p:txBody>
          <a:bodyPr/>
          <a:lstStyle/>
          <a:p>
            <a:pPr algn="ctr"/>
            <a:r>
              <a:rPr lang="en-US" dirty="0"/>
              <a:t>Fiber Tests Examples</a:t>
            </a:r>
          </a:p>
        </p:txBody>
      </p:sp>
      <p:sp>
        <p:nvSpPr>
          <p:cNvPr id="5" name="Footer Placeholder 4">
            <a:extLst>
              <a:ext uri="{FF2B5EF4-FFF2-40B4-BE49-F238E27FC236}">
                <a16:creationId xmlns:a16="http://schemas.microsoft.com/office/drawing/2014/main" id="{50D38898-DD13-E903-6C94-64E5101B293D}"/>
              </a:ext>
            </a:extLst>
          </p:cNvPr>
          <p:cNvSpPr>
            <a:spLocks noGrp="1"/>
          </p:cNvSpPr>
          <p:nvPr>
            <p:ph type="ftr" sz="quarter" idx="3"/>
          </p:nvPr>
        </p:nvSpPr>
        <p:spPr/>
        <p:txBody>
          <a:bodyPr/>
          <a:lstStyle/>
          <a:p>
            <a:pPr>
              <a:defRPr/>
            </a:pPr>
            <a:r>
              <a:rPr lang="en-US"/>
              <a:t>W. Pellico PoF: DUNE FDR: FD2 Photon Detector System</a:t>
            </a:r>
            <a:endParaRPr lang="en-US" b="1" dirty="0"/>
          </a:p>
        </p:txBody>
      </p:sp>
      <p:pic>
        <p:nvPicPr>
          <p:cNvPr id="2050" name="Picture 2">
            <a:extLst>
              <a:ext uri="{FF2B5EF4-FFF2-40B4-BE49-F238E27FC236}">
                <a16:creationId xmlns:a16="http://schemas.microsoft.com/office/drawing/2014/main" id="{5D8FAFB7-3C6D-39CB-0E8C-F3FE3F6E8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9896" y="930035"/>
            <a:ext cx="2112007" cy="28915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3B7A418-EFC1-FD71-1CBA-C4347247E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6379" y="930035"/>
            <a:ext cx="2034207" cy="289268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FEC76F0-DBB1-AA1D-9A37-730742B7A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8830" y="3972360"/>
            <a:ext cx="2906146" cy="22581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E661D6F-AB50-F304-05C4-F6AFA9B02F23}"/>
              </a:ext>
            </a:extLst>
          </p:cNvPr>
          <p:cNvSpPr txBox="1"/>
          <p:nvPr/>
        </p:nvSpPr>
        <p:spPr>
          <a:xfrm>
            <a:off x="12569" y="779228"/>
            <a:ext cx="4787327" cy="5262979"/>
          </a:xfrm>
          <a:prstGeom prst="rect">
            <a:avLst/>
          </a:prstGeom>
          <a:noFill/>
        </p:spPr>
        <p:txBody>
          <a:bodyPr wrap="square" rtlCol="0">
            <a:spAutoFit/>
          </a:bodyPr>
          <a:lstStyle/>
          <a:p>
            <a:r>
              <a:rPr lang="en-US" dirty="0"/>
              <a:t>Fibers underwent a number of tests:</a:t>
            </a:r>
          </a:p>
          <a:p>
            <a:r>
              <a:rPr lang="en-US" dirty="0"/>
              <a:t>Bending stress testing</a:t>
            </a:r>
          </a:p>
          <a:p>
            <a:r>
              <a:rPr lang="en-US" dirty="0"/>
              <a:t>Light leakage</a:t>
            </a:r>
          </a:p>
          <a:p>
            <a:r>
              <a:rPr lang="en-US" dirty="0"/>
              <a:t>Thermal Cycling</a:t>
            </a:r>
          </a:p>
          <a:p>
            <a:r>
              <a:rPr lang="en-US" dirty="0"/>
              <a:t>Loss measurements</a:t>
            </a:r>
          </a:p>
          <a:p>
            <a:endParaRPr lang="en-US" dirty="0"/>
          </a:p>
          <a:p>
            <a:r>
              <a:rPr lang="en-US" dirty="0"/>
              <a:t>Comparing results to literature, with vendors, NASA and other experts. </a:t>
            </a:r>
          </a:p>
          <a:p>
            <a:endParaRPr lang="en-US" dirty="0"/>
          </a:p>
          <a:p>
            <a:r>
              <a:rPr lang="en-US" dirty="0"/>
              <a:t>No surprises were found – but optimization was required.  More could be done to improve performance – less loss or if desired to carry more power in the future.</a:t>
            </a:r>
          </a:p>
        </p:txBody>
      </p:sp>
      <p:sp>
        <p:nvSpPr>
          <p:cNvPr id="8" name="TextBox 7">
            <a:extLst>
              <a:ext uri="{FF2B5EF4-FFF2-40B4-BE49-F238E27FC236}">
                <a16:creationId xmlns:a16="http://schemas.microsoft.com/office/drawing/2014/main" id="{A278F343-BD74-E356-B984-EF9D67DC9EB2}"/>
              </a:ext>
            </a:extLst>
          </p:cNvPr>
          <p:cNvSpPr txBox="1"/>
          <p:nvPr/>
        </p:nvSpPr>
        <p:spPr>
          <a:xfrm>
            <a:off x="5923722" y="5383033"/>
            <a:ext cx="2240934" cy="461665"/>
          </a:xfrm>
          <a:prstGeom prst="rect">
            <a:avLst/>
          </a:prstGeom>
          <a:noFill/>
        </p:spPr>
        <p:txBody>
          <a:bodyPr wrap="none" rtlCol="0">
            <a:spAutoFit/>
          </a:bodyPr>
          <a:lstStyle/>
          <a:p>
            <a:r>
              <a:rPr lang="en-US" dirty="0"/>
              <a:t>Bend Test – </a:t>
            </a:r>
            <a:r>
              <a:rPr lang="en-US" dirty="0" err="1"/>
              <a:t>Pwr</a:t>
            </a:r>
            <a:r>
              <a:rPr lang="en-US" dirty="0"/>
              <a:t> </a:t>
            </a:r>
          </a:p>
        </p:txBody>
      </p:sp>
    </p:spTree>
    <p:extLst>
      <p:ext uri="{BB962C8B-B14F-4D97-AF65-F5344CB8AC3E}">
        <p14:creationId xmlns:p14="http://schemas.microsoft.com/office/powerpoint/2010/main" val="987168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6C4F02-3A1D-B03F-25FF-879E23FF0CE5}"/>
              </a:ext>
            </a:extLst>
          </p:cNvPr>
          <p:cNvSpPr>
            <a:spLocks noGrp="1"/>
          </p:cNvSpPr>
          <p:nvPr>
            <p:ph idx="1"/>
          </p:nvPr>
        </p:nvSpPr>
        <p:spPr>
          <a:xfrm>
            <a:off x="116114" y="653143"/>
            <a:ext cx="8911772" cy="5189084"/>
          </a:xfrm>
        </p:spPr>
        <p:txBody>
          <a:bodyPr/>
          <a:lstStyle/>
          <a:p>
            <a:r>
              <a:rPr lang="en-US" dirty="0"/>
              <a:t>We examined both Si and GaAs</a:t>
            </a:r>
          </a:p>
          <a:p>
            <a:r>
              <a:rPr lang="en-US" dirty="0"/>
              <a:t>Si – 977nm based system</a:t>
            </a:r>
          </a:p>
          <a:p>
            <a:pPr lvl="1"/>
            <a:r>
              <a:rPr lang="en-US" dirty="0"/>
              <a:t>Si is cheaper for standard warm operations more W/$</a:t>
            </a:r>
          </a:p>
          <a:p>
            <a:pPr lvl="1"/>
            <a:r>
              <a:rPr lang="en-US" dirty="0"/>
              <a:t>Si was our proof of principle test in 2020</a:t>
            </a:r>
          </a:p>
          <a:p>
            <a:r>
              <a:rPr lang="en-US" dirty="0"/>
              <a:t>GaAs – 808nm based system</a:t>
            </a:r>
          </a:p>
          <a:p>
            <a:pPr lvl="1"/>
            <a:r>
              <a:rPr lang="en-US" dirty="0"/>
              <a:t>Higher efficiency at </a:t>
            </a:r>
            <a:r>
              <a:rPr lang="en-US" dirty="0" err="1"/>
              <a:t>cryo</a:t>
            </a:r>
            <a:r>
              <a:rPr lang="en-US" dirty="0"/>
              <a:t> temps</a:t>
            </a:r>
          </a:p>
          <a:p>
            <a:pPr lvl="1"/>
            <a:r>
              <a:rPr lang="en-US" dirty="0"/>
              <a:t>R&amp;D is rapidly expanding due to space-based systems</a:t>
            </a:r>
          </a:p>
          <a:p>
            <a:pPr lvl="1"/>
            <a:r>
              <a:rPr lang="en-US" dirty="0"/>
              <a:t>Improved rad hardness</a:t>
            </a:r>
          </a:p>
          <a:p>
            <a:pPr lvl="1"/>
            <a:r>
              <a:rPr lang="en-US" dirty="0"/>
              <a:t>Higher cost – but improving due to demand</a:t>
            </a:r>
          </a:p>
          <a:p>
            <a:r>
              <a:rPr lang="en-US" dirty="0"/>
              <a:t>We went two routes – needed to improve from off the shelf</a:t>
            </a:r>
          </a:p>
          <a:p>
            <a:pPr lvl="1"/>
            <a:r>
              <a:rPr lang="en-US" dirty="0"/>
              <a:t>UIUC – Researching improved efficiency through semiconductor</a:t>
            </a:r>
          </a:p>
          <a:p>
            <a:pPr lvl="1"/>
            <a:r>
              <a:rPr lang="en-US" dirty="0"/>
              <a:t>Broadcom – Improved efficiency through packaging</a:t>
            </a:r>
          </a:p>
          <a:p>
            <a:pPr lvl="2"/>
            <a:r>
              <a:rPr lang="en-US" dirty="0"/>
              <a:t>Focal length, Material Size/Power Handling</a:t>
            </a:r>
          </a:p>
          <a:p>
            <a:pPr lvl="2"/>
            <a:r>
              <a:rPr lang="en-US" dirty="0"/>
              <a:t>Wrote a paper on the improvements – good press for Broadcom</a:t>
            </a:r>
          </a:p>
        </p:txBody>
      </p:sp>
      <p:sp>
        <p:nvSpPr>
          <p:cNvPr id="3" name="Title 2">
            <a:extLst>
              <a:ext uri="{FF2B5EF4-FFF2-40B4-BE49-F238E27FC236}">
                <a16:creationId xmlns:a16="http://schemas.microsoft.com/office/drawing/2014/main" id="{AD2AE338-839F-804C-B21B-BD90A2AD0CAF}"/>
              </a:ext>
            </a:extLst>
          </p:cNvPr>
          <p:cNvSpPr>
            <a:spLocks noGrp="1"/>
          </p:cNvSpPr>
          <p:nvPr>
            <p:ph type="title"/>
          </p:nvPr>
        </p:nvSpPr>
        <p:spPr>
          <a:xfrm>
            <a:off x="228600" y="122886"/>
            <a:ext cx="8686800" cy="427877"/>
          </a:xfrm>
        </p:spPr>
        <p:txBody>
          <a:bodyPr/>
          <a:lstStyle/>
          <a:p>
            <a:pPr algn="ctr"/>
            <a:r>
              <a:rPr lang="en-US" dirty="0"/>
              <a:t>Optical Photovoltaic Converter - OPC</a:t>
            </a:r>
          </a:p>
        </p:txBody>
      </p:sp>
      <p:sp>
        <p:nvSpPr>
          <p:cNvPr id="5" name="Footer Placeholder 4">
            <a:extLst>
              <a:ext uri="{FF2B5EF4-FFF2-40B4-BE49-F238E27FC236}">
                <a16:creationId xmlns:a16="http://schemas.microsoft.com/office/drawing/2014/main" id="{A282B89C-EC36-57BC-0BA7-8D755995A232}"/>
              </a:ext>
            </a:extLst>
          </p:cNvPr>
          <p:cNvSpPr>
            <a:spLocks noGrp="1"/>
          </p:cNvSpPr>
          <p:nvPr>
            <p:ph type="ftr" sz="quarter" idx="3"/>
          </p:nvPr>
        </p:nvSpPr>
        <p:spPr/>
        <p:txBody>
          <a:bodyPr/>
          <a:lstStyle/>
          <a:p>
            <a:pPr>
              <a:defRPr/>
            </a:pPr>
            <a:r>
              <a:rPr lang="en-US"/>
              <a:t>W. Pellico PoF: DUNE FDR: FD2 Photon Detector System</a:t>
            </a:r>
            <a:endParaRPr lang="en-US" b="1" dirty="0"/>
          </a:p>
        </p:txBody>
      </p:sp>
    </p:spTree>
    <p:extLst>
      <p:ext uri="{BB962C8B-B14F-4D97-AF65-F5344CB8AC3E}">
        <p14:creationId xmlns:p14="http://schemas.microsoft.com/office/powerpoint/2010/main" val="1365411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0DCC9-E00D-9805-C8C8-CD34FC3B1988}"/>
              </a:ext>
            </a:extLst>
          </p:cNvPr>
          <p:cNvSpPr>
            <a:spLocks noGrp="1"/>
          </p:cNvSpPr>
          <p:nvPr>
            <p:ph type="title"/>
          </p:nvPr>
        </p:nvSpPr>
        <p:spPr>
          <a:xfrm>
            <a:off x="628650" y="118163"/>
            <a:ext cx="7886700" cy="751527"/>
          </a:xfrm>
        </p:spPr>
        <p:txBody>
          <a:bodyPr/>
          <a:lstStyle/>
          <a:p>
            <a:pPr algn="ctr"/>
            <a:r>
              <a:rPr lang="en-US" dirty="0"/>
              <a:t>GaAs</a:t>
            </a:r>
            <a:br>
              <a:rPr lang="en-US" dirty="0"/>
            </a:br>
            <a:r>
              <a:rPr lang="en-US" dirty="0"/>
              <a:t>Achieved power needs, regulation and </a:t>
            </a:r>
            <a:r>
              <a:rPr lang="en-US" dirty="0" err="1"/>
              <a:t>relibility</a:t>
            </a:r>
            <a:endParaRPr lang="en-US" dirty="0"/>
          </a:p>
        </p:txBody>
      </p:sp>
      <p:sp>
        <p:nvSpPr>
          <p:cNvPr id="3" name="Content Placeholder 2">
            <a:extLst>
              <a:ext uri="{FF2B5EF4-FFF2-40B4-BE49-F238E27FC236}">
                <a16:creationId xmlns:a16="http://schemas.microsoft.com/office/drawing/2014/main" id="{53DFBA48-A183-8E6A-DD11-98AB4C2B6182}"/>
              </a:ext>
            </a:extLst>
          </p:cNvPr>
          <p:cNvSpPr>
            <a:spLocks noGrp="1"/>
          </p:cNvSpPr>
          <p:nvPr>
            <p:ph idx="1"/>
          </p:nvPr>
        </p:nvSpPr>
        <p:spPr>
          <a:xfrm>
            <a:off x="0" y="804455"/>
            <a:ext cx="9051377" cy="5620199"/>
          </a:xfrm>
        </p:spPr>
        <p:txBody>
          <a:bodyPr>
            <a:normAutofit/>
          </a:bodyPr>
          <a:lstStyle/>
          <a:p>
            <a:r>
              <a:rPr lang="en-US" dirty="0"/>
              <a:t>During the development of the GaAs </a:t>
            </a:r>
            <a:r>
              <a:rPr lang="en-US" dirty="0" err="1"/>
              <a:t>cryo</a:t>
            </a:r>
            <a:r>
              <a:rPr lang="en-US" dirty="0"/>
              <a:t> use – additional R&amp;D was/is desired.</a:t>
            </a:r>
          </a:p>
          <a:p>
            <a:pPr lvl="1"/>
            <a:r>
              <a:rPr lang="en-US" dirty="0"/>
              <a:t>A contract with University of Illinois school of engineering was started</a:t>
            </a:r>
          </a:p>
          <a:p>
            <a:pPr lvl="2"/>
            <a:r>
              <a:rPr lang="en-US" dirty="0"/>
              <a:t>GaAs potential at </a:t>
            </a:r>
            <a:r>
              <a:rPr lang="en-US" dirty="0" err="1"/>
              <a:t>cryo</a:t>
            </a:r>
            <a:r>
              <a:rPr lang="en-US" dirty="0"/>
              <a:t> temps was not fully investigated</a:t>
            </a:r>
          </a:p>
          <a:p>
            <a:pPr lvl="3"/>
            <a:r>
              <a:rPr lang="en-US" dirty="0"/>
              <a:t>Carrier freeze out was evident </a:t>
            </a:r>
          </a:p>
          <a:p>
            <a:pPr lvl="3"/>
            <a:r>
              <a:rPr lang="en-US" dirty="0"/>
              <a:t>Tunnel junctions at cold temp became more resistive</a:t>
            </a:r>
          </a:p>
          <a:p>
            <a:pPr lvl="2"/>
            <a:r>
              <a:rPr lang="en-US" dirty="0"/>
              <a:t>Build units that meet VD PD specification </a:t>
            </a:r>
          </a:p>
          <a:p>
            <a:pPr lvl="3"/>
            <a:r>
              <a:rPr lang="en-US" dirty="0"/>
              <a:t>Extreme low temp ops with efficiencies of room temp devices</a:t>
            </a:r>
          </a:p>
          <a:p>
            <a:pPr lvl="3"/>
            <a:r>
              <a:rPr lang="en-US" dirty="0"/>
              <a:t>No contaminants</a:t>
            </a:r>
          </a:p>
          <a:p>
            <a:pPr lvl="3"/>
            <a:r>
              <a:rPr lang="en-US" dirty="0"/>
              <a:t>Use of approved material – namely epoxies/sealants</a:t>
            </a:r>
          </a:p>
          <a:p>
            <a:pPr lvl="2"/>
            <a:endParaRPr lang="en-US" dirty="0"/>
          </a:p>
          <a:p>
            <a:pPr marL="0" indent="0">
              <a:buNone/>
            </a:pPr>
            <a:r>
              <a:rPr lang="en-US" dirty="0">
                <a:solidFill>
                  <a:srgbClr val="FF0000"/>
                </a:solidFill>
              </a:rPr>
              <a:t>In the end a partnership between FNAL, Broadcom, UIUC and </a:t>
            </a:r>
            <a:r>
              <a:rPr lang="en-US" dirty="0" err="1">
                <a:solidFill>
                  <a:srgbClr val="FF0000"/>
                </a:solidFill>
              </a:rPr>
              <a:t>GoPower</a:t>
            </a:r>
            <a:endParaRPr lang="en-US" dirty="0">
              <a:solidFill>
                <a:srgbClr val="FF0000"/>
              </a:solidFill>
            </a:endParaRPr>
          </a:p>
          <a:p>
            <a:pPr marL="0" indent="0">
              <a:buNone/>
            </a:pPr>
            <a:endParaRPr lang="en-US" dirty="0">
              <a:solidFill>
                <a:srgbClr val="FF0000"/>
              </a:solidFill>
            </a:endParaRPr>
          </a:p>
          <a:p>
            <a:pPr marL="0" indent="0">
              <a:buNone/>
            </a:pPr>
            <a:r>
              <a:rPr lang="en-US" dirty="0">
                <a:solidFill>
                  <a:srgbClr val="004C97"/>
                </a:solidFill>
              </a:rPr>
              <a:t>The final version (V4) has undergone several noteworthy </a:t>
            </a:r>
          </a:p>
          <a:p>
            <a:pPr marL="0" indent="0">
              <a:buNone/>
            </a:pPr>
            <a:r>
              <a:rPr lang="en-US" dirty="0">
                <a:solidFill>
                  <a:srgbClr val="004C97"/>
                </a:solidFill>
              </a:rPr>
              <a:t>improvements to achieve the higher efficiency at </a:t>
            </a:r>
            <a:r>
              <a:rPr lang="en-US" dirty="0" err="1">
                <a:solidFill>
                  <a:srgbClr val="004C97"/>
                </a:solidFill>
              </a:rPr>
              <a:t>cryo</a:t>
            </a:r>
            <a:endParaRPr lang="en-US" dirty="0">
              <a:solidFill>
                <a:srgbClr val="004C97"/>
              </a:solidFill>
            </a:endParaRPr>
          </a:p>
          <a:p>
            <a:pPr marL="0" indent="0">
              <a:buNone/>
            </a:pPr>
            <a:r>
              <a:rPr lang="en-US" dirty="0">
                <a:solidFill>
                  <a:srgbClr val="004C97"/>
                </a:solidFill>
              </a:rPr>
              <a:t>Temps and to reduce impact of </a:t>
            </a:r>
            <a:r>
              <a:rPr lang="en-US" dirty="0" err="1">
                <a:solidFill>
                  <a:srgbClr val="004C97"/>
                </a:solidFill>
              </a:rPr>
              <a:t>cryo</a:t>
            </a:r>
            <a:r>
              <a:rPr lang="en-US" dirty="0">
                <a:solidFill>
                  <a:srgbClr val="004C97"/>
                </a:solidFill>
              </a:rPr>
              <a:t> on optics.  </a:t>
            </a:r>
          </a:p>
          <a:p>
            <a:pPr marL="0" indent="0">
              <a:buNone/>
            </a:pPr>
            <a:endParaRPr lang="en-US" dirty="0">
              <a:solidFill>
                <a:srgbClr val="004C97"/>
              </a:solidFill>
            </a:endParaRPr>
          </a:p>
          <a:p>
            <a:pPr marL="0" indent="0">
              <a:buNone/>
            </a:pPr>
            <a:r>
              <a:rPr lang="en-US" dirty="0">
                <a:solidFill>
                  <a:srgbClr val="004C97"/>
                </a:solidFill>
              </a:rPr>
              <a:t>The work will continue outside of the VD project to test </a:t>
            </a:r>
          </a:p>
          <a:p>
            <a:pPr marL="0" indent="0">
              <a:buNone/>
            </a:pPr>
            <a:r>
              <a:rPr lang="en-US" dirty="0">
                <a:solidFill>
                  <a:srgbClr val="004C97"/>
                </a:solidFill>
              </a:rPr>
              <a:t>new ideas – 1500 nm, Rs reduction </a:t>
            </a:r>
            <a:r>
              <a:rPr lang="en-US" dirty="0" err="1">
                <a:solidFill>
                  <a:srgbClr val="004C97"/>
                </a:solidFill>
              </a:rPr>
              <a:t>etc</a:t>
            </a:r>
            <a:r>
              <a:rPr lang="en-US" dirty="0">
                <a:solidFill>
                  <a:srgbClr val="004C97"/>
                </a:solidFill>
              </a:rPr>
              <a:t>…..</a:t>
            </a:r>
          </a:p>
          <a:p>
            <a:pPr marL="0" indent="0">
              <a:buNone/>
            </a:pPr>
            <a:endParaRPr lang="en-US" dirty="0">
              <a:solidFill>
                <a:srgbClr val="004C97"/>
              </a:solidFill>
            </a:endParaRPr>
          </a:p>
          <a:p>
            <a:pPr marL="0" indent="0">
              <a:buNone/>
            </a:pPr>
            <a:endParaRPr lang="en-US" dirty="0">
              <a:solidFill>
                <a:srgbClr val="004C97"/>
              </a:solidFill>
            </a:endParaRPr>
          </a:p>
          <a:p>
            <a:pPr marL="0" indent="0">
              <a:buNone/>
            </a:pPr>
            <a:endParaRPr lang="en-US" dirty="0">
              <a:solidFill>
                <a:srgbClr val="004C97"/>
              </a:solidFill>
            </a:endParaRPr>
          </a:p>
          <a:p>
            <a:pPr marL="0" indent="0">
              <a:buNone/>
            </a:pPr>
            <a:endParaRPr lang="en-US" dirty="0">
              <a:solidFill>
                <a:srgbClr val="FF0000"/>
              </a:solidFill>
            </a:endParaRPr>
          </a:p>
          <a:p>
            <a:pPr lvl="3"/>
            <a:endParaRPr lang="en-US" dirty="0"/>
          </a:p>
        </p:txBody>
      </p:sp>
      <p:sp>
        <p:nvSpPr>
          <p:cNvPr id="5" name="Footer Placeholder 4">
            <a:extLst>
              <a:ext uri="{FF2B5EF4-FFF2-40B4-BE49-F238E27FC236}">
                <a16:creationId xmlns:a16="http://schemas.microsoft.com/office/drawing/2014/main" id="{C7A3FE1C-7121-D025-3DF4-81C2229A5A65}"/>
              </a:ext>
            </a:extLst>
          </p:cNvPr>
          <p:cNvSpPr>
            <a:spLocks noGrp="1"/>
          </p:cNvSpPr>
          <p:nvPr>
            <p:ph type="ftr" sz="quarter" idx="11"/>
          </p:nvPr>
        </p:nvSpPr>
        <p:spPr/>
        <p:txBody>
          <a:bodyPr/>
          <a:lstStyle/>
          <a:p>
            <a:r>
              <a:rPr lang="es-ES"/>
              <a:t>W. Pellico PoF: DUNE FDR: FD2 Photon Detector System</a:t>
            </a:r>
            <a:endParaRPr lang="en-US"/>
          </a:p>
        </p:txBody>
      </p:sp>
      <p:pic>
        <p:nvPicPr>
          <p:cNvPr id="8" name="Picture 7">
            <a:extLst>
              <a:ext uri="{FF2B5EF4-FFF2-40B4-BE49-F238E27FC236}">
                <a16:creationId xmlns:a16="http://schemas.microsoft.com/office/drawing/2014/main" id="{66E8C0B9-B7E8-5F5B-E91E-8C20454F80A4}"/>
              </a:ext>
            </a:extLst>
          </p:cNvPr>
          <p:cNvPicPr>
            <a:picLocks noChangeAspect="1"/>
          </p:cNvPicPr>
          <p:nvPr/>
        </p:nvPicPr>
        <p:blipFill>
          <a:blip r:embed="rId2"/>
          <a:stretch>
            <a:fillRect/>
          </a:stretch>
        </p:blipFill>
        <p:spPr>
          <a:xfrm>
            <a:off x="7286871" y="1203201"/>
            <a:ext cx="1764506" cy="1978819"/>
          </a:xfrm>
          <a:prstGeom prst="rect">
            <a:avLst/>
          </a:prstGeom>
        </p:spPr>
      </p:pic>
      <p:pic>
        <p:nvPicPr>
          <p:cNvPr id="3076" name="Picture 4" descr="Chart&#10;&#10;Description automatically generated">
            <a:extLst>
              <a:ext uri="{FF2B5EF4-FFF2-40B4-BE49-F238E27FC236}">
                <a16:creationId xmlns:a16="http://schemas.microsoft.com/office/drawing/2014/main" id="{40FA9F29-3820-75A7-EC34-B889BEDCFC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000"/>
          <a:stretch/>
        </p:blipFill>
        <p:spPr bwMode="auto">
          <a:xfrm>
            <a:off x="5831363" y="3580766"/>
            <a:ext cx="3267954" cy="271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108970"/>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8" id="{8CC8AC50-A9CA-7F4B-BFA5-9BE337716F4E}" vid="{D9B41E3C-529C-7B49-9BBD-8F1C9DF381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13A158B6CF1942A8E4C66ADD4C29A2" ma:contentTypeVersion="7" ma:contentTypeDescription="Create a new document." ma:contentTypeScope="" ma:versionID="d68f98df2ab1d70b1b54163df50c7ff3">
  <xsd:schema xmlns:xsd="http://www.w3.org/2001/XMLSchema" xmlns:xs="http://www.w3.org/2001/XMLSchema" xmlns:p="http://schemas.microsoft.com/office/2006/metadata/properties" xmlns:ns3="41ffd1a0-94dc-43ab-a856-3f671abd15fd" xmlns:ns4="4015de2c-2a62-45ba-8285-bdf4ae027a83" targetNamespace="http://schemas.microsoft.com/office/2006/metadata/properties" ma:root="true" ma:fieldsID="771ada7fab3af128d72d28c3c84af3ae" ns3:_="" ns4:_="">
    <xsd:import namespace="41ffd1a0-94dc-43ab-a856-3f671abd15fd"/>
    <xsd:import namespace="4015de2c-2a62-45ba-8285-bdf4ae027a8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ffd1a0-94dc-43ab-a856-3f671abd15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15de2c-2a62-45ba-8285-bdf4ae027a8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996A6D-C8CD-4D06-8103-DC49EE69FE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ffd1a0-94dc-43ab-a856-3f671abd15fd"/>
    <ds:schemaRef ds:uri="4015de2c-2a62-45ba-8285-bdf4ae027a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5F8C9B-5541-4E9A-8A6E-58D779F03BD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4015de2c-2a62-45ba-8285-bdf4ae027a83"/>
    <ds:schemaRef ds:uri="41ffd1a0-94dc-43ab-a856-3f671abd15fd"/>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BFBF8490-27BD-4888-8F77-20E49DC7D7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FNAL_PowerPoint_4x3-seasons_010521</Template>
  <TotalTime>20051</TotalTime>
  <Words>2574</Words>
  <Application>Microsoft Office PowerPoint</Application>
  <PresentationFormat>On-screen Show (4:3)</PresentationFormat>
  <Paragraphs>256</Paragraphs>
  <Slides>20</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Arial</vt:lpstr>
      <vt:lpstr>Calibri</vt:lpstr>
      <vt:lpstr>Calibri Light</vt:lpstr>
      <vt:lpstr>ElsevierGulliver</vt:lpstr>
      <vt:lpstr>Helvetica</vt:lpstr>
      <vt:lpstr>Helvetica Neue</vt:lpstr>
      <vt:lpstr>Roboto</vt:lpstr>
      <vt:lpstr>Times New Roman</vt:lpstr>
      <vt:lpstr>Fermilab_PPT_090815</vt:lpstr>
      <vt:lpstr>Office Theme</vt:lpstr>
      <vt:lpstr>PowerPoint Presentation</vt:lpstr>
      <vt:lpstr>PoF Outline</vt:lpstr>
      <vt:lpstr>PoF R&amp;D Roadmap (previous review – now)</vt:lpstr>
      <vt:lpstr>PoF Operating Guidelines</vt:lpstr>
      <vt:lpstr>Lasers</vt:lpstr>
      <vt:lpstr>Fiber</vt:lpstr>
      <vt:lpstr>Fiber Tests Examples</vt:lpstr>
      <vt:lpstr>Optical Photovoltaic Converter - OPC</vt:lpstr>
      <vt:lpstr>GaAs Achieved power needs, regulation and relibility</vt:lpstr>
      <vt:lpstr>DUNE/PD has helped push the technology</vt:lpstr>
      <vt:lpstr>PoF Rack - Safety</vt:lpstr>
      <vt:lpstr>Final Rack Layout and Controls </vt:lpstr>
      <vt:lpstr>Conclusion</vt:lpstr>
      <vt:lpstr>Extra Slides</vt:lpstr>
      <vt:lpstr>PowerPoint Presentation</vt:lpstr>
      <vt:lpstr>PowerPoint Presentation</vt:lpstr>
      <vt:lpstr>Full set of tests for each OPC unit Power, Efficiency, Leakage (I-V curves across loads)</vt:lpstr>
      <vt:lpstr>Vendor updated unit tests – V4 OPC</vt:lpstr>
      <vt:lpstr>Backup –Reliability Examples (More from JPL)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A Pellico</dc:creator>
  <cp:lastModifiedBy>William A Pellico</cp:lastModifiedBy>
  <cp:revision>87</cp:revision>
  <cp:lastPrinted>2014-01-20T19:40:21Z</cp:lastPrinted>
  <dcterms:created xsi:type="dcterms:W3CDTF">2021-05-19T16:54:46Z</dcterms:created>
  <dcterms:modified xsi:type="dcterms:W3CDTF">2023-04-17T11:46:40Z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0x010100BF13A158B6CF1942A8E4C66ADD4C29A2</vt:lpwstr>
  </property>
</Properties>
</file>