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42">
          <p15:clr>
            <a:srgbClr val="000000"/>
          </p15:clr>
        </p15:guide>
        <p15:guide id="2" orient="horz" pos="4027">
          <p15:clr>
            <a:srgbClr val="000000"/>
          </p15:clr>
        </p15:guide>
        <p15:guide id="3" orient="horz" pos="1698">
          <p15:clr>
            <a:srgbClr val="000000"/>
          </p15:clr>
        </p15:guide>
        <p15:guide id="4" orient="horz" pos="152">
          <p15:clr>
            <a:srgbClr val="000000"/>
          </p15:clr>
        </p15:guide>
        <p15:guide id="5" orient="horz" pos="2790">
          <p15:clr>
            <a:srgbClr val="000000"/>
          </p15:clr>
        </p15:guide>
        <p15:guide id="6" orient="horz" pos="604">
          <p15:clr>
            <a:srgbClr val="000000"/>
          </p15:clr>
        </p15:guide>
        <p15:guide id="7" pos="5616">
          <p15:clr>
            <a:srgbClr val="000000"/>
          </p15:clr>
        </p15:guide>
        <p15:guide id="8" pos="136">
          <p15:clr>
            <a:srgbClr val="000000"/>
          </p15:clr>
        </p15:guide>
        <p15:guide id="9" pos="589">
          <p15:clr>
            <a:srgbClr val="000000"/>
          </p15:clr>
        </p15:guide>
        <p15:guide id="10" pos="4453">
          <p15:clr>
            <a:srgbClr val="000000"/>
          </p15:clr>
        </p15:guide>
        <p15:guide id="11" pos="5163">
          <p15:clr>
            <a:srgbClr val="000000"/>
          </p15:clr>
        </p15:guide>
        <p15:guide id="12" pos="463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EE8DD-92CC-46A9-A460-B1BA2448EF0F}">
  <a:tblStyle styleId="{009EE8DD-92CC-46A9-A460-B1BA2448EF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1"/>
    <p:restoredTop sz="94720"/>
  </p:normalViewPr>
  <p:slideViewPr>
    <p:cSldViewPr snapToGrid="0">
      <p:cViewPr varScale="1">
        <p:scale>
          <a:sx n="102" d="100"/>
          <a:sy n="102" d="100"/>
        </p:scale>
        <p:origin x="1496"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68b9f6f1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8668b9f6f1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c3b0f38da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g8c3b0f38d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c3b0f38da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g8c3b0f38da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c3b0f38da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g8c3b0f38da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668b9f6f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 name="Google Shape;94;g8668b9f6f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6da20b42_1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8c6da20b42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b0f38d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g8c3b0f38da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668b9f6f1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g8668b9f6f1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c3b0f38d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g8c3b0f38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668b9f6f1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g8668b9f6f1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c3b0f38d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g8c3b0f38d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alpha val="0"/>
          </a:schemeClr>
        </a:solid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body" idx="1"/>
          </p:nvPr>
        </p:nvSpPr>
        <p:spPr>
          <a:xfrm>
            <a:off x="341924" y="4963772"/>
            <a:ext cx="8499231" cy="1529241"/>
          </a:xfrm>
          <a:prstGeom prst="rect">
            <a:avLst/>
          </a:prstGeom>
          <a:noFill/>
          <a:ln>
            <a:noFill/>
          </a:ln>
        </p:spPr>
        <p:txBody>
          <a:bodyPr spcFirstLastPara="1" wrap="square" lIns="0" tIns="45700" rIns="0" bIns="45700" anchor="t" anchorCtr="0">
            <a:noAutofit/>
          </a:bodyPr>
          <a:lstStyle>
            <a:lvl1pPr marL="457200" marR="0" lvl="0" indent="-228600" algn="l" rtl="0">
              <a:spcBef>
                <a:spcPts val="400"/>
              </a:spcBef>
              <a:spcAft>
                <a:spcPts val="0"/>
              </a:spcAft>
              <a:buClr>
                <a:srgbClr val="004C97"/>
              </a:buClr>
              <a:buSzPts val="2000"/>
              <a:buFont typeface="Arial"/>
              <a:buNone/>
              <a:defRPr sz="2000" b="0" i="0" u="none" strike="noStrike" cap="none">
                <a:solidFill>
                  <a:srgbClr val="004C97"/>
                </a:solidFill>
                <a:latin typeface="Helvetica Neue"/>
                <a:ea typeface="Helvetica Neue"/>
                <a:cs typeface="Helvetica Neue"/>
                <a:sym typeface="Helvetica Neue"/>
              </a:defRPr>
            </a:lvl1pPr>
            <a:lvl2pPr marL="914400" marR="0" lvl="1"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2pPr>
            <a:lvl3pPr marL="1371600" marR="0" lvl="2"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3pPr>
            <a:lvl4pPr marL="1828800" marR="0" lvl="3"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4pPr>
            <a:lvl5pPr marL="2286000" marR="0" lvl="4"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2"/>
          <p:cNvSpPr/>
          <p:nvPr/>
        </p:nvSpPr>
        <p:spPr>
          <a:xfrm>
            <a:off x="-17762" y="-1"/>
            <a:ext cx="9189720" cy="896936"/>
          </a:xfrm>
          <a:prstGeom prst="rect">
            <a:avLst/>
          </a:prstGeom>
          <a:solidFill>
            <a:srgbClr val="004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body" idx="2"/>
          </p:nvPr>
        </p:nvSpPr>
        <p:spPr>
          <a:xfrm>
            <a:off x="341924" y="3951841"/>
            <a:ext cx="8499232" cy="1003049"/>
          </a:xfrm>
          <a:prstGeom prst="rect">
            <a:avLst/>
          </a:prstGeom>
          <a:noFill/>
          <a:ln>
            <a:noFill/>
          </a:ln>
        </p:spPr>
        <p:txBody>
          <a:bodyPr spcFirstLastPara="1" wrap="square" lIns="0" tIns="45700" rIns="91425" bIns="45700" anchor="ctr" anchorCtr="0">
            <a:noAutofit/>
          </a:bodyPr>
          <a:lstStyle>
            <a:lvl1pPr marL="457200" marR="0" lvl="0" indent="-228600" algn="l" rtl="0">
              <a:lnSpc>
                <a:spcPct val="100000"/>
              </a:lnSpc>
              <a:spcBef>
                <a:spcPts val="700"/>
              </a:spcBef>
              <a:spcAft>
                <a:spcPts val="0"/>
              </a:spcAft>
              <a:buClr>
                <a:srgbClr val="004C97"/>
              </a:buClr>
              <a:buSzPts val="3200"/>
              <a:buFont typeface="Arial"/>
              <a:buNone/>
              <a:defRPr sz="32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2pPr>
            <a:lvl3pPr marL="1371600" marR="0" lvl="2"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3pPr>
            <a:lvl4pPr marL="1828800" marR="0" lvl="3"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4pPr>
            <a:lvl5pPr marL="2286000" marR="0" lvl="4" indent="-228600" algn="l" rtl="0">
              <a:spcBef>
                <a:spcPts val="560"/>
              </a:spcBef>
              <a:spcAft>
                <a:spcPts val="0"/>
              </a:spcAft>
              <a:buClr>
                <a:srgbClr val="004C97"/>
              </a:buClr>
              <a:buSzPts val="2800"/>
              <a:buFont typeface="Arial"/>
              <a:buNone/>
              <a:defRPr sz="2800" b="1" i="0" u="none" strike="noStrike" cap="none">
                <a:solidFill>
                  <a:srgbClr val="004C97"/>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 name="Google Shape;21;p2" descr="14-0218-16D.lr.jpg"/>
          <p:cNvPicPr preferRelativeResize="0"/>
          <p:nvPr/>
        </p:nvPicPr>
        <p:blipFill rotWithShape="1">
          <a:blip r:embed="rId2">
            <a:alphaModFix/>
          </a:blip>
          <a:srcRect t="25815" b="25769"/>
          <a:stretch/>
        </p:blipFill>
        <p:spPr>
          <a:xfrm>
            <a:off x="-17762" y="817011"/>
            <a:ext cx="9189720" cy="2966102"/>
          </a:xfrm>
          <a:prstGeom prst="rect">
            <a:avLst/>
          </a:prstGeom>
          <a:noFill/>
          <a:ln>
            <a:noFill/>
          </a:ln>
        </p:spPr>
      </p:pic>
      <p:pic>
        <p:nvPicPr>
          <p:cNvPr id="22" name="Google Shape;22;p2" descr="FermiLogoBar_DOE_KO_horiz.eps"/>
          <p:cNvPicPr preferRelativeResize="0"/>
          <p:nvPr/>
        </p:nvPicPr>
        <p:blipFill rotWithShape="1">
          <a:blip r:embed="rId3">
            <a:alphaModFix/>
          </a:blip>
          <a:srcRect/>
          <a:stretch/>
        </p:blipFill>
        <p:spPr>
          <a:xfrm>
            <a:off x="-17761" y="249843"/>
            <a:ext cx="9010785" cy="3018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Bottom: Title &amp; Content">
  <p:cSld name="Logo Bottom: Title &amp; Conten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228600" y="971550"/>
            <a:ext cx="8672513" cy="5059363"/>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26" name="Google Shape;26;p3"/>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6B06100-BBD7-D047-BA4C-188642BC067A}" type="datetime1">
              <a:rPr lang="en-US" smtClean="0"/>
              <a:t>8/3/21</a:t>
            </a:fld>
            <a:endParaRPr/>
          </a:p>
        </p:txBody>
      </p:sp>
      <p:sp>
        <p:nvSpPr>
          <p:cNvPr id="27" name="Google Shape;27;p3"/>
          <p:cNvSpPr txBox="1">
            <a:spLocks noGrp="1"/>
          </p:cNvSpPr>
          <p:nvPr>
            <p:ph type="ftr" idx="11"/>
          </p:nvPr>
        </p:nvSpPr>
        <p:spPr>
          <a:xfrm>
            <a:off x="1530603" y="6504213"/>
            <a:ext cx="626211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28" name="Google Shape;28;p3"/>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228601" y="971550"/>
            <a:ext cx="4206240" cy="3633788"/>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2"/>
          </p:nvPr>
        </p:nvSpPr>
        <p:spPr>
          <a:xfrm>
            <a:off x="4692452" y="971550"/>
            <a:ext cx="4215383" cy="3633788"/>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3"/>
          </p:nvPr>
        </p:nvSpPr>
        <p:spPr>
          <a:xfrm>
            <a:off x="229365" y="4765101"/>
            <a:ext cx="4205476" cy="1265812"/>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body" idx="4"/>
          </p:nvPr>
        </p:nvSpPr>
        <p:spPr>
          <a:xfrm>
            <a:off x="4692450" y="4765101"/>
            <a:ext cx="4206239" cy="1265812"/>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92C0D6A-B600-E547-9B0E-94E54945AFF4}" type="datetime1">
              <a:rPr lang="en-US" smtClean="0"/>
              <a:t>8/3/21</a:t>
            </a:fld>
            <a:endParaRPr/>
          </a:p>
        </p:txBody>
      </p:sp>
      <p:sp>
        <p:nvSpPr>
          <p:cNvPr id="35" name="Google Shape;35;p4"/>
          <p:cNvSpPr txBox="1">
            <a:spLocks noGrp="1"/>
          </p:cNvSpPr>
          <p:nvPr>
            <p:ph type="ftr" idx="11"/>
          </p:nvPr>
        </p:nvSpPr>
        <p:spPr>
          <a:xfrm>
            <a:off x="1530602" y="6504213"/>
            <a:ext cx="626211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36" name="Google Shape;36;p4"/>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4"/>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Bottom: Content &amp; Caption">
  <p:cSld name="Logo Bottom: Content &amp; Caption">
    <p:spTree>
      <p:nvGrpSpPr>
        <p:cNvPr id="1" name="Shape 38"/>
        <p:cNvGrpSpPr/>
        <p:nvPr/>
      </p:nvGrpSpPr>
      <p:grpSpPr>
        <a:xfrm>
          <a:off x="0" y="0"/>
          <a:ext cx="0" cy="0"/>
          <a:chOff x="0" y="0"/>
          <a:chExt cx="0" cy="0"/>
        </a:xfrm>
      </p:grpSpPr>
      <p:sp>
        <p:nvSpPr>
          <p:cNvPr id="39" name="Google Shape;39;p5"/>
          <p:cNvSpPr txBox="1">
            <a:spLocks noGrp="1"/>
          </p:cNvSpPr>
          <p:nvPr>
            <p:ph type="body" idx="1"/>
          </p:nvPr>
        </p:nvSpPr>
        <p:spPr>
          <a:xfrm>
            <a:off x="228600" y="958849"/>
            <a:ext cx="3027894" cy="5022676"/>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2"/>
          </p:nvPr>
        </p:nvSpPr>
        <p:spPr>
          <a:xfrm>
            <a:off x="3542712" y="958850"/>
            <a:ext cx="5347605" cy="50226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D319F06-0B1D-8A42-8155-22BB01E23624}" type="datetime1">
              <a:rPr lang="en-US" smtClean="0"/>
              <a:t>8/3/21</a:t>
            </a:fld>
            <a:endParaRPr/>
          </a:p>
        </p:txBody>
      </p:sp>
      <p:sp>
        <p:nvSpPr>
          <p:cNvPr id="42" name="Google Shape;42;p5"/>
          <p:cNvSpPr txBox="1">
            <a:spLocks noGrp="1"/>
          </p:cNvSpPr>
          <p:nvPr>
            <p:ph type="ftr" idx="11"/>
          </p:nvPr>
        </p:nvSpPr>
        <p:spPr>
          <a:xfrm>
            <a:off x="1530601" y="6504213"/>
            <a:ext cx="6262119" cy="25003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43" name="Google Shape;43;p5"/>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5"/>
          <p:cNvSpPr txBox="1">
            <a:spLocks noGrp="1"/>
          </p:cNvSpPr>
          <p:nvPr>
            <p:ph type="title"/>
          </p:nvPr>
        </p:nvSpPr>
        <p:spPr>
          <a:xfrm>
            <a:off x="228600" y="254026"/>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45"/>
        <p:cNvGrpSpPr/>
        <p:nvPr/>
      </p:nvGrpSpPr>
      <p:grpSpPr>
        <a:xfrm>
          <a:off x="0" y="0"/>
          <a:ext cx="0" cy="0"/>
          <a:chOff x="0" y="0"/>
          <a:chExt cx="0" cy="0"/>
        </a:xfrm>
      </p:grpSpPr>
      <p:sp>
        <p:nvSpPr>
          <p:cNvPr id="46" name="Google Shape;46;p6"/>
          <p:cNvSpPr>
            <a:spLocks noGrp="1"/>
          </p:cNvSpPr>
          <p:nvPr>
            <p:ph type="pic" idx="2"/>
          </p:nvPr>
        </p:nvSpPr>
        <p:spPr>
          <a:xfrm>
            <a:off x="224073" y="971550"/>
            <a:ext cx="8686800" cy="3726717"/>
          </a:xfrm>
          <a:prstGeom prst="rect">
            <a:avLst/>
          </a:prstGeom>
          <a:noFill/>
          <a:ln>
            <a:noFill/>
          </a:ln>
        </p:spPr>
        <p:txBody>
          <a:bodyPr spcFirstLastPara="1" wrap="square" lIns="0" tIns="0" rIns="0" bIns="0" anchor="t" anchorCtr="0">
            <a:noAutofit/>
          </a:bodyPr>
          <a:lstStyle>
            <a:lvl1pPr marR="0" lvl="0" algn="l" rtl="0">
              <a:spcBef>
                <a:spcPts val="320"/>
              </a:spcBef>
              <a:spcAft>
                <a:spcPts val="0"/>
              </a:spcAft>
              <a:buClr>
                <a:srgbClr val="505050"/>
              </a:buClr>
              <a:buSzPts val="1600"/>
              <a:buFont typeface="Arial"/>
              <a:buNone/>
              <a:defRPr sz="1600" b="0" i="0" u="none" strike="noStrike" cap="none">
                <a:solidFill>
                  <a:srgbClr val="505050"/>
                </a:solidFill>
                <a:latin typeface="Helvetica Neue"/>
                <a:ea typeface="Helvetica Neue"/>
                <a:cs typeface="Helvetica Neue"/>
                <a:sym typeface="Helvetica Neue"/>
              </a:defRPr>
            </a:lvl1pPr>
            <a:lvl2pPr marR="0" lvl="1" algn="l" rtl="0">
              <a:spcBef>
                <a:spcPts val="560"/>
              </a:spcBef>
              <a:spcAft>
                <a:spcPts val="0"/>
              </a:spcAft>
              <a:buClr>
                <a:srgbClr val="7F7F7F"/>
              </a:buClr>
              <a:buSzPts val="2800"/>
              <a:buFont typeface="Arial"/>
              <a:buNone/>
              <a:defRPr sz="2800" b="0" i="0" u="none" strike="noStrike" cap="none">
                <a:solidFill>
                  <a:srgbClr val="7F7F7F"/>
                </a:solidFill>
                <a:latin typeface="Helvetica Neue"/>
                <a:ea typeface="Helvetica Neue"/>
                <a:cs typeface="Helvetica Neue"/>
                <a:sym typeface="Helvetica Neue"/>
              </a:defRPr>
            </a:lvl2pPr>
            <a:lvl3pPr marR="0" lvl="2" algn="l" rtl="0">
              <a:spcBef>
                <a:spcPts val="480"/>
              </a:spcBef>
              <a:spcAft>
                <a:spcPts val="0"/>
              </a:spcAft>
              <a:buClr>
                <a:srgbClr val="7F7F7F"/>
              </a:buClr>
              <a:buSzPts val="2400"/>
              <a:buFont typeface="Arial"/>
              <a:buNone/>
              <a:defRPr sz="2400" b="0" i="0" u="none" strike="noStrike" cap="none">
                <a:solidFill>
                  <a:srgbClr val="7F7F7F"/>
                </a:solidFill>
                <a:latin typeface="Helvetica Neue"/>
                <a:ea typeface="Helvetica Neue"/>
                <a:cs typeface="Helvetica Neue"/>
                <a:sym typeface="Helvetica Neue"/>
              </a:defRPr>
            </a:lvl3pPr>
            <a:lvl4pPr marR="0" lvl="3" algn="l" rtl="0">
              <a:spcBef>
                <a:spcPts val="400"/>
              </a:spcBef>
              <a:spcAft>
                <a:spcPts val="0"/>
              </a:spcAft>
              <a:buClr>
                <a:srgbClr val="7F7F7F"/>
              </a:buClr>
              <a:buSzPts val="2000"/>
              <a:buFont typeface="Arial"/>
              <a:buNone/>
              <a:defRPr sz="2000" b="0" i="0" u="none" strike="noStrike" cap="none">
                <a:solidFill>
                  <a:srgbClr val="7F7F7F"/>
                </a:solidFill>
                <a:latin typeface="Helvetica Neue"/>
                <a:ea typeface="Helvetica Neue"/>
                <a:cs typeface="Helvetica Neue"/>
                <a:sym typeface="Helvetica Neue"/>
              </a:defRPr>
            </a:lvl4pPr>
            <a:lvl5pPr marR="0" lvl="4" algn="l" rtl="0">
              <a:spcBef>
                <a:spcPts val="400"/>
              </a:spcBef>
              <a:spcAft>
                <a:spcPts val="0"/>
              </a:spcAft>
              <a:buClr>
                <a:srgbClr val="7F7F7F"/>
              </a:buClr>
              <a:buSzPts val="2000"/>
              <a:buFont typeface="Arial"/>
              <a:buNone/>
              <a:defRPr sz="20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224073" y="4943005"/>
            <a:ext cx="8686800" cy="1091259"/>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4C97"/>
              </a:buClr>
              <a:buSzPts val="1600"/>
              <a:buFont typeface="Arial"/>
              <a:buNone/>
              <a:defRPr sz="1600" b="1" i="0" u="none" strike="noStrike" cap="none">
                <a:solidFill>
                  <a:srgbClr val="004C97"/>
                </a:solidFill>
                <a:latin typeface="Helvetica Neue"/>
                <a:ea typeface="Helvetica Neue"/>
                <a:cs typeface="Helvetica Neue"/>
                <a:sym typeface="Helvetica Neue"/>
              </a:defRPr>
            </a:lvl1pPr>
            <a:lvl2pPr marL="914400" marR="0" lvl="1" indent="-228600" algn="l" rtl="0">
              <a:spcBef>
                <a:spcPts val="240"/>
              </a:spcBef>
              <a:spcAft>
                <a:spcPts val="0"/>
              </a:spcAft>
              <a:buClr>
                <a:srgbClr val="7F7F7F"/>
              </a:buClr>
              <a:buSzPts val="1200"/>
              <a:buFont typeface="Arial"/>
              <a:buNone/>
              <a:defRPr sz="1200" b="0" i="0" u="none" strike="noStrike" cap="none">
                <a:solidFill>
                  <a:srgbClr val="7F7F7F"/>
                </a:solidFill>
                <a:latin typeface="Helvetica Neue"/>
                <a:ea typeface="Helvetica Neue"/>
                <a:cs typeface="Helvetica Neue"/>
                <a:sym typeface="Helvetica Neue"/>
              </a:defRPr>
            </a:lvl2pPr>
            <a:lvl3pPr marL="1371600" marR="0" lvl="2" indent="-228600" algn="l" rtl="0">
              <a:spcBef>
                <a:spcPts val="200"/>
              </a:spcBef>
              <a:spcAft>
                <a:spcPts val="0"/>
              </a:spcAft>
              <a:buClr>
                <a:srgbClr val="7F7F7F"/>
              </a:buClr>
              <a:buSzPts val="1000"/>
              <a:buFont typeface="Arial"/>
              <a:buNone/>
              <a:defRPr sz="1000" b="0" i="0" u="none" strike="noStrike" cap="none">
                <a:solidFill>
                  <a:srgbClr val="7F7F7F"/>
                </a:solidFill>
                <a:latin typeface="Helvetica Neue"/>
                <a:ea typeface="Helvetica Neue"/>
                <a:cs typeface="Helvetica Neue"/>
                <a:sym typeface="Helvetica Neue"/>
              </a:defRPr>
            </a:lvl3pPr>
            <a:lvl4pPr marL="1828800" marR="0" lvl="3"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4pPr>
            <a:lvl5pPr marL="2286000" marR="0" lvl="4" indent="-228600" algn="l" rtl="0">
              <a:spcBef>
                <a:spcPts val="180"/>
              </a:spcBef>
              <a:spcAft>
                <a:spcPts val="0"/>
              </a:spcAft>
              <a:buClr>
                <a:srgbClr val="7F7F7F"/>
              </a:buClr>
              <a:buSzPts val="900"/>
              <a:buFont typeface="Arial"/>
              <a:buNone/>
              <a:defRPr sz="900" b="0" i="0" u="none" strike="noStrike" cap="none">
                <a:solidFill>
                  <a:srgbClr val="7F7F7F"/>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47AD84B-B673-8E49-A471-27FC4136B888}" type="datetime1">
              <a:rPr lang="en-US" smtClean="0"/>
              <a:t>8/3/21</a:t>
            </a:fld>
            <a:endParaRPr/>
          </a:p>
        </p:txBody>
      </p:sp>
      <p:sp>
        <p:nvSpPr>
          <p:cNvPr id="49" name="Google Shape;49;p6"/>
          <p:cNvSpPr txBox="1">
            <a:spLocks noGrp="1"/>
          </p:cNvSpPr>
          <p:nvPr>
            <p:ph type="ftr" idx="11"/>
          </p:nvPr>
        </p:nvSpPr>
        <p:spPr>
          <a:xfrm>
            <a:off x="1530603" y="6504213"/>
            <a:ext cx="625195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50" name="Google Shape;50;p6"/>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6"/>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Layout">
  <p:cSld name="Picture Layout">
    <p:spTree>
      <p:nvGrpSpPr>
        <p:cNvPr id="1" name="Shape 52"/>
        <p:cNvGrpSpPr/>
        <p:nvPr/>
      </p:nvGrpSpPr>
      <p:grpSpPr>
        <a:xfrm>
          <a:off x="0" y="0"/>
          <a:ext cx="0" cy="0"/>
          <a:chOff x="0" y="0"/>
          <a:chExt cx="0" cy="0"/>
        </a:xfrm>
      </p:grpSpPr>
      <p:sp>
        <p:nvSpPr>
          <p:cNvPr id="53" name="Google Shape;53;p7"/>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359F0B-E167-BA43-BF19-9FAF9DCC114C}" type="datetime1">
              <a:rPr lang="en-US" smtClean="0"/>
              <a:t>8/3/21</a:t>
            </a:fld>
            <a:endParaRPr/>
          </a:p>
        </p:txBody>
      </p:sp>
      <p:sp>
        <p:nvSpPr>
          <p:cNvPr id="54" name="Google Shape;54;p7"/>
          <p:cNvSpPr txBox="1">
            <a:spLocks noGrp="1"/>
          </p:cNvSpPr>
          <p:nvPr>
            <p:ph type="ftr" idx="11"/>
          </p:nvPr>
        </p:nvSpPr>
        <p:spPr>
          <a:xfrm>
            <a:off x="1530602" y="6504213"/>
            <a:ext cx="6260399"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55" name="Google Shape;55;p7"/>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7"/>
          <p:cNvSpPr>
            <a:spLocks noGrp="1"/>
          </p:cNvSpPr>
          <p:nvPr>
            <p:ph type="pic" idx="2"/>
          </p:nvPr>
        </p:nvSpPr>
        <p:spPr>
          <a:xfrm>
            <a:off x="222250" y="254000"/>
            <a:ext cx="8675688" cy="5802923"/>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go Bottom: Extra Logos">
  <p:cSld name="Logo Bottom: Extra Logos">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BB15635-7768-DD49-9B25-D541CFDFA4A5}" type="datetime1">
              <a:rPr lang="en-US" smtClean="0"/>
              <a:t>8/3/21</a:t>
            </a:fld>
            <a:endParaRPr/>
          </a:p>
        </p:txBody>
      </p:sp>
      <p:sp>
        <p:nvSpPr>
          <p:cNvPr id="59" name="Google Shape;59;p8"/>
          <p:cNvSpPr txBox="1">
            <a:spLocks noGrp="1"/>
          </p:cNvSpPr>
          <p:nvPr>
            <p:ph type="ftr" idx="11"/>
          </p:nvPr>
        </p:nvSpPr>
        <p:spPr>
          <a:xfrm>
            <a:off x="1530603" y="6504213"/>
            <a:ext cx="6272278" cy="2428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 Laureto | Visiting Faculty Program </a:t>
            </a:r>
            <a:endParaRPr/>
          </a:p>
        </p:txBody>
      </p:sp>
      <p:sp>
        <p:nvSpPr>
          <p:cNvPr id="60" name="Google Shape;60;p8"/>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8"/>
          <p:cNvSpPr txBox="1">
            <a:spLocks noGrp="1"/>
          </p:cNvSpPr>
          <p:nvPr>
            <p:ph type="title"/>
          </p:nvPr>
        </p:nvSpPr>
        <p:spPr>
          <a:xfrm>
            <a:off x="228600" y="251752"/>
            <a:ext cx="8686800" cy="42787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5pPr>
            <a:lvl6pPr marR="0" lvl="5"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6pPr>
            <a:lvl7pPr marR="0" lvl="6"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7pPr>
            <a:lvl8pPr marR="0" lvl="7"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8pPr>
            <a:lvl9pPr marR="0" lvl="8" algn="l" rtl="0">
              <a:spcBef>
                <a:spcPts val="0"/>
              </a:spcBef>
              <a:spcAft>
                <a:spcPts val="0"/>
              </a:spcAft>
              <a:buSzPts val="1400"/>
              <a:buNone/>
              <a:defRPr sz="1700" b="1" i="0" u="none" strike="noStrike" cap="none">
                <a:solidFill>
                  <a:srgbClr val="2E5286"/>
                </a:solidFill>
                <a:latin typeface="Helvetica Neue"/>
                <a:ea typeface="Helvetica Neue"/>
                <a:cs typeface="Helvetica Neue"/>
                <a:sym typeface="Helvetica Neue"/>
              </a:defRPr>
            </a:lvl9pPr>
          </a:lstStyle>
          <a:p>
            <a:endParaRPr/>
          </a:p>
        </p:txBody>
      </p:sp>
      <p:sp>
        <p:nvSpPr>
          <p:cNvPr id="62" name="Google Shape;62;p8"/>
          <p:cNvSpPr>
            <a:spLocks noGrp="1"/>
          </p:cNvSpPr>
          <p:nvPr>
            <p:ph type="pic" idx="2"/>
          </p:nvPr>
        </p:nvSpPr>
        <p:spPr>
          <a:xfrm>
            <a:off x="205694"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8"/>
          <p:cNvSpPr>
            <a:spLocks noGrp="1"/>
          </p:cNvSpPr>
          <p:nvPr>
            <p:ph type="pic" idx="3"/>
          </p:nvPr>
        </p:nvSpPr>
        <p:spPr>
          <a:xfrm>
            <a:off x="1979425"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8"/>
          <p:cNvSpPr>
            <a:spLocks noGrp="1"/>
          </p:cNvSpPr>
          <p:nvPr>
            <p:ph type="pic" idx="4"/>
          </p:nvPr>
        </p:nvSpPr>
        <p:spPr>
          <a:xfrm>
            <a:off x="3753205"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8"/>
          <p:cNvSpPr>
            <a:spLocks noGrp="1"/>
          </p:cNvSpPr>
          <p:nvPr>
            <p:ph type="pic" idx="5"/>
          </p:nvPr>
        </p:nvSpPr>
        <p:spPr>
          <a:xfrm>
            <a:off x="5534456"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8"/>
          <p:cNvSpPr>
            <a:spLocks noGrp="1"/>
          </p:cNvSpPr>
          <p:nvPr>
            <p:ph type="pic" idx="6"/>
          </p:nvPr>
        </p:nvSpPr>
        <p:spPr>
          <a:xfrm>
            <a:off x="7300765" y="271556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8"/>
          <p:cNvSpPr>
            <a:spLocks noGrp="1"/>
          </p:cNvSpPr>
          <p:nvPr>
            <p:ph type="pic" idx="7"/>
          </p:nvPr>
        </p:nvSpPr>
        <p:spPr>
          <a:xfrm>
            <a:off x="205694"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8"/>
          <p:cNvSpPr>
            <a:spLocks noGrp="1"/>
          </p:cNvSpPr>
          <p:nvPr>
            <p:ph type="pic" idx="8"/>
          </p:nvPr>
        </p:nvSpPr>
        <p:spPr>
          <a:xfrm>
            <a:off x="1979425"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8"/>
          <p:cNvSpPr>
            <a:spLocks noGrp="1"/>
          </p:cNvSpPr>
          <p:nvPr>
            <p:ph type="pic" idx="9"/>
          </p:nvPr>
        </p:nvSpPr>
        <p:spPr>
          <a:xfrm>
            <a:off x="3753205"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8"/>
          <p:cNvSpPr>
            <a:spLocks noGrp="1"/>
          </p:cNvSpPr>
          <p:nvPr>
            <p:ph type="pic" idx="13"/>
          </p:nvPr>
        </p:nvSpPr>
        <p:spPr>
          <a:xfrm>
            <a:off x="5534456"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8"/>
          <p:cNvSpPr>
            <a:spLocks noGrp="1"/>
          </p:cNvSpPr>
          <p:nvPr>
            <p:ph type="pic" idx="14"/>
          </p:nvPr>
        </p:nvSpPr>
        <p:spPr>
          <a:xfrm>
            <a:off x="7300765" y="972176"/>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8"/>
          <p:cNvSpPr>
            <a:spLocks noGrp="1"/>
          </p:cNvSpPr>
          <p:nvPr>
            <p:ph type="pic" idx="15"/>
          </p:nvPr>
        </p:nvSpPr>
        <p:spPr>
          <a:xfrm>
            <a:off x="205694"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8"/>
          <p:cNvSpPr>
            <a:spLocks noGrp="1"/>
          </p:cNvSpPr>
          <p:nvPr>
            <p:ph type="pic" idx="16"/>
          </p:nvPr>
        </p:nvSpPr>
        <p:spPr>
          <a:xfrm>
            <a:off x="1979425"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
          <p:cNvSpPr>
            <a:spLocks noGrp="1"/>
          </p:cNvSpPr>
          <p:nvPr>
            <p:ph type="pic" idx="17"/>
          </p:nvPr>
        </p:nvSpPr>
        <p:spPr>
          <a:xfrm>
            <a:off x="3753205"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8"/>
          <p:cNvSpPr>
            <a:spLocks noGrp="1"/>
          </p:cNvSpPr>
          <p:nvPr>
            <p:ph type="pic" idx="18"/>
          </p:nvPr>
        </p:nvSpPr>
        <p:spPr>
          <a:xfrm>
            <a:off x="5534456"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8"/>
          <p:cNvSpPr>
            <a:spLocks noGrp="1"/>
          </p:cNvSpPr>
          <p:nvPr>
            <p:ph type="pic" idx="19"/>
          </p:nvPr>
        </p:nvSpPr>
        <p:spPr>
          <a:xfrm>
            <a:off x="7300765" y="4448801"/>
            <a:ext cx="1600200" cy="160020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rgbClr val="505050"/>
              </a:buClr>
              <a:buSzPts val="1400"/>
              <a:buFont typeface="Arial"/>
              <a:buNone/>
              <a:defRPr sz="1400" b="0" i="0" u="none" strike="noStrike" cap="none">
                <a:solidFill>
                  <a:srgbClr val="505050"/>
                </a:solidFill>
                <a:latin typeface="Helvetica Neue"/>
                <a:ea typeface="Helvetica Neue"/>
                <a:cs typeface="Helvetica Neue"/>
                <a:sym typeface="Helvetica Neue"/>
              </a:defRPr>
            </a:lvl1pPr>
            <a:lvl2pPr marR="0" lvl="1" algn="l" rtl="0">
              <a:spcBef>
                <a:spcPts val="320"/>
              </a:spcBef>
              <a:spcAft>
                <a:spcPts val="0"/>
              </a:spcAft>
              <a:buClr>
                <a:srgbClr val="7F7F7F"/>
              </a:buClr>
              <a:buSzPts val="1600"/>
              <a:buFont typeface="Arial"/>
              <a:buChar char="–"/>
              <a:defRPr sz="1600" b="0" i="0" u="none" strike="noStrike" cap="none">
                <a:solidFill>
                  <a:srgbClr val="7F7F7F"/>
                </a:solidFill>
                <a:latin typeface="Helvetica Neue"/>
                <a:ea typeface="Helvetica Neue"/>
                <a:cs typeface="Helvetica Neue"/>
                <a:sym typeface="Helvetica Neue"/>
              </a:defRPr>
            </a:lvl2pPr>
            <a:lvl3pPr marR="0" lvl="2" algn="l" rtl="0">
              <a:spcBef>
                <a:spcPts val="280"/>
              </a:spcBef>
              <a:spcAft>
                <a:spcPts val="0"/>
              </a:spcAft>
              <a:buClr>
                <a:srgbClr val="7F7F7F"/>
              </a:buClr>
              <a:buSzPts val="1400"/>
              <a:buFont typeface="Arial"/>
              <a:buChar char="•"/>
              <a:defRPr sz="1400" b="0" i="0" u="none" strike="noStrike" cap="none">
                <a:solidFill>
                  <a:srgbClr val="7F7F7F"/>
                </a:solidFill>
                <a:latin typeface="Helvetica Neue"/>
                <a:ea typeface="Helvetica Neue"/>
                <a:cs typeface="Helvetica Neue"/>
                <a:sym typeface="Helvetica Neue"/>
              </a:defRPr>
            </a:lvl3pPr>
            <a:lvl4pPr marR="0" lvl="3"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4pPr>
            <a:lvl5pPr marR="0" lvl="4" algn="l" rtl="0">
              <a:spcBef>
                <a:spcPts val="240"/>
              </a:spcBef>
              <a:spcAft>
                <a:spcPts val="0"/>
              </a:spcAft>
              <a:buClr>
                <a:srgbClr val="7F7F7F"/>
              </a:buClr>
              <a:buSzPts val="1200"/>
              <a:buFont typeface="Arial"/>
              <a:buChar char="»"/>
              <a:defRPr sz="1200" b="0" i="0" u="none" strike="noStrike" cap="none">
                <a:solidFill>
                  <a:srgbClr val="7F7F7F"/>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736827" y="6504213"/>
            <a:ext cx="675368" cy="2413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fld id="{5648E272-9A2E-FD4F-929A-831D7E5E3077}" type="datetime1">
              <a:rPr lang="en-US" smtClean="0"/>
              <a:t>8/3/21</a:t>
            </a:fld>
            <a:endParaRPr/>
          </a:p>
        </p:txBody>
      </p:sp>
      <p:sp>
        <p:nvSpPr>
          <p:cNvPr id="11" name="Google Shape;11;p1"/>
          <p:cNvSpPr txBox="1">
            <a:spLocks noGrp="1"/>
          </p:cNvSpPr>
          <p:nvPr>
            <p:ph type="ftr" idx="11"/>
          </p:nvPr>
        </p:nvSpPr>
        <p:spPr>
          <a:xfrm>
            <a:off x="1530602" y="6504213"/>
            <a:ext cx="6260399" cy="24287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K. Laureto | Visiting Faculty Program </a:t>
            </a:r>
            <a:endParaRPr/>
          </a:p>
        </p:txBody>
      </p:sp>
      <p:sp>
        <p:nvSpPr>
          <p:cNvPr id="12" name="Google Shape;12;p1"/>
          <p:cNvSpPr txBox="1">
            <a:spLocks noGrp="1"/>
          </p:cNvSpPr>
          <p:nvPr>
            <p:ph type="sldNum" idx="12"/>
          </p:nvPr>
        </p:nvSpPr>
        <p:spPr>
          <a:xfrm>
            <a:off x="222250" y="6504213"/>
            <a:ext cx="414338" cy="237285"/>
          </a:xfrm>
          <a:prstGeom prst="rect">
            <a:avLst/>
          </a:prstGeom>
          <a:noFill/>
          <a:ln>
            <a:noFill/>
          </a:ln>
        </p:spPr>
        <p:txBody>
          <a:bodyPr spcFirstLastPara="1" wrap="square" lIns="0" tIns="0" rIns="0" bIns="0" anchor="t" anchorCtr="0">
            <a:noAutofit/>
          </a:bodyPr>
          <a:lstStyle>
            <a:lvl1pPr marL="0" marR="0" lvl="0"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marR="0" lvl="2"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marR="0" lvl="3"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marR="0" lvl="4"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marR="0" lvl="5"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marR="0" lvl="6"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marR="0" lvl="7"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marR="0" lvl="8" indent="0" algn="l" rtl="0">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txBox="1"/>
          <p:nvPr/>
        </p:nvSpPr>
        <p:spPr>
          <a:xfrm>
            <a:off x="6450013" y="4477484"/>
            <a:ext cx="1076325" cy="24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nvGrpSpPr>
          <p:cNvPr id="14" name="Google Shape;14;p1"/>
          <p:cNvGrpSpPr/>
          <p:nvPr/>
        </p:nvGrpSpPr>
        <p:grpSpPr>
          <a:xfrm>
            <a:off x="215900" y="6258863"/>
            <a:ext cx="8699500" cy="197990"/>
            <a:chOff x="600217" y="6258863"/>
            <a:chExt cx="8297721" cy="188846"/>
          </a:xfrm>
        </p:grpSpPr>
        <p:cxnSp>
          <p:nvCxnSpPr>
            <p:cNvPr id="15" name="Google Shape;15;p1"/>
            <p:cNvCxnSpPr/>
            <p:nvPr/>
          </p:nvCxnSpPr>
          <p:spPr>
            <a:xfrm>
              <a:off x="600217" y="6357936"/>
              <a:ext cx="7190785" cy="0"/>
            </a:xfrm>
            <a:prstGeom prst="straightConnector1">
              <a:avLst/>
            </a:prstGeom>
            <a:noFill/>
            <a:ln w="76200" cap="flat" cmpd="sng">
              <a:solidFill>
                <a:srgbClr val="99D6EA"/>
              </a:solidFill>
              <a:prstDash val="solid"/>
              <a:round/>
              <a:headEnd type="none" w="sm" len="sm"/>
              <a:tailEnd type="none" w="sm" len="sm"/>
            </a:ln>
          </p:spPr>
        </p:cxnSp>
        <p:pic>
          <p:nvPicPr>
            <p:cNvPr id="16" name="Google Shape;16;p1" descr="FermiLogo_RGB_NALBlue.png"/>
            <p:cNvPicPr preferRelativeResize="0"/>
            <p:nvPr/>
          </p:nvPicPr>
          <p:blipFill rotWithShape="1">
            <a:blip r:embed="rId9">
              <a:alphaModFix/>
            </a:blip>
            <a:srcRect/>
            <a:stretch/>
          </p:blipFill>
          <p:spPr>
            <a:xfrm>
              <a:off x="7853781" y="6258863"/>
              <a:ext cx="1044157" cy="18884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laureto@fnal.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cience.osti.gov/wdts/vfp" TargetMode="External"/><Relationship Id="rId5" Type="http://schemas.openxmlformats.org/officeDocument/2006/relationships/hyperlink" Target="https://internships.fnal.gov/visiting-faculty-program/" TargetMode="External"/><Relationship Id="rId4" Type="http://schemas.openxmlformats.org/officeDocument/2006/relationships/hyperlink" Target="https://fermipoint.fnal.gov/org/wdrs/eeo/VFP/_layouts/15/start.aspx#/SitePages/Home.aspx?RootFolder=%2Forg%2Fwdrs%2Feeo%2FVFP%2FShared%20Documents%2FVFP&amp;FolderCTID=0x012000CEA4B2B10B91EF49BA62592DC4EC45F1&amp;View=%7B1F28AABA%2DA15F%2D465B%2D8B91%2D2120B7824800%7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ience.osti.gov/Leaving-Office-of-Science?url=http%3a%2f%2fcarnegieclassifications.iu.edu%2findex.php&amp;external=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cience.osti.gov/-/media/wdts/vfp/pdf/Eligibility/VFP--Ineligible-schools-as-of-Summer-2020.pdf?la=en&amp;hash=E513CD259CF1E8D84A3A006005148916E1B964A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9"/>
          <p:cNvSpPr txBox="1">
            <a:spLocks noGrp="1"/>
          </p:cNvSpPr>
          <p:nvPr>
            <p:ph type="body" idx="1"/>
          </p:nvPr>
        </p:nvSpPr>
        <p:spPr>
          <a:xfrm>
            <a:off x="322386" y="5185212"/>
            <a:ext cx="8499300" cy="1390200"/>
          </a:xfrm>
          <a:prstGeom prst="rect">
            <a:avLst/>
          </a:prstGeom>
          <a:noFill/>
          <a:ln>
            <a:noFill/>
          </a:ln>
        </p:spPr>
        <p:txBody>
          <a:bodyPr spcFirstLastPara="1" wrap="square" lIns="0" tIns="45700" rIns="0" bIns="45700" anchor="t" anchorCtr="0">
            <a:noAutofit/>
          </a:bodyPr>
          <a:lstStyle/>
          <a:p>
            <a:pPr marL="0" lvl="0" indent="0" algn="l" rtl="0">
              <a:spcBef>
                <a:spcPts val="400"/>
              </a:spcBef>
              <a:spcAft>
                <a:spcPts val="0"/>
              </a:spcAft>
              <a:buClr>
                <a:srgbClr val="004C97"/>
              </a:buClr>
              <a:buSzPts val="2000"/>
              <a:buFont typeface="Helvetica Neue"/>
              <a:buNone/>
            </a:pPr>
            <a:r>
              <a:rPr lang="en-US" dirty="0">
                <a:latin typeface="Arial"/>
                <a:ea typeface="Arial"/>
                <a:cs typeface="Arial"/>
                <a:sym typeface="Arial"/>
              </a:rPr>
              <a:t>Talent Acquisition, Diversity &amp; Inclusion Department </a:t>
            </a:r>
            <a:endParaRPr dirty="0">
              <a:latin typeface="Arial"/>
              <a:ea typeface="Arial"/>
              <a:cs typeface="Arial"/>
              <a:sym typeface="Arial"/>
            </a:endParaRPr>
          </a:p>
          <a:p>
            <a:pPr marL="0" lvl="0" indent="0" algn="l" rtl="0">
              <a:spcBef>
                <a:spcPts val="400"/>
              </a:spcBef>
              <a:spcAft>
                <a:spcPts val="0"/>
              </a:spcAft>
              <a:buClr>
                <a:srgbClr val="004C97"/>
              </a:buClr>
              <a:buSzPts val="2000"/>
              <a:buFont typeface="Helvetica Neue"/>
              <a:buNone/>
            </a:pPr>
            <a:r>
              <a:rPr lang="en-US" dirty="0">
                <a:latin typeface="Arial"/>
                <a:ea typeface="Arial"/>
                <a:cs typeface="Arial"/>
                <a:sym typeface="Arial"/>
              </a:rPr>
              <a:t>4 August 2021</a:t>
            </a:r>
            <a:endParaRPr dirty="0">
              <a:latin typeface="Arial"/>
              <a:ea typeface="Arial"/>
              <a:cs typeface="Arial"/>
              <a:sym typeface="Arial"/>
            </a:endParaRPr>
          </a:p>
          <a:p>
            <a:pPr marL="0" lvl="0" indent="0" algn="l" rtl="0">
              <a:spcBef>
                <a:spcPts val="400"/>
              </a:spcBef>
              <a:spcAft>
                <a:spcPts val="0"/>
              </a:spcAft>
              <a:buClr>
                <a:srgbClr val="004C97"/>
              </a:buClr>
              <a:buSzPts val="2000"/>
              <a:buFont typeface="Helvetica Neue"/>
              <a:buNone/>
            </a:pPr>
            <a:endParaRPr dirty="0"/>
          </a:p>
        </p:txBody>
      </p:sp>
      <p:sp>
        <p:nvSpPr>
          <p:cNvPr id="82" name="Google Shape;82;p9"/>
          <p:cNvSpPr txBox="1">
            <a:spLocks noGrp="1"/>
          </p:cNvSpPr>
          <p:nvPr>
            <p:ph type="body" idx="2"/>
          </p:nvPr>
        </p:nvSpPr>
        <p:spPr>
          <a:xfrm>
            <a:off x="341924" y="3951841"/>
            <a:ext cx="8499300" cy="1002900"/>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Clr>
                <a:srgbClr val="004C97"/>
              </a:buClr>
              <a:buSzPts val="3200"/>
              <a:buFont typeface="Helvetica Neue"/>
              <a:buNone/>
            </a:pPr>
            <a:r>
              <a:rPr lang="en-US" dirty="0">
                <a:latin typeface="Arial"/>
                <a:ea typeface="Arial"/>
                <a:cs typeface="Arial"/>
                <a:sym typeface="Arial"/>
              </a:rPr>
              <a:t>Visiting Faculty Program (VFP)</a:t>
            </a:r>
            <a:endParaRPr dirty="0">
              <a:latin typeface="Arial"/>
              <a:ea typeface="Arial"/>
              <a:cs typeface="Arial"/>
              <a:sym typeface="Arial"/>
            </a:endParaRPr>
          </a:p>
          <a:p>
            <a:pPr marL="0" lvl="0" indent="0" algn="l" rtl="0">
              <a:lnSpc>
                <a:spcPct val="100000"/>
              </a:lnSpc>
              <a:spcBef>
                <a:spcPts val="0"/>
              </a:spcBef>
              <a:spcAft>
                <a:spcPts val="0"/>
              </a:spcAft>
              <a:buClr>
                <a:srgbClr val="004C97"/>
              </a:buClr>
              <a:buSzPts val="3200"/>
              <a:buFont typeface="Helvetica Neue"/>
              <a:buNone/>
            </a:pPr>
            <a:r>
              <a:rPr lang="en-US" dirty="0">
                <a:latin typeface="Arial"/>
                <a:ea typeface="Arial"/>
                <a:cs typeface="Arial"/>
                <a:sym typeface="Arial"/>
              </a:rPr>
              <a:t>Informational Webinar</a:t>
            </a: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800" dirty="0">
                <a:solidFill>
                  <a:srgbClr val="50504E"/>
                </a:solidFill>
                <a:latin typeface="Arial"/>
                <a:ea typeface="Arial"/>
                <a:cs typeface="Arial"/>
                <a:sym typeface="Arial"/>
              </a:rPr>
              <a:t>“The merit review process evaluates three criteria, listed below in order of decreasing importance: </a:t>
            </a:r>
            <a:endParaRPr sz="1800" dirty="0">
              <a:solidFill>
                <a:srgbClr val="50504E"/>
              </a:solidFill>
              <a:latin typeface="Arial"/>
              <a:ea typeface="Arial"/>
              <a:cs typeface="Arial"/>
              <a:sym typeface="Arial"/>
            </a:endParaRPr>
          </a:p>
          <a:p>
            <a:pPr lvl="0" indent="-342900" algn="l" rtl="0">
              <a:lnSpc>
                <a:spcPct val="115000"/>
              </a:lnSpc>
              <a:spcBef>
                <a:spcPts val="0"/>
              </a:spcBef>
              <a:spcAft>
                <a:spcPts val="0"/>
              </a:spcAft>
              <a:buClr>
                <a:srgbClr val="50504E"/>
              </a:buClr>
              <a:buSzPts val="1800"/>
              <a:buFont typeface="+mj-lt"/>
              <a:buAutoNum type="arabicPeriod"/>
            </a:pPr>
            <a:r>
              <a:rPr lang="en-US" sz="1800" dirty="0">
                <a:solidFill>
                  <a:srgbClr val="50504E"/>
                </a:solidFill>
                <a:latin typeface="Arial"/>
                <a:ea typeface="Arial"/>
                <a:cs typeface="Arial"/>
                <a:sym typeface="Arial"/>
              </a:rPr>
              <a:t>Scientific and/or technical merit of the project, including DOE mission relevancy and the influence that the results might have on the direction, progress, and thinking in relevant scientific fields of research; the likelihood of achieving valuable results; and the scientific innovation and originality indicated in the proposed research.</a:t>
            </a:r>
          </a:p>
          <a:p>
            <a:pPr lvl="0" indent="-342900" algn="l" rtl="0">
              <a:lnSpc>
                <a:spcPct val="115000"/>
              </a:lnSpc>
              <a:spcBef>
                <a:spcPts val="0"/>
              </a:spcBef>
              <a:spcAft>
                <a:spcPts val="0"/>
              </a:spcAft>
              <a:buClr>
                <a:srgbClr val="50504E"/>
              </a:buClr>
              <a:buSzPts val="1800"/>
              <a:buFont typeface="+mj-lt"/>
              <a:buAutoNum type="arabicPeriod"/>
            </a:pPr>
            <a:endParaRPr lang="en-US" sz="1800" dirty="0">
              <a:solidFill>
                <a:srgbClr val="50504E"/>
              </a:solidFill>
              <a:latin typeface="Arial"/>
              <a:ea typeface="Arial"/>
              <a:cs typeface="Arial"/>
              <a:sym typeface="Arial"/>
            </a:endParaRPr>
          </a:p>
          <a:p>
            <a:pPr lvl="0" indent="-342900" algn="l" rtl="0">
              <a:lnSpc>
                <a:spcPct val="115000"/>
              </a:lnSpc>
              <a:spcBef>
                <a:spcPts val="0"/>
              </a:spcBef>
              <a:spcAft>
                <a:spcPts val="0"/>
              </a:spcAft>
              <a:buClr>
                <a:srgbClr val="50504E"/>
              </a:buClr>
              <a:buSzPts val="1800"/>
              <a:buFont typeface="+mj-lt"/>
              <a:buAutoNum type="arabicPeriod"/>
            </a:pPr>
            <a:r>
              <a:rPr lang="en-US" sz="1800" dirty="0">
                <a:solidFill>
                  <a:srgbClr val="50504E"/>
                </a:solidFill>
                <a:latin typeface="Arial"/>
                <a:ea typeface="Arial"/>
                <a:cs typeface="Arial"/>
                <a:sym typeface="Arial"/>
              </a:rPr>
              <a:t> Appropriateness of the proposed method or approach, including the logic and feasibility of the research approaches and the soundness of the conduct of the research.</a:t>
            </a:r>
          </a:p>
          <a:p>
            <a:pPr lvl="0" indent="-342900" algn="l" rtl="0">
              <a:lnSpc>
                <a:spcPct val="115000"/>
              </a:lnSpc>
              <a:spcBef>
                <a:spcPts val="0"/>
              </a:spcBef>
              <a:spcAft>
                <a:spcPts val="0"/>
              </a:spcAft>
              <a:buClr>
                <a:srgbClr val="50504E"/>
              </a:buClr>
              <a:buSzPts val="1800"/>
              <a:buFont typeface="+mj-lt"/>
              <a:buAutoNum type="arabicPeriod"/>
            </a:pPr>
            <a:endParaRPr lang="en-US" sz="1800" dirty="0">
              <a:solidFill>
                <a:srgbClr val="50504E"/>
              </a:solidFill>
              <a:latin typeface="Arial"/>
              <a:ea typeface="Arial"/>
              <a:cs typeface="Arial"/>
              <a:sym typeface="Arial"/>
            </a:endParaRPr>
          </a:p>
          <a:p>
            <a:pPr lvl="0" indent="-342900" algn="l" rtl="0">
              <a:lnSpc>
                <a:spcPct val="115000"/>
              </a:lnSpc>
              <a:spcBef>
                <a:spcPts val="0"/>
              </a:spcBef>
              <a:spcAft>
                <a:spcPts val="0"/>
              </a:spcAft>
              <a:buClr>
                <a:srgbClr val="50504E"/>
              </a:buClr>
              <a:buSzPts val="1800"/>
              <a:buFont typeface="+mj-lt"/>
              <a:buAutoNum type="arabicPeriod"/>
            </a:pPr>
            <a:r>
              <a:rPr lang="en-US" sz="1800" dirty="0">
                <a:solidFill>
                  <a:srgbClr val="50504E"/>
                </a:solidFill>
                <a:latin typeface="Arial"/>
                <a:ea typeface="Arial"/>
                <a:cs typeface="Arial"/>
                <a:sym typeface="Arial"/>
              </a:rPr>
              <a:t>Competency of the personnel and adequacy of proposed resources, including the background, past performance, and potential of the investigator(s); and the research environment and facilities for performing the research.”</a:t>
            </a:r>
            <a:endParaRPr sz="1800" dirty="0">
              <a:solidFill>
                <a:srgbClr val="50504E"/>
              </a:solidFill>
              <a:latin typeface="Arial"/>
              <a:ea typeface="Arial"/>
              <a:cs typeface="Arial"/>
              <a:sym typeface="Arial"/>
            </a:endParaRPr>
          </a:p>
          <a:p>
            <a:pPr marL="0" lvl="0" indent="0" algn="l" rtl="0">
              <a:lnSpc>
                <a:spcPct val="115000"/>
              </a:lnSpc>
              <a:spcBef>
                <a:spcPts val="0"/>
              </a:spcBef>
              <a:spcAft>
                <a:spcPts val="0"/>
              </a:spcAft>
              <a:buNone/>
            </a:pPr>
            <a:endParaRPr sz="1800" dirty="0">
              <a:solidFill>
                <a:srgbClr val="50504E"/>
              </a:solidFill>
            </a:endParaRPr>
          </a:p>
        </p:txBody>
      </p:sp>
      <p:sp>
        <p:nvSpPr>
          <p:cNvPr id="160" name="Google Shape;160;p18"/>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Application Process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AF4919DD-C0AA-A44C-8256-D1A75C26BAEF}"/>
              </a:ext>
            </a:extLst>
          </p:cNvPr>
          <p:cNvSpPr>
            <a:spLocks noGrp="1"/>
          </p:cNvSpPr>
          <p:nvPr>
            <p:ph type="dt" idx="10"/>
          </p:nvPr>
        </p:nvSpPr>
        <p:spPr/>
        <p:txBody>
          <a:bodyPr/>
          <a:lstStyle/>
          <a:p>
            <a:fld id="{412A90C4-F45F-3544-97F2-DBE68794F687}"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B913A286-5BA5-494A-ADED-7AAED8BA307C}"/>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C0226AC7-8E43-254E-962E-813AF4F4C91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10</a:t>
            </a:fld>
            <a:endParaRPr lang="en-US"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0" lvl="0" indent="0" algn="l" rtl="0">
              <a:spcBef>
                <a:spcPts val="360"/>
              </a:spcBef>
              <a:spcAft>
                <a:spcPts val="0"/>
              </a:spcAft>
              <a:buNone/>
            </a:pPr>
            <a:endParaRPr>
              <a:solidFill>
                <a:srgbClr val="50504E"/>
              </a:solidFill>
            </a:endParaRPr>
          </a:p>
          <a:p>
            <a:pPr marL="1828800" lvl="4" indent="0" algn="l" rtl="0">
              <a:spcBef>
                <a:spcPts val="360"/>
              </a:spcBef>
              <a:spcAft>
                <a:spcPts val="0"/>
              </a:spcAft>
              <a:buClr>
                <a:srgbClr val="505050"/>
              </a:buClr>
              <a:buSzPts val="1800"/>
              <a:buNone/>
            </a:pPr>
            <a:endParaRPr/>
          </a:p>
        </p:txBody>
      </p:sp>
      <p:sp>
        <p:nvSpPr>
          <p:cNvPr id="169" name="Google Shape;169;p19"/>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Timeline</a:t>
            </a:r>
            <a:endParaRPr dirty="0">
              <a:latin typeface="Arial"/>
              <a:ea typeface="Arial"/>
              <a:cs typeface="Arial"/>
              <a:sym typeface="Arial"/>
            </a:endParaRPr>
          </a:p>
        </p:txBody>
      </p:sp>
      <p:graphicFrame>
        <p:nvGraphicFramePr>
          <p:cNvPr id="173" name="Google Shape;173;p19"/>
          <p:cNvGraphicFramePr/>
          <p:nvPr>
            <p:extLst>
              <p:ext uri="{D42A27DB-BD31-4B8C-83A1-F6EECF244321}">
                <p14:modId xmlns:p14="http://schemas.microsoft.com/office/powerpoint/2010/main" val="2031799061"/>
              </p:ext>
            </p:extLst>
          </p:nvPr>
        </p:nvGraphicFramePr>
        <p:xfrm>
          <a:off x="288288" y="1150450"/>
          <a:ext cx="8567425" cy="3643648"/>
        </p:xfrm>
        <a:graphic>
          <a:graphicData uri="http://schemas.openxmlformats.org/drawingml/2006/table">
            <a:tbl>
              <a:tblPr>
                <a:noFill/>
                <a:tableStyleId>{009EE8DD-92CC-46A9-A460-B1BA2448EF0F}</a:tableStyleId>
              </a:tblPr>
              <a:tblGrid>
                <a:gridCol w="4659493">
                  <a:extLst>
                    <a:ext uri="{9D8B030D-6E8A-4147-A177-3AD203B41FA5}">
                      <a16:colId xmlns:a16="http://schemas.microsoft.com/office/drawing/2014/main" val="20000"/>
                    </a:ext>
                  </a:extLst>
                </a:gridCol>
                <a:gridCol w="2032082">
                  <a:extLst>
                    <a:ext uri="{9D8B030D-6E8A-4147-A177-3AD203B41FA5}">
                      <a16:colId xmlns:a16="http://schemas.microsoft.com/office/drawing/2014/main" val="20001"/>
                    </a:ext>
                  </a:extLst>
                </a:gridCol>
                <a:gridCol w="1875850">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0"/>
                        </a:spcBef>
                        <a:spcAft>
                          <a:spcPts val="0"/>
                        </a:spcAft>
                        <a:buNone/>
                      </a:pPr>
                      <a:r>
                        <a:rPr lang="en-US" sz="1700" b="1">
                          <a:solidFill>
                            <a:srgbClr val="50504E"/>
                          </a:solidFill>
                        </a:rPr>
                        <a:t>Event/Task</a:t>
                      </a:r>
                      <a:endParaRPr sz="1700" b="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b="1">
                          <a:solidFill>
                            <a:srgbClr val="50504E"/>
                          </a:solidFill>
                        </a:rPr>
                        <a:t>Deadline</a:t>
                      </a:r>
                      <a:endParaRPr sz="1700" b="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700" b="1">
                          <a:solidFill>
                            <a:srgbClr val="50504E"/>
                          </a:solidFill>
                        </a:rPr>
                        <a:t>Deadline Type</a:t>
                      </a:r>
                      <a:endParaRPr sz="1700" b="1">
                        <a:solidFill>
                          <a:srgbClr val="50504E"/>
                        </a:solidFill>
                      </a:endParaRPr>
                    </a:p>
                  </a:txBody>
                  <a:tcPr marL="91425" marR="91425" marT="91425" marB="91425">
                    <a:lnL w="126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VFP webinar for interested faculty</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Late August (TBD)</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Fermilab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Fermilab/faculty teams identified</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October 8</a:t>
                      </a:r>
                      <a:r>
                        <a:rPr lang="en-US" sz="1700" baseline="30000" dirty="0">
                          <a:solidFill>
                            <a:srgbClr val="50504E"/>
                          </a:solidFill>
                        </a:rPr>
                        <a:t>th</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Fermilab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US" sz="1700">
                          <a:solidFill>
                            <a:srgbClr val="50504E"/>
                          </a:solidFill>
                        </a:rPr>
                        <a:t>Online application opens</a:t>
                      </a:r>
                      <a:endParaRPr sz="17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October 20</a:t>
                      </a:r>
                      <a:r>
                        <a:rPr lang="en-US" sz="1700" baseline="30000" dirty="0">
                          <a:solidFill>
                            <a:srgbClr val="50504E"/>
                          </a:solidFill>
                        </a:rPr>
                        <a:t>th</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en-US" sz="1700">
                          <a:solidFill>
                            <a:srgbClr val="50504E"/>
                          </a:solidFill>
                        </a:rPr>
                        <a:t>Applications due</a:t>
                      </a:r>
                      <a:endParaRPr sz="17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January 12</a:t>
                      </a:r>
                      <a:r>
                        <a:rPr lang="en-US" sz="1700" baseline="30000" dirty="0">
                          <a:solidFill>
                            <a:srgbClr val="50504E"/>
                          </a:solidFill>
                        </a:rPr>
                        <a:t>th</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lnSpc>
                          <a:spcPct val="115000"/>
                        </a:lnSpc>
                        <a:spcBef>
                          <a:spcPts val="0"/>
                        </a:spcBef>
                        <a:spcAft>
                          <a:spcPts val="0"/>
                        </a:spcAft>
                        <a:buNone/>
                      </a:pPr>
                      <a:r>
                        <a:rPr lang="en-US" sz="1700">
                          <a:solidFill>
                            <a:srgbClr val="50504E"/>
                          </a:solidFill>
                        </a:rPr>
                        <a:t>Offer notification period begins</a:t>
                      </a:r>
                      <a:endParaRPr sz="17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February 1</a:t>
                      </a:r>
                      <a:r>
                        <a:rPr lang="en-US" sz="1700" baseline="30000" dirty="0">
                          <a:solidFill>
                            <a:srgbClr val="50504E"/>
                          </a:solidFill>
                        </a:rPr>
                        <a:t>st</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lnSpc>
                          <a:spcPct val="115000"/>
                        </a:lnSpc>
                        <a:spcBef>
                          <a:spcPts val="0"/>
                        </a:spcBef>
                        <a:spcAft>
                          <a:spcPts val="0"/>
                        </a:spcAft>
                        <a:buNone/>
                      </a:pPr>
                      <a:r>
                        <a:rPr lang="en-US" sz="1700">
                          <a:solidFill>
                            <a:srgbClr val="50504E"/>
                          </a:solidFill>
                        </a:rPr>
                        <a:t>All DOE offers and notifications complete</a:t>
                      </a:r>
                      <a:endParaRPr sz="170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April 12</a:t>
                      </a:r>
                      <a:r>
                        <a:rPr lang="en-US" sz="1700" baseline="30000" dirty="0">
                          <a:solidFill>
                            <a:srgbClr val="50504E"/>
                          </a:solidFill>
                        </a:rPr>
                        <a:t>th</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a:solidFill>
                            <a:srgbClr val="50504E"/>
                          </a:solidFill>
                        </a:rPr>
                        <a:t>DOE date*</a:t>
                      </a:r>
                      <a:endParaRPr sz="1700" i="1">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lnSpc>
                          <a:spcPct val="115000"/>
                        </a:lnSpc>
                        <a:spcBef>
                          <a:spcPts val="0"/>
                        </a:spcBef>
                        <a:spcAft>
                          <a:spcPts val="0"/>
                        </a:spcAft>
                        <a:buNone/>
                      </a:pPr>
                      <a:r>
                        <a:rPr lang="en-US" sz="1700" dirty="0">
                          <a:solidFill>
                            <a:srgbClr val="50504E"/>
                          </a:solidFill>
                        </a:rPr>
                        <a:t>Start of Summer 2022 VFP</a:t>
                      </a:r>
                      <a:endParaRPr sz="17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dirty="0">
                          <a:solidFill>
                            <a:srgbClr val="50504E"/>
                          </a:solidFill>
                        </a:rPr>
                        <a:t>June 6</a:t>
                      </a:r>
                      <a:r>
                        <a:rPr lang="en-US" sz="1700" baseline="30000" dirty="0">
                          <a:solidFill>
                            <a:srgbClr val="50504E"/>
                          </a:solidFill>
                        </a:rPr>
                        <a:t>th</a:t>
                      </a:r>
                      <a:endParaRPr sz="1700" baseline="30000"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700" i="1" dirty="0">
                          <a:solidFill>
                            <a:srgbClr val="50504E"/>
                          </a:solidFill>
                        </a:rPr>
                        <a:t>Fermilab date</a:t>
                      </a:r>
                      <a:endParaRPr sz="1700" i="1" dirty="0">
                        <a:solidFill>
                          <a:srgbClr val="50504E"/>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74" name="Google Shape;174;p19"/>
          <p:cNvSpPr txBox="1"/>
          <p:nvPr/>
        </p:nvSpPr>
        <p:spPr>
          <a:xfrm>
            <a:off x="288300" y="5277725"/>
            <a:ext cx="85674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*The DOE dates shown are for the Summer 2021 program session. Dates for the Summer 2022 program session are not yet available. </a:t>
            </a:r>
            <a:endParaRPr dirty="0"/>
          </a:p>
        </p:txBody>
      </p:sp>
      <p:sp>
        <p:nvSpPr>
          <p:cNvPr id="2" name="Date Placeholder 1">
            <a:extLst>
              <a:ext uri="{FF2B5EF4-FFF2-40B4-BE49-F238E27FC236}">
                <a16:creationId xmlns:a16="http://schemas.microsoft.com/office/drawing/2014/main" id="{F991D8D5-D881-F34D-8F53-CCAF5BBDBC6C}"/>
              </a:ext>
            </a:extLst>
          </p:cNvPr>
          <p:cNvSpPr>
            <a:spLocks noGrp="1"/>
          </p:cNvSpPr>
          <p:nvPr>
            <p:ph type="dt" idx="10"/>
          </p:nvPr>
        </p:nvSpPr>
        <p:spPr/>
        <p:txBody>
          <a:bodyPr/>
          <a:lstStyle/>
          <a:p>
            <a:fld id="{1DA71FF4-DB07-AE43-B9A4-5BABAF3AF6D1}"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A8788959-3016-EC42-89AA-C18113F756C8}"/>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6540880D-A87F-5E48-AE6E-E3FFC4F8A7C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11</a:t>
            </a:fld>
            <a:endParaRPr lang="en-US"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Currently looking to establish Fermilab/faculty teams for Summer 2022</a:t>
            </a:r>
            <a:endParaRPr sz="1800" dirty="0">
              <a:solidFill>
                <a:srgbClr val="50504E"/>
              </a:solidFill>
              <a:latin typeface="Arial"/>
              <a:ea typeface="Arial"/>
              <a:cs typeface="Arial"/>
              <a:sym typeface="Arial"/>
            </a:endParaRPr>
          </a:p>
          <a:p>
            <a:pPr marL="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The VFP is competitive across the entire national lab complex, there isn’t a quota per lab. We are encouraging as many proposals as possible!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Contact Kathrine Laureto (</a:t>
            </a:r>
            <a:r>
              <a:rPr lang="en-US" sz="1800" u="sng" dirty="0">
                <a:solidFill>
                  <a:schemeClr val="hlink"/>
                </a:solidFill>
                <a:latin typeface="Arial"/>
                <a:ea typeface="Arial"/>
                <a:cs typeface="Arial"/>
                <a:sym typeface="Arial"/>
                <a:hlinkClick r:id="rId3"/>
              </a:rPr>
              <a:t>klaureto@fnal.gov</a:t>
            </a:r>
            <a:r>
              <a:rPr lang="en-US" sz="1800" dirty="0">
                <a:solidFill>
                  <a:srgbClr val="50504E"/>
                </a:solidFill>
                <a:latin typeface="Arial"/>
                <a:ea typeface="Arial"/>
                <a:cs typeface="Arial"/>
                <a:sym typeface="Arial"/>
              </a:rPr>
              <a:t>) </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If you are interested in participating </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If you know faculty members who might be interested in participating</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If you have any questions or comments about the program</a:t>
            </a:r>
            <a:endParaRPr sz="1800" dirty="0">
              <a:solidFill>
                <a:srgbClr val="50504E"/>
              </a:solidFill>
              <a:latin typeface="Arial"/>
              <a:ea typeface="Arial"/>
              <a:cs typeface="Arial"/>
              <a:sym typeface="Arial"/>
            </a:endParaRPr>
          </a:p>
          <a:p>
            <a:pPr marL="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u="sng" dirty="0">
                <a:solidFill>
                  <a:schemeClr val="hlink"/>
                </a:solidFill>
                <a:latin typeface="Arial"/>
                <a:ea typeface="Arial"/>
                <a:cs typeface="Arial"/>
                <a:sym typeface="Arial"/>
                <a:hlinkClick r:id="rId4"/>
              </a:rPr>
              <a:t>VFP Sharepoint site</a:t>
            </a:r>
            <a:r>
              <a:rPr lang="en-US" sz="1800" dirty="0">
                <a:solidFill>
                  <a:srgbClr val="50504E"/>
                </a:solidFill>
                <a:latin typeface="Arial"/>
                <a:ea typeface="Arial"/>
                <a:cs typeface="Arial"/>
                <a:sym typeface="Arial"/>
              </a:rPr>
              <a:t> has PowerPoint slides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For more information, visit:</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u="sng" dirty="0">
                <a:solidFill>
                  <a:schemeClr val="hlink"/>
                </a:solidFill>
                <a:latin typeface="Arial"/>
                <a:ea typeface="Arial"/>
                <a:cs typeface="Arial"/>
                <a:sym typeface="Arial"/>
                <a:hlinkClick r:id="rId5"/>
              </a:rPr>
              <a:t>Fermilab VFP webpage</a:t>
            </a:r>
            <a:endParaRPr sz="1800" dirty="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u="sng" dirty="0">
                <a:solidFill>
                  <a:schemeClr val="hlink"/>
                </a:solidFill>
                <a:latin typeface="Arial"/>
                <a:ea typeface="Arial"/>
                <a:cs typeface="Arial"/>
                <a:sym typeface="Arial"/>
                <a:hlinkClick r:id="rId6"/>
              </a:rPr>
              <a:t>Department of Energy VFP webpage</a:t>
            </a:r>
            <a:r>
              <a:rPr lang="en-US" sz="1800" dirty="0">
                <a:solidFill>
                  <a:srgbClr val="50504E"/>
                </a:solidFill>
                <a:latin typeface="Arial"/>
                <a:ea typeface="Arial"/>
                <a:cs typeface="Arial"/>
                <a:sym typeface="Arial"/>
              </a:rPr>
              <a:t> </a:t>
            </a:r>
            <a:endParaRPr sz="1800" dirty="0">
              <a:solidFill>
                <a:srgbClr val="50504E"/>
              </a:solidFill>
              <a:latin typeface="Arial"/>
              <a:ea typeface="Arial"/>
              <a:cs typeface="Arial"/>
              <a:sym typeface="Arial"/>
            </a:endParaRPr>
          </a:p>
          <a:p>
            <a:pPr marL="1828800" lvl="4" indent="0" algn="l" rtl="0">
              <a:spcBef>
                <a:spcPts val="360"/>
              </a:spcBef>
              <a:spcAft>
                <a:spcPts val="0"/>
              </a:spcAft>
              <a:buClr>
                <a:srgbClr val="505050"/>
              </a:buClr>
              <a:buSzPts val="1800"/>
              <a:buNone/>
            </a:pPr>
            <a:endParaRPr dirty="0"/>
          </a:p>
        </p:txBody>
      </p:sp>
      <p:sp>
        <p:nvSpPr>
          <p:cNvPr id="189" name="Google Shape;189;p21"/>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Next Steps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F34F47A2-889B-614B-930F-2FB5324C8C05}"/>
              </a:ext>
            </a:extLst>
          </p:cNvPr>
          <p:cNvSpPr>
            <a:spLocks noGrp="1"/>
          </p:cNvSpPr>
          <p:nvPr>
            <p:ph type="dt" idx="10"/>
          </p:nvPr>
        </p:nvSpPr>
        <p:spPr/>
        <p:txBody>
          <a:bodyPr/>
          <a:lstStyle/>
          <a:p>
            <a:fld id="{C3968C2F-9F15-7C49-8772-611196131ACC}"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170E3D4C-96B3-D24E-B1FB-0961ECD4ACC4}"/>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D0F25CC5-DF41-C54B-BB90-72F607757A6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12</a:t>
            </a:fld>
            <a:endParaRPr lang="en-US"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0" lvl="0" indent="0" algn="ctr" rtl="0">
              <a:spcBef>
                <a:spcPts val="360"/>
              </a:spcBef>
              <a:spcAft>
                <a:spcPts val="0"/>
              </a:spcAft>
              <a:buNone/>
            </a:pPr>
            <a:endParaRPr sz="2500" b="1">
              <a:solidFill>
                <a:schemeClr val="dk1"/>
              </a:solidFill>
            </a:endParaRPr>
          </a:p>
          <a:p>
            <a:pPr marL="0" lvl="0" indent="0" algn="l" rtl="0">
              <a:spcBef>
                <a:spcPts val="360"/>
              </a:spcBef>
              <a:spcAft>
                <a:spcPts val="0"/>
              </a:spcAft>
              <a:buNone/>
            </a:pPr>
            <a:endParaRPr sz="2500" b="1">
              <a:solidFill>
                <a:schemeClr val="dk1"/>
              </a:solidFill>
            </a:endParaRPr>
          </a:p>
          <a:p>
            <a:pPr marL="0" lvl="0" indent="0" algn="ctr" rtl="0">
              <a:spcBef>
                <a:spcPts val="360"/>
              </a:spcBef>
              <a:spcAft>
                <a:spcPts val="0"/>
              </a:spcAft>
              <a:buNone/>
            </a:pPr>
            <a:endParaRPr sz="2500" b="1">
              <a:solidFill>
                <a:schemeClr val="dk1"/>
              </a:solidFill>
            </a:endParaRPr>
          </a:p>
          <a:p>
            <a:pPr marL="0" lvl="0" indent="0" algn="ctr" rtl="0">
              <a:spcBef>
                <a:spcPts val="360"/>
              </a:spcBef>
              <a:spcAft>
                <a:spcPts val="0"/>
              </a:spcAft>
              <a:buNone/>
            </a:pPr>
            <a:r>
              <a:rPr lang="en-US" sz="2500" b="1">
                <a:solidFill>
                  <a:schemeClr val="dk1"/>
                </a:solidFill>
                <a:latin typeface="Arial"/>
                <a:ea typeface="Arial"/>
                <a:cs typeface="Arial"/>
                <a:sym typeface="Arial"/>
              </a:rPr>
              <a:t>Thank you for your time! </a:t>
            </a:r>
            <a:endParaRPr sz="2500" b="1">
              <a:solidFill>
                <a:schemeClr val="dk1"/>
              </a:solidFill>
              <a:latin typeface="Arial"/>
              <a:ea typeface="Arial"/>
              <a:cs typeface="Arial"/>
              <a:sym typeface="Arial"/>
            </a:endParaRPr>
          </a:p>
          <a:p>
            <a:pPr marL="0" lvl="0" indent="0" algn="ctr" rtl="0">
              <a:spcBef>
                <a:spcPts val="360"/>
              </a:spcBef>
              <a:spcAft>
                <a:spcPts val="0"/>
              </a:spcAft>
              <a:buNone/>
            </a:pPr>
            <a:endParaRPr sz="2500" b="1">
              <a:solidFill>
                <a:schemeClr val="dk1"/>
              </a:solidFill>
              <a:latin typeface="Arial"/>
              <a:ea typeface="Arial"/>
              <a:cs typeface="Arial"/>
              <a:sym typeface="Arial"/>
            </a:endParaRPr>
          </a:p>
          <a:p>
            <a:pPr marL="0" lvl="0" indent="0" algn="ctr" rtl="0">
              <a:spcBef>
                <a:spcPts val="360"/>
              </a:spcBef>
              <a:spcAft>
                <a:spcPts val="0"/>
              </a:spcAft>
              <a:buNone/>
            </a:pPr>
            <a:r>
              <a:rPr lang="en-US" sz="2500" b="1">
                <a:solidFill>
                  <a:schemeClr val="dk1"/>
                </a:solidFill>
                <a:latin typeface="Arial"/>
                <a:ea typeface="Arial"/>
                <a:cs typeface="Arial"/>
                <a:sym typeface="Arial"/>
              </a:rPr>
              <a:t>Are there any questions? </a:t>
            </a:r>
            <a:endParaRPr sz="2500" b="1">
              <a:solidFill>
                <a:schemeClr val="dk1"/>
              </a:solidFill>
              <a:latin typeface="Arial"/>
              <a:ea typeface="Arial"/>
              <a:cs typeface="Arial"/>
              <a:sym typeface="Arial"/>
            </a:endParaRPr>
          </a:p>
          <a:p>
            <a:pPr marL="1828800" lvl="4" indent="0" algn="l" rtl="0">
              <a:spcBef>
                <a:spcPts val="360"/>
              </a:spcBef>
              <a:spcAft>
                <a:spcPts val="0"/>
              </a:spcAft>
              <a:buClr>
                <a:srgbClr val="505050"/>
              </a:buClr>
              <a:buSzPts val="1800"/>
              <a:buNone/>
            </a:pP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4730C1C4-6B06-974A-83CC-464E7D7F7BE9}"/>
              </a:ext>
            </a:extLst>
          </p:cNvPr>
          <p:cNvSpPr>
            <a:spLocks noGrp="1"/>
          </p:cNvSpPr>
          <p:nvPr>
            <p:ph type="dt" idx="10"/>
          </p:nvPr>
        </p:nvSpPr>
        <p:spPr/>
        <p:txBody>
          <a:bodyPr/>
          <a:lstStyle/>
          <a:p>
            <a:fld id="{C23D37DA-51CB-344E-A2A5-48608AC97D92}"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9EC65992-63EF-AC4F-8D41-7DE829D9D1AA}"/>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FD142FF9-182D-F542-855B-5B4659237C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13</a:t>
            </a:fld>
            <a:endParaRPr lang="en-US"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0"/>
          <p:cNvPicPr preferRelativeResize="0"/>
          <p:nvPr/>
        </p:nvPicPr>
        <p:blipFill>
          <a:blip r:embed="rId3">
            <a:alphaModFix amt="30000"/>
          </a:blip>
          <a:stretch>
            <a:fillRect/>
          </a:stretch>
        </p:blipFill>
        <p:spPr>
          <a:xfrm>
            <a:off x="3" y="447"/>
            <a:ext cx="9488189" cy="6746624"/>
          </a:xfrm>
          <a:prstGeom prst="rect">
            <a:avLst/>
          </a:prstGeom>
          <a:noFill/>
          <a:ln>
            <a:noFill/>
          </a:ln>
        </p:spPr>
      </p:pic>
      <p:sp>
        <p:nvSpPr>
          <p:cNvPr id="91" name="Google Shape;91;p10"/>
          <p:cNvSpPr txBox="1">
            <a:spLocks noGrp="1"/>
          </p:cNvSpPr>
          <p:nvPr>
            <p:ph type="body" idx="1"/>
          </p:nvPr>
        </p:nvSpPr>
        <p:spPr>
          <a:xfrm>
            <a:off x="174000" y="241300"/>
            <a:ext cx="8796000" cy="5107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2200" b="1"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2200" b="1" dirty="0">
                <a:solidFill>
                  <a:schemeClr val="dk1"/>
                </a:solidFill>
                <a:latin typeface="Arial"/>
                <a:ea typeface="Arial"/>
                <a:cs typeface="Arial"/>
                <a:sym typeface="Arial"/>
              </a:rPr>
              <a:t>“The Visiting Faculty Program (VFP) seeks to increase the research competitiveness of faculty members and their students at institutions historically underrepresented in the research community in order to expand the workforce vital to the Department of Energy (DOE) mission areas.” </a:t>
            </a:r>
            <a:endParaRPr sz="2200" b="1"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2200" b="1"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2200" b="1" dirty="0">
                <a:solidFill>
                  <a:schemeClr val="dk1"/>
                </a:solidFill>
                <a:latin typeface="Arial"/>
                <a:ea typeface="Arial"/>
                <a:cs typeface="Arial"/>
                <a:sym typeface="Arial"/>
              </a:rPr>
              <a:t>“The experience enables visiting faculty to develop skills that translate to programs at their home institutions, which in turn helps sustain the scientific vibrancy required to grow the STEM workforce pipeline in key DOE science mission areas.”</a:t>
            </a:r>
            <a:endParaRPr sz="2200" b="1" dirty="0">
              <a:solidFill>
                <a:schemeClr val="dk1"/>
              </a:solidFill>
              <a:latin typeface="Arial"/>
              <a:ea typeface="Arial"/>
              <a:cs typeface="Arial"/>
              <a:sym typeface="Arial"/>
            </a:endParaRPr>
          </a:p>
          <a:p>
            <a:pPr marL="0" lvl="0" indent="0" algn="r" rtl="0">
              <a:lnSpc>
                <a:spcPct val="115000"/>
              </a:lnSpc>
              <a:spcBef>
                <a:spcPts val="0"/>
              </a:spcBef>
              <a:spcAft>
                <a:spcPts val="0"/>
              </a:spcAft>
              <a:buNone/>
            </a:pPr>
            <a:endParaRPr b="1" dirty="0">
              <a:solidFill>
                <a:schemeClr val="dk1"/>
              </a:solidFill>
              <a:latin typeface="Arial"/>
              <a:ea typeface="Arial"/>
              <a:cs typeface="Arial"/>
              <a:sym typeface="Arial"/>
            </a:endParaRPr>
          </a:p>
          <a:p>
            <a:pPr marL="0" lvl="0" indent="0" algn="r" rtl="0">
              <a:lnSpc>
                <a:spcPct val="115000"/>
              </a:lnSpc>
              <a:spcBef>
                <a:spcPts val="0"/>
              </a:spcBef>
              <a:spcAft>
                <a:spcPts val="0"/>
              </a:spcAft>
              <a:buNone/>
            </a:pPr>
            <a:r>
              <a:rPr lang="en-US" sz="1500" b="1" i="1" dirty="0">
                <a:solidFill>
                  <a:schemeClr val="dk1"/>
                </a:solidFill>
                <a:latin typeface="Arial"/>
                <a:ea typeface="Arial"/>
                <a:cs typeface="Arial"/>
                <a:sym typeface="Arial"/>
              </a:rPr>
              <a:t>U.S. Department of Energ</a:t>
            </a:r>
            <a:r>
              <a:rPr lang="en-US" sz="1800" i="1" dirty="0">
                <a:solidFill>
                  <a:schemeClr val="dk1"/>
                </a:solidFill>
                <a:latin typeface="Arial"/>
                <a:ea typeface="Arial"/>
                <a:cs typeface="Arial"/>
                <a:sym typeface="Arial"/>
              </a:rPr>
              <a:t>y </a:t>
            </a:r>
            <a:endParaRPr sz="1800" i="1" dirty="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chemeClr val="dk1"/>
              </a:solidFill>
              <a:latin typeface="Arial"/>
              <a:ea typeface="Arial"/>
              <a:cs typeface="Arial"/>
              <a:sym typeface="Arial"/>
            </a:endParaRPr>
          </a:p>
          <a:p>
            <a:pPr marL="457200" lvl="0" indent="0" algn="l" rtl="0">
              <a:spcBef>
                <a:spcPts val="360"/>
              </a:spcBef>
              <a:spcAft>
                <a:spcPts val="0"/>
              </a:spcAft>
              <a:buNone/>
            </a:pPr>
            <a:endParaRPr dirty="0">
              <a:solidFill>
                <a:schemeClr val="dk1"/>
              </a:solidFill>
              <a:latin typeface="Arial"/>
              <a:ea typeface="Arial"/>
              <a:cs typeface="Arial"/>
              <a:sym typeface="Arial"/>
            </a:endParaRPr>
          </a:p>
          <a:p>
            <a:pPr marL="0" lvl="4" indent="0" algn="l" rtl="0">
              <a:spcBef>
                <a:spcPts val="360"/>
              </a:spcBef>
              <a:spcAft>
                <a:spcPts val="0"/>
              </a:spcAft>
              <a:buClr>
                <a:srgbClr val="505050"/>
              </a:buClr>
              <a:buSzPts val="1800"/>
              <a:buNone/>
            </a:pPr>
            <a:endParaRPr dirty="0">
              <a:latin typeface="+mj-lt"/>
            </a:endParaRPr>
          </a:p>
        </p:txBody>
      </p:sp>
      <p:sp>
        <p:nvSpPr>
          <p:cNvPr id="2" name="Date Placeholder 1">
            <a:extLst>
              <a:ext uri="{FF2B5EF4-FFF2-40B4-BE49-F238E27FC236}">
                <a16:creationId xmlns:a16="http://schemas.microsoft.com/office/drawing/2014/main" id="{053CD121-DBA9-5847-A6A9-3B6A340B0EAA}"/>
              </a:ext>
            </a:extLst>
          </p:cNvPr>
          <p:cNvSpPr>
            <a:spLocks noGrp="1"/>
          </p:cNvSpPr>
          <p:nvPr>
            <p:ph type="dt" idx="10"/>
          </p:nvPr>
        </p:nvSpPr>
        <p:spPr/>
        <p:txBody>
          <a:bodyPr/>
          <a:lstStyle/>
          <a:p>
            <a:fld id="{113DA32A-198A-5C45-A262-45FE053DAAAE}"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D3B79385-087D-7D4B-AEE7-7E6A181B3209}"/>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218359C5-EC1D-A04F-848D-DE964B87A17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2</a:t>
            </a:fld>
            <a:endParaRPr 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University/college faculty collaborate with Fermilab scientists, engineers, and computing professionals on a research project of mutual interest</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r>
              <a:rPr lang="en-US" sz="2000" dirty="0">
                <a:solidFill>
                  <a:srgbClr val="50504E"/>
                </a:solidFill>
                <a:latin typeface="Arial"/>
                <a:ea typeface="Arial"/>
                <a:cs typeface="Arial"/>
                <a:sym typeface="Arial"/>
              </a:rPr>
              <a:t> </a:t>
            </a: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Faculty members have the option to invite up to two students (one of which may be a graduate student) to participate in the project</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Faculty/student teams come to Fermilab for 10-weeks during the summer to work on the research project with Fermilab staff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The teams can return to Fermilab for up to 3 consecutive summers</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The application process includes a research project proposal co-written by the VFP faculty/Fermilab team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50504E"/>
              </a:solidFill>
            </a:endParaRPr>
          </a:p>
          <a:p>
            <a:pPr marL="0" lvl="0" indent="0" algn="l" rtl="0">
              <a:lnSpc>
                <a:spcPct val="115000"/>
              </a:lnSpc>
              <a:spcBef>
                <a:spcPts val="0"/>
              </a:spcBef>
              <a:spcAft>
                <a:spcPts val="0"/>
              </a:spcAft>
              <a:buNone/>
            </a:pPr>
            <a:endParaRPr sz="1800" dirty="0">
              <a:solidFill>
                <a:srgbClr val="50504E"/>
              </a:solidFill>
            </a:endParaRPr>
          </a:p>
          <a:p>
            <a:pPr marL="457200" lvl="0" indent="0" algn="l" rtl="0">
              <a:lnSpc>
                <a:spcPct val="115000"/>
              </a:lnSpc>
              <a:spcBef>
                <a:spcPts val="0"/>
              </a:spcBef>
              <a:spcAft>
                <a:spcPts val="0"/>
              </a:spcAft>
              <a:buNone/>
            </a:pPr>
            <a:endParaRPr sz="1500" dirty="0">
              <a:solidFill>
                <a:srgbClr val="50504E"/>
              </a:solidFill>
            </a:endParaRPr>
          </a:p>
          <a:p>
            <a:pPr marL="457200" lvl="0" indent="0" algn="l" rtl="0">
              <a:spcBef>
                <a:spcPts val="360"/>
              </a:spcBef>
              <a:spcAft>
                <a:spcPts val="0"/>
              </a:spcAft>
              <a:buNone/>
            </a:pPr>
            <a:endParaRPr dirty="0">
              <a:solidFill>
                <a:srgbClr val="50504E"/>
              </a:solidFill>
            </a:endParaRPr>
          </a:p>
          <a:p>
            <a:pPr marL="1828800" lvl="4" indent="0" algn="l" rtl="0">
              <a:spcBef>
                <a:spcPts val="360"/>
              </a:spcBef>
              <a:spcAft>
                <a:spcPts val="0"/>
              </a:spcAft>
              <a:buClr>
                <a:srgbClr val="505050"/>
              </a:buClr>
              <a:buSzPts val="1800"/>
              <a:buNone/>
            </a:pPr>
            <a:endParaRPr dirty="0"/>
          </a:p>
        </p:txBody>
      </p:sp>
      <p:sp>
        <p:nvSpPr>
          <p:cNvPr id="97" name="Google Shape;97;p11"/>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Overview</a:t>
            </a:r>
            <a:endParaRPr dirty="0">
              <a:latin typeface="Arial"/>
              <a:ea typeface="Arial"/>
              <a:cs typeface="Arial"/>
              <a:sym typeface="Arial"/>
            </a:endParaRPr>
          </a:p>
        </p:txBody>
      </p:sp>
      <p:sp>
        <p:nvSpPr>
          <p:cNvPr id="2" name="Date Placeholder 1">
            <a:extLst>
              <a:ext uri="{FF2B5EF4-FFF2-40B4-BE49-F238E27FC236}">
                <a16:creationId xmlns:a16="http://schemas.microsoft.com/office/drawing/2014/main" id="{CD5CA312-849E-9D49-9167-542EA89A28D2}"/>
              </a:ext>
            </a:extLst>
          </p:cNvPr>
          <p:cNvSpPr>
            <a:spLocks noGrp="1"/>
          </p:cNvSpPr>
          <p:nvPr>
            <p:ph type="dt" idx="10"/>
          </p:nvPr>
        </p:nvSpPr>
        <p:spPr/>
        <p:txBody>
          <a:bodyPr/>
          <a:lstStyle/>
          <a:p>
            <a:fld id="{288D61D5-F23A-8E43-A468-845C589DF372}"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79AC6E8B-A86F-4542-BBAF-0EB7AE4CB21B}"/>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DC158D9E-9021-FF48-8253-C795BC0097B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3</a:t>
            </a:fld>
            <a:endParaRPr lang="en-U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The program is sponsored and managed by the DOE Office of Science’s Office of Workforce Development for Teachers and Scientists (WDTS) in collaboration with DOE labs</a:t>
            </a:r>
            <a:endParaRPr sz="18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The Talent Acquisition, Diversity &amp; Inclusion Department manages the VFP at Fermilab </a:t>
            </a:r>
            <a:endParaRPr sz="18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dirty="0">
                <a:solidFill>
                  <a:srgbClr val="50504E"/>
                </a:solidFill>
                <a:latin typeface="Arial"/>
                <a:ea typeface="Arial"/>
                <a:cs typeface="Arial"/>
                <a:sym typeface="Arial"/>
              </a:rPr>
              <a:t>The Summer 2021 VFP session included 11 Fermilab-faculty teams! </a:t>
            </a:r>
            <a:endParaRPr sz="23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500" dirty="0">
              <a:solidFill>
                <a:srgbClr val="50504E"/>
              </a:solidFill>
            </a:endParaRPr>
          </a:p>
          <a:p>
            <a:pPr marL="457200" lvl="0" indent="0" algn="l" rtl="0">
              <a:spcBef>
                <a:spcPts val="360"/>
              </a:spcBef>
              <a:spcAft>
                <a:spcPts val="0"/>
              </a:spcAft>
              <a:buNone/>
            </a:pPr>
            <a:endParaRPr dirty="0">
              <a:solidFill>
                <a:srgbClr val="50504E"/>
              </a:solidFill>
            </a:endParaRPr>
          </a:p>
          <a:p>
            <a:pPr marL="1828800" lvl="4" indent="0" algn="l" rtl="0">
              <a:spcBef>
                <a:spcPts val="360"/>
              </a:spcBef>
              <a:spcAft>
                <a:spcPts val="0"/>
              </a:spcAft>
              <a:buClr>
                <a:srgbClr val="505050"/>
              </a:buClr>
              <a:buSzPts val="1800"/>
              <a:buNone/>
            </a:pPr>
            <a:endParaRPr dirty="0"/>
          </a:p>
        </p:txBody>
      </p:sp>
      <p:sp>
        <p:nvSpPr>
          <p:cNvPr id="106" name="Google Shape;106;p12"/>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Overview</a:t>
            </a:r>
            <a:endParaRPr dirty="0">
              <a:latin typeface="Arial"/>
              <a:ea typeface="Arial"/>
              <a:cs typeface="Arial"/>
              <a:sym typeface="Arial"/>
            </a:endParaRPr>
          </a:p>
        </p:txBody>
      </p:sp>
      <p:sp>
        <p:nvSpPr>
          <p:cNvPr id="2" name="Date Placeholder 1">
            <a:extLst>
              <a:ext uri="{FF2B5EF4-FFF2-40B4-BE49-F238E27FC236}">
                <a16:creationId xmlns:a16="http://schemas.microsoft.com/office/drawing/2014/main" id="{25F52E3B-94C6-B94A-9A4B-CDCB2D3BA5FE}"/>
              </a:ext>
            </a:extLst>
          </p:cNvPr>
          <p:cNvSpPr>
            <a:spLocks noGrp="1"/>
          </p:cNvSpPr>
          <p:nvPr>
            <p:ph type="dt" idx="10"/>
          </p:nvPr>
        </p:nvSpPr>
        <p:spPr/>
        <p:txBody>
          <a:bodyPr/>
          <a:lstStyle/>
          <a:p>
            <a:fld id="{097DA03B-7EFB-274D-AAB2-3653BF6ABAB4}"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A57D7D37-B862-B24D-9AF2-288FE3749B2D}"/>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E5211120-01DF-4D4F-91A0-260D761E9E7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4</a:t>
            </a:fld>
            <a:endParaRPr lang="en-US"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The program brings attention to all the exciting research happening at Fermilab</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r>
              <a:rPr lang="en-US" sz="1900" dirty="0">
                <a:solidFill>
                  <a:srgbClr val="50504E"/>
                </a:solidFill>
                <a:latin typeface="Arial"/>
                <a:ea typeface="Arial"/>
                <a:cs typeface="Arial"/>
                <a:sym typeface="Arial"/>
              </a:rPr>
              <a:t> </a:t>
            </a: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It’s a great way to expand our diverse recruiting network and help attract Fermilab’s future workforce </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The VFP can act as a training program in areas of specialized knowledge and skills that Fermilab needs </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Faculty members build collaborative relationships with DOE research scientists and become familiar with scientific user facilities </a:t>
            </a:r>
            <a:endParaRPr sz="19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50504E"/>
              </a:solidFill>
              <a:latin typeface="Arial"/>
              <a:ea typeface="Arial"/>
              <a:cs typeface="Arial"/>
              <a:sym typeface="Arial"/>
            </a:endParaRPr>
          </a:p>
          <a:p>
            <a:pPr marL="457200" lvl="0" indent="-349250" algn="l" rtl="0">
              <a:lnSpc>
                <a:spcPct val="115000"/>
              </a:lnSpc>
              <a:spcBef>
                <a:spcPts val="0"/>
              </a:spcBef>
              <a:spcAft>
                <a:spcPts val="0"/>
              </a:spcAft>
              <a:buClr>
                <a:srgbClr val="50504E"/>
              </a:buClr>
              <a:buSzPts val="1900"/>
              <a:buChar char="•"/>
            </a:pPr>
            <a:r>
              <a:rPr lang="en-US" sz="1900" dirty="0">
                <a:solidFill>
                  <a:srgbClr val="50504E"/>
                </a:solidFill>
                <a:latin typeface="Arial"/>
                <a:ea typeface="Arial"/>
                <a:cs typeface="Arial"/>
                <a:sym typeface="Arial"/>
              </a:rPr>
              <a:t>Students participate in enrichment activities, including professional development (research project report and oral presentation), laboratory tours, scientific lectures and seminars </a:t>
            </a:r>
            <a:endParaRPr sz="1900" dirty="0">
              <a:solidFill>
                <a:srgbClr val="50504E"/>
              </a:solidFill>
              <a:latin typeface="Arial"/>
              <a:ea typeface="Arial"/>
              <a:cs typeface="Arial"/>
              <a:sym typeface="Arial"/>
            </a:endParaRPr>
          </a:p>
          <a:p>
            <a:pPr marL="1828800" lvl="4" indent="0" algn="l" rtl="0">
              <a:spcBef>
                <a:spcPts val="900"/>
              </a:spcBef>
              <a:spcAft>
                <a:spcPts val="0"/>
              </a:spcAft>
              <a:buClr>
                <a:srgbClr val="505050"/>
              </a:buClr>
              <a:buSzPts val="1800"/>
              <a:buNone/>
            </a:pPr>
            <a:endParaRPr dirty="0"/>
          </a:p>
        </p:txBody>
      </p:sp>
      <p:sp>
        <p:nvSpPr>
          <p:cNvPr id="115" name="Google Shape;115;p13"/>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latin typeface="Arial"/>
                <a:ea typeface="Arial"/>
                <a:cs typeface="Arial"/>
                <a:sym typeface="Arial"/>
              </a:rPr>
              <a:t>Benefits of the VFP</a:t>
            </a:r>
            <a:endParaRPr dirty="0">
              <a:latin typeface="Arial"/>
              <a:ea typeface="Arial"/>
              <a:cs typeface="Arial"/>
              <a:sym typeface="Arial"/>
            </a:endParaRPr>
          </a:p>
        </p:txBody>
      </p:sp>
      <p:sp>
        <p:nvSpPr>
          <p:cNvPr id="2" name="Date Placeholder 1">
            <a:extLst>
              <a:ext uri="{FF2B5EF4-FFF2-40B4-BE49-F238E27FC236}">
                <a16:creationId xmlns:a16="http://schemas.microsoft.com/office/drawing/2014/main" id="{F3ABD2A2-83A3-C74E-9D0A-C25C5016E161}"/>
              </a:ext>
            </a:extLst>
          </p:cNvPr>
          <p:cNvSpPr>
            <a:spLocks noGrp="1"/>
          </p:cNvSpPr>
          <p:nvPr>
            <p:ph type="dt" idx="10"/>
          </p:nvPr>
        </p:nvSpPr>
        <p:spPr/>
        <p:txBody>
          <a:bodyPr/>
          <a:lstStyle/>
          <a:p>
            <a:fld id="{180AA2E1-48CF-0B42-91C3-6F25607945FD}"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A5394193-D175-8543-AECF-C3C5CCE6CBC7}"/>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A6C1612C-4884-A548-8718-7B05AEAAE5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5</a:t>
            </a:fld>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Participating faculty members receive a 10-week stipend of $14,000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Participating undergraduate students receive a stipend of $600 per week during the internship (Participating graduate students are supported by their home academic institutions and the VFP provides no additional stipend)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Faculty and undergraduate/graduate students are reimbursed for their round-trip travel expenses to and from Fermilab </a:t>
            </a:r>
            <a:endParaRPr sz="2000" dirty="0">
              <a:solidFill>
                <a:srgbClr val="50504E"/>
              </a:solidFill>
              <a:latin typeface="Arial"/>
              <a:ea typeface="Arial"/>
              <a:cs typeface="Arial"/>
              <a:sym typeface="Arial"/>
            </a:endParaRPr>
          </a:p>
          <a:p>
            <a:pPr marL="457200" lvl="0" indent="0" algn="l" rtl="0">
              <a:lnSpc>
                <a:spcPct val="115000"/>
              </a:lnSpc>
              <a:spcBef>
                <a:spcPts val="0"/>
              </a:spcBef>
              <a:spcAft>
                <a:spcPts val="0"/>
              </a:spcAft>
              <a:buNone/>
            </a:pPr>
            <a:endParaRPr sz="2000" dirty="0">
              <a:solidFill>
                <a:srgbClr val="50504E"/>
              </a:solidFill>
              <a:latin typeface="Arial"/>
              <a:ea typeface="Arial"/>
              <a:cs typeface="Arial"/>
              <a:sym typeface="Arial"/>
            </a:endParaRPr>
          </a:p>
          <a:p>
            <a:pPr marL="457200" lvl="0" indent="-355600" algn="l" rtl="0">
              <a:lnSpc>
                <a:spcPct val="115000"/>
              </a:lnSpc>
              <a:spcBef>
                <a:spcPts val="0"/>
              </a:spcBef>
              <a:spcAft>
                <a:spcPts val="0"/>
              </a:spcAft>
              <a:buClr>
                <a:srgbClr val="50504E"/>
              </a:buClr>
              <a:buSzPts val="2000"/>
              <a:buChar char="•"/>
            </a:pPr>
            <a:r>
              <a:rPr lang="en-US" sz="2000" dirty="0">
                <a:solidFill>
                  <a:srgbClr val="50504E"/>
                </a:solidFill>
                <a:latin typeface="Arial"/>
                <a:ea typeface="Arial"/>
                <a:cs typeface="Arial"/>
                <a:sym typeface="Arial"/>
              </a:rPr>
              <a:t>Housing is provided for faculty and undergraduate/graduate students </a:t>
            </a:r>
            <a:endParaRPr sz="2000" dirty="0">
              <a:solidFill>
                <a:srgbClr val="50504E"/>
              </a:solidFill>
              <a:latin typeface="Arial"/>
              <a:ea typeface="Arial"/>
              <a:cs typeface="Arial"/>
              <a:sym typeface="Arial"/>
            </a:endParaRPr>
          </a:p>
          <a:p>
            <a:pPr marL="1828800" lvl="4" indent="0" algn="l" rtl="0">
              <a:spcBef>
                <a:spcPts val="360"/>
              </a:spcBef>
              <a:spcAft>
                <a:spcPts val="0"/>
              </a:spcAft>
              <a:buClr>
                <a:srgbClr val="505050"/>
              </a:buClr>
              <a:buSzPts val="1800"/>
              <a:buNone/>
            </a:pPr>
            <a:endParaRPr dirty="0"/>
          </a:p>
        </p:txBody>
      </p:sp>
      <p:sp>
        <p:nvSpPr>
          <p:cNvPr id="124" name="Google Shape;124;p14"/>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Benefits of the VFP</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D304EA77-C737-244A-9964-499EE90C8CFA}"/>
              </a:ext>
            </a:extLst>
          </p:cNvPr>
          <p:cNvSpPr>
            <a:spLocks noGrp="1"/>
          </p:cNvSpPr>
          <p:nvPr>
            <p:ph type="dt" idx="10"/>
          </p:nvPr>
        </p:nvSpPr>
        <p:spPr/>
        <p:txBody>
          <a:bodyPr/>
          <a:lstStyle/>
          <a:p>
            <a:fld id="{49E51558-7672-E947-B1C8-358E464BF1C4}"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36C7DC54-085E-0F47-B863-BC307ADFA5ED}"/>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60473D97-1314-AF46-B133-3F583F62DA0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6</a:t>
            </a:fld>
            <a:endParaRPr lang="en-US"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body" idx="1"/>
          </p:nvPr>
        </p:nvSpPr>
        <p:spPr>
          <a:xfrm>
            <a:off x="228600" y="971550"/>
            <a:ext cx="8672400" cy="52620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Must be a United States Citizen or Lawful Permanent Resident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Must be a full-time faculty member at an accredited U.S. college, university, or community college historically underrepresented in the U.S. research community</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Faculty members at a university categorized as R1 or R2</a:t>
            </a:r>
            <a:r>
              <a:rPr lang="en-US" sz="1800" i="1" dirty="0">
                <a:solidFill>
                  <a:srgbClr val="50504E"/>
                </a:solidFill>
                <a:latin typeface="Arial"/>
                <a:ea typeface="Arial"/>
                <a:cs typeface="Arial"/>
                <a:sym typeface="Arial"/>
              </a:rPr>
              <a:t> </a:t>
            </a:r>
            <a:r>
              <a:rPr lang="en-US" sz="1800" dirty="0">
                <a:solidFill>
                  <a:schemeClr val="accent6"/>
                </a:solidFill>
                <a:latin typeface="Arial"/>
                <a:ea typeface="Arial"/>
                <a:cs typeface="Arial"/>
                <a:sym typeface="Arial"/>
              </a:rPr>
              <a:t>(</a:t>
            </a:r>
            <a:r>
              <a:rPr lang="en-US" sz="1800" dirty="0">
                <a:solidFill>
                  <a:schemeClr val="accent6"/>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Carnegie Classification</a:t>
            </a:r>
            <a:r>
              <a:rPr lang="en-US" sz="1800" dirty="0">
                <a:solidFill>
                  <a:schemeClr val="accent6"/>
                </a:solidFill>
                <a:latin typeface="Arial"/>
                <a:ea typeface="Arial"/>
                <a:cs typeface="Arial"/>
                <a:sym typeface="Arial"/>
              </a:rPr>
              <a:t>s) </a:t>
            </a:r>
            <a:r>
              <a:rPr lang="en-US" sz="1800" dirty="0">
                <a:solidFill>
                  <a:srgbClr val="50504E"/>
                </a:solidFill>
                <a:latin typeface="Arial"/>
                <a:ea typeface="Arial"/>
                <a:cs typeface="Arial"/>
                <a:sym typeface="Arial"/>
              </a:rPr>
              <a:t>are not eligible, </a:t>
            </a:r>
            <a:r>
              <a:rPr lang="en-US" sz="1800" i="1" dirty="0">
                <a:solidFill>
                  <a:srgbClr val="50504E"/>
                </a:solidFill>
                <a:latin typeface="Arial"/>
                <a:ea typeface="Arial"/>
                <a:cs typeface="Arial"/>
                <a:sym typeface="Arial"/>
              </a:rPr>
              <a:t>unless </a:t>
            </a:r>
            <a:r>
              <a:rPr lang="en-US" sz="1800" dirty="0">
                <a:solidFill>
                  <a:srgbClr val="50504E"/>
                </a:solidFill>
                <a:latin typeface="Arial"/>
                <a:ea typeface="Arial"/>
                <a:cs typeface="Arial"/>
                <a:sym typeface="Arial"/>
              </a:rPr>
              <a:t>the applicant is a faculty member at a Historically Black College or University (HBCU)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dirty="0">
                <a:solidFill>
                  <a:srgbClr val="50504E"/>
                </a:solidFill>
                <a:latin typeface="Arial"/>
                <a:ea typeface="Arial"/>
                <a:cs typeface="Arial"/>
                <a:sym typeface="Arial"/>
              </a:rPr>
              <a:t>Must be a full-time faculty member in an area of physics, chemistry, biology (non-medical), engineering, environmental sciences, geology or geosciences, mathematics, materials sciences, or computer or computational sciences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sz="1800" dirty="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u="sng" dirty="0">
                <a:solidFill>
                  <a:schemeClr val="hlink"/>
                </a:solidFill>
                <a:latin typeface="Arial"/>
                <a:ea typeface="Arial"/>
                <a:cs typeface="Arial"/>
                <a:sym typeface="Arial"/>
                <a:hlinkClick r:id="rId4"/>
              </a:rPr>
              <a:t>List of ineligible institutions </a:t>
            </a:r>
            <a:endParaRPr sz="1800" dirty="0">
              <a:solidFill>
                <a:srgbClr val="50504E"/>
              </a:solidFill>
              <a:latin typeface="Arial"/>
              <a:ea typeface="Arial"/>
              <a:cs typeface="Arial"/>
              <a:sym typeface="Arial"/>
            </a:endParaRPr>
          </a:p>
          <a:p>
            <a:pPr marL="457200" lvl="0" indent="0" algn="l" rtl="0">
              <a:spcBef>
                <a:spcPts val="360"/>
              </a:spcBef>
              <a:spcAft>
                <a:spcPts val="0"/>
              </a:spcAft>
              <a:buNone/>
            </a:pPr>
            <a:endParaRPr dirty="0"/>
          </a:p>
        </p:txBody>
      </p:sp>
      <p:sp>
        <p:nvSpPr>
          <p:cNvPr id="133" name="Google Shape;133;p15"/>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Eligibility Requirements - Faculty </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8F52154E-4FF7-3A4D-9561-9263906D885B}"/>
              </a:ext>
            </a:extLst>
          </p:cNvPr>
          <p:cNvSpPr>
            <a:spLocks noGrp="1"/>
          </p:cNvSpPr>
          <p:nvPr>
            <p:ph type="dt" idx="10"/>
          </p:nvPr>
        </p:nvSpPr>
        <p:spPr/>
        <p:txBody>
          <a:bodyPr/>
          <a:lstStyle/>
          <a:p>
            <a:fld id="{25AFF752-6FFB-9644-B2B4-432172492B4D}"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7395DE82-F19E-CA4B-B039-EB25E52785BF}"/>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175D1F55-A952-634A-A79E-9A3B64E0856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7</a:t>
            </a:fld>
            <a:endParaRPr lang="en-US"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body" idx="1"/>
          </p:nvPr>
        </p:nvSpPr>
        <p:spPr>
          <a:xfrm>
            <a:off x="228600" y="971550"/>
            <a:ext cx="8672400" cy="52620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Must be a United States Citizen or Lawful Permanent Resident </a:t>
            </a:r>
            <a:endParaRPr sz="1800">
              <a:solidFill>
                <a:srgbClr val="50504E"/>
              </a:solidFill>
              <a:latin typeface="Arial"/>
              <a:ea typeface="Arial"/>
              <a:cs typeface="Arial"/>
              <a:sym typeface="Arial"/>
            </a:endParaRPr>
          </a:p>
          <a:p>
            <a:pPr marL="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1000"/>
              </a:spcBef>
              <a:spcAft>
                <a:spcPts val="0"/>
              </a:spcAft>
              <a:buClr>
                <a:srgbClr val="50504E"/>
              </a:buClr>
              <a:buSzPts val="1800"/>
              <a:buChar char="•"/>
            </a:pPr>
            <a:r>
              <a:rPr lang="en-US" sz="1800">
                <a:solidFill>
                  <a:srgbClr val="50504E"/>
                </a:solidFill>
                <a:latin typeface="Arial"/>
                <a:ea typeface="Arial"/>
                <a:cs typeface="Arial"/>
                <a:sym typeface="Arial"/>
              </a:rPr>
              <a:t>Must be invited to participate by the applying faculty member</a:t>
            </a:r>
            <a:endParaRPr sz="1800">
              <a:solidFill>
                <a:srgbClr val="50504E"/>
              </a:solidFill>
              <a:latin typeface="Arial"/>
              <a:ea typeface="Arial"/>
              <a:cs typeface="Arial"/>
              <a:sym typeface="Arial"/>
            </a:endParaRPr>
          </a:p>
          <a:p>
            <a:pPr marL="457200" lvl="0" indent="0" algn="l" rtl="0">
              <a:lnSpc>
                <a:spcPct val="100000"/>
              </a:lnSpc>
              <a:spcBef>
                <a:spcPts val="90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Must be 18 years or older at the time the program begins</a:t>
            </a:r>
            <a:endParaRPr sz="1800">
              <a:solidFill>
                <a:srgbClr val="50504E"/>
              </a:solidFill>
              <a:latin typeface="Arial"/>
              <a:ea typeface="Arial"/>
              <a:cs typeface="Arial"/>
              <a:sym typeface="Arial"/>
            </a:endParaRPr>
          </a:p>
          <a:p>
            <a:pPr marL="0" lvl="0" indent="0" algn="l" rtl="0">
              <a:lnSpc>
                <a:spcPct val="115000"/>
              </a:lnSpc>
              <a:spcBef>
                <a:spcPts val="900"/>
              </a:spcBef>
              <a:spcAft>
                <a:spcPts val="0"/>
              </a:spcAft>
              <a:buNone/>
            </a:pPr>
            <a:endParaRPr sz="1800">
              <a:solidFill>
                <a:srgbClr val="50504E"/>
              </a:solidFill>
              <a:latin typeface="Arial"/>
              <a:ea typeface="Arial"/>
              <a:cs typeface="Arial"/>
              <a:sym typeface="Arial"/>
            </a:endParaRPr>
          </a:p>
          <a:p>
            <a:pPr marL="457200" lvl="0"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Must be currently enrolled as a full-time student in an area of science, mathematics, engineering, or technology at the same university/college as the applying faculty member</a:t>
            </a:r>
            <a:endParaRPr sz="1800">
              <a:solidFill>
                <a:srgbClr val="50504E"/>
              </a:solidFill>
              <a:latin typeface="Arial"/>
              <a:ea typeface="Arial"/>
              <a:cs typeface="Arial"/>
              <a:sym typeface="Arial"/>
            </a:endParaRPr>
          </a:p>
          <a:p>
            <a:pPr marL="457200" lvl="0" indent="0" algn="l" rtl="0">
              <a:lnSpc>
                <a:spcPct val="100000"/>
              </a:lnSpc>
              <a:spcBef>
                <a:spcPts val="90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Must have a cumulative Grade Point Average (GPA) of at least 3.0 on a 4.0 scale </a:t>
            </a:r>
            <a:endParaRPr sz="1800">
              <a:solidFill>
                <a:srgbClr val="50504E"/>
              </a:solidFill>
              <a:latin typeface="Arial"/>
              <a:ea typeface="Arial"/>
              <a:cs typeface="Arial"/>
              <a:sym typeface="Arial"/>
            </a:endParaRPr>
          </a:p>
          <a:p>
            <a:pPr marL="457200" lvl="0" indent="0" algn="l" rtl="0">
              <a:spcBef>
                <a:spcPts val="360"/>
              </a:spcBef>
              <a:spcAft>
                <a:spcPts val="0"/>
              </a:spcAft>
              <a:buNone/>
            </a:pPr>
            <a:endParaRPr/>
          </a:p>
        </p:txBody>
      </p:sp>
      <p:sp>
        <p:nvSpPr>
          <p:cNvPr id="142" name="Google Shape;142;p16"/>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Eligibility Requirements - Students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608CE430-CEFA-DE46-947E-C4453442DCEF}"/>
              </a:ext>
            </a:extLst>
          </p:cNvPr>
          <p:cNvSpPr>
            <a:spLocks noGrp="1"/>
          </p:cNvSpPr>
          <p:nvPr>
            <p:ph type="dt" idx="10"/>
          </p:nvPr>
        </p:nvSpPr>
        <p:spPr/>
        <p:txBody>
          <a:bodyPr/>
          <a:lstStyle/>
          <a:p>
            <a:fld id="{D1338FC7-E188-224D-A6EC-C2CE09A2D538}"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5CF78AEB-5E8A-4142-A9D2-A066DBAF7F88}"/>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0F81497F-F566-3B4E-90C8-713BF523CCD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8</a:t>
            </a:fld>
            <a:endParaRPr lang="en-US"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body" idx="1"/>
          </p:nvPr>
        </p:nvSpPr>
        <p:spPr>
          <a:xfrm>
            <a:off x="228600" y="971550"/>
            <a:ext cx="8672400" cy="5059500"/>
          </a:xfrm>
          <a:prstGeom prst="rect">
            <a:avLst/>
          </a:prstGeom>
          <a:noFill/>
          <a:ln>
            <a:noFill/>
          </a:ln>
        </p:spPr>
        <p:txBody>
          <a:bodyPr spcFirstLastPara="1" wrap="square" lIns="0" tIns="0" rIns="0" bIns="0" anchor="t" anchorCtr="0">
            <a:noAutofit/>
          </a:bodyPr>
          <a:lstStyle/>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All applications to the VFP program must be completed through the online application system</a:t>
            </a:r>
            <a:endParaRPr sz="1800">
              <a:solidFill>
                <a:srgbClr val="50504E"/>
              </a:solidFill>
              <a:latin typeface="Arial"/>
              <a:ea typeface="Arial"/>
              <a:cs typeface="Arial"/>
              <a:sym typeface="Arial"/>
            </a:endParaRPr>
          </a:p>
          <a:p>
            <a:pPr marL="45720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Documents required for application: </a:t>
            </a:r>
            <a:endParaRPr sz="1800">
              <a:solidFill>
                <a:srgbClr val="50504E"/>
              </a:solidFill>
              <a:latin typeface="Arial"/>
              <a:ea typeface="Arial"/>
              <a:cs typeface="Arial"/>
              <a:sym typeface="Arial"/>
            </a:endParaRPr>
          </a:p>
          <a:p>
            <a:pPr marL="914400" lvl="1"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Contact and Academic Information</a:t>
            </a:r>
            <a:endParaRPr sz="1800">
              <a:solidFill>
                <a:srgbClr val="50504E"/>
              </a:solidFill>
              <a:latin typeface="Arial"/>
              <a:ea typeface="Arial"/>
              <a:cs typeface="Arial"/>
              <a:sym typeface="Arial"/>
            </a:endParaRPr>
          </a:p>
          <a:p>
            <a:pPr marL="914400" lvl="1"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Research Proposal</a:t>
            </a:r>
            <a:endParaRPr sz="1800">
              <a:solidFill>
                <a:srgbClr val="50504E"/>
              </a:solidFill>
              <a:latin typeface="Arial"/>
              <a:ea typeface="Arial"/>
              <a:cs typeface="Arial"/>
              <a:sym typeface="Arial"/>
            </a:endParaRPr>
          </a:p>
          <a:p>
            <a:pPr marL="914400" lvl="1" indent="-342900" algn="l" rtl="0">
              <a:lnSpc>
                <a:spcPct val="115000"/>
              </a:lnSpc>
              <a:spcBef>
                <a:spcPts val="0"/>
              </a:spcBef>
              <a:spcAft>
                <a:spcPts val="0"/>
              </a:spcAft>
              <a:buClr>
                <a:srgbClr val="50504E"/>
              </a:buClr>
              <a:buSzPts val="1800"/>
              <a:buChar char="–"/>
            </a:pPr>
            <a:r>
              <a:rPr lang="en-US" sz="1800">
                <a:solidFill>
                  <a:srgbClr val="50504E"/>
                </a:solidFill>
                <a:latin typeface="Arial"/>
                <a:ea typeface="Arial"/>
                <a:cs typeface="Arial"/>
                <a:sym typeface="Arial"/>
              </a:rPr>
              <a:t>Essays</a:t>
            </a:r>
            <a:endParaRPr sz="180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a:solidFill>
                  <a:srgbClr val="50504E"/>
                </a:solidFill>
                <a:latin typeface="Arial"/>
                <a:ea typeface="Arial"/>
                <a:cs typeface="Arial"/>
                <a:sym typeface="Arial"/>
              </a:rPr>
              <a:t>Current Curriculum Vitae (CV)</a:t>
            </a:r>
            <a:endParaRPr sz="180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a:solidFill>
                  <a:srgbClr val="50504E"/>
                </a:solidFill>
                <a:latin typeface="Arial"/>
                <a:ea typeface="Arial"/>
                <a:cs typeface="Arial"/>
                <a:sym typeface="Arial"/>
              </a:rPr>
              <a:t>Undergraduate transcripts</a:t>
            </a:r>
            <a:endParaRPr sz="1800">
              <a:solidFill>
                <a:srgbClr val="50504E"/>
              </a:solidFill>
              <a:latin typeface="Arial"/>
              <a:ea typeface="Arial"/>
              <a:cs typeface="Arial"/>
              <a:sym typeface="Arial"/>
            </a:endParaRPr>
          </a:p>
          <a:p>
            <a:pPr marL="914400" lvl="1" indent="-342900" algn="l" rtl="0">
              <a:spcBef>
                <a:spcPts val="0"/>
              </a:spcBef>
              <a:spcAft>
                <a:spcPts val="0"/>
              </a:spcAft>
              <a:buClr>
                <a:srgbClr val="50504E"/>
              </a:buClr>
              <a:buSzPts val="1800"/>
              <a:buChar char="–"/>
            </a:pPr>
            <a:r>
              <a:rPr lang="en-US" sz="1800">
                <a:solidFill>
                  <a:srgbClr val="50504E"/>
                </a:solidFill>
                <a:latin typeface="Arial"/>
                <a:ea typeface="Arial"/>
                <a:cs typeface="Arial"/>
                <a:sym typeface="Arial"/>
              </a:rPr>
              <a:t>Two Recommendations</a:t>
            </a:r>
            <a:endParaRPr sz="1800">
              <a:solidFill>
                <a:srgbClr val="50504E"/>
              </a:solidFill>
              <a:latin typeface="Arial"/>
              <a:ea typeface="Arial"/>
              <a:cs typeface="Arial"/>
              <a:sym typeface="Arial"/>
            </a:endParaRPr>
          </a:p>
          <a:p>
            <a:pPr marL="91440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The research project proposal is co-developed between the faculty and Fermilab team (project co-Principal Investigators) and submitted online </a:t>
            </a:r>
            <a:endParaRPr sz="1800">
              <a:solidFill>
                <a:srgbClr val="50504E"/>
              </a:solidFill>
              <a:latin typeface="Arial"/>
              <a:ea typeface="Arial"/>
              <a:cs typeface="Arial"/>
              <a:sym typeface="Arial"/>
            </a:endParaRPr>
          </a:p>
          <a:p>
            <a:pPr marL="457200" lvl="0" indent="0" algn="l" rtl="0">
              <a:spcBef>
                <a:spcPts val="360"/>
              </a:spcBef>
              <a:spcAft>
                <a:spcPts val="0"/>
              </a:spcAft>
              <a:buNone/>
            </a:pPr>
            <a:endParaRPr sz="1800">
              <a:solidFill>
                <a:srgbClr val="50504E"/>
              </a:solidFill>
              <a:latin typeface="Arial"/>
              <a:ea typeface="Arial"/>
              <a:cs typeface="Arial"/>
              <a:sym typeface="Arial"/>
            </a:endParaRPr>
          </a:p>
          <a:p>
            <a:pPr marL="457200" lvl="0" indent="-342900" algn="l" rtl="0">
              <a:spcBef>
                <a:spcPts val="360"/>
              </a:spcBef>
              <a:spcAft>
                <a:spcPts val="0"/>
              </a:spcAft>
              <a:buClr>
                <a:srgbClr val="50504E"/>
              </a:buClr>
              <a:buSzPts val="1800"/>
              <a:buChar char="•"/>
            </a:pPr>
            <a:r>
              <a:rPr lang="en-US" sz="1800">
                <a:solidFill>
                  <a:srgbClr val="50504E"/>
                </a:solidFill>
                <a:latin typeface="Arial"/>
                <a:ea typeface="Arial"/>
                <a:cs typeface="Arial"/>
                <a:sym typeface="Arial"/>
              </a:rPr>
              <a:t>Submitted proposals are reviewed and evaluated based on three criteria (shown on next slide) </a:t>
            </a:r>
            <a:endParaRPr sz="1800">
              <a:solidFill>
                <a:srgbClr val="50504E"/>
              </a:solidFill>
              <a:latin typeface="Arial"/>
              <a:ea typeface="Arial"/>
              <a:cs typeface="Arial"/>
              <a:sym typeface="Arial"/>
            </a:endParaRPr>
          </a:p>
          <a:p>
            <a:pPr marL="0" lvl="0" indent="0" algn="l" rtl="0">
              <a:spcBef>
                <a:spcPts val="360"/>
              </a:spcBef>
              <a:spcAft>
                <a:spcPts val="0"/>
              </a:spcAft>
              <a:buNone/>
            </a:pPr>
            <a:endParaRPr sz="1800">
              <a:solidFill>
                <a:srgbClr val="50504E"/>
              </a:solidFill>
            </a:endParaRPr>
          </a:p>
          <a:p>
            <a:pPr marL="0" lvl="0" indent="0" algn="l" rtl="0">
              <a:lnSpc>
                <a:spcPct val="115000"/>
              </a:lnSpc>
              <a:spcBef>
                <a:spcPts val="0"/>
              </a:spcBef>
              <a:spcAft>
                <a:spcPts val="0"/>
              </a:spcAft>
              <a:buNone/>
            </a:pPr>
            <a:endParaRPr sz="1800">
              <a:solidFill>
                <a:srgbClr val="50504E"/>
              </a:solidFill>
            </a:endParaRPr>
          </a:p>
        </p:txBody>
      </p:sp>
      <p:sp>
        <p:nvSpPr>
          <p:cNvPr id="151" name="Google Shape;151;p17"/>
          <p:cNvSpPr txBox="1">
            <a:spLocks noGrp="1"/>
          </p:cNvSpPr>
          <p:nvPr>
            <p:ph type="title"/>
          </p:nvPr>
        </p:nvSpPr>
        <p:spPr>
          <a:xfrm>
            <a:off x="228600" y="251752"/>
            <a:ext cx="8686800" cy="427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latin typeface="Arial"/>
                <a:ea typeface="Arial"/>
                <a:cs typeface="Arial"/>
                <a:sym typeface="Arial"/>
              </a:rPr>
              <a:t>Application Process</a:t>
            </a:r>
            <a:endParaRPr>
              <a:latin typeface="Arial"/>
              <a:ea typeface="Arial"/>
              <a:cs typeface="Arial"/>
              <a:sym typeface="Arial"/>
            </a:endParaRPr>
          </a:p>
        </p:txBody>
      </p:sp>
      <p:sp>
        <p:nvSpPr>
          <p:cNvPr id="2" name="Date Placeholder 1">
            <a:extLst>
              <a:ext uri="{FF2B5EF4-FFF2-40B4-BE49-F238E27FC236}">
                <a16:creationId xmlns:a16="http://schemas.microsoft.com/office/drawing/2014/main" id="{2EDB034F-97AE-1742-8977-7B178B0EDC26}"/>
              </a:ext>
            </a:extLst>
          </p:cNvPr>
          <p:cNvSpPr>
            <a:spLocks noGrp="1"/>
          </p:cNvSpPr>
          <p:nvPr>
            <p:ph type="dt" idx="10"/>
          </p:nvPr>
        </p:nvSpPr>
        <p:spPr/>
        <p:txBody>
          <a:bodyPr/>
          <a:lstStyle/>
          <a:p>
            <a:fld id="{556172D3-7DF3-7E4E-8036-38AB1FE0F549}" type="datetime1">
              <a:rPr lang="en-US" smtClean="0">
                <a:latin typeface="+mj-lt"/>
              </a:rPr>
              <a:t>8/3/21</a:t>
            </a:fld>
            <a:endParaRPr lang="en-US" dirty="0">
              <a:latin typeface="+mj-lt"/>
            </a:endParaRPr>
          </a:p>
        </p:txBody>
      </p:sp>
      <p:sp>
        <p:nvSpPr>
          <p:cNvPr id="3" name="Footer Placeholder 2">
            <a:extLst>
              <a:ext uri="{FF2B5EF4-FFF2-40B4-BE49-F238E27FC236}">
                <a16:creationId xmlns:a16="http://schemas.microsoft.com/office/drawing/2014/main" id="{6DEF587C-16BC-BA4A-ACA2-12A4A336C21C}"/>
              </a:ext>
            </a:extLst>
          </p:cNvPr>
          <p:cNvSpPr>
            <a:spLocks noGrp="1"/>
          </p:cNvSpPr>
          <p:nvPr>
            <p:ph type="ftr" idx="11"/>
          </p:nvPr>
        </p:nvSpPr>
        <p:spPr/>
        <p:txBody>
          <a:bodyPr/>
          <a:lstStyle/>
          <a:p>
            <a:r>
              <a:rPr lang="en-US" dirty="0">
                <a:latin typeface="+mj-lt"/>
              </a:rPr>
              <a:t>K. Laureto | Visiting Faculty Program </a:t>
            </a:r>
          </a:p>
        </p:txBody>
      </p:sp>
      <p:sp>
        <p:nvSpPr>
          <p:cNvPr id="4" name="Slide Number Placeholder 3">
            <a:extLst>
              <a:ext uri="{FF2B5EF4-FFF2-40B4-BE49-F238E27FC236}">
                <a16:creationId xmlns:a16="http://schemas.microsoft.com/office/drawing/2014/main" id="{DF0E089B-8E24-E74B-920F-CCE20681438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mj-lt"/>
              </a:rPr>
              <a:t>9</a:t>
            </a:fld>
            <a:endParaRPr lang="en-US" dirty="0">
              <a:latin typeface="+mj-lt"/>
            </a:endParaRPr>
          </a:p>
        </p:txBody>
      </p:sp>
    </p:spTree>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1157</Words>
  <Application>Microsoft Macintosh PowerPoint</Application>
  <PresentationFormat>On-screen Show (4:3)</PresentationFormat>
  <Paragraphs>174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Helvetica Neue</vt:lpstr>
      <vt:lpstr>Fermilab_PPT_090815</vt:lpstr>
      <vt:lpstr>PowerPoint Presentation</vt:lpstr>
      <vt:lpstr>PowerPoint Presentation</vt:lpstr>
      <vt:lpstr>Overview</vt:lpstr>
      <vt:lpstr>Overview</vt:lpstr>
      <vt:lpstr>Benefits of the VFP</vt:lpstr>
      <vt:lpstr>Benefits of the VFP</vt:lpstr>
      <vt:lpstr>Eligibility Requirements - Faculty </vt:lpstr>
      <vt:lpstr>Eligibility Requirements - Students</vt:lpstr>
      <vt:lpstr>Application Process</vt:lpstr>
      <vt:lpstr>Application Process</vt:lpstr>
      <vt:lpstr>Timeline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Kathrine Laureto</cp:lastModifiedBy>
  <cp:revision>10</cp:revision>
  <dcterms:modified xsi:type="dcterms:W3CDTF">2021-08-03T19:13:48Z</dcterms:modified>
</cp:coreProperties>
</file>