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6" r:id="rId5"/>
  </p:sldMasterIdLst>
  <p:notesMasterIdLst>
    <p:notesMasterId r:id="rId28"/>
  </p:notesMasterIdLst>
  <p:handoutMasterIdLst>
    <p:handoutMasterId r:id="rId29"/>
  </p:handoutMasterIdLst>
  <p:sldIdLst>
    <p:sldId id="2306" r:id="rId6"/>
    <p:sldId id="2500" r:id="rId7"/>
    <p:sldId id="2647" r:id="rId8"/>
    <p:sldId id="2507" r:id="rId9"/>
    <p:sldId id="2504" r:id="rId10"/>
    <p:sldId id="2508" r:id="rId11"/>
    <p:sldId id="2503" r:id="rId12"/>
    <p:sldId id="2640" r:id="rId13"/>
    <p:sldId id="2505" r:id="rId14"/>
    <p:sldId id="2506" r:id="rId15"/>
    <p:sldId id="2641" r:id="rId16"/>
    <p:sldId id="2644" r:id="rId17"/>
    <p:sldId id="2652" r:id="rId18"/>
    <p:sldId id="2509" r:id="rId19"/>
    <p:sldId id="2646" r:id="rId20"/>
    <p:sldId id="2642" r:id="rId21"/>
    <p:sldId id="2645" r:id="rId22"/>
    <p:sldId id="2648" r:id="rId23"/>
    <p:sldId id="2649" r:id="rId24"/>
    <p:sldId id="2650" r:id="rId25"/>
    <p:sldId id="2651" r:id="rId26"/>
    <p:sldId id="2653" r:id="rId27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306"/>
            <p14:sldId id="2500"/>
            <p14:sldId id="2647"/>
            <p14:sldId id="2507"/>
            <p14:sldId id="2504"/>
            <p14:sldId id="2508"/>
            <p14:sldId id="2503"/>
            <p14:sldId id="2640"/>
            <p14:sldId id="2505"/>
            <p14:sldId id="2506"/>
            <p14:sldId id="2641"/>
            <p14:sldId id="2644"/>
            <p14:sldId id="2652"/>
            <p14:sldId id="2509"/>
            <p14:sldId id="2646"/>
            <p14:sldId id="2642"/>
            <p14:sldId id="2645"/>
            <p14:sldId id="2648"/>
            <p14:sldId id="2649"/>
            <p14:sldId id="2650"/>
            <p14:sldId id="2651"/>
            <p14:sldId id="2653"/>
          </p14:sldIdLst>
        </p14:section>
        <p14:section name="Backup" id="{C2A52EEA-1754-43C5-91A0-936CB3D7D17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1" clrIdx="1">
    <p:extLst>
      <p:ext uri="{19B8F6BF-5375-455C-9EA6-DF929625EA0E}">
        <p15:presenceInfo xmlns:p15="http://schemas.microsoft.com/office/powerpoint/2012/main" userId="S::merminga@services.fnal.gov::37f97f97-644d-4887-82c0-21f926b4c2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003087"/>
    <a:srgbClr val="EB42CA"/>
    <a:srgbClr val="404040"/>
    <a:srgbClr val="4E4E4E"/>
    <a:srgbClr val="63666A"/>
    <a:srgbClr val="505050"/>
    <a:srgbClr val="50504E"/>
    <a:srgbClr val="A7A8A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90" autoAdjust="0"/>
    <p:restoredTop sz="93466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69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8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5617CB-8FDF-BC40-820C-267A4ADCE369}" type="doc">
      <dgm:prSet loTypeId="urn:microsoft.com/office/officeart/2005/8/layout/hChevron3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D86D8D1-456A-6A4D-BA07-E58DB19EE251}">
      <dgm:prSet phldrT="[Text]" custT="1"/>
      <dgm:spPr/>
      <dgm:t>
        <a:bodyPr/>
        <a:lstStyle/>
        <a:p>
          <a:r>
            <a:rPr lang="en-US" sz="1800" dirty="0"/>
            <a:t>2016</a:t>
          </a:r>
          <a:endParaRPr lang="en-US" sz="2000" dirty="0"/>
        </a:p>
      </dgm:t>
    </dgm:pt>
    <dgm:pt modelId="{90C51F78-EAE9-0A43-A171-BACA13DFE15A}" type="parTrans" cxnId="{DE84298C-A1E5-884D-A230-788957C5B4DD}">
      <dgm:prSet/>
      <dgm:spPr/>
      <dgm:t>
        <a:bodyPr/>
        <a:lstStyle/>
        <a:p>
          <a:endParaRPr lang="en-US"/>
        </a:p>
      </dgm:t>
    </dgm:pt>
    <dgm:pt modelId="{7F4AB79A-57A8-554C-962F-3287DDE0C873}" type="sibTrans" cxnId="{DE84298C-A1E5-884D-A230-788957C5B4DD}">
      <dgm:prSet/>
      <dgm:spPr/>
      <dgm:t>
        <a:bodyPr/>
        <a:lstStyle/>
        <a:p>
          <a:endParaRPr lang="en-US"/>
        </a:p>
      </dgm:t>
    </dgm:pt>
    <dgm:pt modelId="{59D2B116-01E1-1240-8ECF-A963B6A115D5}">
      <dgm:prSet phldrT="[Text]" custT="1"/>
      <dgm:spPr/>
      <dgm:t>
        <a:bodyPr/>
        <a:lstStyle/>
        <a:p>
          <a:r>
            <a:rPr lang="en-US" sz="1800" dirty="0"/>
            <a:t>2019</a:t>
          </a:r>
          <a:endParaRPr lang="en-US" sz="2800" dirty="0"/>
        </a:p>
      </dgm:t>
    </dgm:pt>
    <dgm:pt modelId="{1F4C477A-CC4B-3A41-BDB9-033F18FDC71D}" type="parTrans" cxnId="{11F64685-9288-4040-8EEF-6E6FE6EB10F9}">
      <dgm:prSet/>
      <dgm:spPr/>
      <dgm:t>
        <a:bodyPr/>
        <a:lstStyle/>
        <a:p>
          <a:endParaRPr lang="en-US"/>
        </a:p>
      </dgm:t>
    </dgm:pt>
    <dgm:pt modelId="{195B886E-E585-D647-884E-DA091CB347FF}" type="sibTrans" cxnId="{11F64685-9288-4040-8EEF-6E6FE6EB10F9}">
      <dgm:prSet/>
      <dgm:spPr/>
      <dgm:t>
        <a:bodyPr/>
        <a:lstStyle/>
        <a:p>
          <a:endParaRPr lang="en-US"/>
        </a:p>
      </dgm:t>
    </dgm:pt>
    <dgm:pt modelId="{D911EBC8-7002-6945-AEDC-69BE66BB7B75}">
      <dgm:prSet phldrT="[Text]" custT="1"/>
      <dgm:spPr/>
      <dgm:t>
        <a:bodyPr/>
        <a:lstStyle/>
        <a:p>
          <a:r>
            <a:rPr lang="en-US" sz="1800" dirty="0"/>
            <a:t>2020</a:t>
          </a:r>
          <a:endParaRPr lang="en-US" sz="2400" dirty="0"/>
        </a:p>
      </dgm:t>
    </dgm:pt>
    <dgm:pt modelId="{C7FED860-B266-DD41-A539-A2C2C9327254}" type="parTrans" cxnId="{22333D10-9C34-AF4E-9540-7323B57568A4}">
      <dgm:prSet/>
      <dgm:spPr/>
      <dgm:t>
        <a:bodyPr/>
        <a:lstStyle/>
        <a:p>
          <a:endParaRPr lang="en-US"/>
        </a:p>
      </dgm:t>
    </dgm:pt>
    <dgm:pt modelId="{7699D142-617B-1440-9B18-3FBFD9809175}" type="sibTrans" cxnId="{22333D10-9C34-AF4E-9540-7323B57568A4}">
      <dgm:prSet/>
      <dgm:spPr/>
      <dgm:t>
        <a:bodyPr/>
        <a:lstStyle/>
        <a:p>
          <a:endParaRPr lang="en-US"/>
        </a:p>
      </dgm:t>
    </dgm:pt>
    <dgm:pt modelId="{8E9B2C69-E065-C743-964F-2E7215A83183}">
      <dgm:prSet custT="1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en-US" sz="1800" dirty="0"/>
            <a:t>2021</a:t>
          </a:r>
          <a:endParaRPr lang="en-US" sz="2100" dirty="0"/>
        </a:p>
      </dgm:t>
    </dgm:pt>
    <dgm:pt modelId="{158A9884-C5E3-7D47-9696-8DD078D37213}" type="parTrans" cxnId="{33DA0AF5-583C-0A4A-B029-08A827DD5F34}">
      <dgm:prSet/>
      <dgm:spPr/>
      <dgm:t>
        <a:bodyPr/>
        <a:lstStyle/>
        <a:p>
          <a:endParaRPr lang="en-US"/>
        </a:p>
      </dgm:t>
    </dgm:pt>
    <dgm:pt modelId="{1F50BBB4-678B-F049-866F-3EBA7EF8CBCD}" type="sibTrans" cxnId="{33DA0AF5-583C-0A4A-B029-08A827DD5F34}">
      <dgm:prSet/>
      <dgm:spPr/>
      <dgm:t>
        <a:bodyPr/>
        <a:lstStyle/>
        <a:p>
          <a:endParaRPr lang="en-US"/>
        </a:p>
      </dgm:t>
    </dgm:pt>
    <dgm:pt modelId="{8860BC5F-BB06-1B47-AFD5-1FD5155088A8}">
      <dgm:prSet custT="1"/>
      <dgm:spPr/>
      <dgm:t>
        <a:bodyPr/>
        <a:lstStyle/>
        <a:p>
          <a:r>
            <a:rPr lang="en-US" sz="1800" dirty="0"/>
            <a:t>2022</a:t>
          </a:r>
          <a:endParaRPr lang="en-US" sz="2100" dirty="0"/>
        </a:p>
      </dgm:t>
    </dgm:pt>
    <dgm:pt modelId="{10C3416A-19E5-FC48-9C6E-DD1AEF369A51}" type="parTrans" cxnId="{BA30AD5C-2048-304B-984E-389C21C64A62}">
      <dgm:prSet/>
      <dgm:spPr/>
      <dgm:t>
        <a:bodyPr/>
        <a:lstStyle/>
        <a:p>
          <a:endParaRPr lang="en-US"/>
        </a:p>
      </dgm:t>
    </dgm:pt>
    <dgm:pt modelId="{92D98F01-6DD5-3E47-A296-2FDFB1FEA6EE}" type="sibTrans" cxnId="{BA30AD5C-2048-304B-984E-389C21C64A62}">
      <dgm:prSet/>
      <dgm:spPr/>
      <dgm:t>
        <a:bodyPr/>
        <a:lstStyle/>
        <a:p>
          <a:endParaRPr lang="en-US"/>
        </a:p>
      </dgm:t>
    </dgm:pt>
    <dgm:pt modelId="{D63CA406-6DE0-8F4E-909F-C336C72105FE}">
      <dgm:prSet custT="1"/>
      <dgm:spPr/>
      <dgm:t>
        <a:bodyPr/>
        <a:lstStyle/>
        <a:p>
          <a:r>
            <a:rPr lang="en-US" sz="1800" dirty="0"/>
            <a:t>2023</a:t>
          </a:r>
          <a:endParaRPr lang="en-US" sz="2100" dirty="0"/>
        </a:p>
      </dgm:t>
    </dgm:pt>
    <dgm:pt modelId="{02A385BC-025D-FE47-A9C2-878AC81F7ED6}" type="parTrans" cxnId="{AED59FFA-7849-D04C-BEB8-2D3D4B801248}">
      <dgm:prSet/>
      <dgm:spPr/>
      <dgm:t>
        <a:bodyPr/>
        <a:lstStyle/>
        <a:p>
          <a:endParaRPr lang="en-US"/>
        </a:p>
      </dgm:t>
    </dgm:pt>
    <dgm:pt modelId="{80FE1425-32EA-6C4C-9684-5555367008CA}" type="sibTrans" cxnId="{AED59FFA-7849-D04C-BEB8-2D3D4B801248}">
      <dgm:prSet/>
      <dgm:spPr/>
      <dgm:t>
        <a:bodyPr/>
        <a:lstStyle/>
        <a:p>
          <a:endParaRPr lang="en-US"/>
        </a:p>
      </dgm:t>
    </dgm:pt>
    <dgm:pt modelId="{DBD38C59-CBF7-2041-AD60-71CB579E92C6}">
      <dgm:prSet custT="1"/>
      <dgm:spPr/>
      <dgm:t>
        <a:bodyPr/>
        <a:lstStyle/>
        <a:p>
          <a:r>
            <a:rPr lang="en-US" sz="1800" dirty="0"/>
            <a:t>2024</a:t>
          </a:r>
          <a:endParaRPr lang="en-US" sz="2100" dirty="0"/>
        </a:p>
      </dgm:t>
    </dgm:pt>
    <dgm:pt modelId="{F15676F0-DB61-054B-9E99-9C37EDB5F334}" type="parTrans" cxnId="{05ECAC2D-96EE-3C4E-9467-D25122697315}">
      <dgm:prSet/>
      <dgm:spPr/>
      <dgm:t>
        <a:bodyPr/>
        <a:lstStyle/>
        <a:p>
          <a:endParaRPr lang="en-US"/>
        </a:p>
      </dgm:t>
    </dgm:pt>
    <dgm:pt modelId="{31E43735-28A3-B14F-A673-2754A930E468}" type="sibTrans" cxnId="{05ECAC2D-96EE-3C4E-9467-D25122697315}">
      <dgm:prSet/>
      <dgm:spPr/>
      <dgm:t>
        <a:bodyPr/>
        <a:lstStyle/>
        <a:p>
          <a:endParaRPr lang="en-US"/>
        </a:p>
      </dgm:t>
    </dgm:pt>
    <dgm:pt modelId="{05202E0D-1EEC-D549-AFEB-1C09A8DDCFD9}">
      <dgm:prSet custT="1"/>
      <dgm:spPr/>
      <dgm:t>
        <a:bodyPr/>
        <a:lstStyle/>
        <a:p>
          <a:r>
            <a:rPr lang="en-US" sz="1800" dirty="0"/>
            <a:t>2025</a:t>
          </a:r>
          <a:endParaRPr lang="en-US" sz="2000" dirty="0"/>
        </a:p>
      </dgm:t>
    </dgm:pt>
    <dgm:pt modelId="{AB5F3389-7F0D-B641-B1CE-A72A8B12CE65}" type="parTrans" cxnId="{19DBE9F8-FA8D-3143-BF78-8F2121867970}">
      <dgm:prSet/>
      <dgm:spPr/>
      <dgm:t>
        <a:bodyPr/>
        <a:lstStyle/>
        <a:p>
          <a:endParaRPr lang="en-US"/>
        </a:p>
      </dgm:t>
    </dgm:pt>
    <dgm:pt modelId="{EA3FD5A5-79C6-F24A-B1AB-003AC32BF703}" type="sibTrans" cxnId="{19DBE9F8-FA8D-3143-BF78-8F2121867970}">
      <dgm:prSet/>
      <dgm:spPr/>
      <dgm:t>
        <a:bodyPr/>
        <a:lstStyle/>
        <a:p>
          <a:endParaRPr lang="en-US"/>
        </a:p>
      </dgm:t>
    </dgm:pt>
    <dgm:pt modelId="{2EDB156A-5C2F-A641-8534-1BD760EBB38D}">
      <dgm:prSet custT="1"/>
      <dgm:spPr/>
      <dgm:t>
        <a:bodyPr/>
        <a:lstStyle/>
        <a:p>
          <a:r>
            <a:rPr lang="en-US" sz="1800" dirty="0"/>
            <a:t>2026</a:t>
          </a:r>
          <a:endParaRPr lang="en-US" sz="2100" dirty="0"/>
        </a:p>
      </dgm:t>
    </dgm:pt>
    <dgm:pt modelId="{776F7E23-4632-7E48-BA2C-F393070266BA}" type="parTrans" cxnId="{6A6E241C-0B8E-2C4B-AC07-0B1DEDBB001F}">
      <dgm:prSet/>
      <dgm:spPr/>
      <dgm:t>
        <a:bodyPr/>
        <a:lstStyle/>
        <a:p>
          <a:endParaRPr lang="en-US"/>
        </a:p>
      </dgm:t>
    </dgm:pt>
    <dgm:pt modelId="{3337C5BF-5587-424E-8392-BDC3D2EA3CA2}" type="sibTrans" cxnId="{6A6E241C-0B8E-2C4B-AC07-0B1DEDBB001F}">
      <dgm:prSet/>
      <dgm:spPr/>
      <dgm:t>
        <a:bodyPr/>
        <a:lstStyle/>
        <a:p>
          <a:endParaRPr lang="en-US"/>
        </a:p>
      </dgm:t>
    </dgm:pt>
    <dgm:pt modelId="{C9EDBDA3-1C38-A944-8DAE-5FF77CA2F39E}">
      <dgm:prSet custT="1"/>
      <dgm:spPr/>
      <dgm:t>
        <a:bodyPr/>
        <a:lstStyle/>
        <a:p>
          <a:r>
            <a:rPr lang="en-US" sz="1800" dirty="0"/>
            <a:t>2027</a:t>
          </a:r>
          <a:endParaRPr lang="en-US" sz="2100" dirty="0"/>
        </a:p>
      </dgm:t>
    </dgm:pt>
    <dgm:pt modelId="{AAA57AAC-33F1-414D-BA6E-E24176DEED68}" type="parTrans" cxnId="{399ADF2D-F11F-4B48-ADDD-5BF0CF065584}">
      <dgm:prSet/>
      <dgm:spPr/>
      <dgm:t>
        <a:bodyPr/>
        <a:lstStyle/>
        <a:p>
          <a:endParaRPr lang="en-US"/>
        </a:p>
      </dgm:t>
    </dgm:pt>
    <dgm:pt modelId="{705F401C-296E-FE46-AEC9-9262BD199E40}" type="sibTrans" cxnId="{399ADF2D-F11F-4B48-ADDD-5BF0CF065584}">
      <dgm:prSet/>
      <dgm:spPr/>
      <dgm:t>
        <a:bodyPr/>
        <a:lstStyle/>
        <a:p>
          <a:endParaRPr lang="en-US"/>
        </a:p>
      </dgm:t>
    </dgm:pt>
    <dgm:pt modelId="{F56C0A3A-F37D-FC4D-BEB8-D69A2EF87D7C}">
      <dgm:prSet custT="1"/>
      <dgm:spPr/>
      <dgm:t>
        <a:bodyPr/>
        <a:lstStyle/>
        <a:p>
          <a:r>
            <a:rPr lang="en-US" sz="1800" dirty="0"/>
            <a:t>2028</a:t>
          </a:r>
          <a:endParaRPr lang="en-US" sz="2200" dirty="0"/>
        </a:p>
      </dgm:t>
    </dgm:pt>
    <dgm:pt modelId="{DF57520E-D511-4F49-9433-4F8423A91F09}" type="parTrans" cxnId="{F546174E-3BE1-D742-BFB0-026A36170BB7}">
      <dgm:prSet/>
      <dgm:spPr/>
      <dgm:t>
        <a:bodyPr/>
        <a:lstStyle/>
        <a:p>
          <a:endParaRPr lang="en-US"/>
        </a:p>
      </dgm:t>
    </dgm:pt>
    <dgm:pt modelId="{806F25BE-9DD8-CB4F-9656-59BAE4C35CF2}" type="sibTrans" cxnId="{F546174E-3BE1-D742-BFB0-026A36170BB7}">
      <dgm:prSet/>
      <dgm:spPr/>
      <dgm:t>
        <a:bodyPr/>
        <a:lstStyle/>
        <a:p>
          <a:endParaRPr lang="en-US"/>
        </a:p>
      </dgm:t>
    </dgm:pt>
    <dgm:pt modelId="{004BA5E2-9E36-AA4A-BE32-0E2D991D04CD}">
      <dgm:prSet/>
      <dgm:spPr/>
      <dgm:t>
        <a:bodyPr/>
        <a:lstStyle/>
        <a:p>
          <a:r>
            <a:rPr lang="en-US" dirty="0"/>
            <a:t>2018</a:t>
          </a:r>
        </a:p>
      </dgm:t>
    </dgm:pt>
    <dgm:pt modelId="{85840522-584E-F74A-A651-291B2915263D}" type="parTrans" cxnId="{0783FFCE-C8DE-0648-AA5D-9BC413C8D30D}">
      <dgm:prSet/>
      <dgm:spPr/>
      <dgm:t>
        <a:bodyPr/>
        <a:lstStyle/>
        <a:p>
          <a:endParaRPr lang="en-US"/>
        </a:p>
      </dgm:t>
    </dgm:pt>
    <dgm:pt modelId="{0EA8CBC0-4FC6-0646-8014-447046FFFA73}" type="sibTrans" cxnId="{0783FFCE-C8DE-0648-AA5D-9BC413C8D30D}">
      <dgm:prSet/>
      <dgm:spPr/>
      <dgm:t>
        <a:bodyPr/>
        <a:lstStyle/>
        <a:p>
          <a:endParaRPr lang="en-US"/>
        </a:p>
      </dgm:t>
    </dgm:pt>
    <dgm:pt modelId="{6964FDC5-085E-FD47-A2E2-8B1B0E266AAF}">
      <dgm:prSet/>
      <dgm:spPr/>
      <dgm:t>
        <a:bodyPr/>
        <a:lstStyle/>
        <a:p>
          <a:r>
            <a:rPr lang="en-US" dirty="0"/>
            <a:t>2017</a:t>
          </a:r>
        </a:p>
      </dgm:t>
    </dgm:pt>
    <dgm:pt modelId="{94F340CE-0F5B-EC42-A5D5-9CFE6947C3BE}" type="parTrans" cxnId="{E4039E29-0541-3E47-B0DA-8FB298371F6B}">
      <dgm:prSet/>
      <dgm:spPr/>
      <dgm:t>
        <a:bodyPr/>
        <a:lstStyle/>
        <a:p>
          <a:endParaRPr lang="en-US"/>
        </a:p>
      </dgm:t>
    </dgm:pt>
    <dgm:pt modelId="{F8009DF3-C80B-9E4B-95FF-C2D6F19AE5D2}" type="sibTrans" cxnId="{E4039E29-0541-3E47-B0DA-8FB298371F6B}">
      <dgm:prSet/>
      <dgm:spPr/>
      <dgm:t>
        <a:bodyPr/>
        <a:lstStyle/>
        <a:p>
          <a:endParaRPr lang="en-US"/>
        </a:p>
      </dgm:t>
    </dgm:pt>
    <dgm:pt modelId="{05CC8A78-7240-1647-903B-253715316E8F}" type="pres">
      <dgm:prSet presAssocID="{455617CB-8FDF-BC40-820C-267A4ADCE369}" presName="Name0" presStyleCnt="0">
        <dgm:presLayoutVars>
          <dgm:dir/>
          <dgm:resizeHandles val="exact"/>
        </dgm:presLayoutVars>
      </dgm:prSet>
      <dgm:spPr/>
    </dgm:pt>
    <dgm:pt modelId="{ED3D769A-DFAE-4E4E-BBBB-8C8FF8756815}" type="pres">
      <dgm:prSet presAssocID="{4D86D8D1-456A-6A4D-BA07-E58DB19EE251}" presName="parTxOnly" presStyleLbl="node1" presStyleIdx="0" presStyleCnt="13">
        <dgm:presLayoutVars>
          <dgm:bulletEnabled val="1"/>
        </dgm:presLayoutVars>
      </dgm:prSet>
      <dgm:spPr/>
    </dgm:pt>
    <dgm:pt modelId="{BA182E32-17B0-2745-8779-76CE4DA6BDB4}" type="pres">
      <dgm:prSet presAssocID="{7F4AB79A-57A8-554C-962F-3287DDE0C873}" presName="parSpace" presStyleCnt="0"/>
      <dgm:spPr/>
    </dgm:pt>
    <dgm:pt modelId="{9F550C14-2EB7-7F49-A6E5-4AB78A3661CB}" type="pres">
      <dgm:prSet presAssocID="{6964FDC5-085E-FD47-A2E2-8B1B0E266AAF}" presName="parTxOnly" presStyleLbl="node1" presStyleIdx="1" presStyleCnt="13">
        <dgm:presLayoutVars>
          <dgm:bulletEnabled val="1"/>
        </dgm:presLayoutVars>
      </dgm:prSet>
      <dgm:spPr/>
    </dgm:pt>
    <dgm:pt modelId="{E2D7A0AE-E4C2-6842-BB34-32889E8BF71C}" type="pres">
      <dgm:prSet presAssocID="{F8009DF3-C80B-9E4B-95FF-C2D6F19AE5D2}" presName="parSpace" presStyleCnt="0"/>
      <dgm:spPr/>
    </dgm:pt>
    <dgm:pt modelId="{84382E75-C3B3-1D41-AAB6-293DE11467B5}" type="pres">
      <dgm:prSet presAssocID="{004BA5E2-9E36-AA4A-BE32-0E2D991D04CD}" presName="parTxOnly" presStyleLbl="node1" presStyleIdx="2" presStyleCnt="13">
        <dgm:presLayoutVars>
          <dgm:bulletEnabled val="1"/>
        </dgm:presLayoutVars>
      </dgm:prSet>
      <dgm:spPr/>
    </dgm:pt>
    <dgm:pt modelId="{16DB9023-189B-DD4E-A895-7865E00AFBA8}" type="pres">
      <dgm:prSet presAssocID="{0EA8CBC0-4FC6-0646-8014-447046FFFA73}" presName="parSpace" presStyleCnt="0"/>
      <dgm:spPr/>
    </dgm:pt>
    <dgm:pt modelId="{825F12B9-D505-F247-B99D-216B6B1DE3A8}" type="pres">
      <dgm:prSet presAssocID="{59D2B116-01E1-1240-8ECF-A963B6A115D5}" presName="parTxOnly" presStyleLbl="node1" presStyleIdx="3" presStyleCnt="13">
        <dgm:presLayoutVars>
          <dgm:bulletEnabled val="1"/>
        </dgm:presLayoutVars>
      </dgm:prSet>
      <dgm:spPr/>
    </dgm:pt>
    <dgm:pt modelId="{91A056E9-9705-9E48-86FB-212D6D65C491}" type="pres">
      <dgm:prSet presAssocID="{195B886E-E585-D647-884E-DA091CB347FF}" presName="parSpace" presStyleCnt="0"/>
      <dgm:spPr/>
    </dgm:pt>
    <dgm:pt modelId="{A122ED05-4410-644C-8C37-1BB0B0981175}" type="pres">
      <dgm:prSet presAssocID="{D911EBC8-7002-6945-AEDC-69BE66BB7B75}" presName="parTxOnly" presStyleLbl="node1" presStyleIdx="4" presStyleCnt="13">
        <dgm:presLayoutVars>
          <dgm:bulletEnabled val="1"/>
        </dgm:presLayoutVars>
      </dgm:prSet>
      <dgm:spPr/>
    </dgm:pt>
    <dgm:pt modelId="{2E3A036E-33EB-5E49-B3A6-592111AE163A}" type="pres">
      <dgm:prSet presAssocID="{7699D142-617B-1440-9B18-3FBFD9809175}" presName="parSpace" presStyleCnt="0"/>
      <dgm:spPr/>
    </dgm:pt>
    <dgm:pt modelId="{34B0D5D4-6CA7-1A4A-9487-DD539BFA0782}" type="pres">
      <dgm:prSet presAssocID="{8E9B2C69-E065-C743-964F-2E7215A83183}" presName="parTxOnly" presStyleLbl="node1" presStyleIdx="5" presStyleCnt="13">
        <dgm:presLayoutVars>
          <dgm:bulletEnabled val="1"/>
        </dgm:presLayoutVars>
      </dgm:prSet>
      <dgm:spPr/>
    </dgm:pt>
    <dgm:pt modelId="{45F45AB7-CDDE-0E40-B8FF-A6D8856C713D}" type="pres">
      <dgm:prSet presAssocID="{1F50BBB4-678B-F049-866F-3EBA7EF8CBCD}" presName="parSpace" presStyleCnt="0"/>
      <dgm:spPr/>
    </dgm:pt>
    <dgm:pt modelId="{84009C35-1199-1744-91B9-D2B803BDBCA1}" type="pres">
      <dgm:prSet presAssocID="{8860BC5F-BB06-1B47-AFD5-1FD5155088A8}" presName="parTxOnly" presStyleLbl="node1" presStyleIdx="6" presStyleCnt="13">
        <dgm:presLayoutVars>
          <dgm:bulletEnabled val="1"/>
        </dgm:presLayoutVars>
      </dgm:prSet>
      <dgm:spPr/>
    </dgm:pt>
    <dgm:pt modelId="{986B0531-FC12-C04E-B493-EBDB8DEA39F9}" type="pres">
      <dgm:prSet presAssocID="{92D98F01-6DD5-3E47-A296-2FDFB1FEA6EE}" presName="parSpace" presStyleCnt="0"/>
      <dgm:spPr/>
    </dgm:pt>
    <dgm:pt modelId="{04D719FB-92D7-434F-8611-E8F669F814CC}" type="pres">
      <dgm:prSet presAssocID="{D63CA406-6DE0-8F4E-909F-C336C72105FE}" presName="parTxOnly" presStyleLbl="node1" presStyleIdx="7" presStyleCnt="13">
        <dgm:presLayoutVars>
          <dgm:bulletEnabled val="1"/>
        </dgm:presLayoutVars>
      </dgm:prSet>
      <dgm:spPr/>
    </dgm:pt>
    <dgm:pt modelId="{0CD36892-390E-6D4C-A355-6FF313A4407A}" type="pres">
      <dgm:prSet presAssocID="{80FE1425-32EA-6C4C-9684-5555367008CA}" presName="parSpace" presStyleCnt="0"/>
      <dgm:spPr/>
    </dgm:pt>
    <dgm:pt modelId="{BBAF9F8F-75D5-A047-9718-07A320254EC5}" type="pres">
      <dgm:prSet presAssocID="{DBD38C59-CBF7-2041-AD60-71CB579E92C6}" presName="parTxOnly" presStyleLbl="node1" presStyleIdx="8" presStyleCnt="13">
        <dgm:presLayoutVars>
          <dgm:bulletEnabled val="1"/>
        </dgm:presLayoutVars>
      </dgm:prSet>
      <dgm:spPr/>
    </dgm:pt>
    <dgm:pt modelId="{106BC2D9-8679-5D48-9D40-FD27CEC26F33}" type="pres">
      <dgm:prSet presAssocID="{31E43735-28A3-B14F-A673-2754A930E468}" presName="parSpace" presStyleCnt="0"/>
      <dgm:spPr/>
    </dgm:pt>
    <dgm:pt modelId="{BE4CBD41-FCC2-B447-A60A-FBA6EFC67370}" type="pres">
      <dgm:prSet presAssocID="{05202E0D-1EEC-D549-AFEB-1C09A8DDCFD9}" presName="parTxOnly" presStyleLbl="node1" presStyleIdx="9" presStyleCnt="13">
        <dgm:presLayoutVars>
          <dgm:bulletEnabled val="1"/>
        </dgm:presLayoutVars>
      </dgm:prSet>
      <dgm:spPr/>
    </dgm:pt>
    <dgm:pt modelId="{06F04614-2AEF-2641-852A-F3761DAF8397}" type="pres">
      <dgm:prSet presAssocID="{EA3FD5A5-79C6-F24A-B1AB-003AC32BF703}" presName="parSpace" presStyleCnt="0"/>
      <dgm:spPr/>
    </dgm:pt>
    <dgm:pt modelId="{023A759B-E8B7-3D43-9A7F-47036AC856E6}" type="pres">
      <dgm:prSet presAssocID="{2EDB156A-5C2F-A641-8534-1BD760EBB38D}" presName="parTxOnly" presStyleLbl="node1" presStyleIdx="10" presStyleCnt="13">
        <dgm:presLayoutVars>
          <dgm:bulletEnabled val="1"/>
        </dgm:presLayoutVars>
      </dgm:prSet>
      <dgm:spPr/>
    </dgm:pt>
    <dgm:pt modelId="{FEBB7F83-65EF-3345-AE48-FF7E7F3EBD63}" type="pres">
      <dgm:prSet presAssocID="{3337C5BF-5587-424E-8392-BDC3D2EA3CA2}" presName="parSpace" presStyleCnt="0"/>
      <dgm:spPr/>
    </dgm:pt>
    <dgm:pt modelId="{6F0BB7E4-F6A7-694F-AFDA-B43D8405C8DC}" type="pres">
      <dgm:prSet presAssocID="{C9EDBDA3-1C38-A944-8DAE-5FF77CA2F39E}" presName="parTxOnly" presStyleLbl="node1" presStyleIdx="11" presStyleCnt="13">
        <dgm:presLayoutVars>
          <dgm:bulletEnabled val="1"/>
        </dgm:presLayoutVars>
      </dgm:prSet>
      <dgm:spPr/>
    </dgm:pt>
    <dgm:pt modelId="{57383141-3427-B641-8AFC-E42AAF91D7B6}" type="pres">
      <dgm:prSet presAssocID="{705F401C-296E-FE46-AEC9-9262BD199E40}" presName="parSpace" presStyleCnt="0"/>
      <dgm:spPr/>
    </dgm:pt>
    <dgm:pt modelId="{70A455B5-ECA0-B44F-888E-3EA75BD15BFF}" type="pres">
      <dgm:prSet presAssocID="{F56C0A3A-F37D-FC4D-BEB8-D69A2EF87D7C}" presName="parTxOnly" presStyleLbl="node1" presStyleIdx="12" presStyleCnt="13">
        <dgm:presLayoutVars>
          <dgm:bulletEnabled val="1"/>
        </dgm:presLayoutVars>
      </dgm:prSet>
      <dgm:spPr/>
    </dgm:pt>
  </dgm:ptLst>
  <dgm:cxnLst>
    <dgm:cxn modelId="{22333D10-9C34-AF4E-9540-7323B57568A4}" srcId="{455617CB-8FDF-BC40-820C-267A4ADCE369}" destId="{D911EBC8-7002-6945-AEDC-69BE66BB7B75}" srcOrd="4" destOrd="0" parTransId="{C7FED860-B266-DD41-A539-A2C2C9327254}" sibTransId="{7699D142-617B-1440-9B18-3FBFD9809175}"/>
    <dgm:cxn modelId="{6A6E241C-0B8E-2C4B-AC07-0B1DEDBB001F}" srcId="{455617CB-8FDF-BC40-820C-267A4ADCE369}" destId="{2EDB156A-5C2F-A641-8534-1BD760EBB38D}" srcOrd="10" destOrd="0" parTransId="{776F7E23-4632-7E48-BA2C-F393070266BA}" sibTransId="{3337C5BF-5587-424E-8392-BDC3D2EA3CA2}"/>
    <dgm:cxn modelId="{FC801821-6716-7443-92F4-2CC73745E0BD}" type="presOf" srcId="{59D2B116-01E1-1240-8ECF-A963B6A115D5}" destId="{825F12B9-D505-F247-B99D-216B6B1DE3A8}" srcOrd="0" destOrd="0" presId="urn:microsoft.com/office/officeart/2005/8/layout/hChevron3"/>
    <dgm:cxn modelId="{E4039E29-0541-3E47-B0DA-8FB298371F6B}" srcId="{455617CB-8FDF-BC40-820C-267A4ADCE369}" destId="{6964FDC5-085E-FD47-A2E2-8B1B0E266AAF}" srcOrd="1" destOrd="0" parTransId="{94F340CE-0F5B-EC42-A5D5-9CFE6947C3BE}" sibTransId="{F8009DF3-C80B-9E4B-95FF-C2D6F19AE5D2}"/>
    <dgm:cxn modelId="{05ECAC2D-96EE-3C4E-9467-D25122697315}" srcId="{455617CB-8FDF-BC40-820C-267A4ADCE369}" destId="{DBD38C59-CBF7-2041-AD60-71CB579E92C6}" srcOrd="8" destOrd="0" parTransId="{F15676F0-DB61-054B-9E99-9C37EDB5F334}" sibTransId="{31E43735-28A3-B14F-A673-2754A930E468}"/>
    <dgm:cxn modelId="{399ADF2D-F11F-4B48-ADDD-5BF0CF065584}" srcId="{455617CB-8FDF-BC40-820C-267A4ADCE369}" destId="{C9EDBDA3-1C38-A944-8DAE-5FF77CA2F39E}" srcOrd="11" destOrd="0" parTransId="{AAA57AAC-33F1-414D-BA6E-E24176DEED68}" sibTransId="{705F401C-296E-FE46-AEC9-9262BD199E40}"/>
    <dgm:cxn modelId="{EC094B39-217E-C846-8F18-C199A356B681}" type="presOf" srcId="{DBD38C59-CBF7-2041-AD60-71CB579E92C6}" destId="{BBAF9F8F-75D5-A047-9718-07A320254EC5}" srcOrd="0" destOrd="0" presId="urn:microsoft.com/office/officeart/2005/8/layout/hChevron3"/>
    <dgm:cxn modelId="{F924893D-5D71-0D49-8BFD-905B25B93F03}" type="presOf" srcId="{05202E0D-1EEC-D549-AFEB-1C09A8DDCFD9}" destId="{BE4CBD41-FCC2-B447-A60A-FBA6EFC67370}" srcOrd="0" destOrd="0" presId="urn:microsoft.com/office/officeart/2005/8/layout/hChevron3"/>
    <dgm:cxn modelId="{F546174E-3BE1-D742-BFB0-026A36170BB7}" srcId="{455617CB-8FDF-BC40-820C-267A4ADCE369}" destId="{F56C0A3A-F37D-FC4D-BEB8-D69A2EF87D7C}" srcOrd="12" destOrd="0" parTransId="{DF57520E-D511-4F49-9433-4F8423A91F09}" sibTransId="{806F25BE-9DD8-CB4F-9656-59BAE4C35CF2}"/>
    <dgm:cxn modelId="{BA30AD5C-2048-304B-984E-389C21C64A62}" srcId="{455617CB-8FDF-BC40-820C-267A4ADCE369}" destId="{8860BC5F-BB06-1B47-AFD5-1FD5155088A8}" srcOrd="6" destOrd="0" parTransId="{10C3416A-19E5-FC48-9C6E-DD1AEF369A51}" sibTransId="{92D98F01-6DD5-3E47-A296-2FDFB1FEA6EE}"/>
    <dgm:cxn modelId="{16D0D16F-4DA2-7240-9EBD-C3EE8EB81D21}" type="presOf" srcId="{2EDB156A-5C2F-A641-8534-1BD760EBB38D}" destId="{023A759B-E8B7-3D43-9A7F-47036AC856E6}" srcOrd="0" destOrd="0" presId="urn:microsoft.com/office/officeart/2005/8/layout/hChevron3"/>
    <dgm:cxn modelId="{45031D77-1E3B-EF4C-B27A-87070D99FA0A}" type="presOf" srcId="{D911EBC8-7002-6945-AEDC-69BE66BB7B75}" destId="{A122ED05-4410-644C-8C37-1BB0B0981175}" srcOrd="0" destOrd="0" presId="urn:microsoft.com/office/officeart/2005/8/layout/hChevron3"/>
    <dgm:cxn modelId="{11F64685-9288-4040-8EEF-6E6FE6EB10F9}" srcId="{455617CB-8FDF-BC40-820C-267A4ADCE369}" destId="{59D2B116-01E1-1240-8ECF-A963B6A115D5}" srcOrd="3" destOrd="0" parTransId="{1F4C477A-CC4B-3A41-BDB9-033F18FDC71D}" sibTransId="{195B886E-E585-D647-884E-DA091CB347FF}"/>
    <dgm:cxn modelId="{DE84298C-A1E5-884D-A230-788957C5B4DD}" srcId="{455617CB-8FDF-BC40-820C-267A4ADCE369}" destId="{4D86D8D1-456A-6A4D-BA07-E58DB19EE251}" srcOrd="0" destOrd="0" parTransId="{90C51F78-EAE9-0A43-A171-BACA13DFE15A}" sibTransId="{7F4AB79A-57A8-554C-962F-3287DDE0C873}"/>
    <dgm:cxn modelId="{03F3B697-DDB8-4044-9E1D-87CF1E49D852}" type="presOf" srcId="{4D86D8D1-456A-6A4D-BA07-E58DB19EE251}" destId="{ED3D769A-DFAE-4E4E-BBBB-8C8FF8756815}" srcOrd="0" destOrd="0" presId="urn:microsoft.com/office/officeart/2005/8/layout/hChevron3"/>
    <dgm:cxn modelId="{761773A5-A313-254D-8B34-CE31877577A4}" type="presOf" srcId="{6964FDC5-085E-FD47-A2E2-8B1B0E266AAF}" destId="{9F550C14-2EB7-7F49-A6E5-4AB78A3661CB}" srcOrd="0" destOrd="0" presId="urn:microsoft.com/office/officeart/2005/8/layout/hChevron3"/>
    <dgm:cxn modelId="{861EA0B1-4FC1-B146-AED1-67828071C835}" type="presOf" srcId="{C9EDBDA3-1C38-A944-8DAE-5FF77CA2F39E}" destId="{6F0BB7E4-F6A7-694F-AFDA-B43D8405C8DC}" srcOrd="0" destOrd="0" presId="urn:microsoft.com/office/officeart/2005/8/layout/hChevron3"/>
    <dgm:cxn modelId="{CFCE8AB7-F08E-D849-B08A-81DD8BE22C06}" type="presOf" srcId="{8860BC5F-BB06-1B47-AFD5-1FD5155088A8}" destId="{84009C35-1199-1744-91B9-D2B803BDBCA1}" srcOrd="0" destOrd="0" presId="urn:microsoft.com/office/officeart/2005/8/layout/hChevron3"/>
    <dgm:cxn modelId="{970AFFC4-B534-C641-B3EB-70104620BD42}" type="presOf" srcId="{8E9B2C69-E065-C743-964F-2E7215A83183}" destId="{34B0D5D4-6CA7-1A4A-9487-DD539BFA0782}" srcOrd="0" destOrd="0" presId="urn:microsoft.com/office/officeart/2005/8/layout/hChevron3"/>
    <dgm:cxn modelId="{0783FFCE-C8DE-0648-AA5D-9BC413C8D30D}" srcId="{455617CB-8FDF-BC40-820C-267A4ADCE369}" destId="{004BA5E2-9E36-AA4A-BE32-0E2D991D04CD}" srcOrd="2" destOrd="0" parTransId="{85840522-584E-F74A-A651-291B2915263D}" sibTransId="{0EA8CBC0-4FC6-0646-8014-447046FFFA73}"/>
    <dgm:cxn modelId="{074589CF-34FF-474B-A717-3FB725A31EEB}" type="presOf" srcId="{004BA5E2-9E36-AA4A-BE32-0E2D991D04CD}" destId="{84382E75-C3B3-1D41-AAB6-293DE11467B5}" srcOrd="0" destOrd="0" presId="urn:microsoft.com/office/officeart/2005/8/layout/hChevron3"/>
    <dgm:cxn modelId="{543BA0F2-3181-684F-BD4F-8EFA64F5AC9F}" type="presOf" srcId="{F56C0A3A-F37D-FC4D-BEB8-D69A2EF87D7C}" destId="{70A455B5-ECA0-B44F-888E-3EA75BD15BFF}" srcOrd="0" destOrd="0" presId="urn:microsoft.com/office/officeart/2005/8/layout/hChevron3"/>
    <dgm:cxn modelId="{74279FF4-6500-744B-AB2E-88FFB96ED65D}" type="presOf" srcId="{455617CB-8FDF-BC40-820C-267A4ADCE369}" destId="{05CC8A78-7240-1647-903B-253715316E8F}" srcOrd="0" destOrd="0" presId="urn:microsoft.com/office/officeart/2005/8/layout/hChevron3"/>
    <dgm:cxn modelId="{33DA0AF5-583C-0A4A-B029-08A827DD5F34}" srcId="{455617CB-8FDF-BC40-820C-267A4ADCE369}" destId="{8E9B2C69-E065-C743-964F-2E7215A83183}" srcOrd="5" destOrd="0" parTransId="{158A9884-C5E3-7D47-9696-8DD078D37213}" sibTransId="{1F50BBB4-678B-F049-866F-3EBA7EF8CBCD}"/>
    <dgm:cxn modelId="{12524CF8-DACF-F441-8CAE-8F81CFFD4F86}" type="presOf" srcId="{D63CA406-6DE0-8F4E-909F-C336C72105FE}" destId="{04D719FB-92D7-434F-8611-E8F669F814CC}" srcOrd="0" destOrd="0" presId="urn:microsoft.com/office/officeart/2005/8/layout/hChevron3"/>
    <dgm:cxn modelId="{19DBE9F8-FA8D-3143-BF78-8F2121867970}" srcId="{455617CB-8FDF-BC40-820C-267A4ADCE369}" destId="{05202E0D-1EEC-D549-AFEB-1C09A8DDCFD9}" srcOrd="9" destOrd="0" parTransId="{AB5F3389-7F0D-B641-B1CE-A72A8B12CE65}" sibTransId="{EA3FD5A5-79C6-F24A-B1AB-003AC32BF703}"/>
    <dgm:cxn modelId="{AED59FFA-7849-D04C-BEB8-2D3D4B801248}" srcId="{455617CB-8FDF-BC40-820C-267A4ADCE369}" destId="{D63CA406-6DE0-8F4E-909F-C336C72105FE}" srcOrd="7" destOrd="0" parTransId="{02A385BC-025D-FE47-A9C2-878AC81F7ED6}" sibTransId="{80FE1425-32EA-6C4C-9684-5555367008CA}"/>
    <dgm:cxn modelId="{0F44E3BA-80B1-CE4A-A653-B786F0889AC7}" type="presParOf" srcId="{05CC8A78-7240-1647-903B-253715316E8F}" destId="{ED3D769A-DFAE-4E4E-BBBB-8C8FF8756815}" srcOrd="0" destOrd="0" presId="urn:microsoft.com/office/officeart/2005/8/layout/hChevron3"/>
    <dgm:cxn modelId="{AA61BAED-4488-F84A-9232-280E33204B65}" type="presParOf" srcId="{05CC8A78-7240-1647-903B-253715316E8F}" destId="{BA182E32-17B0-2745-8779-76CE4DA6BDB4}" srcOrd="1" destOrd="0" presId="urn:microsoft.com/office/officeart/2005/8/layout/hChevron3"/>
    <dgm:cxn modelId="{3957DE0F-EA83-2B49-AA9A-1C98694069FE}" type="presParOf" srcId="{05CC8A78-7240-1647-903B-253715316E8F}" destId="{9F550C14-2EB7-7F49-A6E5-4AB78A3661CB}" srcOrd="2" destOrd="0" presId="urn:microsoft.com/office/officeart/2005/8/layout/hChevron3"/>
    <dgm:cxn modelId="{DFA3C9C9-F189-9B47-BF21-8639AF522DC8}" type="presParOf" srcId="{05CC8A78-7240-1647-903B-253715316E8F}" destId="{E2D7A0AE-E4C2-6842-BB34-32889E8BF71C}" srcOrd="3" destOrd="0" presId="urn:microsoft.com/office/officeart/2005/8/layout/hChevron3"/>
    <dgm:cxn modelId="{9DCA65BA-9ED5-D940-A47B-FB69DB0F6435}" type="presParOf" srcId="{05CC8A78-7240-1647-903B-253715316E8F}" destId="{84382E75-C3B3-1D41-AAB6-293DE11467B5}" srcOrd="4" destOrd="0" presId="urn:microsoft.com/office/officeart/2005/8/layout/hChevron3"/>
    <dgm:cxn modelId="{B9E66698-3F85-F841-9113-F7046CCC66E1}" type="presParOf" srcId="{05CC8A78-7240-1647-903B-253715316E8F}" destId="{16DB9023-189B-DD4E-A895-7865E00AFBA8}" srcOrd="5" destOrd="0" presId="urn:microsoft.com/office/officeart/2005/8/layout/hChevron3"/>
    <dgm:cxn modelId="{3747615D-E0DC-AD41-98D2-FB7072A84C91}" type="presParOf" srcId="{05CC8A78-7240-1647-903B-253715316E8F}" destId="{825F12B9-D505-F247-B99D-216B6B1DE3A8}" srcOrd="6" destOrd="0" presId="urn:microsoft.com/office/officeart/2005/8/layout/hChevron3"/>
    <dgm:cxn modelId="{5289248E-6F63-A74E-AE0E-B81F61BEAB6D}" type="presParOf" srcId="{05CC8A78-7240-1647-903B-253715316E8F}" destId="{91A056E9-9705-9E48-86FB-212D6D65C491}" srcOrd="7" destOrd="0" presId="urn:microsoft.com/office/officeart/2005/8/layout/hChevron3"/>
    <dgm:cxn modelId="{737F5A47-A6C0-5441-A7A2-ABD879CCE318}" type="presParOf" srcId="{05CC8A78-7240-1647-903B-253715316E8F}" destId="{A122ED05-4410-644C-8C37-1BB0B0981175}" srcOrd="8" destOrd="0" presId="urn:microsoft.com/office/officeart/2005/8/layout/hChevron3"/>
    <dgm:cxn modelId="{A79CCEC7-C021-0742-9C07-881CA7336C93}" type="presParOf" srcId="{05CC8A78-7240-1647-903B-253715316E8F}" destId="{2E3A036E-33EB-5E49-B3A6-592111AE163A}" srcOrd="9" destOrd="0" presId="urn:microsoft.com/office/officeart/2005/8/layout/hChevron3"/>
    <dgm:cxn modelId="{347D4390-6CB1-7542-8347-F839B5DEB20C}" type="presParOf" srcId="{05CC8A78-7240-1647-903B-253715316E8F}" destId="{34B0D5D4-6CA7-1A4A-9487-DD539BFA0782}" srcOrd="10" destOrd="0" presId="urn:microsoft.com/office/officeart/2005/8/layout/hChevron3"/>
    <dgm:cxn modelId="{F9C77C9E-8C60-A341-A8C1-3AF6A587E64A}" type="presParOf" srcId="{05CC8A78-7240-1647-903B-253715316E8F}" destId="{45F45AB7-CDDE-0E40-B8FF-A6D8856C713D}" srcOrd="11" destOrd="0" presId="urn:microsoft.com/office/officeart/2005/8/layout/hChevron3"/>
    <dgm:cxn modelId="{39D6B172-6CBA-014B-B351-E9C4450F6E63}" type="presParOf" srcId="{05CC8A78-7240-1647-903B-253715316E8F}" destId="{84009C35-1199-1744-91B9-D2B803BDBCA1}" srcOrd="12" destOrd="0" presId="urn:microsoft.com/office/officeart/2005/8/layout/hChevron3"/>
    <dgm:cxn modelId="{7652F3BF-398F-944F-8941-AA7BBA2139BA}" type="presParOf" srcId="{05CC8A78-7240-1647-903B-253715316E8F}" destId="{986B0531-FC12-C04E-B493-EBDB8DEA39F9}" srcOrd="13" destOrd="0" presId="urn:microsoft.com/office/officeart/2005/8/layout/hChevron3"/>
    <dgm:cxn modelId="{0F15617D-B252-9F4C-AF1D-966ED55F938A}" type="presParOf" srcId="{05CC8A78-7240-1647-903B-253715316E8F}" destId="{04D719FB-92D7-434F-8611-E8F669F814CC}" srcOrd="14" destOrd="0" presId="urn:microsoft.com/office/officeart/2005/8/layout/hChevron3"/>
    <dgm:cxn modelId="{76EB9412-FFCA-E548-9EDD-EC0D819043AF}" type="presParOf" srcId="{05CC8A78-7240-1647-903B-253715316E8F}" destId="{0CD36892-390E-6D4C-A355-6FF313A4407A}" srcOrd="15" destOrd="0" presId="urn:microsoft.com/office/officeart/2005/8/layout/hChevron3"/>
    <dgm:cxn modelId="{90413836-7B0E-EF44-B1DC-A2E996B208F1}" type="presParOf" srcId="{05CC8A78-7240-1647-903B-253715316E8F}" destId="{BBAF9F8F-75D5-A047-9718-07A320254EC5}" srcOrd="16" destOrd="0" presId="urn:microsoft.com/office/officeart/2005/8/layout/hChevron3"/>
    <dgm:cxn modelId="{7CE973EC-4FE8-8645-8CD1-F4F915EA117A}" type="presParOf" srcId="{05CC8A78-7240-1647-903B-253715316E8F}" destId="{106BC2D9-8679-5D48-9D40-FD27CEC26F33}" srcOrd="17" destOrd="0" presId="urn:microsoft.com/office/officeart/2005/8/layout/hChevron3"/>
    <dgm:cxn modelId="{E9A35B36-4FE1-AD4B-A347-43EC132EBB8F}" type="presParOf" srcId="{05CC8A78-7240-1647-903B-253715316E8F}" destId="{BE4CBD41-FCC2-B447-A60A-FBA6EFC67370}" srcOrd="18" destOrd="0" presId="urn:microsoft.com/office/officeart/2005/8/layout/hChevron3"/>
    <dgm:cxn modelId="{9695FC84-F12E-DA42-B2A6-1B40BFFCE8E8}" type="presParOf" srcId="{05CC8A78-7240-1647-903B-253715316E8F}" destId="{06F04614-2AEF-2641-852A-F3761DAF8397}" srcOrd="19" destOrd="0" presId="urn:microsoft.com/office/officeart/2005/8/layout/hChevron3"/>
    <dgm:cxn modelId="{C86B0F0D-4C9B-DB40-AAB8-2992F055571B}" type="presParOf" srcId="{05CC8A78-7240-1647-903B-253715316E8F}" destId="{023A759B-E8B7-3D43-9A7F-47036AC856E6}" srcOrd="20" destOrd="0" presId="urn:microsoft.com/office/officeart/2005/8/layout/hChevron3"/>
    <dgm:cxn modelId="{BD8EC3B6-68AC-A941-9F87-74B3FDE6388F}" type="presParOf" srcId="{05CC8A78-7240-1647-903B-253715316E8F}" destId="{FEBB7F83-65EF-3345-AE48-FF7E7F3EBD63}" srcOrd="21" destOrd="0" presId="urn:microsoft.com/office/officeart/2005/8/layout/hChevron3"/>
    <dgm:cxn modelId="{88DEAADF-9E16-DF4C-801C-B78998458FD7}" type="presParOf" srcId="{05CC8A78-7240-1647-903B-253715316E8F}" destId="{6F0BB7E4-F6A7-694F-AFDA-B43D8405C8DC}" srcOrd="22" destOrd="0" presId="urn:microsoft.com/office/officeart/2005/8/layout/hChevron3"/>
    <dgm:cxn modelId="{8E967419-067B-C047-8AC1-EBD60EED011F}" type="presParOf" srcId="{05CC8A78-7240-1647-903B-253715316E8F}" destId="{57383141-3427-B641-8AFC-E42AAF91D7B6}" srcOrd="23" destOrd="0" presId="urn:microsoft.com/office/officeart/2005/8/layout/hChevron3"/>
    <dgm:cxn modelId="{1BB81956-C48A-B84F-BA14-85E488FCD273}" type="presParOf" srcId="{05CC8A78-7240-1647-903B-253715316E8F}" destId="{70A455B5-ECA0-B44F-888E-3EA75BD15BFF}" srcOrd="2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D769A-DFAE-4E4E-BBBB-8C8FF8756815}">
      <dsp:nvSpPr>
        <dsp:cNvPr id="0" name=""/>
        <dsp:cNvSpPr/>
      </dsp:nvSpPr>
      <dsp:spPr>
        <a:xfrm>
          <a:off x="6225" y="1179254"/>
          <a:ext cx="1092303" cy="43692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2016</a:t>
          </a:r>
          <a:endParaRPr lang="en-US" sz="2000" kern="1200" dirty="0"/>
        </a:p>
      </dsp:txBody>
      <dsp:txXfrm>
        <a:off x="6225" y="1179254"/>
        <a:ext cx="983073" cy="436921"/>
      </dsp:txXfrm>
    </dsp:sp>
    <dsp:sp modelId="{9F550C14-2EB7-7F49-A6E5-4AB78A3661CB}">
      <dsp:nvSpPr>
        <dsp:cNvPr id="0" name=""/>
        <dsp:cNvSpPr/>
      </dsp:nvSpPr>
      <dsp:spPr>
        <a:xfrm>
          <a:off x="880068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2017</a:t>
          </a:r>
        </a:p>
      </dsp:txBody>
      <dsp:txXfrm>
        <a:off x="1098529" y="1179254"/>
        <a:ext cx="655382" cy="436921"/>
      </dsp:txXfrm>
    </dsp:sp>
    <dsp:sp modelId="{84382E75-C3B3-1D41-AAB6-293DE11467B5}">
      <dsp:nvSpPr>
        <dsp:cNvPr id="0" name=""/>
        <dsp:cNvSpPr/>
      </dsp:nvSpPr>
      <dsp:spPr>
        <a:xfrm>
          <a:off x="1753910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2018</a:t>
          </a:r>
        </a:p>
      </dsp:txBody>
      <dsp:txXfrm>
        <a:off x="1972371" y="1179254"/>
        <a:ext cx="655382" cy="436921"/>
      </dsp:txXfrm>
    </dsp:sp>
    <dsp:sp modelId="{825F12B9-D505-F247-B99D-216B6B1DE3A8}">
      <dsp:nvSpPr>
        <dsp:cNvPr id="0" name=""/>
        <dsp:cNvSpPr/>
      </dsp:nvSpPr>
      <dsp:spPr>
        <a:xfrm>
          <a:off x="2627753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2019</a:t>
          </a:r>
          <a:endParaRPr lang="en-US" sz="2800" kern="1200" dirty="0"/>
        </a:p>
      </dsp:txBody>
      <dsp:txXfrm>
        <a:off x="2846214" y="1179254"/>
        <a:ext cx="655382" cy="436921"/>
      </dsp:txXfrm>
    </dsp:sp>
    <dsp:sp modelId="{A122ED05-4410-644C-8C37-1BB0B0981175}">
      <dsp:nvSpPr>
        <dsp:cNvPr id="0" name=""/>
        <dsp:cNvSpPr/>
      </dsp:nvSpPr>
      <dsp:spPr>
        <a:xfrm>
          <a:off x="3501596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2020</a:t>
          </a:r>
          <a:endParaRPr lang="en-US" sz="2400" kern="1200" dirty="0"/>
        </a:p>
      </dsp:txBody>
      <dsp:txXfrm>
        <a:off x="3720057" y="1179254"/>
        <a:ext cx="655382" cy="436921"/>
      </dsp:txXfrm>
    </dsp:sp>
    <dsp:sp modelId="{34B0D5D4-6CA7-1A4A-9487-DD539BFA0782}">
      <dsp:nvSpPr>
        <dsp:cNvPr id="0" name=""/>
        <dsp:cNvSpPr/>
      </dsp:nvSpPr>
      <dsp:spPr>
        <a:xfrm>
          <a:off x="4375438" y="1179254"/>
          <a:ext cx="1092303" cy="436921"/>
        </a:xfrm>
        <a:prstGeom prst="chevron">
          <a:avLst/>
        </a:prstGeom>
        <a:solidFill>
          <a:schemeClr val="tx1">
            <a:lumMod val="60000"/>
            <a:lumOff val="4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2021</a:t>
          </a:r>
          <a:endParaRPr lang="en-US" sz="2100" kern="1200" dirty="0"/>
        </a:p>
      </dsp:txBody>
      <dsp:txXfrm>
        <a:off x="4593899" y="1179254"/>
        <a:ext cx="655382" cy="436921"/>
      </dsp:txXfrm>
    </dsp:sp>
    <dsp:sp modelId="{84009C35-1199-1744-91B9-D2B803BDBCA1}">
      <dsp:nvSpPr>
        <dsp:cNvPr id="0" name=""/>
        <dsp:cNvSpPr/>
      </dsp:nvSpPr>
      <dsp:spPr>
        <a:xfrm>
          <a:off x="5249281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2022</a:t>
          </a:r>
          <a:endParaRPr lang="en-US" sz="2100" kern="1200" dirty="0"/>
        </a:p>
      </dsp:txBody>
      <dsp:txXfrm>
        <a:off x="5467742" y="1179254"/>
        <a:ext cx="655382" cy="436921"/>
      </dsp:txXfrm>
    </dsp:sp>
    <dsp:sp modelId="{04D719FB-92D7-434F-8611-E8F669F814CC}">
      <dsp:nvSpPr>
        <dsp:cNvPr id="0" name=""/>
        <dsp:cNvSpPr/>
      </dsp:nvSpPr>
      <dsp:spPr>
        <a:xfrm>
          <a:off x="6123123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2023</a:t>
          </a:r>
          <a:endParaRPr lang="en-US" sz="2100" kern="1200" dirty="0"/>
        </a:p>
      </dsp:txBody>
      <dsp:txXfrm>
        <a:off x="6341584" y="1179254"/>
        <a:ext cx="655382" cy="436921"/>
      </dsp:txXfrm>
    </dsp:sp>
    <dsp:sp modelId="{BBAF9F8F-75D5-A047-9718-07A320254EC5}">
      <dsp:nvSpPr>
        <dsp:cNvPr id="0" name=""/>
        <dsp:cNvSpPr/>
      </dsp:nvSpPr>
      <dsp:spPr>
        <a:xfrm>
          <a:off x="6996966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2024</a:t>
          </a:r>
          <a:endParaRPr lang="en-US" sz="2100" kern="1200" dirty="0"/>
        </a:p>
      </dsp:txBody>
      <dsp:txXfrm>
        <a:off x="7215427" y="1179254"/>
        <a:ext cx="655382" cy="436921"/>
      </dsp:txXfrm>
    </dsp:sp>
    <dsp:sp modelId="{BE4CBD41-FCC2-B447-A60A-FBA6EFC67370}">
      <dsp:nvSpPr>
        <dsp:cNvPr id="0" name=""/>
        <dsp:cNvSpPr/>
      </dsp:nvSpPr>
      <dsp:spPr>
        <a:xfrm>
          <a:off x="7870809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2025</a:t>
          </a:r>
          <a:endParaRPr lang="en-US" sz="2000" kern="1200" dirty="0"/>
        </a:p>
      </dsp:txBody>
      <dsp:txXfrm>
        <a:off x="8089270" y="1179254"/>
        <a:ext cx="655382" cy="436921"/>
      </dsp:txXfrm>
    </dsp:sp>
    <dsp:sp modelId="{023A759B-E8B7-3D43-9A7F-47036AC856E6}">
      <dsp:nvSpPr>
        <dsp:cNvPr id="0" name=""/>
        <dsp:cNvSpPr/>
      </dsp:nvSpPr>
      <dsp:spPr>
        <a:xfrm>
          <a:off x="8744651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2026</a:t>
          </a:r>
          <a:endParaRPr lang="en-US" sz="2100" kern="1200" dirty="0"/>
        </a:p>
      </dsp:txBody>
      <dsp:txXfrm>
        <a:off x="8963112" y="1179254"/>
        <a:ext cx="655382" cy="436921"/>
      </dsp:txXfrm>
    </dsp:sp>
    <dsp:sp modelId="{6F0BB7E4-F6A7-694F-AFDA-B43D8405C8DC}">
      <dsp:nvSpPr>
        <dsp:cNvPr id="0" name=""/>
        <dsp:cNvSpPr/>
      </dsp:nvSpPr>
      <dsp:spPr>
        <a:xfrm>
          <a:off x="9618494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2027</a:t>
          </a:r>
          <a:endParaRPr lang="en-US" sz="2100" kern="1200" dirty="0"/>
        </a:p>
      </dsp:txBody>
      <dsp:txXfrm>
        <a:off x="9836955" y="1179254"/>
        <a:ext cx="655382" cy="436921"/>
      </dsp:txXfrm>
    </dsp:sp>
    <dsp:sp modelId="{70A455B5-ECA0-B44F-888E-3EA75BD15BFF}">
      <dsp:nvSpPr>
        <dsp:cNvPr id="0" name=""/>
        <dsp:cNvSpPr/>
      </dsp:nvSpPr>
      <dsp:spPr>
        <a:xfrm>
          <a:off x="10492337" y="1179254"/>
          <a:ext cx="1092303" cy="436921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2028</a:t>
          </a:r>
          <a:endParaRPr lang="en-US" sz="2200" kern="1200" dirty="0"/>
        </a:p>
      </dsp:txBody>
      <dsp:txXfrm>
        <a:off x="10710798" y="1179254"/>
        <a:ext cx="655382" cy="436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38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85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1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68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63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45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415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875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006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78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75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5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60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4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611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8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5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62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0846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347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8803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452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019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2601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43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495483"/>
            <a:ext cx="1034512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9/1/2020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ADC4382-72A1-41B3-A521-95A1D150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Name | Meeting/Conference | PIP-II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7272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4" r:id="rId8"/>
    <p:sldLayoutId id="2147484176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IPT | Timeline to CD-3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2/11/2020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5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  <p:sldLayoutId id="2147484171" r:id="rId5"/>
    <p:sldLayoutId id="2147484172" r:id="rId6"/>
    <p:sldLayoutId id="2147484173" r:id="rId7"/>
    <p:sldLayoutId id="2147484174" r:id="rId8"/>
    <p:sldLayoutId id="2147484175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3" Type="http://schemas.openxmlformats.org/officeDocument/2006/relationships/image" Target="../media/image34.png"/><Relationship Id="rId7" Type="http://schemas.openxmlformats.org/officeDocument/2006/relationships/image" Target="../media/image48.jpe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11" Type="http://schemas.openxmlformats.org/officeDocument/2006/relationships/image" Target="../media/image49.png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46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1.tif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62.jpeg"/><Relationship Id="rId9" Type="http://schemas.openxmlformats.org/officeDocument/2006/relationships/image" Target="../media/image6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6.jpeg"/><Relationship Id="rId5" Type="http://schemas.openxmlformats.org/officeDocument/2006/relationships/image" Target="../media/image23.svg"/><Relationship Id="rId10" Type="http://schemas.openxmlformats.org/officeDocument/2006/relationships/image" Target="../media/image25.jpeg"/><Relationship Id="rId4" Type="http://schemas.openxmlformats.org/officeDocument/2006/relationships/image" Target="../media/image22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image" Target="../media/image28.PNG"/><Relationship Id="rId16" Type="http://schemas.openxmlformats.org/officeDocument/2006/relationships/image" Target="../media/image3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35.png"/><Relationship Id="rId5" Type="http://schemas.openxmlformats.org/officeDocument/2006/relationships/image" Target="../media/image11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65E52-1014-F741-A9D4-971A57292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390" y="5172173"/>
            <a:ext cx="11332308" cy="1247725"/>
          </a:xfrm>
        </p:spPr>
        <p:txBody>
          <a:bodyPr/>
          <a:lstStyle/>
          <a:p>
            <a:r>
              <a:rPr lang="en-US" dirty="0"/>
              <a:t>Luisella Lari, Ph.D. ,</a:t>
            </a:r>
          </a:p>
          <a:p>
            <a:r>
              <a:rPr lang="en-US" dirty="0"/>
              <a:t> </a:t>
            </a:r>
            <a:r>
              <a:rPr lang="en-US" i="1" dirty="0"/>
              <a:t>In-Kind Contribution Manager </a:t>
            </a:r>
          </a:p>
          <a:p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 </a:t>
            </a:r>
          </a:p>
          <a:p>
            <a:r>
              <a:rPr lang="en-US" dirty="0"/>
              <a:t>2-Aug-2021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72B43-D00D-6247-BC0B-9372C56FD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390" y="4356214"/>
            <a:ext cx="8499232" cy="1003049"/>
          </a:xfrm>
        </p:spPr>
        <p:txBody>
          <a:bodyPr>
            <a:normAutofit/>
          </a:bodyPr>
          <a:lstStyle/>
          <a:p>
            <a:r>
              <a:rPr lang="en-US" dirty="0"/>
              <a:t>PIP-II Project</a:t>
            </a:r>
          </a:p>
        </p:txBody>
      </p:sp>
    </p:spTree>
    <p:extLst>
      <p:ext uri="{BB962C8B-B14F-4D97-AF65-F5344CB8AC3E}">
        <p14:creationId xmlns:p14="http://schemas.microsoft.com/office/powerpoint/2010/main" val="3473891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68199210-2DD9-E044-8AF8-062993685F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6947812"/>
              </p:ext>
            </p:extLst>
          </p:nvPr>
        </p:nvGraphicFramePr>
        <p:xfrm>
          <a:off x="296334" y="2472860"/>
          <a:ext cx="11590866" cy="2795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10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6737549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PIP-II Major Milestones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BB5718-EB48-4E4E-B87A-7097F85D8499}"/>
              </a:ext>
            </a:extLst>
          </p:cNvPr>
          <p:cNvSpPr txBox="1"/>
          <p:nvPr/>
        </p:nvSpPr>
        <p:spPr>
          <a:xfrm>
            <a:off x="1654275" y="813153"/>
            <a:ext cx="150837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Mar 2019</a:t>
            </a:r>
          </a:p>
          <a:p>
            <a:pPr algn="r"/>
            <a:r>
              <a:rPr lang="en-US" sz="1600" dirty="0"/>
              <a:t>Linac Complex</a:t>
            </a:r>
          </a:p>
          <a:p>
            <a:pPr algn="r"/>
            <a:r>
              <a:rPr lang="en-US" sz="1600" dirty="0"/>
              <a:t>Ground-Breaking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EB74FD-EC93-A54E-8FBD-D937F11458C2}"/>
              </a:ext>
            </a:extLst>
          </p:cNvPr>
          <p:cNvCxnSpPr>
            <a:cxnSpLocks/>
          </p:cNvCxnSpPr>
          <p:nvPr/>
        </p:nvCxnSpPr>
        <p:spPr>
          <a:xfrm flipV="1">
            <a:off x="2260827" y="4054728"/>
            <a:ext cx="0" cy="22944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C0C992A-71A7-4B4A-8B26-600A1D49A4E8}"/>
              </a:ext>
            </a:extLst>
          </p:cNvPr>
          <p:cNvSpPr txBox="1"/>
          <p:nvPr/>
        </p:nvSpPr>
        <p:spPr>
          <a:xfrm>
            <a:off x="2307945" y="5388215"/>
            <a:ext cx="174544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Mar 2018</a:t>
            </a:r>
          </a:p>
          <a:p>
            <a:r>
              <a:rPr lang="en-US" sz="1600" dirty="0"/>
              <a:t>Approve Alternative</a:t>
            </a:r>
          </a:p>
          <a:p>
            <a:r>
              <a:rPr lang="en-US" sz="1600" dirty="0"/>
              <a:t>Selection (</a:t>
            </a:r>
            <a:r>
              <a:rPr lang="en-US" sz="1600" dirty="0">
                <a:solidFill>
                  <a:srgbClr val="FF0000"/>
                </a:solidFill>
              </a:rPr>
              <a:t>CD-1</a:t>
            </a:r>
            <a:r>
              <a:rPr lang="en-US" sz="1600" dirty="0"/>
              <a:t>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E0D361-DD06-8142-A9C3-DC8DA6879C2C}"/>
              </a:ext>
            </a:extLst>
          </p:cNvPr>
          <p:cNvCxnSpPr>
            <a:cxnSpLocks/>
          </p:cNvCxnSpPr>
          <p:nvPr/>
        </p:nvCxnSpPr>
        <p:spPr>
          <a:xfrm flipV="1">
            <a:off x="3180665" y="812428"/>
            <a:ext cx="0" cy="2865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5E8A5AF-293F-BB4F-A487-1ACA964B73C4}"/>
              </a:ext>
            </a:extLst>
          </p:cNvPr>
          <p:cNvCxnSpPr>
            <a:cxnSpLocks/>
          </p:cNvCxnSpPr>
          <p:nvPr/>
        </p:nvCxnSpPr>
        <p:spPr>
          <a:xfrm flipV="1">
            <a:off x="4953709" y="4065360"/>
            <a:ext cx="0" cy="22944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A33F773-A01F-D94A-8E72-9C2B01435F4C}"/>
              </a:ext>
            </a:extLst>
          </p:cNvPr>
          <p:cNvSpPr txBox="1"/>
          <p:nvPr/>
        </p:nvSpPr>
        <p:spPr>
          <a:xfrm>
            <a:off x="4306080" y="812682"/>
            <a:ext cx="166257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Jul 2020</a:t>
            </a:r>
          </a:p>
          <a:p>
            <a:r>
              <a:rPr lang="en-US" sz="1600" dirty="0" err="1"/>
              <a:t>Cryoplant</a:t>
            </a:r>
            <a:r>
              <a:rPr lang="en-US" sz="1600" dirty="0"/>
              <a:t> Bldg.</a:t>
            </a:r>
          </a:p>
          <a:p>
            <a:r>
              <a:rPr lang="en-US" sz="1600" dirty="0"/>
              <a:t>Construction </a:t>
            </a:r>
          </a:p>
          <a:p>
            <a:r>
              <a:rPr lang="en-US" sz="1600" dirty="0"/>
              <a:t>Approved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F300D7-8398-9945-918D-37CB71CEC1A6}"/>
              </a:ext>
            </a:extLst>
          </p:cNvPr>
          <p:cNvCxnSpPr>
            <a:cxnSpLocks/>
          </p:cNvCxnSpPr>
          <p:nvPr/>
        </p:nvCxnSpPr>
        <p:spPr>
          <a:xfrm flipV="1">
            <a:off x="4613147" y="4054728"/>
            <a:ext cx="0" cy="17942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62B422C-CC32-3544-A926-D39FA76F631B}"/>
              </a:ext>
            </a:extLst>
          </p:cNvPr>
          <p:cNvSpPr txBox="1"/>
          <p:nvPr/>
        </p:nvSpPr>
        <p:spPr>
          <a:xfrm>
            <a:off x="2740207" y="4120623"/>
            <a:ext cx="183339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Dec 2020</a:t>
            </a:r>
          </a:p>
          <a:p>
            <a:pPr algn="r"/>
            <a:r>
              <a:rPr lang="en-US" sz="1600" dirty="0"/>
              <a:t>Approve Scope, Cost,</a:t>
            </a:r>
          </a:p>
          <a:p>
            <a:pPr algn="r"/>
            <a:r>
              <a:rPr lang="en-US" sz="1600" dirty="0"/>
              <a:t>Schedule </a:t>
            </a:r>
          </a:p>
          <a:p>
            <a:pPr algn="r"/>
            <a:r>
              <a:rPr lang="en-US" sz="1600" dirty="0"/>
              <a:t>TPC $978M </a:t>
            </a:r>
          </a:p>
          <a:p>
            <a:pPr algn="r"/>
            <a:r>
              <a:rPr lang="en-US" sz="1600" dirty="0"/>
              <a:t>(+$310M IKC)</a:t>
            </a:r>
          </a:p>
          <a:p>
            <a:pPr algn="r"/>
            <a:r>
              <a:rPr lang="en-US" sz="1600" dirty="0"/>
              <a:t>(</a:t>
            </a:r>
            <a:r>
              <a:rPr lang="en-US" sz="1600" dirty="0">
                <a:solidFill>
                  <a:srgbClr val="FF0000"/>
                </a:solidFill>
              </a:rPr>
              <a:t>CD-2</a:t>
            </a:r>
            <a:r>
              <a:rPr lang="en-US" sz="1600" dirty="0"/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32E92A-1DE2-6643-8D64-9DB24258EFA7}"/>
              </a:ext>
            </a:extLst>
          </p:cNvPr>
          <p:cNvSpPr txBox="1"/>
          <p:nvPr/>
        </p:nvSpPr>
        <p:spPr>
          <a:xfrm>
            <a:off x="4940087" y="5370495"/>
            <a:ext cx="190801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Mar 2021</a:t>
            </a:r>
          </a:p>
          <a:p>
            <a:r>
              <a:rPr lang="en-US" sz="1600" dirty="0"/>
              <a:t>Approve Long-Lead</a:t>
            </a:r>
          </a:p>
          <a:p>
            <a:r>
              <a:rPr lang="en-US" sz="1600" dirty="0"/>
              <a:t>Procurements </a:t>
            </a:r>
          </a:p>
          <a:p>
            <a:r>
              <a:rPr lang="en-US" sz="1600" dirty="0"/>
              <a:t>(</a:t>
            </a:r>
            <a:r>
              <a:rPr lang="en-US" sz="1600" dirty="0">
                <a:solidFill>
                  <a:srgbClr val="FF0000"/>
                </a:solidFill>
              </a:rPr>
              <a:t>CD-3a</a:t>
            </a:r>
            <a:r>
              <a:rPr lang="en-US" sz="1600" dirty="0"/>
              <a:t>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D1F7BC-1F3E-B94C-AAC4-16C8B88FA361}"/>
              </a:ext>
            </a:extLst>
          </p:cNvPr>
          <p:cNvCxnSpPr>
            <a:cxnSpLocks/>
          </p:cNvCxnSpPr>
          <p:nvPr/>
        </p:nvCxnSpPr>
        <p:spPr>
          <a:xfrm flipV="1">
            <a:off x="6076729" y="4036859"/>
            <a:ext cx="0" cy="13014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1443EB-D0A4-D24E-80A2-6804BFE7F755}"/>
              </a:ext>
            </a:extLst>
          </p:cNvPr>
          <p:cNvSpPr txBox="1"/>
          <p:nvPr/>
        </p:nvSpPr>
        <p:spPr>
          <a:xfrm>
            <a:off x="6061713" y="4237895"/>
            <a:ext cx="172165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April 2022</a:t>
            </a:r>
          </a:p>
          <a:p>
            <a:r>
              <a:rPr lang="en-US" sz="1600" dirty="0"/>
              <a:t>Approve Technical</a:t>
            </a:r>
          </a:p>
          <a:p>
            <a:r>
              <a:rPr lang="en-US" sz="1600" dirty="0"/>
              <a:t>Construction </a:t>
            </a:r>
          </a:p>
          <a:p>
            <a:r>
              <a:rPr lang="en-US" sz="1600" dirty="0"/>
              <a:t>(</a:t>
            </a:r>
            <a:r>
              <a:rPr lang="en-US" sz="1600" dirty="0">
                <a:solidFill>
                  <a:srgbClr val="FF0000"/>
                </a:solidFill>
              </a:rPr>
              <a:t>CD-3</a:t>
            </a:r>
            <a:r>
              <a:rPr lang="en-US" sz="1600" dirty="0"/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BD7244-6326-664E-8216-FF27F44EFC65}"/>
              </a:ext>
            </a:extLst>
          </p:cNvPr>
          <p:cNvSpPr txBox="1"/>
          <p:nvPr/>
        </p:nvSpPr>
        <p:spPr>
          <a:xfrm>
            <a:off x="8027887" y="744478"/>
            <a:ext cx="173910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Oct 2026</a:t>
            </a:r>
          </a:p>
          <a:p>
            <a:pPr algn="r"/>
            <a:r>
              <a:rPr lang="en-US" sz="1600" dirty="0"/>
              <a:t>Shutdown Complex </a:t>
            </a:r>
          </a:p>
          <a:p>
            <a:pPr algn="r"/>
            <a:r>
              <a:rPr lang="en-US" sz="1600" dirty="0"/>
              <a:t>Operations For</a:t>
            </a:r>
          </a:p>
          <a:p>
            <a:pPr algn="r"/>
            <a:r>
              <a:rPr lang="en-US" sz="1600" dirty="0"/>
              <a:t>Booster Connection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A41FB1-5DF8-2540-BB07-5AAE082A971A}"/>
              </a:ext>
            </a:extLst>
          </p:cNvPr>
          <p:cNvCxnSpPr>
            <a:cxnSpLocks/>
          </p:cNvCxnSpPr>
          <p:nvPr/>
        </p:nvCxnSpPr>
        <p:spPr>
          <a:xfrm flipV="1">
            <a:off x="10118605" y="2618318"/>
            <a:ext cx="0" cy="1059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1E9747A-0204-1B4E-83AF-24ABB3CBF9C7}"/>
              </a:ext>
            </a:extLst>
          </p:cNvPr>
          <p:cNvSpPr txBox="1"/>
          <p:nvPr/>
        </p:nvSpPr>
        <p:spPr>
          <a:xfrm>
            <a:off x="10094919" y="2478753"/>
            <a:ext cx="129219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Jan 2027</a:t>
            </a:r>
          </a:p>
          <a:p>
            <a:r>
              <a:rPr lang="en-US" sz="1600" dirty="0"/>
              <a:t>SRF Linac</a:t>
            </a:r>
          </a:p>
          <a:p>
            <a:r>
              <a:rPr lang="en-US" sz="1600" dirty="0"/>
              <a:t>Comm. Begins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124D6E0-3924-024A-A363-B69C60A5B601}"/>
              </a:ext>
            </a:extLst>
          </p:cNvPr>
          <p:cNvCxnSpPr>
            <a:cxnSpLocks/>
          </p:cNvCxnSpPr>
          <p:nvPr/>
        </p:nvCxnSpPr>
        <p:spPr>
          <a:xfrm flipV="1">
            <a:off x="11850344" y="3871990"/>
            <a:ext cx="0" cy="11898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351E467-E40C-9343-AEEE-F5AB3C59F663}"/>
              </a:ext>
            </a:extLst>
          </p:cNvPr>
          <p:cNvSpPr txBox="1"/>
          <p:nvPr/>
        </p:nvSpPr>
        <p:spPr>
          <a:xfrm>
            <a:off x="10120463" y="4279287"/>
            <a:ext cx="171115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Dec 2028</a:t>
            </a:r>
          </a:p>
          <a:p>
            <a:pPr algn="r"/>
            <a:r>
              <a:rPr lang="en-US" sz="1600" dirty="0"/>
              <a:t>Project Completion</a:t>
            </a:r>
          </a:p>
          <a:p>
            <a:pPr algn="r"/>
            <a:r>
              <a:rPr lang="en-US" sz="1600" dirty="0"/>
              <a:t>Start of Operations </a:t>
            </a:r>
          </a:p>
          <a:p>
            <a:pPr algn="r"/>
            <a:r>
              <a:rPr lang="en-US" sz="1600" dirty="0"/>
              <a:t>(</a:t>
            </a:r>
            <a:r>
              <a:rPr lang="en-US" sz="1600" dirty="0">
                <a:solidFill>
                  <a:srgbClr val="FF0000"/>
                </a:solidFill>
              </a:rPr>
              <a:t>Early CD-4</a:t>
            </a:r>
            <a:r>
              <a:rPr lang="en-US" sz="1600" dirty="0"/>
              <a:t>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1B61F2-9512-1849-89EA-E988B0BD183E}"/>
              </a:ext>
            </a:extLst>
          </p:cNvPr>
          <p:cNvCxnSpPr>
            <a:cxnSpLocks/>
          </p:cNvCxnSpPr>
          <p:nvPr/>
        </p:nvCxnSpPr>
        <p:spPr>
          <a:xfrm flipV="1">
            <a:off x="7985948" y="2618317"/>
            <a:ext cx="0" cy="1059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7685976-7FB1-CF48-A4C7-BAB2741A254A}"/>
              </a:ext>
            </a:extLst>
          </p:cNvPr>
          <p:cNvSpPr txBox="1"/>
          <p:nvPr/>
        </p:nvSpPr>
        <p:spPr>
          <a:xfrm>
            <a:off x="7970036" y="2457497"/>
            <a:ext cx="118666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Sep 2024</a:t>
            </a:r>
          </a:p>
          <a:p>
            <a:r>
              <a:rPr lang="en-US" sz="1600" dirty="0"/>
              <a:t>Linac Tunnel </a:t>
            </a:r>
          </a:p>
          <a:p>
            <a:r>
              <a:rPr lang="en-US" sz="1600" dirty="0"/>
              <a:t>Occupancy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FB59A97-E6B1-3C43-8D3E-17A29A4FFF6D}"/>
              </a:ext>
            </a:extLst>
          </p:cNvPr>
          <p:cNvCxnSpPr>
            <a:cxnSpLocks/>
          </p:cNvCxnSpPr>
          <p:nvPr/>
        </p:nvCxnSpPr>
        <p:spPr>
          <a:xfrm flipV="1">
            <a:off x="315126" y="4055035"/>
            <a:ext cx="0" cy="11898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9715CA9-99DF-CD4D-A622-2E6306E50F59}"/>
              </a:ext>
            </a:extLst>
          </p:cNvPr>
          <p:cNvSpPr txBox="1"/>
          <p:nvPr/>
        </p:nvSpPr>
        <p:spPr>
          <a:xfrm>
            <a:off x="333450" y="4540243"/>
            <a:ext cx="140105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Jan 2016</a:t>
            </a:r>
          </a:p>
          <a:p>
            <a:r>
              <a:rPr lang="en-US" sz="1600" dirty="0"/>
              <a:t>Approve </a:t>
            </a:r>
          </a:p>
          <a:p>
            <a:r>
              <a:rPr lang="en-US" sz="1600" dirty="0"/>
              <a:t>Mission Needs </a:t>
            </a:r>
          </a:p>
          <a:p>
            <a:r>
              <a:rPr lang="en-US" sz="1600" dirty="0"/>
              <a:t>(</a:t>
            </a:r>
            <a:r>
              <a:rPr lang="en-US" sz="1600" dirty="0">
                <a:solidFill>
                  <a:srgbClr val="FF0000"/>
                </a:solidFill>
              </a:rPr>
              <a:t>CD-0</a:t>
            </a:r>
            <a:r>
              <a:rPr lang="en-US" sz="1600" dirty="0"/>
              <a:t>)</a:t>
            </a:r>
          </a:p>
        </p:txBody>
      </p:sp>
      <p:pic>
        <p:nvPicPr>
          <p:cNvPr id="55" name="Content Placeholder 5">
            <a:extLst>
              <a:ext uri="{FF2B5EF4-FFF2-40B4-BE49-F238E27FC236}">
                <a16:creationId xmlns:a16="http://schemas.microsoft.com/office/drawing/2014/main" id="{3C7231A8-83C2-5E4D-B1D2-EBF26DD047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72" y="1960820"/>
            <a:ext cx="2941822" cy="1654775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B2E6AAB-3ECB-4949-A76C-35A49E5AF835}"/>
              </a:ext>
            </a:extLst>
          </p:cNvPr>
          <p:cNvCxnSpPr>
            <a:cxnSpLocks/>
          </p:cNvCxnSpPr>
          <p:nvPr/>
        </p:nvCxnSpPr>
        <p:spPr>
          <a:xfrm flipV="1">
            <a:off x="4306080" y="845625"/>
            <a:ext cx="0" cy="2865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76877E2-B3F0-B64F-B6F5-E15C5989F1F3}"/>
              </a:ext>
            </a:extLst>
          </p:cNvPr>
          <p:cNvCxnSpPr>
            <a:cxnSpLocks/>
          </p:cNvCxnSpPr>
          <p:nvPr/>
        </p:nvCxnSpPr>
        <p:spPr>
          <a:xfrm flipV="1">
            <a:off x="9785008" y="812428"/>
            <a:ext cx="0" cy="28656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C6D4402B-A423-9642-9AB9-32D2B12AF5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3897" y="1868174"/>
            <a:ext cx="2363963" cy="17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9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27" grpId="0"/>
      <p:bldP spid="28" grpId="0"/>
      <p:bldP spid="30" grpId="0"/>
      <p:bldP spid="31" grpId="0"/>
      <p:bldP spid="34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11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1555400" y="2889504"/>
            <a:ext cx="9081199" cy="4341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800" dirty="0"/>
              <a:t>PIP-II Project Status and Recent Major Achievements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</p:spTree>
    <p:extLst>
      <p:ext uri="{BB962C8B-B14F-4D97-AF65-F5344CB8AC3E}">
        <p14:creationId xmlns:p14="http://schemas.microsoft.com/office/powerpoint/2010/main" val="704188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2F882F-8D54-3C4A-A3B4-B9ED1A119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6318"/>
            <a:ext cx="12192000" cy="5482777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12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296333" y="498442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2021 – Significant Progress in PIP-II SRF Cavities &amp; CM    				        Performance Validation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BD4C6F-C944-6D42-BF2E-C66997694FA3}"/>
              </a:ext>
            </a:extLst>
          </p:cNvPr>
          <p:cNvSpPr/>
          <p:nvPr/>
        </p:nvSpPr>
        <p:spPr>
          <a:xfrm>
            <a:off x="10334184" y="6289995"/>
            <a:ext cx="775884" cy="273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F1C174-4247-3242-95B1-412BA1E510F8}"/>
              </a:ext>
            </a:extLst>
          </p:cNvPr>
          <p:cNvSpPr/>
          <p:nvPr/>
        </p:nvSpPr>
        <p:spPr>
          <a:xfrm>
            <a:off x="8016576" y="6349316"/>
            <a:ext cx="3984330" cy="27321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Additional details B. </a:t>
            </a:r>
            <a:r>
              <a:rPr lang="en-US" sz="1800" dirty="0" err="1">
                <a:solidFill>
                  <a:schemeClr val="tx1"/>
                </a:solidFill>
              </a:rPr>
              <a:t>Giaccone’s</a:t>
            </a:r>
            <a:r>
              <a:rPr lang="en-US" sz="1800" dirty="0">
                <a:solidFill>
                  <a:schemeClr val="tx1"/>
                </a:solidFill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245675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13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296333" y="498442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2021 – HWR and SSR1 Prototype CM Performance demonstrated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4991EE-F056-0943-AF07-639502EA3FE8}"/>
              </a:ext>
            </a:extLst>
          </p:cNvPr>
          <p:cNvGrpSpPr/>
          <p:nvPr/>
        </p:nvGrpSpPr>
        <p:grpSpPr>
          <a:xfrm>
            <a:off x="758952" y="1175687"/>
            <a:ext cx="10235717" cy="5055311"/>
            <a:chOff x="96925" y="791697"/>
            <a:chExt cx="8710259" cy="399913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D3CBDE-D901-254B-9747-37C21F1B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8710" y="791697"/>
              <a:ext cx="2078474" cy="90995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3582E0-15B6-AF47-9F0A-353CB513F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3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147" y="1059973"/>
              <a:ext cx="1341875" cy="51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257363-BF39-6747-9CD1-1FF29B8EDAE0}"/>
                </a:ext>
              </a:extLst>
            </p:cNvPr>
            <p:cNvSpPr txBox="1"/>
            <p:nvPr/>
          </p:nvSpPr>
          <p:spPr>
            <a:xfrm>
              <a:off x="884047" y="1694975"/>
              <a:ext cx="754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HWR</a:t>
              </a:r>
              <a:endParaRPr lang="en-US" sz="18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9CD80A-A80C-3B4B-9EAE-472BFFD50460}"/>
                </a:ext>
              </a:extLst>
            </p:cNvPr>
            <p:cNvSpPr txBox="1"/>
            <p:nvPr/>
          </p:nvSpPr>
          <p:spPr>
            <a:xfrm>
              <a:off x="2464173" y="1683308"/>
              <a:ext cx="754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SSR1</a:t>
              </a:r>
              <a:endParaRPr lang="en-US" sz="18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CCC5F0-BC28-224E-81BF-097643D91CF4}"/>
                </a:ext>
              </a:extLst>
            </p:cNvPr>
            <p:cNvSpPr txBox="1"/>
            <p:nvPr/>
          </p:nvSpPr>
          <p:spPr>
            <a:xfrm>
              <a:off x="4026198" y="1683308"/>
              <a:ext cx="754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SSR2</a:t>
              </a:r>
              <a:endParaRPr lang="en-US" sz="18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C455FD-2E53-944E-9B46-84C3059A8BD4}"/>
                </a:ext>
              </a:extLst>
            </p:cNvPr>
            <p:cNvSpPr txBox="1"/>
            <p:nvPr/>
          </p:nvSpPr>
          <p:spPr>
            <a:xfrm>
              <a:off x="5610232" y="1683308"/>
              <a:ext cx="820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LB650</a:t>
              </a:r>
              <a:endParaRPr lang="en-US" sz="18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8D2ABB-57D8-BB4A-8A4B-1F85BCD1FF61}"/>
                </a:ext>
              </a:extLst>
            </p:cNvPr>
            <p:cNvSpPr txBox="1"/>
            <p:nvPr/>
          </p:nvSpPr>
          <p:spPr>
            <a:xfrm>
              <a:off x="7167659" y="1658810"/>
              <a:ext cx="8204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600" dirty="0">
                  <a:solidFill>
                    <a:srgbClr val="00308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HB650</a:t>
              </a:r>
              <a:endParaRPr lang="en-US" sz="1800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FAF3E4C9-01B2-C540-986E-DA51786E09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979" b="9957"/>
            <a:stretch/>
          </p:blipFill>
          <p:spPr bwMode="auto">
            <a:xfrm>
              <a:off x="96925" y="2408291"/>
              <a:ext cx="4235624" cy="2382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2C3051CA-522C-DA49-88FD-5A9BDD7293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50071" y="2408291"/>
              <a:ext cx="4204173" cy="238253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26A3763-D75E-3C44-9D19-5873CBFF7FF6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1261124" y="2033529"/>
              <a:ext cx="541016" cy="2670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7DDE0B4-6094-B846-A57D-0E016E636C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3030" y="2039736"/>
              <a:ext cx="1710867" cy="28270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E989343-C0C9-1E4F-AA14-887AD7FAA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45400" y="1020126"/>
              <a:ext cx="1090740" cy="58321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FEAD782-1BCF-684C-9477-BA3D1D586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29991" y="1003224"/>
              <a:ext cx="1158314" cy="67334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2246DCE-1083-0841-B5B1-1FBD3F69E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9463" y="1020100"/>
              <a:ext cx="1158314" cy="681552"/>
            </a:xfrm>
            <a:prstGeom prst="rect">
              <a:avLst/>
            </a:prstGeom>
          </p:spPr>
        </p:pic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3BE439B4-4B92-D24A-B8E7-DFD129C1B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38526" y="1660428"/>
              <a:ext cx="380796" cy="380796"/>
            </a:xfrm>
            <a:prstGeom prst="rect">
              <a:avLst/>
            </a:prstGeom>
          </p:spPr>
        </p:pic>
        <p:pic>
          <p:nvPicPr>
            <p:cNvPr id="34" name="Graphic 33" descr="Badge Tick1 with solid fill">
              <a:extLst>
                <a:ext uri="{FF2B5EF4-FFF2-40B4-BE49-F238E27FC236}">
                  <a16:creationId xmlns:a16="http://schemas.microsoft.com/office/drawing/2014/main" id="{BAACF7C9-7F3C-7249-A381-06162E61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11557" y="1652196"/>
              <a:ext cx="380796" cy="380796"/>
            </a:xfrm>
            <a:prstGeom prst="rect">
              <a:avLst/>
            </a:prstGeom>
          </p:spPr>
        </p:pic>
        <p:pic>
          <p:nvPicPr>
            <p:cNvPr id="35" name="Picture 7">
              <a:extLst>
                <a:ext uri="{FF2B5EF4-FFF2-40B4-BE49-F238E27FC236}">
                  <a16:creationId xmlns:a16="http://schemas.microsoft.com/office/drawing/2014/main" id="{2A34D233-B135-8A44-8143-5D922BFAD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86" y="2408292"/>
              <a:ext cx="1232297" cy="41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374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page15image58551472">
            <a:extLst>
              <a:ext uri="{FF2B5EF4-FFF2-40B4-BE49-F238E27FC236}">
                <a16:creationId xmlns:a16="http://schemas.microsoft.com/office/drawing/2014/main" id="{271F502D-B9A2-9B45-A63C-3E2D9623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979" y="3147715"/>
            <a:ext cx="3515832" cy="30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14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2021 – PIP-II injector Test (PIP2IT) Successfully Commissioned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94664-DFF1-9B4A-81F1-458ECF2CB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33" y="1259769"/>
            <a:ext cx="8145918" cy="1563958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57D5B7C-548F-5D4D-8231-5979DD534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411" y="1470773"/>
            <a:ext cx="3515832" cy="3704492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PIP2IT is nearly full-scale of PIP-II Front-End with the first two Cryomodules</a:t>
            </a:r>
          </a:p>
        </p:txBody>
      </p:sp>
      <p:pic>
        <p:nvPicPr>
          <p:cNvPr id="2049" name="Picture 1" descr="page12image58575504">
            <a:extLst>
              <a:ext uri="{FF2B5EF4-FFF2-40B4-BE49-F238E27FC236}">
                <a16:creationId xmlns:a16="http://schemas.microsoft.com/office/drawing/2014/main" id="{BBAC4D2A-F5A5-2540-A334-601CD591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70" y="2963865"/>
            <a:ext cx="5038425" cy="336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C6BE35-3CFC-B149-9FDB-F2AC6C00AE7C}"/>
              </a:ext>
            </a:extLst>
          </p:cNvPr>
          <p:cNvSpPr/>
          <p:nvPr/>
        </p:nvSpPr>
        <p:spPr>
          <a:xfrm>
            <a:off x="1995730" y="3017565"/>
            <a:ext cx="49972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,Bold"/>
              </a:rPr>
              <a:t>LBNF parameters: 2 mA 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×</a:t>
            </a:r>
            <a:r>
              <a:rPr lang="en-US" sz="2000" dirty="0">
                <a:solidFill>
                  <a:srgbClr val="FFFFFF"/>
                </a:solidFill>
                <a:latin typeface="Helvetica,Bold"/>
              </a:rPr>
              <a:t>0.55 ms</a:t>
            </a: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</a:rPr>
              <a:t>×</a:t>
            </a:r>
            <a:r>
              <a:rPr lang="en-US" sz="2000" dirty="0">
                <a:solidFill>
                  <a:srgbClr val="FFFFFF"/>
                </a:solidFill>
                <a:latin typeface="Helvetica,Bold"/>
              </a:rPr>
              <a:t>20 Hz </a:t>
            </a:r>
            <a:endParaRPr lang="en-US" sz="2000" dirty="0"/>
          </a:p>
        </p:txBody>
      </p:sp>
      <p:pic>
        <p:nvPicPr>
          <p:cNvPr id="2052" name="Picture 4" descr="page12image58577584">
            <a:extLst>
              <a:ext uri="{FF2B5EF4-FFF2-40B4-BE49-F238E27FC236}">
                <a16:creationId xmlns:a16="http://schemas.microsoft.com/office/drawing/2014/main" id="{17E06BA3-2CB5-E441-A8DC-1F7342DA6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6" y="4350366"/>
            <a:ext cx="14097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12image58581952">
            <a:extLst>
              <a:ext uri="{FF2B5EF4-FFF2-40B4-BE49-F238E27FC236}">
                <a16:creationId xmlns:a16="http://schemas.microsoft.com/office/drawing/2014/main" id="{291F6BC1-4350-CD46-9625-B3DAFF1E7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86" y="4763731"/>
            <a:ext cx="13208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12image58585072">
            <a:extLst>
              <a:ext uri="{FF2B5EF4-FFF2-40B4-BE49-F238E27FC236}">
                <a16:creationId xmlns:a16="http://schemas.microsoft.com/office/drawing/2014/main" id="{56471DF2-74EB-DC4B-9318-8E29A870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86" y="5366273"/>
            <a:ext cx="8255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33F82C5B-83BD-B542-B127-30A070FF2004}"/>
              </a:ext>
            </a:extLst>
          </p:cNvPr>
          <p:cNvSpPr txBox="1">
            <a:spLocks/>
          </p:cNvSpPr>
          <p:nvPr/>
        </p:nvSpPr>
        <p:spPr>
          <a:xfrm>
            <a:off x="1995730" y="730004"/>
            <a:ext cx="10790026" cy="3704492"/>
          </a:xfrm>
          <a:prstGeom prst="rect">
            <a:avLst/>
          </a:prstGeo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charset="0"/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PIP2IT Served as Testbed for PIP-II and Critical 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5372D8-15D0-064F-86BF-EC6E43677F2F}"/>
              </a:ext>
            </a:extLst>
          </p:cNvPr>
          <p:cNvSpPr txBox="1"/>
          <p:nvPr/>
        </p:nvSpPr>
        <p:spPr>
          <a:xfrm>
            <a:off x="10353393" y="3348270"/>
            <a:ext cx="1443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17.2 MeV</a:t>
            </a:r>
          </a:p>
        </p:txBody>
      </p:sp>
    </p:spTree>
    <p:extLst>
      <p:ext uri="{BB962C8B-B14F-4D97-AF65-F5344CB8AC3E}">
        <p14:creationId xmlns:p14="http://schemas.microsoft.com/office/powerpoint/2010/main" val="232014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15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2021 – PIP-II injector Test (PIP2IT) Successfully Commissioned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884A6FB-69B3-C246-BBFE-3E88809BE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082" y="913635"/>
            <a:ext cx="11029285" cy="3704492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003087"/>
                </a:solidFill>
              </a:rPr>
              <a:t>PIP2IT fulfilled its Mission: Critical Technology Demonstrated;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003087"/>
                </a:solidFill>
              </a:rPr>
              <a:t>						Partner Deliverables Integrated;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003087"/>
                </a:solidFill>
              </a:rPr>
              <a:t>						Risk Mitigated/Retired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3779C-DEE1-CB44-A7D5-8B6B2FF61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228" y="2384777"/>
            <a:ext cx="8444909" cy="39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8B904-9D76-C84F-9EED-7FCF3FA1C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72" y="971142"/>
            <a:ext cx="9027042" cy="4915716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16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2021 – </a:t>
            </a:r>
            <a:r>
              <a:rPr lang="en-US" sz="2800" dirty="0" err="1"/>
              <a:t>Cryoplant</a:t>
            </a:r>
            <a:r>
              <a:rPr lang="en-US" sz="2800" dirty="0"/>
              <a:t> Building construction progress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0194E5-3C19-394D-A368-2CF670B43066}"/>
              </a:ext>
            </a:extLst>
          </p:cNvPr>
          <p:cNvSpPr/>
          <p:nvPr/>
        </p:nvSpPr>
        <p:spPr>
          <a:xfrm>
            <a:off x="848784" y="1122310"/>
            <a:ext cx="5429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,Bold"/>
              </a:rPr>
              <a:t>PIP-II Cryogenic Plant Building – 29 July 2021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7B8AA-6D97-9949-A310-44DD31141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488" y="3198523"/>
            <a:ext cx="4486940" cy="30032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77ABC3-6321-B741-97C3-2B052D1D7828}"/>
              </a:ext>
            </a:extLst>
          </p:cNvPr>
          <p:cNvSpPr/>
          <p:nvPr/>
        </p:nvSpPr>
        <p:spPr>
          <a:xfrm>
            <a:off x="8871545" y="3365878"/>
            <a:ext cx="1737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,Bold"/>
              </a:rPr>
              <a:t>25 June 2021</a:t>
            </a:r>
            <a:endParaRPr lang="en-US" sz="2000" dirty="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CC5504B7-7372-9F45-9E55-437F4612F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5718" y="1336122"/>
            <a:ext cx="2875278" cy="131945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Completion foreseen for approximately  December 2021</a:t>
            </a:r>
          </a:p>
        </p:txBody>
      </p:sp>
    </p:spTree>
    <p:extLst>
      <p:ext uri="{BB962C8B-B14F-4D97-AF65-F5344CB8AC3E}">
        <p14:creationId xmlns:p14="http://schemas.microsoft.com/office/powerpoint/2010/main" val="2548582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DF0CA-979D-BB4D-A5E5-CC5A2B239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05" y="2399814"/>
            <a:ext cx="1881107" cy="1425936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17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2021 – International Highlights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17974FD-0416-394B-B5D8-4463F8ACCB6B}"/>
              </a:ext>
            </a:extLst>
          </p:cNvPr>
          <p:cNvSpPr txBox="1">
            <a:spLocks/>
          </p:cNvSpPr>
          <p:nvPr/>
        </p:nvSpPr>
        <p:spPr>
          <a:xfrm>
            <a:off x="4575299" y="1211093"/>
            <a:ext cx="6611814" cy="5008953"/>
          </a:xfrm>
          <a:prstGeom prst="rect">
            <a:avLst/>
          </a:prstGeo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July-2021 - DAE approved the </a:t>
            </a:r>
            <a:r>
              <a:rPr lang="en-US" sz="2200" dirty="0" err="1"/>
              <a:t>Cryoplant</a:t>
            </a:r>
            <a:r>
              <a:rPr lang="en-US" sz="2200" dirty="0"/>
              <a:t> Purchase.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June-2021 - Project Planning Documents with INFN have being approved and signed.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May-2021 - “First” Project Planning Documents with UKRI STFC have being approved and signed. </a:t>
            </a:r>
          </a:p>
          <a:p>
            <a:endParaRPr lang="en-US" dirty="0"/>
          </a:p>
        </p:txBody>
      </p:sp>
      <p:pic>
        <p:nvPicPr>
          <p:cNvPr id="6145" name="Picture 1" descr="page22image58435536">
            <a:extLst>
              <a:ext uri="{FF2B5EF4-FFF2-40B4-BE49-F238E27FC236}">
                <a16:creationId xmlns:a16="http://schemas.microsoft.com/office/drawing/2014/main" id="{9485C217-363E-C241-ABDF-A7B3F08E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4" y="4593365"/>
            <a:ext cx="2964254" cy="17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8EA0D8-9D86-CA43-8747-EC4B7693DACA}"/>
              </a:ext>
            </a:extLst>
          </p:cNvPr>
          <p:cNvSpPr>
            <a:spLocks noChangeAspect="1"/>
          </p:cNvSpPr>
          <p:nvPr/>
        </p:nvSpPr>
        <p:spPr>
          <a:xfrm>
            <a:off x="1804188" y="1226495"/>
            <a:ext cx="768096" cy="51284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843C75-7BB3-B94F-ABC1-74896B14DCB8}"/>
              </a:ext>
            </a:extLst>
          </p:cNvPr>
          <p:cNvSpPr>
            <a:spLocks noChangeAspect="1"/>
          </p:cNvSpPr>
          <p:nvPr/>
        </p:nvSpPr>
        <p:spPr>
          <a:xfrm>
            <a:off x="345731" y="4593365"/>
            <a:ext cx="1024128" cy="5120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666206-00E1-1F47-A3ED-828EC0341D8E}"/>
              </a:ext>
            </a:extLst>
          </p:cNvPr>
          <p:cNvSpPr>
            <a:spLocks noChangeAspect="1"/>
          </p:cNvSpPr>
          <p:nvPr/>
        </p:nvSpPr>
        <p:spPr>
          <a:xfrm>
            <a:off x="304800" y="2399814"/>
            <a:ext cx="768096" cy="512064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3E2F8-E8A5-C148-9EF6-8C7AF334AC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1931" y="3025709"/>
            <a:ext cx="1881107" cy="140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18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861360" y="2889504"/>
            <a:ext cx="5067825" cy="4341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800" dirty="0"/>
              <a:t>Near future goals &amp; Summary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</p:spTree>
    <p:extLst>
      <p:ext uri="{BB962C8B-B14F-4D97-AF65-F5344CB8AC3E}">
        <p14:creationId xmlns:p14="http://schemas.microsoft.com/office/powerpoint/2010/main" val="86985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19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Major PIP-II Milestones to complete in FY2022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17974FD-0416-394B-B5D8-4463F8ACCB6B}"/>
              </a:ext>
            </a:extLst>
          </p:cNvPr>
          <p:cNvSpPr txBox="1">
            <a:spLocks/>
          </p:cNvSpPr>
          <p:nvPr/>
        </p:nvSpPr>
        <p:spPr>
          <a:xfrm>
            <a:off x="402665" y="1113286"/>
            <a:ext cx="11250619" cy="5008953"/>
          </a:xfrm>
          <a:prstGeom prst="rect">
            <a:avLst/>
          </a:prstGeo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Complete the </a:t>
            </a:r>
            <a:r>
              <a:rPr lang="en-US" sz="2200" dirty="0" err="1"/>
              <a:t>Cryoplant</a:t>
            </a:r>
            <a:r>
              <a:rPr lang="en-US" sz="2200" dirty="0"/>
              <a:t> Building Construction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Complete Proto HB CM Assembly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Convert PIP2IT in a PIP-II Cryomodule Test Facility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Complete CD-3 DOE IPR – Start of Construction/Execution</a:t>
            </a:r>
          </a:p>
        </p:txBody>
      </p:sp>
      <p:pic>
        <p:nvPicPr>
          <p:cNvPr id="7169" name="Picture 1" descr="page11image58456288">
            <a:extLst>
              <a:ext uri="{FF2B5EF4-FFF2-40B4-BE49-F238E27FC236}">
                <a16:creationId xmlns:a16="http://schemas.microsoft.com/office/drawing/2014/main" id="{F9C1B1DF-A51C-9A4E-83BB-5C975D490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66" y="1554321"/>
            <a:ext cx="3696157" cy="16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age17image58580080">
            <a:extLst>
              <a:ext uri="{FF2B5EF4-FFF2-40B4-BE49-F238E27FC236}">
                <a16:creationId xmlns:a16="http://schemas.microsoft.com/office/drawing/2014/main" id="{57C16CE3-6EAD-1B49-8A99-3BA1D2396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809" y="3267302"/>
            <a:ext cx="4158475" cy="204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6CD7E03-23F9-034A-896F-1C05A8379860}"/>
              </a:ext>
            </a:extLst>
          </p:cNvPr>
          <p:cNvSpPr/>
          <p:nvPr/>
        </p:nvSpPr>
        <p:spPr>
          <a:xfrm>
            <a:off x="5026369" y="1322970"/>
            <a:ext cx="4290353" cy="2294792"/>
          </a:xfrm>
          <a:prstGeom prst="ellipse">
            <a:avLst/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1749654-AAA3-3049-AC34-D129E516EF18}"/>
              </a:ext>
            </a:extLst>
          </p:cNvPr>
          <p:cNvCxnSpPr>
            <a:cxnSpLocks/>
          </p:cNvCxnSpPr>
          <p:nvPr/>
        </p:nvCxnSpPr>
        <p:spPr>
          <a:xfrm>
            <a:off x="8247888" y="3429000"/>
            <a:ext cx="649927" cy="808892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23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5493105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/>
              <a:t>Outlines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1F331F-EE3A-8143-AD99-C602EDBFB182}"/>
              </a:ext>
            </a:extLst>
          </p:cNvPr>
          <p:cNvSpPr txBox="1">
            <a:spLocks/>
          </p:cNvSpPr>
          <p:nvPr/>
        </p:nvSpPr>
        <p:spPr>
          <a:xfrm>
            <a:off x="543585" y="1401356"/>
            <a:ext cx="9350692" cy="44854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Motivation &amp; PIP-II Project Overview </a:t>
            </a:r>
          </a:p>
          <a:p>
            <a:endParaRPr lang="en-US" sz="1000" dirty="0"/>
          </a:p>
          <a:p>
            <a:r>
              <a:rPr lang="en-US" sz="2600" dirty="0"/>
              <a:t>PIP-II Project Status &amp; Recent Major Achievements</a:t>
            </a:r>
          </a:p>
          <a:p>
            <a:endParaRPr lang="en-US" sz="1000" dirty="0"/>
          </a:p>
          <a:p>
            <a:r>
              <a:rPr lang="en-US" sz="2600" dirty="0"/>
              <a:t>Near future goals &amp; Summary</a:t>
            </a:r>
          </a:p>
        </p:txBody>
      </p:sp>
    </p:spTree>
    <p:extLst>
      <p:ext uri="{BB962C8B-B14F-4D97-AF65-F5344CB8AC3E}">
        <p14:creationId xmlns:p14="http://schemas.microsoft.com/office/powerpoint/2010/main" val="384389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20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Summary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17974FD-0416-394B-B5D8-4463F8ACCB6B}"/>
              </a:ext>
            </a:extLst>
          </p:cNvPr>
          <p:cNvSpPr txBox="1">
            <a:spLocks/>
          </p:cNvSpPr>
          <p:nvPr/>
        </p:nvSpPr>
        <p:spPr>
          <a:xfrm>
            <a:off x="402665" y="966982"/>
            <a:ext cx="11250619" cy="5008953"/>
          </a:xfrm>
          <a:prstGeom prst="rect">
            <a:avLst/>
          </a:prstGeo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SzPct val="80000"/>
              <a:buFont typeface="Zapf Dingbats"/>
              <a:buChar char="✦"/>
            </a:pPr>
            <a:r>
              <a:rPr lang="en-US" dirty="0">
                <a:solidFill>
                  <a:srgbClr val="50504E"/>
                </a:solidFill>
                <a:latin typeface="Helvetica" pitchFamily="34" charset="0"/>
              </a:rPr>
              <a:t>PIP-II will enable the world’s most intense beam of neutrinos to the LBNF/DUNE; modernize Fermilab’s accelerator complex enabling science for decades to come; 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dirty="0">
                <a:solidFill>
                  <a:srgbClr val="50504E"/>
                </a:solidFill>
                <a:latin typeface="Helvetica" pitchFamily="34" charset="0"/>
              </a:rPr>
              <a:t>PIP-II is breaking a new ground, since it is the first DOE/SC accelerator to be built with significant international contributions;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dirty="0"/>
              <a:t>PIP-II International Partnership is making excellent technical progress towards completion of the design, demonstration of critical technologies, and project construction;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r>
              <a:rPr lang="en-US" dirty="0">
                <a:solidFill>
                  <a:srgbClr val="50504E"/>
                </a:solidFill>
                <a:latin typeface="Helvetica" pitchFamily="34" charset="0"/>
              </a:rPr>
              <a:t>Strong support from Fermilab, Partners, Physics Community, OHEP, Office of Science, DOE, Congress;</a:t>
            </a:r>
          </a:p>
          <a:p>
            <a:pPr marL="457200" indent="-457200">
              <a:spcBef>
                <a:spcPts val="2400"/>
              </a:spcBef>
              <a:buSzPct val="80000"/>
              <a:buFont typeface="Zapf Dingbats"/>
              <a:buChar char="✦"/>
            </a:pPr>
            <a:endParaRPr lang="en-US" dirty="0">
              <a:solidFill>
                <a:srgbClr val="50504E"/>
              </a:solidFill>
              <a:latin typeface="Helvetica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10FE8F-ADF4-0E4E-8111-17772E266201}"/>
              </a:ext>
            </a:extLst>
          </p:cNvPr>
          <p:cNvSpPr/>
          <p:nvPr/>
        </p:nvSpPr>
        <p:spPr>
          <a:xfrm>
            <a:off x="402665" y="5676133"/>
            <a:ext cx="11250619" cy="49244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chemeClr val="bg1"/>
                </a:solidFill>
                <a:latin typeface="Helvetica" pitchFamily="34" charset="0"/>
              </a:rPr>
              <a:t>Thanks to the Fermilab Users Community for your support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569794-EEA4-884E-853E-AB7E498FB123}"/>
              </a:ext>
            </a:extLst>
          </p:cNvPr>
          <p:cNvSpPr/>
          <p:nvPr/>
        </p:nvSpPr>
        <p:spPr>
          <a:xfrm>
            <a:off x="8571756" y="281689"/>
            <a:ext cx="3081528" cy="38907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https://pip2.fnal.gov/</a:t>
            </a:r>
          </a:p>
        </p:txBody>
      </p:sp>
    </p:spTree>
    <p:extLst>
      <p:ext uri="{BB962C8B-B14F-4D97-AF65-F5344CB8AC3E}">
        <p14:creationId xmlns:p14="http://schemas.microsoft.com/office/powerpoint/2010/main" val="748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21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464399" y="957719"/>
            <a:ext cx="11263202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PIP-II Linac a look into the future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117974FD-0416-394B-B5D8-4463F8ACCB6B}"/>
              </a:ext>
            </a:extLst>
          </p:cNvPr>
          <p:cNvSpPr txBox="1">
            <a:spLocks/>
          </p:cNvSpPr>
          <p:nvPr/>
        </p:nvSpPr>
        <p:spPr>
          <a:xfrm>
            <a:off x="200647" y="2603946"/>
            <a:ext cx="11526954" cy="5008953"/>
          </a:xfrm>
          <a:prstGeom prst="rect">
            <a:avLst/>
          </a:prstGeo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PIP-II Linac (800 MeV)</a:t>
            </a:r>
          </a:p>
          <a:p>
            <a:pPr lvl="1"/>
            <a:r>
              <a:rPr lang="en-US" dirty="0"/>
              <a:t>PIP-II is designed/capable of 1.6 MW of beam power @800MeV</a:t>
            </a:r>
          </a:p>
          <a:p>
            <a:pPr lvl="1"/>
            <a:r>
              <a:rPr lang="en-US" dirty="0"/>
              <a:t>PIP-II can deliver beam to multiple users concurrently</a:t>
            </a:r>
          </a:p>
          <a:p>
            <a:pPr lvl="2"/>
            <a:r>
              <a:rPr lang="en-US" dirty="0"/>
              <a:t>CW compatibility +  MEBT chopper + Additional RF/Fast Switching Magnet separators</a:t>
            </a:r>
          </a:p>
          <a:p>
            <a:pPr lvl="1"/>
            <a:r>
              <a:rPr lang="en-US" dirty="0"/>
              <a:t>Prospective users</a:t>
            </a:r>
          </a:p>
          <a:p>
            <a:pPr lvl="2"/>
            <a:r>
              <a:rPr lang="en-US" dirty="0"/>
              <a:t>Mu2e-II and other low energy muon experiments;</a:t>
            </a:r>
          </a:p>
          <a:p>
            <a:pPr lvl="2"/>
            <a:r>
              <a:rPr lang="en-US" dirty="0"/>
              <a:t>Beam Power upgrade;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8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22</a:t>
            </a:fld>
            <a:endParaRPr lang="en-US" alt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pic>
        <p:nvPicPr>
          <p:cNvPr id="9" name="Picture 8" descr="A picture containing sky, outdoor, scene, way&#10;&#10;Description automatically generated">
            <a:extLst>
              <a:ext uri="{FF2B5EF4-FFF2-40B4-BE49-F238E27FC236}">
                <a16:creationId xmlns:a16="http://schemas.microsoft.com/office/drawing/2014/main" id="{47526310-1634-3E43-9F34-856ED9631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60" y="69423"/>
            <a:ext cx="9550329" cy="63662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5463B77-306D-EB4B-B851-57741FBB09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0080" y="818492"/>
            <a:ext cx="3891840" cy="790851"/>
          </a:xfrm>
          <a:prstGeom prst="rect">
            <a:avLst/>
          </a:prstGeom>
        </p:spPr>
        <p:txBody>
          <a:bodyPr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520883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3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2918390" y="2889504"/>
            <a:ext cx="6355220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2800" dirty="0"/>
              <a:t>Motivation &amp; PIP-II Project Overview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</p:spTree>
    <p:extLst>
      <p:ext uri="{BB962C8B-B14F-4D97-AF65-F5344CB8AC3E}">
        <p14:creationId xmlns:p14="http://schemas.microsoft.com/office/powerpoint/2010/main" val="934746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4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7804349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PIP-II Project Meets the P5 Report Mandate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FBD9CF-A81B-3943-B2B6-B170872EAD81}"/>
              </a:ext>
            </a:extLst>
          </p:cNvPr>
          <p:cNvSpPr txBox="1"/>
          <p:nvPr/>
        </p:nvSpPr>
        <p:spPr>
          <a:xfrm>
            <a:off x="652763" y="1819878"/>
            <a:ext cx="8866921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 13: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Form a new international collaboration to design and execute a highly capable Long-Baseline Neutrino Facility (LBNF) hosted by the U.S. To proceed, a project plan and identified resources must exist to meet the minimum requirements in the text.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LBNF is the highest priority large project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in its timeframe.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F764DF-F989-9942-8D11-7807F4DF6160}"/>
              </a:ext>
            </a:extLst>
          </p:cNvPr>
          <p:cNvSpPr txBox="1"/>
          <p:nvPr/>
        </p:nvSpPr>
        <p:spPr>
          <a:xfrm>
            <a:off x="652762" y="3621625"/>
            <a:ext cx="8866921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 14: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Upgrade the Fermilab proton accelerator complex to produce higher intensity beams. R&amp;D for the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Proton Improvement Plan II (PIP-II)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should proceed immediately, followed by construction,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 proton beams of   &gt;1 MW </a:t>
            </a:r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by the time of first operation of the new long-baseline neutrino facility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3B9D0BCF-2353-2B46-9B2F-61F6DD1B1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642" y="1734505"/>
            <a:ext cx="2444015" cy="311822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802340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5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3192" y="310896"/>
            <a:ext cx="11326997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latin typeface="Helvetica" pitchFamily="34" charset="0"/>
              </a:rPr>
              <a:t>LBNF / DUNE / PIP-II</a:t>
            </a:r>
            <a:endParaRPr lang="en-US" sz="280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pic>
        <p:nvPicPr>
          <p:cNvPr id="22" name="Picture 2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4B7C71C-7F9A-BE48-AF62-D19BE8BD0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2" b="9265"/>
          <a:stretch/>
        </p:blipFill>
        <p:spPr>
          <a:xfrm>
            <a:off x="344010" y="940471"/>
            <a:ext cx="11721548" cy="5219753"/>
          </a:xfrm>
          <a:prstGeom prst="rect">
            <a:avLst/>
          </a:prstGeom>
        </p:spPr>
      </p:pic>
      <p:pic>
        <p:nvPicPr>
          <p:cNvPr id="23" name="Picture 22" descr="A picture containing outdoor, mountain, road, way&#10;&#10;Description automatically generated">
            <a:extLst>
              <a:ext uri="{FF2B5EF4-FFF2-40B4-BE49-F238E27FC236}">
                <a16:creationId xmlns:a16="http://schemas.microsoft.com/office/drawing/2014/main" id="{2CBFB5A7-9740-004F-91B0-7A1EE1F6F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37" t="34583"/>
          <a:stretch/>
        </p:blipFill>
        <p:spPr>
          <a:xfrm>
            <a:off x="7028830" y="1797401"/>
            <a:ext cx="3093709" cy="152300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D194502-C5DE-D641-9261-0D169117ECE3}"/>
              </a:ext>
            </a:extLst>
          </p:cNvPr>
          <p:cNvSpPr txBox="1"/>
          <p:nvPr/>
        </p:nvSpPr>
        <p:spPr>
          <a:xfrm>
            <a:off x="6975226" y="935390"/>
            <a:ext cx="3552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Fermilab Complex and PIP-II 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Provide 1.2 MW beam power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Batavia, IL</a:t>
            </a:r>
          </a:p>
        </p:txBody>
      </p:sp>
      <p:pic>
        <p:nvPicPr>
          <p:cNvPr id="25" name="Picture 1" descr="page5image1784710064">
            <a:extLst>
              <a:ext uri="{FF2B5EF4-FFF2-40B4-BE49-F238E27FC236}">
                <a16:creationId xmlns:a16="http://schemas.microsoft.com/office/drawing/2014/main" id="{9C0B705A-3A71-F54C-91C3-51B9EE0E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830" y="3410215"/>
            <a:ext cx="3815989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8EC831-AD6D-3841-A275-6FD636458602}"/>
                  </a:ext>
                </a:extLst>
              </p:cNvPr>
              <p:cNvSpPr txBox="1"/>
              <p:nvPr/>
            </p:nvSpPr>
            <p:spPr>
              <a:xfrm>
                <a:off x="7007467" y="4957011"/>
                <a:ext cx="42204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rgbClr val="FFFF00"/>
                    </a:solidFill>
                  </a:rPr>
                  <a:t>Target (part of LBNF scope )</a:t>
                </a:r>
              </a:p>
              <a:p>
                <a:r>
                  <a:rPr lang="en-US" sz="1800" dirty="0">
                    <a:solidFill>
                      <a:srgbClr val="FFFF00"/>
                    </a:solidFill>
                  </a:rPr>
                  <a:t>and Near Detector (part of </a:t>
                </a:r>
                <a:r>
                  <a:rPr lang="en-US" sz="1800">
                    <a:solidFill>
                      <a:srgbClr val="FFFF00"/>
                    </a:solidFill>
                  </a:rPr>
                  <a:t>DUNE scope)</a:t>
                </a:r>
                <a:endParaRPr lang="en-US" sz="1800" dirty="0">
                  <a:solidFill>
                    <a:srgbClr val="FFFF00"/>
                  </a:solidFill>
                </a:endParaRPr>
              </a:p>
              <a:p>
                <a:r>
                  <a:rPr lang="en-US" sz="1800" dirty="0">
                    <a:solidFill>
                      <a:srgbClr val="FFFF00"/>
                    </a:solidFill>
                  </a:rPr>
                  <a:t>Characterize primary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>
                    <a:solidFill>
                      <a:srgbClr val="FFFF00"/>
                    </a:solidFill>
                  </a:rPr>
                  <a:t> beam</a:t>
                </a:r>
              </a:p>
              <a:p>
                <a:r>
                  <a:rPr lang="en-US" sz="1800" dirty="0">
                    <a:solidFill>
                      <a:srgbClr val="FFFF00"/>
                    </a:solidFill>
                  </a:rPr>
                  <a:t>Batavia, IL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8EC831-AD6D-3841-A275-6FD636458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7467" y="4957011"/>
                <a:ext cx="4220416" cy="1200329"/>
              </a:xfrm>
              <a:prstGeom prst="rect">
                <a:avLst/>
              </a:prstGeom>
              <a:blipFill>
                <a:blip r:embed="rId6"/>
                <a:stretch>
                  <a:fillRect l="-1502" t="-2105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3667BD5-ADFC-5848-986B-30B4708B7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07" y="4142467"/>
            <a:ext cx="3505165" cy="1971655"/>
          </a:xfrm>
          <a:prstGeom prst="rect">
            <a:avLst/>
          </a:prstGeom>
        </p:spPr>
      </p:pic>
      <p:pic>
        <p:nvPicPr>
          <p:cNvPr id="28" name="Picture 27" descr="A high angle view of a highway&#10;&#10;Description automatically generated with low confidence">
            <a:extLst>
              <a:ext uri="{FF2B5EF4-FFF2-40B4-BE49-F238E27FC236}">
                <a16:creationId xmlns:a16="http://schemas.microsoft.com/office/drawing/2014/main" id="{9B0F6B60-6A64-5149-9182-C4E250CC9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07" y="2915567"/>
            <a:ext cx="3505164" cy="12206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952838B-2C11-0A40-9815-4CB49EAED110}"/>
              </a:ext>
            </a:extLst>
          </p:cNvPr>
          <p:cNvSpPr txBox="1"/>
          <p:nvPr/>
        </p:nvSpPr>
        <p:spPr>
          <a:xfrm>
            <a:off x="523378" y="996431"/>
            <a:ext cx="5572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Sanford Underground Research Facility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Lead, SD</a:t>
            </a:r>
          </a:p>
          <a:p>
            <a:r>
              <a:rPr lang="en-US" sz="2000" dirty="0">
                <a:solidFill>
                  <a:srgbClr val="FFFF00"/>
                </a:solidFill>
              </a:rPr>
              <a:t>Deep Underground Neutrino Experiment (DUNE) (</a:t>
            </a:r>
            <a:r>
              <a:rPr lang="en-US" sz="2000" dirty="0" err="1">
                <a:solidFill>
                  <a:srgbClr val="FFFF00"/>
                </a:solidFill>
              </a:rPr>
              <a:t>LAr</a:t>
            </a:r>
            <a:r>
              <a:rPr lang="en-US" sz="2000" dirty="0">
                <a:solidFill>
                  <a:srgbClr val="FFFF00"/>
                </a:solidFill>
              </a:rPr>
              <a:t> 4 x 10 kt (fiducial mass) detectors)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Located in the Depth Underground Caverns (1.5 km) (part of the LBNF scope)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304455-ADC5-FE45-A21C-4E1839DED951}"/>
              </a:ext>
            </a:extLst>
          </p:cNvPr>
          <p:cNvCxnSpPr>
            <a:cxnSpLocks/>
          </p:cNvCxnSpPr>
          <p:nvPr/>
        </p:nvCxnSpPr>
        <p:spPr>
          <a:xfrm flipH="1" flipV="1">
            <a:off x="4454644" y="3136392"/>
            <a:ext cx="1845298" cy="372469"/>
          </a:xfrm>
          <a:prstGeom prst="line">
            <a:avLst/>
          </a:prstGeom>
          <a:ln>
            <a:solidFill>
              <a:srgbClr val="FF0000"/>
            </a:solidFill>
            <a:headEnd type="oval" w="lg" len="lg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614094-D920-E348-B0F3-DFA2118CB28C}"/>
              </a:ext>
            </a:extLst>
          </p:cNvPr>
          <p:cNvCxnSpPr>
            <a:cxnSpLocks/>
          </p:cNvCxnSpPr>
          <p:nvPr/>
        </p:nvCxnSpPr>
        <p:spPr>
          <a:xfrm flipH="1">
            <a:off x="6390946" y="2655636"/>
            <a:ext cx="584280" cy="755208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B17AD9-F18A-654D-9013-67646BF35F9C}"/>
              </a:ext>
            </a:extLst>
          </p:cNvPr>
          <p:cNvCxnSpPr>
            <a:cxnSpLocks/>
          </p:cNvCxnSpPr>
          <p:nvPr/>
        </p:nvCxnSpPr>
        <p:spPr>
          <a:xfrm flipH="1" flipV="1">
            <a:off x="6375521" y="3690121"/>
            <a:ext cx="599705" cy="72394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22B9F5D-4693-E845-A249-F315E8E3CA0C}"/>
              </a:ext>
            </a:extLst>
          </p:cNvPr>
          <p:cNvCxnSpPr>
            <a:cxnSpLocks/>
          </p:cNvCxnSpPr>
          <p:nvPr/>
        </p:nvCxnSpPr>
        <p:spPr>
          <a:xfrm flipV="1">
            <a:off x="3981124" y="3320404"/>
            <a:ext cx="388857" cy="97867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D4C480-31E4-F547-AC75-9184A8AE2E4E}"/>
              </a:ext>
            </a:extLst>
          </p:cNvPr>
          <p:cNvSpPr txBox="1"/>
          <p:nvPr/>
        </p:nvSpPr>
        <p:spPr>
          <a:xfrm>
            <a:off x="4719518" y="334713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1300 km</a:t>
            </a:r>
          </a:p>
        </p:txBody>
      </p:sp>
    </p:spTree>
    <p:extLst>
      <p:ext uri="{BB962C8B-B14F-4D97-AF65-F5344CB8AC3E}">
        <p14:creationId xmlns:p14="http://schemas.microsoft.com/office/powerpoint/2010/main" val="188585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6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11316365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PIP-II P5 Report defines the PIP-II Mission Need Statement (MNS)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3B9D0BCF-2353-2B46-9B2F-61F6DD1B1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88" y="1569101"/>
            <a:ext cx="2444015" cy="311822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1CAA0-C073-F744-B44D-382C07FBF31A}"/>
              </a:ext>
            </a:extLst>
          </p:cNvPr>
          <p:cNvSpPr/>
          <p:nvPr/>
        </p:nvSpPr>
        <p:spPr>
          <a:xfrm>
            <a:off x="3224318" y="1126763"/>
            <a:ext cx="81866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The MNS for PIP-II identifies three primary goals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Deliver high beam power to LBNF/DUNE to achieve world-first results;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1.2 MW proton beam power on LBNF Target;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Ensure sustained high reliability operation of the Fermilab complex;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Provide a platform for future upgrades to the accelerator complex;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354044-EE51-494F-BBE0-A3CADD12D900}"/>
              </a:ext>
            </a:extLst>
          </p:cNvPr>
          <p:cNvSpPr/>
          <p:nvPr/>
        </p:nvSpPr>
        <p:spPr>
          <a:xfrm>
            <a:off x="627688" y="5361725"/>
            <a:ext cx="11038195" cy="49244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i="1" dirty="0">
                <a:solidFill>
                  <a:schemeClr val="bg1"/>
                </a:solidFill>
                <a:latin typeface="Helvetica" pitchFamily="34" charset="0"/>
              </a:rPr>
              <a:t>Building the world’s most powerful neutrino beam cost-effectively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DF8946-5741-E342-9591-37ACCDD39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070" y="1929384"/>
            <a:ext cx="1130417" cy="13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B483BB-E7B9-B84A-BD26-0F31AC4BE769}"/>
              </a:ext>
            </a:extLst>
          </p:cNvPr>
          <p:cNvSpPr/>
          <p:nvPr/>
        </p:nvSpPr>
        <p:spPr>
          <a:xfrm>
            <a:off x="10532428" y="2142425"/>
            <a:ext cx="1757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087"/>
                </a:solidFill>
                <a:latin typeface="Calibri" panose="020F0502020204030204" pitchFamily="34" charset="0"/>
              </a:rPr>
              <a:t>DUNE Far Detector Technical Design Report, Jan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234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725DF6A-4E3C-4168-AE15-563283DE2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15361"/>
            <a:ext cx="552451" cy="237285"/>
          </a:xfrm>
        </p:spPr>
        <p:txBody>
          <a:bodyPr/>
          <a:lstStyle/>
          <a:p>
            <a:pPr defTabSz="457189"/>
            <a:fld id="{D4078CA2-75EA-4F42-B0AF-FB0975373545}" type="slidenum">
              <a:rPr lang="en-US" altLang="en-US"/>
              <a:pPr defTabSz="457189"/>
              <a:t>7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E7628D-0C69-4E42-BFC2-60446F9DD946}"/>
              </a:ext>
            </a:extLst>
          </p:cNvPr>
          <p:cNvSpPr txBox="1">
            <a:spLocks/>
          </p:cNvSpPr>
          <p:nvPr/>
        </p:nvSpPr>
        <p:spPr>
          <a:xfrm>
            <a:off x="390082" y="314581"/>
            <a:ext cx="6737549" cy="42787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2800" dirty="0">
                <a:solidFill>
                  <a:srgbClr val="003087"/>
                </a:solidFill>
              </a:rPr>
              <a:t>PIP-II Path to 1.2 MW on LBNF Target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64D97F0-C878-4B5B-B352-0B6B61D78A57}"/>
              </a:ext>
            </a:extLst>
          </p:cNvPr>
          <p:cNvSpPr txBox="1">
            <a:spLocks/>
          </p:cNvSpPr>
          <p:nvPr/>
        </p:nvSpPr>
        <p:spPr>
          <a:xfrm>
            <a:off x="2260827" y="6495483"/>
            <a:ext cx="77588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0631DE9-99DC-40F2-9662-20F9D321D377}"/>
              </a:ext>
            </a:extLst>
          </p:cNvPr>
          <p:cNvSpPr txBox="1">
            <a:spLocks/>
          </p:cNvSpPr>
          <p:nvPr/>
        </p:nvSpPr>
        <p:spPr>
          <a:xfrm>
            <a:off x="3473825" y="6504214"/>
            <a:ext cx="5842897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>
              <a:defRPr/>
            </a:pPr>
            <a:endParaRPr lang="en-US" b="1" dirty="0">
              <a:solidFill>
                <a:srgbClr val="003087"/>
              </a:solidFill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55ADDFD-C5F8-4353-9D14-14D2D7301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EBC2D15-DD4A-1644-A38A-BFFB243C4C97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A51AFFB-1F59-1544-8E73-670008D8D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6957" y="3064189"/>
            <a:ext cx="5659631" cy="32017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C00000"/>
                </a:solidFill>
              </a:rPr>
              <a:t>PIP-II scope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New 800 MeV superconducting Linac as Booster injector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Conventional Facilities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Linac to Booster Transfer Line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Upgrades to Booster, Recycler Ring (RR), and Main Injector (MI)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C8EB48E7-D8F6-574F-ADB7-EB83C89933B1}"/>
              </a:ext>
            </a:extLst>
          </p:cNvPr>
          <p:cNvSpPr txBox="1">
            <a:spLocks/>
          </p:cNvSpPr>
          <p:nvPr/>
        </p:nvSpPr>
        <p:spPr>
          <a:xfrm>
            <a:off x="314324" y="1017394"/>
            <a:ext cx="11563351" cy="3704492"/>
          </a:xfrm>
          <a:prstGeom prst="rect">
            <a:avLst/>
          </a:prstGeo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349" indent="-22859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Increase the number of protons per extracted Booster pulse from 4.3x10</a:t>
            </a:r>
            <a:r>
              <a:rPr lang="en-US" sz="2000" baseline="30000" dirty="0"/>
              <a:t>12</a:t>
            </a:r>
            <a:r>
              <a:rPr lang="en-US" sz="2000" dirty="0"/>
              <a:t> to 6.3x10</a:t>
            </a:r>
            <a:r>
              <a:rPr lang="en-US" sz="2000" baseline="30000" dirty="0"/>
              <a:t>12</a:t>
            </a:r>
            <a:endParaRPr lang="en-US" sz="2000" dirty="0"/>
          </a:p>
          <a:p>
            <a:r>
              <a:rPr lang="en-US" sz="2000" dirty="0"/>
              <a:t>Reduce Main Injector cycle from 1.33 s to 1.2 s</a:t>
            </a:r>
          </a:p>
          <a:p>
            <a:r>
              <a:rPr lang="en-US" sz="2000" dirty="0"/>
              <a:t>Increase Booster rep. rate from 15 Hz to 20 Hz</a:t>
            </a:r>
          </a:p>
          <a:p>
            <a:pPr lvl="1"/>
            <a:r>
              <a:rPr lang="en-US" sz="2000" dirty="0"/>
              <a:t>Enable operations in energy range 60-120 GeV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87844-54F7-DF4C-A786-BD7EB6D10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2" y="2978628"/>
            <a:ext cx="6112633" cy="33654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A97E04E-8C1B-E54B-8FDA-7E15106E6760}"/>
              </a:ext>
            </a:extLst>
          </p:cNvPr>
          <p:cNvSpPr/>
          <p:nvPr/>
        </p:nvSpPr>
        <p:spPr>
          <a:xfrm>
            <a:off x="833833" y="3524693"/>
            <a:ext cx="14269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  <a:latin typeface="Helvetica,Bold"/>
              </a:rPr>
              <a:t>Cryoplant</a:t>
            </a:r>
            <a:r>
              <a:rPr lang="en-US" sz="1200" dirty="0">
                <a:solidFill>
                  <a:srgbClr val="FFFFFF"/>
                </a:solidFill>
                <a:latin typeface="Helvetica,Bold"/>
              </a:rPr>
              <a:t> Building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9186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A6D9EC-622C-DC48-8F58-36B3B47B7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681" y="961179"/>
            <a:ext cx="8966432" cy="5464874"/>
          </a:xfrm>
        </p:spPr>
        <p:txBody>
          <a:bodyPr/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India, Department of Atomic Energy (DAE) (started 2009)</a:t>
            </a:r>
          </a:p>
          <a:p>
            <a:pPr lvl="1">
              <a:lnSpc>
                <a:spcPts val="2000"/>
              </a:lnSpc>
              <a:spcBef>
                <a:spcPts val="600"/>
              </a:spcBef>
            </a:pPr>
            <a:r>
              <a:rPr lang="en-US" sz="1800" kern="0" dirty="0">
                <a:solidFill>
                  <a:srgbClr val="404040"/>
                </a:solidFill>
                <a:latin typeface="Helvetica" pitchFamily="34" charset="0"/>
              </a:rPr>
              <a:t>Substantial engineering / manufacturing experience; Superconducting magnets for LHC; 2 GeV synch light source</a:t>
            </a:r>
          </a:p>
          <a:p>
            <a:pPr lvl="1">
              <a:lnSpc>
                <a:spcPts val="2000"/>
              </a:lnSpc>
              <a:spcBef>
                <a:spcPts val="600"/>
              </a:spcBef>
            </a:pPr>
            <a:r>
              <a:rPr lang="en-US" sz="1800" kern="0" dirty="0">
                <a:solidFill>
                  <a:srgbClr val="404040"/>
                </a:solidFill>
                <a:latin typeface="Helvetica" pitchFamily="34" charset="0"/>
              </a:rPr>
              <a:t>Contributions: </a:t>
            </a:r>
            <a:r>
              <a:rPr lang="en-US" sz="1800" kern="0" dirty="0" err="1">
                <a:solidFill>
                  <a:srgbClr val="404040"/>
                </a:solidFill>
                <a:latin typeface="Helvetica" pitchFamily="34" charset="0"/>
              </a:rPr>
              <a:t>Cryoplant</a:t>
            </a:r>
            <a:r>
              <a:rPr lang="en-US" sz="1800" kern="0" dirty="0">
                <a:solidFill>
                  <a:srgbClr val="404040"/>
                </a:solidFill>
                <a:latin typeface="Helvetica" pitchFamily="34" charset="0"/>
              </a:rPr>
              <a:t>, RT/SC magnets, SRF cavities, CM comp., RF amplifiers 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Italy, INFN (started 2016)</a:t>
            </a:r>
            <a:r>
              <a:rPr lang="en-US" sz="2000" dirty="0"/>
              <a:t>	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Internationally recognized leader in superconducting RF technologies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34" charset="0"/>
              </a:rPr>
              <a:t>Contributions: SRF Cavities (LB650)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UK, STFC UKRI (started 2017)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34" charset="0"/>
              </a:rPr>
              <a:t>Substantial engineering and manufacturing experience; Construction, operation of synch light &amp; neutron sources SRF cavity processing and testing for ESS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34" charset="0"/>
              </a:rPr>
              <a:t>Contributions: SRF Cryomodules (HB650)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France, CEA, CNRS/IN2P3 (started 2017)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  <a:latin typeface="Helvetica" pitchFamily="34" charset="0"/>
              </a:rPr>
              <a:t>Internationally recognized leader in large-scale CM assembly 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  <a:latin typeface="Helvetica" pitchFamily="34" charset="0"/>
              </a:rPr>
              <a:t>Contributions: SRF cavity testing (SSR2), Cryomodules (LB650)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Poland, WUST, WUT, TUL (started 2018)</a:t>
            </a:r>
          </a:p>
          <a:p>
            <a:pPr lvl="1"/>
            <a:r>
              <a:rPr lang="en-US" sz="1733" dirty="0">
                <a:solidFill>
                  <a:schemeClr val="accent6"/>
                </a:solidFill>
                <a:latin typeface="Helvetica" pitchFamily="34" charset="0"/>
              </a:rPr>
              <a:t>Substantial engineering / manufacturing experience; CDS, LLRF, QC for XFEL, ESS</a:t>
            </a:r>
          </a:p>
          <a:p>
            <a:pPr lvl="1"/>
            <a:r>
              <a:rPr lang="en-US" sz="1733" dirty="0">
                <a:solidFill>
                  <a:schemeClr val="accent6"/>
                </a:solidFill>
                <a:latin typeface="Helvetica" pitchFamily="34" charset="0"/>
              </a:rPr>
              <a:t>Contributions: </a:t>
            </a:r>
            <a:r>
              <a:rPr lang="en-US" sz="1733" dirty="0" err="1">
                <a:solidFill>
                  <a:schemeClr val="accent6"/>
                </a:solidFill>
                <a:latin typeface="Helvetica" pitchFamily="34" charset="0"/>
              </a:rPr>
              <a:t>Cryo</a:t>
            </a:r>
            <a:r>
              <a:rPr lang="en-US" sz="1733" dirty="0">
                <a:solidFill>
                  <a:schemeClr val="accent6"/>
                </a:solidFill>
                <a:latin typeface="Helvetica" pitchFamily="34" charset="0"/>
              </a:rPr>
              <a:t> Distribution, LLRF</a:t>
            </a:r>
          </a:p>
          <a:p>
            <a:pPr>
              <a:lnSpc>
                <a:spcPts val="2000"/>
              </a:lnSpc>
              <a:spcBef>
                <a:spcPts val="600"/>
              </a:spcBef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7F1EC0-9609-624A-AACF-61493DFF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719800"/>
          </a:xfrm>
        </p:spPr>
        <p:txBody>
          <a:bodyPr/>
          <a:lstStyle/>
          <a:p>
            <a:r>
              <a:rPr lang="en-US" sz="2930" dirty="0"/>
              <a:t>International Partners Contribute to PIP-II Scope</a:t>
            </a:r>
            <a:br>
              <a:rPr lang="en-US" sz="2930" dirty="0"/>
            </a:br>
            <a:r>
              <a:rPr lang="en-US" sz="2930" dirty="0"/>
              <a:t>Bring Expertise, Capabilities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4C2748-B550-6D4D-9164-492622FD8491}"/>
              </a:ext>
            </a:extLst>
          </p:cNvPr>
          <p:cNvSpPr>
            <a:spLocks noChangeAspect="1"/>
          </p:cNvSpPr>
          <p:nvPr/>
        </p:nvSpPr>
        <p:spPr>
          <a:xfrm>
            <a:off x="304800" y="1258826"/>
            <a:ext cx="768096" cy="5128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6AC746-17E9-3B4A-8C34-D3950435A82A}"/>
              </a:ext>
            </a:extLst>
          </p:cNvPr>
          <p:cNvSpPr>
            <a:spLocks noChangeAspect="1"/>
          </p:cNvSpPr>
          <p:nvPr/>
        </p:nvSpPr>
        <p:spPr>
          <a:xfrm>
            <a:off x="304800" y="2399814"/>
            <a:ext cx="768096" cy="512064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2BA0F0-AB48-7148-AB1A-3D2BE7A3B377}"/>
              </a:ext>
            </a:extLst>
          </p:cNvPr>
          <p:cNvSpPr>
            <a:spLocks noChangeAspect="1"/>
          </p:cNvSpPr>
          <p:nvPr/>
        </p:nvSpPr>
        <p:spPr>
          <a:xfrm>
            <a:off x="228661" y="3540022"/>
            <a:ext cx="1024128" cy="5120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76D15F-9F91-7249-92CB-926F1A5E7F9D}"/>
              </a:ext>
            </a:extLst>
          </p:cNvPr>
          <p:cNvSpPr>
            <a:spLocks noChangeAspect="1"/>
          </p:cNvSpPr>
          <p:nvPr/>
        </p:nvSpPr>
        <p:spPr>
          <a:xfrm>
            <a:off x="302961" y="4787617"/>
            <a:ext cx="768096" cy="51206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6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1CD238-026B-6A4C-B66D-3092515BF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368" y="5758413"/>
            <a:ext cx="822960" cy="51206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29A15D4-7CED-724D-A6B2-65B53BA2F12C}"/>
              </a:ext>
            </a:extLst>
          </p:cNvPr>
          <p:cNvGrpSpPr/>
          <p:nvPr/>
        </p:nvGrpSpPr>
        <p:grpSpPr>
          <a:xfrm>
            <a:off x="10372404" y="716677"/>
            <a:ext cx="1694688" cy="5646690"/>
            <a:chOff x="10307473" y="212630"/>
            <a:chExt cx="1694688" cy="5646690"/>
          </a:xfrm>
        </p:grpSpPr>
        <p:pic>
          <p:nvPicPr>
            <p:cNvPr id="13" name="Picture 4" descr="https://pbs.twimg.com/media/Dtly-1OXcAAgGNy.jpg:large">
              <a:extLst>
                <a:ext uri="{FF2B5EF4-FFF2-40B4-BE49-F238E27FC236}">
                  <a16:creationId xmlns:a16="http://schemas.microsoft.com/office/drawing/2014/main" id="{51E574DF-6D61-674D-8105-B31D9B0FB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55" y="1675081"/>
              <a:ext cx="1688324" cy="126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pbs.twimg.com/media/DuzPywMWoAA9SqQ.jpg:large">
              <a:extLst>
                <a:ext uri="{FF2B5EF4-FFF2-40B4-BE49-F238E27FC236}">
                  <a16:creationId xmlns:a16="http://schemas.microsoft.com/office/drawing/2014/main" id="{6CD2ED92-7F08-F142-B530-AA632AA3B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0655" y="3132760"/>
              <a:ext cx="1688324" cy="126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pbs.twimg.com/media/D_ECidZU4AEPuFe.jpg:large">
              <a:extLst>
                <a:ext uri="{FF2B5EF4-FFF2-40B4-BE49-F238E27FC236}">
                  <a16:creationId xmlns:a16="http://schemas.microsoft.com/office/drawing/2014/main" id="{C0DDB215-74E7-2D43-A605-F529BAF6E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7473" y="212630"/>
              <a:ext cx="1694688" cy="1271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Image">
              <a:extLst>
                <a:ext uri="{FF2B5EF4-FFF2-40B4-BE49-F238E27FC236}">
                  <a16:creationId xmlns:a16="http://schemas.microsoft.com/office/drawing/2014/main" id="{DC6EEF94-F73E-724C-8B54-5E895888D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9776" y="4591757"/>
              <a:ext cx="1690083" cy="1267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Slide Number Placeholder 13">
            <a:extLst>
              <a:ext uri="{FF2B5EF4-FFF2-40B4-BE49-F238E27FC236}">
                <a16:creationId xmlns:a16="http://schemas.microsoft.com/office/drawing/2014/main" id="{4F05D180-331A-254A-B0D9-D169B473CB59}"/>
              </a:ext>
            </a:extLst>
          </p:cNvPr>
          <p:cNvSpPr txBox="1">
            <a:spLocks/>
          </p:cNvSpPr>
          <p:nvPr/>
        </p:nvSpPr>
        <p:spPr>
          <a:xfrm>
            <a:off x="296333" y="6515361"/>
            <a:ext cx="552451" cy="2372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/>
            <a:fld id="{D4078CA2-75EA-4F42-B0AF-FB0975373545}" type="slidenum">
              <a:rPr lang="en-US" altLang="en-US" sz="1200" smtClean="0"/>
              <a:pPr defTabSz="457189"/>
              <a:t>8</a:t>
            </a:fld>
            <a:endParaRPr lang="en-US" altLang="en-US" sz="1200" dirty="0"/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FC4C386E-23BF-4146-989F-65E99148A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F822FE16-F607-2C41-9CE0-3C2BDD6E40AE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</p:spTree>
    <p:extLst>
      <p:ext uri="{BB962C8B-B14F-4D97-AF65-F5344CB8AC3E}">
        <p14:creationId xmlns:p14="http://schemas.microsoft.com/office/powerpoint/2010/main" val="153049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2">
            <a:extLst>
              <a:ext uri="{FF2B5EF4-FFF2-40B4-BE49-F238E27FC236}">
                <a16:creationId xmlns:a16="http://schemas.microsoft.com/office/drawing/2014/main" id="{23409D85-A278-4BD0-B4E9-F9D633257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310896"/>
            <a:ext cx="11582400" cy="427877"/>
          </a:xfrm>
        </p:spPr>
        <p:txBody>
          <a:bodyPr/>
          <a:lstStyle/>
          <a:p>
            <a:r>
              <a:rPr lang="en-US" sz="2800" dirty="0">
                <a:solidFill>
                  <a:srgbClr val="003087"/>
                </a:solidFill>
              </a:rPr>
              <a:t>PIP-II 800 MeV SRF Linac</a:t>
            </a:r>
          </a:p>
        </p:txBody>
      </p:sp>
      <p:sp>
        <p:nvSpPr>
          <p:cNvPr id="64" name="Footer Placeholder 3">
            <a:extLst>
              <a:ext uri="{FF2B5EF4-FFF2-40B4-BE49-F238E27FC236}">
                <a16:creationId xmlns:a16="http://schemas.microsoft.com/office/drawing/2014/main" id="{03A97A09-F465-5B46-A3EA-55D741431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L. Lari</a:t>
            </a:r>
            <a:r>
              <a:rPr lang="en-US" sz="1200" dirty="0"/>
              <a:t> | </a:t>
            </a:r>
            <a:r>
              <a:rPr lang="en-US" dirty="0"/>
              <a:t>54</a:t>
            </a:r>
            <a:r>
              <a:rPr lang="en-US" baseline="30000" dirty="0"/>
              <a:t>th</a:t>
            </a:r>
            <a:r>
              <a:rPr lang="en-US" dirty="0"/>
              <a:t> Annual Users Meeting</a:t>
            </a:r>
            <a:r>
              <a:rPr lang="en-US" sz="1200" dirty="0"/>
              <a:t> | PIP-II</a:t>
            </a:r>
            <a:endParaRPr lang="en-US" sz="1200" b="1" dirty="0"/>
          </a:p>
        </p:txBody>
      </p:sp>
      <p:sp>
        <p:nvSpPr>
          <p:cNvPr id="65" name="Date Placeholder 3">
            <a:extLst>
              <a:ext uri="{FF2B5EF4-FFF2-40B4-BE49-F238E27FC236}">
                <a16:creationId xmlns:a16="http://schemas.microsoft.com/office/drawing/2014/main" id="{CF16DBEA-2304-8748-874B-13D5383F4B2F}"/>
              </a:ext>
            </a:extLst>
          </p:cNvPr>
          <p:cNvSpPr txBox="1">
            <a:spLocks/>
          </p:cNvSpPr>
          <p:nvPr/>
        </p:nvSpPr>
        <p:spPr>
          <a:xfrm>
            <a:off x="982436" y="6507521"/>
            <a:ext cx="1069478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itchFamily="2" charset="0"/>
              </a:rPr>
              <a:t>2-Aug-2021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0127E65-ED84-D042-A492-422F737C8D32}"/>
              </a:ext>
            </a:extLst>
          </p:cNvPr>
          <p:cNvSpPr/>
          <p:nvPr/>
        </p:nvSpPr>
        <p:spPr>
          <a:xfrm>
            <a:off x="5004580" y="5500942"/>
            <a:ext cx="7074948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Helvetica" pitchFamily="34" charset="0"/>
              </a:rPr>
              <a:t>PIP-II is the first U.S. accelerator project to be built with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Helvetica" pitchFamily="34" charset="0"/>
              </a:rPr>
              <a:t>significant international contributions  </a:t>
            </a:r>
          </a:p>
        </p:txBody>
      </p:sp>
      <p:sp>
        <p:nvSpPr>
          <p:cNvPr id="90" name="Slide Number Placeholder 13">
            <a:extLst>
              <a:ext uri="{FF2B5EF4-FFF2-40B4-BE49-F238E27FC236}">
                <a16:creationId xmlns:a16="http://schemas.microsoft.com/office/drawing/2014/main" id="{D83662F5-5A25-0846-9804-294A64C47B2E}"/>
              </a:ext>
            </a:extLst>
          </p:cNvPr>
          <p:cNvSpPr txBox="1">
            <a:spLocks/>
          </p:cNvSpPr>
          <p:nvPr/>
        </p:nvSpPr>
        <p:spPr>
          <a:xfrm>
            <a:off x="296333" y="6515361"/>
            <a:ext cx="552451" cy="2372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457189"/>
            <a:fld id="{D4078CA2-75EA-4F42-B0AF-FB0975373545}" type="slidenum">
              <a:rPr lang="en-US" altLang="en-US" sz="1200" smtClean="0">
                <a:latin typeface="Helvetica" pitchFamily="2" charset="0"/>
              </a:rPr>
              <a:pPr defTabSz="457189"/>
              <a:t>9</a:t>
            </a:fld>
            <a:endParaRPr lang="en-US" altLang="en-US" sz="1200" dirty="0">
              <a:latin typeface="Helvetica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F6F7727-7B9D-4A45-ADF2-66F234BC013E}"/>
              </a:ext>
            </a:extLst>
          </p:cNvPr>
          <p:cNvGrpSpPr/>
          <p:nvPr/>
        </p:nvGrpSpPr>
        <p:grpSpPr>
          <a:xfrm>
            <a:off x="393192" y="649172"/>
            <a:ext cx="11582400" cy="5459019"/>
            <a:chOff x="-2744" y="34736"/>
            <a:chExt cx="9254791" cy="4368497"/>
          </a:xfrm>
        </p:grpSpPr>
        <p:pic>
          <p:nvPicPr>
            <p:cNvPr id="93" name="Content Placeholder 16" descr="Chart, line chart&#10;&#10;Description automatically generated">
              <a:extLst>
                <a:ext uri="{FF2B5EF4-FFF2-40B4-BE49-F238E27FC236}">
                  <a16:creationId xmlns:a16="http://schemas.microsoft.com/office/drawing/2014/main" id="{38B1436C-84CA-6342-B7B3-978DDCE29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336829">
              <a:off x="445541" y="1906175"/>
              <a:ext cx="8684381" cy="1904272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1047F1C-D661-1F41-8EB3-ACC38741CEAD}"/>
                </a:ext>
              </a:extLst>
            </p:cNvPr>
            <p:cNvSpPr txBox="1"/>
            <p:nvPr/>
          </p:nvSpPr>
          <p:spPr>
            <a:xfrm>
              <a:off x="943158" y="3858761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2.1 MeV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FA07D57-AAAB-3242-B066-0458EE7AC2F4}"/>
                </a:ext>
              </a:extLst>
            </p:cNvPr>
            <p:cNvSpPr txBox="1"/>
            <p:nvPr/>
          </p:nvSpPr>
          <p:spPr>
            <a:xfrm>
              <a:off x="1592952" y="3701409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10 MeV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8846C88-74DE-9A4C-B18B-86BD95711794}"/>
                </a:ext>
              </a:extLst>
            </p:cNvPr>
            <p:cNvSpPr txBox="1"/>
            <p:nvPr/>
          </p:nvSpPr>
          <p:spPr>
            <a:xfrm>
              <a:off x="2144953" y="3557412"/>
              <a:ext cx="7136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32 MeV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164F2D6-55D3-9941-9464-76E5A789236D}"/>
                </a:ext>
              </a:extLst>
            </p:cNvPr>
            <p:cNvSpPr txBox="1"/>
            <p:nvPr/>
          </p:nvSpPr>
          <p:spPr>
            <a:xfrm>
              <a:off x="4167241" y="3050298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177 MeV</a:t>
              </a: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FA7219A-9996-2141-859E-95CB7F0E8E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243" y="4163909"/>
              <a:ext cx="715997" cy="18466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BF51565-98BD-4E46-A37F-7111051011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6836" y="2137636"/>
              <a:ext cx="7388084" cy="1999736"/>
            </a:xfrm>
            <a:prstGeom prst="straightConnector1">
              <a:avLst/>
            </a:prstGeom>
            <a:ln>
              <a:solidFill>
                <a:srgbClr val="00B0F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3B57DF9-03CF-0D46-8E29-779289FCF136}"/>
                </a:ext>
              </a:extLst>
            </p:cNvPr>
            <p:cNvSpPr txBox="1"/>
            <p:nvPr/>
          </p:nvSpPr>
          <p:spPr>
            <a:xfrm rot="20775589">
              <a:off x="938154" y="4149317"/>
              <a:ext cx="18740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FF0000"/>
                  </a:solidFill>
                  <a:latin typeface="Arial"/>
                  <a:ea typeface="+mn-ea"/>
                  <a:cs typeface="+mn-cs"/>
                </a:rPr>
                <a:t>Room Temperature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C626F76-0505-6845-8B1F-D956F9DC9C52}"/>
                </a:ext>
              </a:extLst>
            </p:cNvPr>
            <p:cNvSpPr txBox="1"/>
            <p:nvPr/>
          </p:nvSpPr>
          <p:spPr>
            <a:xfrm rot="20671496">
              <a:off x="5110624" y="3106075"/>
              <a:ext cx="127737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70C0"/>
                  </a:solidFill>
                  <a:latin typeface="Arial"/>
                  <a:ea typeface="+mn-ea"/>
                  <a:cs typeface="+mn-cs"/>
                </a:rPr>
                <a:t>Superconducting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4B73CDF-EFDE-0543-9296-849FA94AEDE8}"/>
                </a:ext>
              </a:extLst>
            </p:cNvPr>
            <p:cNvSpPr txBox="1"/>
            <p:nvPr/>
          </p:nvSpPr>
          <p:spPr>
            <a:xfrm>
              <a:off x="-2744" y="3798644"/>
              <a:ext cx="87261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H- Ion source</a:t>
              </a:r>
              <a:endParaRPr lang="en-US" sz="900" b="1" dirty="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B13D535-E468-4643-9E1E-4E157C4508AD}"/>
                </a:ext>
              </a:extLst>
            </p:cNvPr>
            <p:cNvSpPr txBox="1"/>
            <p:nvPr/>
          </p:nvSpPr>
          <p:spPr>
            <a:xfrm>
              <a:off x="389937" y="3623755"/>
              <a:ext cx="5115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RFQ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68F5601-58ED-D04C-B334-C8F679EEF442}"/>
                </a:ext>
              </a:extLst>
            </p:cNvPr>
            <p:cNvGrpSpPr/>
            <p:nvPr/>
          </p:nvGrpSpPr>
          <p:grpSpPr>
            <a:xfrm>
              <a:off x="222898" y="1912914"/>
              <a:ext cx="1008755" cy="744988"/>
              <a:chOff x="1237148" y="877761"/>
              <a:chExt cx="1008755" cy="744988"/>
            </a:xfrm>
          </p:grpSpPr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EF96B5A-E6AC-1E4E-8DE5-12031D094CFA}"/>
                  </a:ext>
                </a:extLst>
              </p:cNvPr>
              <p:cNvSpPr txBox="1"/>
              <p:nvPr/>
            </p:nvSpPr>
            <p:spPr>
              <a:xfrm>
                <a:off x="1237148" y="1207251"/>
                <a:ext cx="100875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 err="1">
                    <a:solidFill>
                      <a:srgbClr val="004C97"/>
                    </a:solidFill>
                    <a:latin typeface="+mj-lt"/>
                    <a:ea typeface="+mn-ea"/>
                    <a:cs typeface="+mn-cs"/>
                  </a:rPr>
                  <a:t>Cryoplant</a:t>
                </a:r>
                <a:endParaRPr lang="en-US" sz="1050" b="1" dirty="0">
                  <a:solidFill>
                    <a:srgbClr val="004C97"/>
                  </a:solidFill>
                  <a:latin typeface="+mj-lt"/>
                  <a:ea typeface="+mn-ea"/>
                  <a:cs typeface="+mn-cs"/>
                </a:endParaRP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+mj-lt"/>
                  </a:rPr>
                  <a:t>2.5kW @ 2K</a:t>
                </a:r>
                <a:endParaRPr lang="en-US" sz="1050" b="1" dirty="0">
                  <a:solidFill>
                    <a:srgbClr val="004C97"/>
                  </a:solidFill>
                  <a:latin typeface="+mj-lt"/>
                  <a:ea typeface="+mn-ea"/>
                  <a:cs typeface="+mn-cs"/>
                </a:endParaRPr>
              </a:p>
            </p:txBody>
          </p:sp>
          <p:pic>
            <p:nvPicPr>
              <p:cNvPr id="178" name="Picture 4" descr="Image result">
                <a:extLst>
                  <a:ext uri="{FF2B5EF4-FFF2-40B4-BE49-F238E27FC236}">
                    <a16:creationId xmlns:a16="http://schemas.microsoft.com/office/drawing/2014/main" id="{B87D13ED-DF06-A249-A442-75284C7351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8639" y="877761"/>
                <a:ext cx="384048" cy="250656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063440B7-85BF-CE41-BF03-56D7105B18F8}"/>
                </a:ext>
              </a:extLst>
            </p:cNvPr>
            <p:cNvGrpSpPr/>
            <p:nvPr/>
          </p:nvGrpSpPr>
          <p:grpSpPr>
            <a:xfrm>
              <a:off x="987269" y="3063179"/>
              <a:ext cx="828406" cy="509946"/>
              <a:chOff x="1237244" y="1792882"/>
              <a:chExt cx="828406" cy="509946"/>
            </a:xfrm>
          </p:grpSpPr>
          <p:pic>
            <p:nvPicPr>
              <p:cNvPr id="175" name="Picture 174">
                <a:extLst>
                  <a:ext uri="{FF2B5EF4-FFF2-40B4-BE49-F238E27FC236}">
                    <a16:creationId xmlns:a16="http://schemas.microsoft.com/office/drawing/2014/main" id="{455E11AC-D6C7-3C4B-836E-6EFCC77D0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77514" y="1792882"/>
                <a:ext cx="395426" cy="247142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6FF4DFF9-291C-E847-81D5-4A8D2154F610}"/>
                  </a:ext>
                </a:extLst>
              </p:cNvPr>
              <p:cNvSpPr txBox="1"/>
              <p:nvPr/>
            </p:nvSpPr>
            <p:spPr>
              <a:xfrm>
                <a:off x="1237244" y="2048912"/>
                <a:ext cx="828406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CDS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FF7134D-5054-CF4C-B05E-970CD1858EDC}"/>
                </a:ext>
              </a:extLst>
            </p:cNvPr>
            <p:cNvGrpSpPr/>
            <p:nvPr/>
          </p:nvGrpSpPr>
          <p:grpSpPr>
            <a:xfrm>
              <a:off x="5242985" y="381850"/>
              <a:ext cx="975509" cy="1087536"/>
              <a:chOff x="7608057" y="872035"/>
              <a:chExt cx="1300679" cy="1450049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83815CBF-EA29-5948-BDED-516F3938F2EA}"/>
                  </a:ext>
                </a:extLst>
              </p:cNvPr>
              <p:cNvGrpSpPr/>
              <p:nvPr/>
            </p:nvGrpSpPr>
            <p:grpSpPr>
              <a:xfrm>
                <a:off x="7773250" y="872035"/>
                <a:ext cx="1027283" cy="697083"/>
                <a:chOff x="4990042" y="911873"/>
                <a:chExt cx="1027283" cy="697083"/>
              </a:xfrm>
            </p:grpSpPr>
            <p:pic>
              <p:nvPicPr>
                <p:cNvPr id="171" name="Graphic 170">
                  <a:extLst>
                    <a:ext uri="{FF2B5EF4-FFF2-40B4-BE49-F238E27FC236}">
                      <a16:creationId xmlns:a16="http://schemas.microsoft.com/office/drawing/2014/main" id="{FF698ED0-F511-2F49-B5C8-5145A73CDA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4844" y="911873"/>
                  <a:ext cx="478534" cy="323893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72" name="Picture 171">
                  <a:extLst>
                    <a:ext uri="{FF2B5EF4-FFF2-40B4-BE49-F238E27FC236}">
                      <a16:creationId xmlns:a16="http://schemas.microsoft.com/office/drawing/2014/main" id="{2E67FAEE-D060-B440-8D4F-DD9D65673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4844" y="1275521"/>
                  <a:ext cx="492481" cy="333435"/>
                </a:xfrm>
                <a:prstGeom prst="rect">
                  <a:avLst/>
                </a:prstGeom>
                <a:ln>
                  <a:solidFill>
                    <a:schemeClr val="accent6">
                      <a:alpha val="10000"/>
                    </a:schemeClr>
                  </a:solidFill>
                </a:ln>
              </p:spPr>
            </p:pic>
            <p:pic>
              <p:nvPicPr>
                <p:cNvPr id="173" name="Picture 4" descr="Image result">
                  <a:extLst>
                    <a:ext uri="{FF2B5EF4-FFF2-40B4-BE49-F238E27FC236}">
                      <a16:creationId xmlns:a16="http://schemas.microsoft.com/office/drawing/2014/main" id="{105F69E4-6F1B-D54C-A127-52332E0E5E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7210" y="1275309"/>
                  <a:ext cx="480189" cy="325012"/>
                </a:xfrm>
                <a:prstGeom prst="rect">
                  <a:avLst/>
                </a:prstGeom>
                <a:noFill/>
                <a:ln>
                  <a:solidFill>
                    <a:schemeClr val="accent6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4" name="Picture 2" descr="Image result">
                  <a:extLst>
                    <a:ext uri="{FF2B5EF4-FFF2-40B4-BE49-F238E27FC236}">
                      <a16:creationId xmlns:a16="http://schemas.microsoft.com/office/drawing/2014/main" id="{8E6E3320-7DFB-3B40-9097-DC1B68C172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0042" y="927923"/>
                  <a:ext cx="498737" cy="28522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1878A82C-81D4-D242-83C5-6A0F44354D88}"/>
                  </a:ext>
                </a:extLst>
              </p:cNvPr>
              <p:cNvSpPr txBox="1"/>
              <p:nvPr/>
            </p:nvSpPr>
            <p:spPr>
              <a:xfrm>
                <a:off x="7608057" y="1552642"/>
                <a:ext cx="1300679" cy="769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Elliptical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LB650 X 9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650 MHz</a:t>
                </a:r>
                <a:endPara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E81677F6-DCCC-2C4E-BE29-F271C322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29629" y="951961"/>
              <a:ext cx="1444817" cy="632541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4CC17599-5F5A-8742-A0B0-66E6DC9300BB}"/>
                </a:ext>
              </a:extLst>
            </p:cNvPr>
            <p:cNvSpPr txBox="1"/>
            <p:nvPr/>
          </p:nvSpPr>
          <p:spPr>
            <a:xfrm>
              <a:off x="6927807" y="2289740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516 MeV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53E6000-DC16-FD4B-A205-9D70D9BB3CFE}"/>
                </a:ext>
              </a:extLst>
            </p:cNvPr>
            <p:cNvSpPr txBox="1"/>
            <p:nvPr/>
          </p:nvSpPr>
          <p:spPr>
            <a:xfrm>
              <a:off x="8453430" y="1808895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833 MeV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AC8E4C8-7172-0848-A960-D47792DAC809}"/>
                </a:ext>
              </a:extLst>
            </p:cNvPr>
            <p:cNvGrpSpPr/>
            <p:nvPr/>
          </p:nvGrpSpPr>
          <p:grpSpPr>
            <a:xfrm>
              <a:off x="1391066" y="1635192"/>
              <a:ext cx="944591" cy="688879"/>
              <a:chOff x="2446932" y="2355528"/>
              <a:chExt cx="1259455" cy="918505"/>
            </a:xfrm>
          </p:grpSpPr>
          <p:pic>
            <p:nvPicPr>
              <p:cNvPr id="167" name="Picture 2" descr="Image result">
                <a:extLst>
                  <a:ext uri="{FF2B5EF4-FFF2-40B4-BE49-F238E27FC236}">
                    <a16:creationId xmlns:a16="http://schemas.microsoft.com/office/drawing/2014/main" id="{A63140DD-1387-BA47-BB61-353CCB48B4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2985" y="2355528"/>
                <a:ext cx="557784" cy="292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4372347D-743B-D44C-8E7F-C9F009ABBB73}"/>
                  </a:ext>
                </a:extLst>
              </p:cNvPr>
              <p:cNvSpPr txBox="1"/>
              <p:nvPr/>
            </p:nvSpPr>
            <p:spPr>
              <a:xfrm>
                <a:off x="2446932" y="2720036"/>
                <a:ext cx="125945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HWR</a:t>
                </a:r>
                <a:endPara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endParaRP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162.5 MHz</a:t>
                </a: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23DD937-40DC-564C-BAF9-1030B05ECE37}"/>
                </a:ext>
              </a:extLst>
            </p:cNvPr>
            <p:cNvGrpSpPr/>
            <p:nvPr/>
          </p:nvGrpSpPr>
          <p:grpSpPr>
            <a:xfrm>
              <a:off x="2399692" y="1280614"/>
              <a:ext cx="1134328" cy="941115"/>
              <a:chOff x="2912567" y="1099384"/>
              <a:chExt cx="1134328" cy="941115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0281E399-A12C-8348-B78B-761175B864B8}"/>
                  </a:ext>
                </a:extLst>
              </p:cNvPr>
              <p:cNvGrpSpPr/>
              <p:nvPr/>
            </p:nvGrpSpPr>
            <p:grpSpPr>
              <a:xfrm>
                <a:off x="3027418" y="1099384"/>
                <a:ext cx="808362" cy="243759"/>
                <a:chOff x="3986604" y="1247988"/>
                <a:chExt cx="1077816" cy="325012"/>
              </a:xfrm>
            </p:grpSpPr>
            <p:pic>
              <p:nvPicPr>
                <p:cNvPr id="165" name="Picture 4" descr="Image result">
                  <a:extLst>
                    <a:ext uri="{FF2B5EF4-FFF2-40B4-BE49-F238E27FC236}">
                      <a16:creationId xmlns:a16="http://schemas.microsoft.com/office/drawing/2014/main" id="{A4DF202D-CE60-524C-81A3-55258D68E3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0644" y="1247988"/>
                  <a:ext cx="493776" cy="325012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alpha val="1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6" name="Picture 2" descr="Image result">
                  <a:extLst>
                    <a:ext uri="{FF2B5EF4-FFF2-40B4-BE49-F238E27FC236}">
                      <a16:creationId xmlns:a16="http://schemas.microsoft.com/office/drawing/2014/main" id="{210AA968-23F6-1648-A332-461DC2EA21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86604" y="1264191"/>
                  <a:ext cx="557784" cy="2926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4E6BCB92-414A-5B4B-A474-E0EA0DD74F76}"/>
                  </a:ext>
                </a:extLst>
              </p:cNvPr>
              <p:cNvSpPr txBox="1"/>
              <p:nvPr/>
            </p:nvSpPr>
            <p:spPr>
              <a:xfrm>
                <a:off x="2912567" y="1463418"/>
                <a:ext cx="1134328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Single Spoke 1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pSSR1 X 2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325 MHz</a:t>
                </a: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D5D3E738-562E-CC43-93E3-3F6910B47A75}"/>
                </a:ext>
              </a:extLst>
            </p:cNvPr>
            <p:cNvGrpSpPr/>
            <p:nvPr/>
          </p:nvGrpSpPr>
          <p:grpSpPr>
            <a:xfrm>
              <a:off x="3707833" y="758018"/>
              <a:ext cx="1134328" cy="1083294"/>
              <a:chOff x="4124480" y="640600"/>
              <a:chExt cx="1134328" cy="1083294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F7F2BF6E-FE41-F648-8308-D66247AA4A49}"/>
                  </a:ext>
                </a:extLst>
              </p:cNvPr>
              <p:cNvGrpSpPr/>
              <p:nvPr/>
            </p:nvGrpSpPr>
            <p:grpSpPr>
              <a:xfrm>
                <a:off x="4246311" y="640600"/>
                <a:ext cx="768886" cy="484695"/>
                <a:chOff x="5457272" y="1525475"/>
                <a:chExt cx="1025182" cy="646259"/>
              </a:xfrm>
            </p:grpSpPr>
            <p:pic>
              <p:nvPicPr>
                <p:cNvPr id="160" name="Picture 159">
                  <a:extLst>
                    <a:ext uri="{FF2B5EF4-FFF2-40B4-BE49-F238E27FC236}">
                      <a16:creationId xmlns:a16="http://schemas.microsoft.com/office/drawing/2014/main" id="{CE88A9BF-40E9-EA43-AB49-C751C5B45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7272" y="1838300"/>
                  <a:ext cx="492482" cy="333434"/>
                </a:xfrm>
                <a:prstGeom prst="rect">
                  <a:avLst/>
                </a:prstGeom>
                <a:ln>
                  <a:solidFill>
                    <a:schemeClr val="accent6">
                      <a:alpha val="10000"/>
                    </a:schemeClr>
                  </a:solidFill>
                </a:ln>
              </p:spPr>
            </p:pic>
            <p:pic>
              <p:nvPicPr>
                <p:cNvPr id="161" name="Picture 2" descr="Image result">
                  <a:extLst>
                    <a:ext uri="{FF2B5EF4-FFF2-40B4-BE49-F238E27FC236}">
                      <a16:creationId xmlns:a16="http://schemas.microsoft.com/office/drawing/2014/main" id="{8CA2D1CA-FDD5-E64B-A290-BB92A41A3D6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03513" y="1525475"/>
                  <a:ext cx="557784" cy="2880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2" name="Picture 4" descr="Image result">
                  <a:extLst>
                    <a:ext uri="{FF2B5EF4-FFF2-40B4-BE49-F238E27FC236}">
                      <a16:creationId xmlns:a16="http://schemas.microsoft.com/office/drawing/2014/main" id="{C90AFED2-5D2F-FB4A-93B1-E3911870D6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02265" y="1842511"/>
                  <a:ext cx="480189" cy="325011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alpha val="1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4267AB4A-72A4-B943-9004-DC781607060A}"/>
                  </a:ext>
                </a:extLst>
              </p:cNvPr>
              <p:cNvSpPr txBox="1"/>
              <p:nvPr/>
            </p:nvSpPr>
            <p:spPr>
              <a:xfrm>
                <a:off x="4124480" y="1146813"/>
                <a:ext cx="1134328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Single Spoke 2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SSR2 X 7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325 MHz</a:t>
                </a: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5C0BE375-3A3F-D844-896A-128B05BFE4BA}"/>
                </a:ext>
              </a:extLst>
            </p:cNvPr>
            <p:cNvGrpSpPr/>
            <p:nvPr/>
          </p:nvGrpSpPr>
          <p:grpSpPr>
            <a:xfrm>
              <a:off x="6888296" y="34736"/>
              <a:ext cx="975509" cy="1070472"/>
              <a:chOff x="7393745" y="74298"/>
              <a:chExt cx="975509" cy="1070472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AFCEB3F1-76C3-054A-A618-0996737D136F}"/>
                  </a:ext>
                </a:extLst>
              </p:cNvPr>
              <p:cNvGrpSpPr/>
              <p:nvPr/>
            </p:nvGrpSpPr>
            <p:grpSpPr>
              <a:xfrm>
                <a:off x="7410179" y="74298"/>
                <a:ext cx="790637" cy="494738"/>
                <a:chOff x="9878532" y="90340"/>
                <a:chExt cx="1054182" cy="659651"/>
              </a:xfrm>
            </p:grpSpPr>
            <p:pic>
              <p:nvPicPr>
                <p:cNvPr id="155" name="Content Placeholder 7">
                  <a:extLst>
                    <a:ext uri="{FF2B5EF4-FFF2-40B4-BE49-F238E27FC236}">
                      <a16:creationId xmlns:a16="http://schemas.microsoft.com/office/drawing/2014/main" id="{911914BF-AC32-5342-8133-328A7B16D1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78532" y="442646"/>
                  <a:ext cx="585216" cy="292608"/>
                </a:xfrm>
                <a:prstGeom prst="rect">
                  <a:avLst/>
                </a:prstGeom>
              </p:spPr>
            </p:pic>
            <p:pic>
              <p:nvPicPr>
                <p:cNvPr id="156" name="Picture 4" descr="Image result">
                  <a:extLst>
                    <a:ext uri="{FF2B5EF4-FFF2-40B4-BE49-F238E27FC236}">
                      <a16:creationId xmlns:a16="http://schemas.microsoft.com/office/drawing/2014/main" id="{F25950EE-C318-F84E-9F74-E9C49C7101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95516" y="457383"/>
                  <a:ext cx="437198" cy="292608"/>
                </a:xfrm>
                <a:prstGeom prst="rect">
                  <a:avLst/>
                </a:prstGeom>
                <a:noFill/>
                <a:ln>
                  <a:solidFill>
                    <a:schemeClr val="accent6">
                      <a:alpha val="10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2" descr="Image result">
                  <a:extLst>
                    <a:ext uri="{FF2B5EF4-FFF2-40B4-BE49-F238E27FC236}">
                      <a16:creationId xmlns:a16="http://schemas.microsoft.com/office/drawing/2014/main" id="{D46429C8-87EF-E049-A741-ACCB524318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96755" y="90340"/>
                  <a:ext cx="557784" cy="2926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4CF1B3F-4AF0-E644-A8CF-069DF88E66B3}"/>
                  </a:ext>
                </a:extLst>
              </p:cNvPr>
              <p:cNvSpPr txBox="1"/>
              <p:nvPr/>
            </p:nvSpPr>
            <p:spPr>
              <a:xfrm>
                <a:off x="7393745" y="567689"/>
                <a:ext cx="975509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Elliptical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HB650 X 4</a:t>
                </a:r>
              </a:p>
              <a:p>
                <a:pPr algn="ctr"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4C97"/>
                    </a:solidFill>
                    <a:latin typeface="Arial"/>
                    <a:ea typeface="+mn-ea"/>
                    <a:cs typeface="+mn-cs"/>
                  </a:rPr>
                  <a:t>650 MHz</a:t>
                </a:r>
              </a:p>
            </p:txBody>
          </p:sp>
        </p:grp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9E5615AA-0722-354A-96DB-557113C81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303423" y="1473742"/>
              <a:ext cx="970819" cy="571230"/>
            </a:xfrm>
            <a:prstGeom prst="rect">
              <a:avLst/>
            </a:prstGeom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1B8FC16F-701B-274C-B6C8-4D3BB3A09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89587" y="1893303"/>
              <a:ext cx="970820" cy="564347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E7F5CF1B-DA03-FD4B-AC9C-0C80965C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498535" y="2269717"/>
              <a:ext cx="928827" cy="496639"/>
            </a:xfrm>
            <a:prstGeom prst="rect">
              <a:avLst/>
            </a:prstGeom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DE22673D-1636-E242-8629-8608B599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931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965" y="2590328"/>
              <a:ext cx="872617" cy="33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D6F0F90-7A01-3746-90FE-497AE04B81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0164" y="2366188"/>
              <a:ext cx="167996" cy="362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8260C6B5-DD82-F048-93B3-BF686C38EB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7003" y="1947531"/>
              <a:ext cx="167996" cy="362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F9D7560B-3D3B-B34E-87C8-EAA6D3ADA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40527" y="1495130"/>
              <a:ext cx="167996" cy="362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58017DE0-BC43-654E-B2C6-A2F542C524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1031" y="2868869"/>
              <a:ext cx="167996" cy="362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1EC0BC4B-4BC1-5344-875C-8570DBFFE7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7836" y="3063179"/>
              <a:ext cx="167996" cy="3628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315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0A9347935DA74C8DB662DDB94DC24E" ma:contentTypeVersion="7" ma:contentTypeDescription="Create a new document." ma:contentTypeScope="" ma:versionID="08b07e7386eab8924f56c26e7a0ee4dd">
  <xsd:schema xmlns:xsd="http://www.w3.org/2001/XMLSchema" xmlns:xs="http://www.w3.org/2001/XMLSchema" xmlns:p="http://schemas.microsoft.com/office/2006/metadata/properties" xmlns:ns3="bb137302-f76b-4ed9-a081-76f546f328cd" xmlns:ns4="ee7e25fd-3d00-4a17-8d06-95b415c0ffa6" targetNamespace="http://schemas.microsoft.com/office/2006/metadata/properties" ma:root="true" ma:fieldsID="850b8fce59337341b9ee48848a2393a9" ns3:_="" ns4:_="">
    <xsd:import namespace="bb137302-f76b-4ed9-a081-76f546f328cd"/>
    <xsd:import namespace="ee7e25fd-3d00-4a17-8d06-95b415c0ffa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37302-f76b-4ed9-a081-76f546f328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e25fd-3d00-4a17-8d06-95b415c0f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362ECA-4E93-49B2-9ADD-D88863E68E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137302-f76b-4ed9-a081-76f546f328cd"/>
    <ds:schemaRef ds:uri="ee7e25fd-3d00-4a17-8d06-95b415c0f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e7e25fd-3d00-4a17-8d06-95b415c0ffa6"/>
    <ds:schemaRef ds:uri="http://purl.org/dc/terms/"/>
    <ds:schemaRef ds:uri="bb137302-f76b-4ed9-a081-76f546f328c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93207</TotalTime>
  <Words>1457</Words>
  <Application>Microsoft Macintosh PowerPoint</Application>
  <PresentationFormat>Widescreen</PresentationFormat>
  <Paragraphs>298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Helvetica</vt:lpstr>
      <vt:lpstr>Helvetica,Bold</vt:lpstr>
      <vt:lpstr>Zapf Dingbats</vt:lpstr>
      <vt:lpstr>1_Fermilab_PPT_090915</vt:lpstr>
      <vt:lpstr>2_Fermilab_PPT_090915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Partners Contribute to PIP-II Scope Bring Expertise, Capabilities</vt:lpstr>
      <vt:lpstr>PIP-II 800 MeV SRF Linac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Luisella Lari</cp:lastModifiedBy>
  <cp:revision>2550</cp:revision>
  <cp:lastPrinted>2020-01-24T20:57:46Z</cp:lastPrinted>
  <dcterms:created xsi:type="dcterms:W3CDTF">2019-12-16T19:54:36Z</dcterms:created>
  <dcterms:modified xsi:type="dcterms:W3CDTF">2021-08-03T20:07:56Z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0x010100550A9347935DA74C8DB662DDB94DC24E</vt:lpwstr>
  </property>
</Properties>
</file>